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72" r:id="rId10"/>
    <p:sldId id="288" r:id="rId11"/>
    <p:sldId id="289" r:id="rId12"/>
    <p:sldId id="290" r:id="rId13"/>
    <p:sldId id="291" r:id="rId14"/>
    <p:sldId id="294" r:id="rId15"/>
    <p:sldId id="292" r:id="rId16"/>
    <p:sldId id="293" r:id="rId17"/>
    <p:sldId id="266" r:id="rId18"/>
    <p:sldId id="267" r:id="rId19"/>
    <p:sldId id="268" r:id="rId20"/>
    <p:sldId id="269" r:id="rId21"/>
    <p:sldId id="270" r:id="rId22"/>
    <p:sldId id="271" r:id="rId23"/>
    <p:sldId id="276" r:id="rId24"/>
    <p:sldId id="282" r:id="rId25"/>
    <p:sldId id="273" r:id="rId26"/>
    <p:sldId id="277" r:id="rId27"/>
    <p:sldId id="275" r:id="rId28"/>
    <p:sldId id="278" r:id="rId29"/>
    <p:sldId id="283" r:id="rId30"/>
    <p:sldId id="279" r:id="rId31"/>
    <p:sldId id="274" r:id="rId32"/>
    <p:sldId id="284" r:id="rId33"/>
    <p:sldId id="285" r:id="rId34"/>
    <p:sldId id="286" r:id="rId35"/>
    <p:sldId id="287" r:id="rId36"/>
    <p:sldId id="280" r:id="rId37"/>
    <p:sldId id="281" r:id="rId3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90E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66" d="100"/>
          <a:sy n="66" d="100"/>
        </p:scale>
        <p:origin x="-2934" y="-10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328BD3-FB93-45EE-BACB-1F96F646625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E58A7475-07EB-416F-BC43-E7C410D60FC6}">
      <dgm:prSet phldrT="[Texto]"/>
      <dgm:spPr/>
      <dgm:t>
        <a:bodyPr/>
        <a:lstStyle/>
        <a:p>
          <a:r>
            <a:rPr lang="pt-BR" dirty="0" err="1" smtClean="0"/>
            <a:t>Homotetia</a:t>
          </a:r>
          <a:r>
            <a:rPr lang="pt-BR" dirty="0" smtClean="0"/>
            <a:t> pode ser:</a:t>
          </a:r>
          <a:endParaRPr lang="pt-BR" dirty="0"/>
        </a:p>
      </dgm:t>
    </dgm:pt>
    <dgm:pt modelId="{70FB39E8-87B4-4253-8604-54EBA8309FAD}" type="parTrans" cxnId="{546FC00B-25D0-4A72-A795-CA8A4093435A}">
      <dgm:prSet/>
      <dgm:spPr/>
      <dgm:t>
        <a:bodyPr/>
        <a:lstStyle/>
        <a:p>
          <a:endParaRPr lang="pt-BR"/>
        </a:p>
      </dgm:t>
    </dgm:pt>
    <dgm:pt modelId="{C8356D0A-A869-4A4D-A1B4-87CD52D2258E}" type="sibTrans" cxnId="{546FC00B-25D0-4A72-A795-CA8A4093435A}">
      <dgm:prSet/>
      <dgm:spPr/>
      <dgm:t>
        <a:bodyPr/>
        <a:lstStyle/>
        <a:p>
          <a:endParaRPr lang="pt-BR"/>
        </a:p>
      </dgm:t>
    </dgm:pt>
    <dgm:pt modelId="{7D6E92F8-FC71-4592-B8CA-1F5ED9EEB2F0}">
      <dgm:prSet phldrT="[Texto]"/>
      <dgm:spPr/>
      <dgm:t>
        <a:bodyPr/>
        <a:lstStyle/>
        <a:p>
          <a:r>
            <a:rPr lang="pt-BR" dirty="0" smtClean="0"/>
            <a:t>Direta</a:t>
          </a:r>
          <a:endParaRPr lang="pt-BR" dirty="0"/>
        </a:p>
      </dgm:t>
    </dgm:pt>
    <dgm:pt modelId="{6ED11AF7-736B-4912-B2DE-EE4CDA296836}" type="parTrans" cxnId="{FB4B1462-4194-4F70-9EA6-7B4BB5C8A92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pt-BR"/>
        </a:p>
      </dgm:t>
    </dgm:pt>
    <dgm:pt modelId="{606EF3AE-E8D8-42D7-93CE-EE6D9C8F5319}" type="sibTrans" cxnId="{FB4B1462-4194-4F70-9EA6-7B4BB5C8A923}">
      <dgm:prSet/>
      <dgm:spPr/>
      <dgm:t>
        <a:bodyPr/>
        <a:lstStyle/>
        <a:p>
          <a:endParaRPr lang="pt-BR"/>
        </a:p>
      </dgm:t>
    </dgm:pt>
    <dgm:pt modelId="{35DA6947-1309-4ADD-8C11-7606B5B89A32}">
      <dgm:prSet phldrT="[Texto]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pt-BR" dirty="0" smtClean="0"/>
            <a:t>Inversa</a:t>
          </a:r>
          <a:endParaRPr lang="pt-BR" dirty="0"/>
        </a:p>
      </dgm:t>
    </dgm:pt>
    <dgm:pt modelId="{8C9A9813-58C4-48B9-B90D-EA0A88DA41DD}" type="sibTrans" cxnId="{9155BC06-814E-438E-9233-432BDCB4B8AA}">
      <dgm:prSet/>
      <dgm:spPr/>
      <dgm:t>
        <a:bodyPr/>
        <a:lstStyle/>
        <a:p>
          <a:endParaRPr lang="pt-BR"/>
        </a:p>
      </dgm:t>
    </dgm:pt>
    <dgm:pt modelId="{E0CC88BB-8780-4EF4-BBA2-1E2A632890B7}" type="parTrans" cxnId="{9155BC06-814E-438E-9233-432BDCB4B8A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pt-BR"/>
        </a:p>
      </dgm:t>
    </dgm:pt>
    <dgm:pt modelId="{D6079B26-B254-4168-B3E3-BC6867F901D0}" type="pres">
      <dgm:prSet presAssocID="{B3328BD3-FB93-45EE-BACB-1F96F64662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71ED585-1150-4741-987B-2BB3424F6D07}" type="pres">
      <dgm:prSet presAssocID="{E58A7475-07EB-416F-BC43-E7C410D60FC6}" presName="hierRoot1" presStyleCnt="0"/>
      <dgm:spPr/>
    </dgm:pt>
    <dgm:pt modelId="{2B8B762B-821C-4EEF-B4CB-605E5EB4A6B3}" type="pres">
      <dgm:prSet presAssocID="{E58A7475-07EB-416F-BC43-E7C410D60FC6}" presName="composite" presStyleCnt="0"/>
      <dgm:spPr/>
    </dgm:pt>
    <dgm:pt modelId="{2B47CA5C-7753-4355-A4D9-71447CDA1BC3}" type="pres">
      <dgm:prSet presAssocID="{E58A7475-07EB-416F-BC43-E7C410D60FC6}" presName="background" presStyleLbl="node0" presStyleIdx="0" presStyleCnt="1"/>
      <dgm:spPr/>
    </dgm:pt>
    <dgm:pt modelId="{E0EF36C7-D888-4EC9-B186-C531EBB50D99}" type="pres">
      <dgm:prSet presAssocID="{E58A7475-07EB-416F-BC43-E7C410D60FC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0FA40EC-9679-43D9-947C-D7E40ABF1DD2}" type="pres">
      <dgm:prSet presAssocID="{E58A7475-07EB-416F-BC43-E7C410D60FC6}" presName="hierChild2" presStyleCnt="0"/>
      <dgm:spPr/>
    </dgm:pt>
    <dgm:pt modelId="{8AA36DE8-2808-4784-9C1D-DD499DFCC191}" type="pres">
      <dgm:prSet presAssocID="{6ED11AF7-736B-4912-B2DE-EE4CDA296836}" presName="Name10" presStyleLbl="parChTrans1D2" presStyleIdx="0" presStyleCnt="2"/>
      <dgm:spPr/>
      <dgm:t>
        <a:bodyPr/>
        <a:lstStyle/>
        <a:p>
          <a:endParaRPr lang="pt-BR"/>
        </a:p>
      </dgm:t>
    </dgm:pt>
    <dgm:pt modelId="{9B726190-1033-4060-A80C-79A9C6B55B63}" type="pres">
      <dgm:prSet presAssocID="{7D6E92F8-FC71-4592-B8CA-1F5ED9EEB2F0}" presName="hierRoot2" presStyleCnt="0"/>
      <dgm:spPr/>
    </dgm:pt>
    <dgm:pt modelId="{0A6BEE93-7ABF-4B7F-BDB9-C9B1C7B2939D}" type="pres">
      <dgm:prSet presAssocID="{7D6E92F8-FC71-4592-B8CA-1F5ED9EEB2F0}" presName="composite2" presStyleCnt="0"/>
      <dgm:spPr/>
    </dgm:pt>
    <dgm:pt modelId="{FF107D17-E71D-49D6-BCC6-27D8182F2A50}" type="pres">
      <dgm:prSet presAssocID="{7D6E92F8-FC71-4592-B8CA-1F5ED9EEB2F0}" presName="background2" presStyleLbl="node2" presStyleIdx="0" presStyleCnt="2"/>
      <dgm:spPr/>
    </dgm:pt>
    <dgm:pt modelId="{A960A680-5F9B-43C9-83D5-D68B3C3C5BCD}" type="pres">
      <dgm:prSet presAssocID="{7D6E92F8-FC71-4592-B8CA-1F5ED9EEB2F0}" presName="text2" presStyleLbl="fgAcc2" presStyleIdx="0" presStyleCnt="2" custLinFactNeighborX="-45256" custLinFactNeighborY="14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93871F2-05A4-40C4-86BE-3734D1E03777}" type="pres">
      <dgm:prSet presAssocID="{7D6E92F8-FC71-4592-B8CA-1F5ED9EEB2F0}" presName="hierChild3" presStyleCnt="0"/>
      <dgm:spPr/>
    </dgm:pt>
    <dgm:pt modelId="{444BF859-4606-44BE-AB36-3C982266A3AC}" type="pres">
      <dgm:prSet presAssocID="{E0CC88BB-8780-4EF4-BBA2-1E2A632890B7}" presName="Name10" presStyleLbl="parChTrans1D2" presStyleIdx="1" presStyleCnt="2"/>
      <dgm:spPr/>
      <dgm:t>
        <a:bodyPr/>
        <a:lstStyle/>
        <a:p>
          <a:endParaRPr lang="pt-BR"/>
        </a:p>
      </dgm:t>
    </dgm:pt>
    <dgm:pt modelId="{87739D23-5E9D-4BB6-9124-62206A5BBFF3}" type="pres">
      <dgm:prSet presAssocID="{35DA6947-1309-4ADD-8C11-7606B5B89A32}" presName="hierRoot2" presStyleCnt="0"/>
      <dgm:spPr/>
    </dgm:pt>
    <dgm:pt modelId="{BCFEB346-7C8E-4814-A87F-DD0FD5C74CE8}" type="pres">
      <dgm:prSet presAssocID="{35DA6947-1309-4ADD-8C11-7606B5B89A32}" presName="composite2" presStyleCnt="0"/>
      <dgm:spPr/>
    </dgm:pt>
    <dgm:pt modelId="{547FAF9E-F71C-43BD-9B2C-20E88FCE85B9}" type="pres">
      <dgm:prSet presAssocID="{35DA6947-1309-4ADD-8C11-7606B5B89A32}" presName="background2" presStyleLbl="node2" presStyleIdx="1" presStyleCnt="2"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pt-BR"/>
        </a:p>
      </dgm:t>
    </dgm:pt>
    <dgm:pt modelId="{B3D204F0-C9BF-4DA4-8039-BC89D0818777}" type="pres">
      <dgm:prSet presAssocID="{35DA6947-1309-4ADD-8C11-7606B5B89A32}" presName="text2" presStyleLbl="fgAcc2" presStyleIdx="1" presStyleCnt="2" custLinFactNeighborX="35760" custLinFactNeighborY="14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A2E5540-1530-4F6A-AB7B-A555ED436C63}" type="pres">
      <dgm:prSet presAssocID="{35DA6947-1309-4ADD-8C11-7606B5B89A32}" presName="hierChild3" presStyleCnt="0"/>
      <dgm:spPr/>
    </dgm:pt>
  </dgm:ptLst>
  <dgm:cxnLst>
    <dgm:cxn modelId="{8DDD4796-FD33-470F-8B98-EF19C5EC344F}" type="presOf" srcId="{35DA6947-1309-4ADD-8C11-7606B5B89A32}" destId="{B3D204F0-C9BF-4DA4-8039-BC89D0818777}" srcOrd="0" destOrd="0" presId="urn:microsoft.com/office/officeart/2005/8/layout/hierarchy1"/>
    <dgm:cxn modelId="{BCA85F49-5D70-4004-BDC1-6081A66B1F68}" type="presOf" srcId="{B3328BD3-FB93-45EE-BACB-1F96F6466254}" destId="{D6079B26-B254-4168-B3E3-BC6867F901D0}" srcOrd="0" destOrd="0" presId="urn:microsoft.com/office/officeart/2005/8/layout/hierarchy1"/>
    <dgm:cxn modelId="{FB4B1462-4194-4F70-9EA6-7B4BB5C8A923}" srcId="{E58A7475-07EB-416F-BC43-E7C410D60FC6}" destId="{7D6E92F8-FC71-4592-B8CA-1F5ED9EEB2F0}" srcOrd="0" destOrd="0" parTransId="{6ED11AF7-736B-4912-B2DE-EE4CDA296836}" sibTransId="{606EF3AE-E8D8-42D7-93CE-EE6D9C8F5319}"/>
    <dgm:cxn modelId="{96E669FA-2321-4D53-A707-D3F10A57493B}" type="presOf" srcId="{E0CC88BB-8780-4EF4-BBA2-1E2A632890B7}" destId="{444BF859-4606-44BE-AB36-3C982266A3AC}" srcOrd="0" destOrd="0" presId="urn:microsoft.com/office/officeart/2005/8/layout/hierarchy1"/>
    <dgm:cxn modelId="{EBF77265-36D0-4E45-B39E-2C5FF2ABBBF2}" type="presOf" srcId="{E58A7475-07EB-416F-BC43-E7C410D60FC6}" destId="{E0EF36C7-D888-4EC9-B186-C531EBB50D99}" srcOrd="0" destOrd="0" presId="urn:microsoft.com/office/officeart/2005/8/layout/hierarchy1"/>
    <dgm:cxn modelId="{546FC00B-25D0-4A72-A795-CA8A4093435A}" srcId="{B3328BD3-FB93-45EE-BACB-1F96F6466254}" destId="{E58A7475-07EB-416F-BC43-E7C410D60FC6}" srcOrd="0" destOrd="0" parTransId="{70FB39E8-87B4-4253-8604-54EBA8309FAD}" sibTransId="{C8356D0A-A869-4A4D-A1B4-87CD52D2258E}"/>
    <dgm:cxn modelId="{BDB93D29-8017-49C9-9457-2A9A2288E5E6}" type="presOf" srcId="{7D6E92F8-FC71-4592-B8CA-1F5ED9EEB2F0}" destId="{A960A680-5F9B-43C9-83D5-D68B3C3C5BCD}" srcOrd="0" destOrd="0" presId="urn:microsoft.com/office/officeart/2005/8/layout/hierarchy1"/>
    <dgm:cxn modelId="{CADC8390-3A20-479D-B6E2-12B0EEF20BC4}" type="presOf" srcId="{6ED11AF7-736B-4912-B2DE-EE4CDA296836}" destId="{8AA36DE8-2808-4784-9C1D-DD499DFCC191}" srcOrd="0" destOrd="0" presId="urn:microsoft.com/office/officeart/2005/8/layout/hierarchy1"/>
    <dgm:cxn modelId="{9155BC06-814E-438E-9233-432BDCB4B8AA}" srcId="{E58A7475-07EB-416F-BC43-E7C410D60FC6}" destId="{35DA6947-1309-4ADD-8C11-7606B5B89A32}" srcOrd="1" destOrd="0" parTransId="{E0CC88BB-8780-4EF4-BBA2-1E2A632890B7}" sibTransId="{8C9A9813-58C4-48B9-B90D-EA0A88DA41DD}"/>
    <dgm:cxn modelId="{2730B395-F646-48F0-8F08-098CBEBA540A}" type="presParOf" srcId="{D6079B26-B254-4168-B3E3-BC6867F901D0}" destId="{471ED585-1150-4741-987B-2BB3424F6D07}" srcOrd="0" destOrd="0" presId="urn:microsoft.com/office/officeart/2005/8/layout/hierarchy1"/>
    <dgm:cxn modelId="{81BF2665-7935-4B43-BA28-6A4A588A1B21}" type="presParOf" srcId="{471ED585-1150-4741-987B-2BB3424F6D07}" destId="{2B8B762B-821C-4EEF-B4CB-605E5EB4A6B3}" srcOrd="0" destOrd="0" presId="urn:microsoft.com/office/officeart/2005/8/layout/hierarchy1"/>
    <dgm:cxn modelId="{F48F406E-53F9-43EB-9072-B5C207F5E0EB}" type="presParOf" srcId="{2B8B762B-821C-4EEF-B4CB-605E5EB4A6B3}" destId="{2B47CA5C-7753-4355-A4D9-71447CDA1BC3}" srcOrd="0" destOrd="0" presId="urn:microsoft.com/office/officeart/2005/8/layout/hierarchy1"/>
    <dgm:cxn modelId="{0A568BB7-143E-4E4D-AE13-B5F076C9AC38}" type="presParOf" srcId="{2B8B762B-821C-4EEF-B4CB-605E5EB4A6B3}" destId="{E0EF36C7-D888-4EC9-B186-C531EBB50D99}" srcOrd="1" destOrd="0" presId="urn:microsoft.com/office/officeart/2005/8/layout/hierarchy1"/>
    <dgm:cxn modelId="{8A44E189-FBCE-49FA-9D30-97311F0EFEEA}" type="presParOf" srcId="{471ED585-1150-4741-987B-2BB3424F6D07}" destId="{60FA40EC-9679-43D9-947C-D7E40ABF1DD2}" srcOrd="1" destOrd="0" presId="urn:microsoft.com/office/officeart/2005/8/layout/hierarchy1"/>
    <dgm:cxn modelId="{8EA75DCE-49E7-4CC8-8660-F33180A8CFFA}" type="presParOf" srcId="{60FA40EC-9679-43D9-947C-D7E40ABF1DD2}" destId="{8AA36DE8-2808-4784-9C1D-DD499DFCC191}" srcOrd="0" destOrd="0" presId="urn:microsoft.com/office/officeart/2005/8/layout/hierarchy1"/>
    <dgm:cxn modelId="{934B550F-9236-4C5E-B186-E5B1038688E9}" type="presParOf" srcId="{60FA40EC-9679-43D9-947C-D7E40ABF1DD2}" destId="{9B726190-1033-4060-A80C-79A9C6B55B63}" srcOrd="1" destOrd="0" presId="urn:microsoft.com/office/officeart/2005/8/layout/hierarchy1"/>
    <dgm:cxn modelId="{821987FC-C66E-4C3E-AB83-15EEE9402A40}" type="presParOf" srcId="{9B726190-1033-4060-A80C-79A9C6B55B63}" destId="{0A6BEE93-7ABF-4B7F-BDB9-C9B1C7B2939D}" srcOrd="0" destOrd="0" presId="urn:microsoft.com/office/officeart/2005/8/layout/hierarchy1"/>
    <dgm:cxn modelId="{54A62F53-9BD2-456C-8D1C-5F3DC5247499}" type="presParOf" srcId="{0A6BEE93-7ABF-4B7F-BDB9-C9B1C7B2939D}" destId="{FF107D17-E71D-49D6-BCC6-27D8182F2A50}" srcOrd="0" destOrd="0" presId="urn:microsoft.com/office/officeart/2005/8/layout/hierarchy1"/>
    <dgm:cxn modelId="{1549CF71-E5A9-41A1-A34D-59A0CF82E8B6}" type="presParOf" srcId="{0A6BEE93-7ABF-4B7F-BDB9-C9B1C7B2939D}" destId="{A960A680-5F9B-43C9-83D5-D68B3C3C5BCD}" srcOrd="1" destOrd="0" presId="urn:microsoft.com/office/officeart/2005/8/layout/hierarchy1"/>
    <dgm:cxn modelId="{797FE418-2962-4F97-994B-37535D335615}" type="presParOf" srcId="{9B726190-1033-4060-A80C-79A9C6B55B63}" destId="{293871F2-05A4-40C4-86BE-3734D1E03777}" srcOrd="1" destOrd="0" presId="urn:microsoft.com/office/officeart/2005/8/layout/hierarchy1"/>
    <dgm:cxn modelId="{C5B751B5-1D9D-442E-9FD9-DCAA47079E78}" type="presParOf" srcId="{60FA40EC-9679-43D9-947C-D7E40ABF1DD2}" destId="{444BF859-4606-44BE-AB36-3C982266A3AC}" srcOrd="2" destOrd="0" presId="urn:microsoft.com/office/officeart/2005/8/layout/hierarchy1"/>
    <dgm:cxn modelId="{754996F8-E210-4BCD-9D46-B1B8CB79CC89}" type="presParOf" srcId="{60FA40EC-9679-43D9-947C-D7E40ABF1DD2}" destId="{87739D23-5E9D-4BB6-9124-62206A5BBFF3}" srcOrd="3" destOrd="0" presId="urn:microsoft.com/office/officeart/2005/8/layout/hierarchy1"/>
    <dgm:cxn modelId="{8DA6EEB3-803C-4B45-9F85-A97730235CFB}" type="presParOf" srcId="{87739D23-5E9D-4BB6-9124-62206A5BBFF3}" destId="{BCFEB346-7C8E-4814-A87F-DD0FD5C74CE8}" srcOrd="0" destOrd="0" presId="urn:microsoft.com/office/officeart/2005/8/layout/hierarchy1"/>
    <dgm:cxn modelId="{8F0F5C12-7383-4C4B-BA66-6123EA03C057}" type="presParOf" srcId="{BCFEB346-7C8E-4814-A87F-DD0FD5C74CE8}" destId="{547FAF9E-F71C-43BD-9B2C-20E88FCE85B9}" srcOrd="0" destOrd="0" presId="urn:microsoft.com/office/officeart/2005/8/layout/hierarchy1"/>
    <dgm:cxn modelId="{84C505F4-2D33-459E-B37E-9FC4BA2FBA8A}" type="presParOf" srcId="{BCFEB346-7C8E-4814-A87F-DD0FD5C74CE8}" destId="{B3D204F0-C9BF-4DA4-8039-BC89D0818777}" srcOrd="1" destOrd="0" presId="urn:microsoft.com/office/officeart/2005/8/layout/hierarchy1"/>
    <dgm:cxn modelId="{E189DA11-3DD5-43EC-85D4-0FF4B3BB9DAB}" type="presParOf" srcId="{87739D23-5E9D-4BB6-9124-62206A5BBFF3}" destId="{FA2E5540-1530-4F6A-AB7B-A555ED436C6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44BF859-4606-44BE-AB36-3C982266A3AC}">
      <dsp:nvSpPr>
        <dsp:cNvPr id="0" name=""/>
        <dsp:cNvSpPr/>
      </dsp:nvSpPr>
      <dsp:spPr>
        <a:xfrm>
          <a:off x="2505702" y="1125059"/>
          <a:ext cx="1619945" cy="515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252"/>
              </a:lnTo>
              <a:lnTo>
                <a:pt x="1619945" y="351252"/>
              </a:lnTo>
              <a:lnTo>
                <a:pt x="1619945" y="515363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36DE8-2808-4784-9C1D-DD499DFCC191}">
      <dsp:nvSpPr>
        <dsp:cNvPr id="0" name=""/>
        <dsp:cNvSpPr/>
      </dsp:nvSpPr>
      <dsp:spPr>
        <a:xfrm>
          <a:off x="688921" y="1125059"/>
          <a:ext cx="1816780" cy="515363"/>
        </a:xfrm>
        <a:custGeom>
          <a:avLst/>
          <a:gdLst/>
          <a:ahLst/>
          <a:cxnLst/>
          <a:rect l="0" t="0" r="0" b="0"/>
          <a:pathLst>
            <a:path>
              <a:moveTo>
                <a:pt x="1816780" y="0"/>
              </a:moveTo>
              <a:lnTo>
                <a:pt x="1816780" y="351252"/>
              </a:lnTo>
              <a:lnTo>
                <a:pt x="0" y="351252"/>
              </a:lnTo>
              <a:lnTo>
                <a:pt x="0" y="515363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47CA5C-7753-4355-A4D9-71447CDA1BC3}">
      <dsp:nvSpPr>
        <dsp:cNvPr id="0" name=""/>
        <dsp:cNvSpPr/>
      </dsp:nvSpPr>
      <dsp:spPr>
        <a:xfrm>
          <a:off x="1619945" y="148"/>
          <a:ext cx="1771513" cy="1124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F36C7-D888-4EC9-B186-C531EBB50D99}">
      <dsp:nvSpPr>
        <dsp:cNvPr id="0" name=""/>
        <dsp:cNvSpPr/>
      </dsp:nvSpPr>
      <dsp:spPr>
        <a:xfrm>
          <a:off x="1816780" y="187141"/>
          <a:ext cx="1771513" cy="11249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err="1" smtClean="0"/>
            <a:t>Homotetia</a:t>
          </a:r>
          <a:r>
            <a:rPr lang="pt-BR" sz="2700" kern="1200" dirty="0" smtClean="0"/>
            <a:t> pode ser:</a:t>
          </a:r>
          <a:endParaRPr lang="pt-BR" sz="2700" kern="1200" dirty="0"/>
        </a:p>
      </dsp:txBody>
      <dsp:txXfrm>
        <a:off x="1816780" y="187141"/>
        <a:ext cx="1771513" cy="1124911"/>
      </dsp:txXfrm>
    </dsp:sp>
    <dsp:sp modelId="{FF107D17-E71D-49D6-BCC6-27D8182F2A50}">
      <dsp:nvSpPr>
        <dsp:cNvPr id="0" name=""/>
        <dsp:cNvSpPr/>
      </dsp:nvSpPr>
      <dsp:spPr>
        <a:xfrm>
          <a:off x="-196834" y="1640423"/>
          <a:ext cx="1771513" cy="11249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0A680-5F9B-43C9-83D5-D68B3C3C5BCD}">
      <dsp:nvSpPr>
        <dsp:cNvPr id="0" name=""/>
        <dsp:cNvSpPr/>
      </dsp:nvSpPr>
      <dsp:spPr>
        <a:xfrm>
          <a:off x="0" y="1827416"/>
          <a:ext cx="1771513" cy="11249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Direta</a:t>
          </a:r>
          <a:endParaRPr lang="pt-BR" sz="2700" kern="1200" dirty="0"/>
        </a:p>
      </dsp:txBody>
      <dsp:txXfrm>
        <a:off x="0" y="1827416"/>
        <a:ext cx="1771513" cy="1124911"/>
      </dsp:txXfrm>
    </dsp:sp>
    <dsp:sp modelId="{547FAF9E-F71C-43BD-9B2C-20E88FCE85B9}">
      <dsp:nvSpPr>
        <dsp:cNvPr id="0" name=""/>
        <dsp:cNvSpPr/>
      </dsp:nvSpPr>
      <dsp:spPr>
        <a:xfrm>
          <a:off x="3239891" y="1640423"/>
          <a:ext cx="1771513" cy="112491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204F0-C9BF-4DA4-8039-BC89D0818777}">
      <dsp:nvSpPr>
        <dsp:cNvPr id="0" name=""/>
        <dsp:cNvSpPr/>
      </dsp:nvSpPr>
      <dsp:spPr>
        <a:xfrm>
          <a:off x="3436726" y="1827416"/>
          <a:ext cx="1771513" cy="11249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Inversa</a:t>
          </a:r>
          <a:endParaRPr lang="pt-BR" sz="2700" kern="1200" dirty="0"/>
        </a:p>
      </dsp:txBody>
      <dsp:txXfrm>
        <a:off x="3436726" y="1827416"/>
        <a:ext cx="1771513" cy="1124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3881438" y="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3881438" y="868680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fld id="{2F4A0A6D-4715-45DD-8025-340BEDE1C4CD}" type="slidenum">
              <a:rPr lang="pt-BR"/>
              <a:pPr>
                <a:defRPr sz="1400"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Imagem de Slid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9939" name="Espaço Reservado para Anotações 2"/>
          <p:cNvSpPr txBox="1"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450"/>
      </a:spcBef>
      <a:spcAft>
        <a:spcPct val="0"/>
      </a:spcAft>
      <a:tabLst>
        <a:tab pos="0" algn="l"/>
        <a:tab pos="914400" algn="l"/>
        <a:tab pos="1828800" algn="l"/>
        <a:tab pos="2741613" algn="l"/>
        <a:tab pos="3657600" algn="l"/>
        <a:tab pos="4572000" algn="l"/>
        <a:tab pos="5484813" algn="l"/>
        <a:tab pos="6399213" algn="l"/>
        <a:tab pos="7315200" algn="l"/>
        <a:tab pos="8229600" algn="l"/>
        <a:tab pos="9144000" algn="l"/>
        <a:tab pos="10058400" algn="l"/>
      </a:tabLst>
      <a:defRPr lang="pt-BR" sz="1200">
        <a:solidFill>
          <a:srgbClr val="000000"/>
        </a:solidFill>
        <a:latin typeface="Calibri" pitchFamily="34"/>
        <a:ea typeface="Microsoft YaHei" pitchFamily="2"/>
        <a:cs typeface="Mangal" pitchFamily="2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096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Espaço Reservado para Anotações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9FB23-B6F9-4912-B48C-732702443C5D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30B64-7517-4389-8D28-621885D75342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8D2E1-4925-4418-A9DB-A5F7A9A445E8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9F0FC-D904-489F-84BE-7B7F6EE3428E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26119-C16D-41FA-9207-2B9F4D76FF76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EDCB7-590F-401C-B5FF-1D378A33B6CE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1EB5E-6CAE-4ABA-9FB0-5E32C4D2E561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6C068-6996-4288-BCF1-00633F16691A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46C37-B365-4241-9BF1-794373C6CB3F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264F8-FC7E-4370-B394-E57669D313C8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30A21-7476-4F9C-89AC-EDC9DD1C40F9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 txBox="1"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altLang="pt-BR" smtClean="0"/>
          </a:p>
        </p:txBody>
      </p:sp>
      <p:sp>
        <p:nvSpPr>
          <p:cNvPr id="1027" name="Espaço Reservado para Texto 2"/>
          <p:cNvSpPr txBox="1"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fld id="{30A3BD5C-50E2-4E31-99FB-01464D90EED2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lang="pt-BR" sz="44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5pPr>
      <a:lvl6pPr marL="4572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6pPr>
      <a:lvl7pPr marL="9144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7pPr>
      <a:lvl8pPr marL="13716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8pPr>
      <a:lvl9pPr marL="18288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9pPr>
    </p:titleStyle>
    <p:bodyStyle>
      <a:lvl1pPr algn="l" rtl="0" eaLnBrk="0" fontAlgn="base" hangingPunct="0">
        <a:spcBef>
          <a:spcPts val="800"/>
        </a:spcBef>
        <a:spcAft>
          <a:spcPct val="0"/>
        </a:spcAft>
        <a:tabLst>
          <a:tab pos="569913" algn="l"/>
          <a:tab pos="1484313" algn="l"/>
          <a:tab pos="2398713" algn="l"/>
          <a:tab pos="3313113" algn="l"/>
          <a:tab pos="4227513" algn="l"/>
          <a:tab pos="5141913" algn="l"/>
          <a:tab pos="6056313" algn="l"/>
          <a:tab pos="6970713" algn="l"/>
          <a:tab pos="7885113" algn="l"/>
          <a:tab pos="8799513" algn="l"/>
          <a:tab pos="9713913" algn="l"/>
        </a:tabLst>
        <a:defRPr lang="pt-BR" sz="32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Microsoft YaHei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Microsoft YaHei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Microsoft YaHei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rived.mec.gov.br/atividades/matematica/semelhanca_atraves_da_ampliacao/index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xaki.com.br/download/geogebra.ht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wUmZGYyJ6A&amp;hd=1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aixaDeTexto 6"/>
          <p:cNvSpPr>
            <a:spLocks/>
          </p:cNvSpPr>
          <p:nvPr/>
        </p:nvSpPr>
        <p:spPr bwMode="auto">
          <a:xfrm>
            <a:off x="1835150" y="4292600"/>
            <a:ext cx="6302375" cy="221817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40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</a:t>
            </a:r>
            <a:endParaRPr lang="pt-BR" altLang="pt-BR" sz="4000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 dirty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Fundamental, 9°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err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Homotetia</a:t>
            </a:r>
            <a:endParaRPr lang="pt-BR" altLang="pt-BR" sz="4000" i="1" dirty="0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1267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b="1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Fundamental, 9°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Homotetia</a:t>
            </a:r>
            <a:endParaRPr lang="pt-BR" altLang="pt-BR" b="1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1268" name="CaixaDeTexto 5"/>
          <p:cNvSpPr txBox="1">
            <a:spLocks noChangeArrowheads="1"/>
          </p:cNvSpPr>
          <p:nvPr/>
        </p:nvSpPr>
        <p:spPr bwMode="auto">
          <a:xfrm>
            <a:off x="2670175" y="2636838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O</a:t>
            </a:r>
          </a:p>
        </p:txBody>
      </p:sp>
      <p:sp>
        <p:nvSpPr>
          <p:cNvPr id="11269" name="CaixaDeTexto 7"/>
          <p:cNvSpPr txBox="1">
            <a:spLocks noChangeArrowheads="1"/>
          </p:cNvSpPr>
          <p:nvPr/>
        </p:nvSpPr>
        <p:spPr bwMode="auto">
          <a:xfrm>
            <a:off x="3082925" y="2636838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P</a:t>
            </a:r>
          </a:p>
        </p:txBody>
      </p:sp>
      <p:sp>
        <p:nvSpPr>
          <p:cNvPr id="11270" name="CaixaDeTexto 8"/>
          <p:cNvSpPr txBox="1">
            <a:spLocks noChangeArrowheads="1"/>
          </p:cNvSpPr>
          <p:nvPr/>
        </p:nvSpPr>
        <p:spPr bwMode="auto">
          <a:xfrm>
            <a:off x="3803650" y="2636838"/>
            <a:ext cx="4079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P'</a:t>
            </a:r>
          </a:p>
        </p:txBody>
      </p:sp>
      <p:cxnSp>
        <p:nvCxnSpPr>
          <p:cNvPr id="10" name="Conector de seta reta 9"/>
          <p:cNvCxnSpPr/>
          <p:nvPr/>
        </p:nvCxnSpPr>
        <p:spPr>
          <a:xfrm>
            <a:off x="2843213" y="2998788"/>
            <a:ext cx="28813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2843213" y="2927350"/>
            <a:ext cx="0" cy="142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3203575" y="2924175"/>
            <a:ext cx="0" cy="144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3563938" y="2924175"/>
            <a:ext cx="0" cy="144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3924300" y="2927350"/>
            <a:ext cx="0" cy="142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6" name="Retângulo 3"/>
          <p:cNvSpPr>
            <a:spLocks noChangeArrowheads="1"/>
          </p:cNvSpPr>
          <p:nvPr/>
        </p:nvSpPr>
        <p:spPr bwMode="auto">
          <a:xfrm>
            <a:off x="395288" y="836613"/>
            <a:ext cx="8353425" cy="461962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sz="2400"/>
              <a:t> Veja aqui dois exemplos desta transformação geométrica. </a:t>
            </a:r>
          </a:p>
        </p:txBody>
      </p:sp>
      <p:sp>
        <p:nvSpPr>
          <p:cNvPr id="11277" name="CaixaDeTexto 15"/>
          <p:cNvSpPr txBox="1">
            <a:spLocks noChangeArrowheads="1"/>
          </p:cNvSpPr>
          <p:nvPr/>
        </p:nvSpPr>
        <p:spPr bwMode="auto">
          <a:xfrm>
            <a:off x="468313" y="1652588"/>
            <a:ext cx="82804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00B050"/>
              </a:buClr>
              <a:buFont typeface="Wingdings" pitchFamily="2" charset="2"/>
              <a:buChar char="q"/>
            </a:pPr>
            <a:r>
              <a:rPr lang="pt-BR" sz="2400"/>
              <a:t> Vamos considerar o ponto </a:t>
            </a:r>
            <a:r>
              <a:rPr lang="pt-BR" sz="2400" b="1"/>
              <a:t>O</a:t>
            </a:r>
            <a:r>
              <a:rPr lang="pt-BR" sz="2400"/>
              <a:t>, uma semirreta OP, como o ponto </a:t>
            </a:r>
            <a:r>
              <a:rPr lang="pt-BR" sz="2400" b="1"/>
              <a:t>P</a:t>
            </a:r>
            <a:r>
              <a:rPr lang="pt-BR" sz="2400"/>
              <a:t> distinto de </a:t>
            </a:r>
            <a:r>
              <a:rPr lang="pt-BR" sz="2400" b="1"/>
              <a:t>O</a:t>
            </a:r>
            <a:r>
              <a:rPr lang="pt-BR" sz="2400"/>
              <a:t>, e uma constante, por exemplo, igual a 3 (razão):</a:t>
            </a: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6516688" y="1730375"/>
            <a:ext cx="2873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9" name="CaixaDeTexto 18"/>
          <p:cNvSpPr txBox="1">
            <a:spLocks noChangeArrowheads="1"/>
          </p:cNvSpPr>
          <p:nvPr/>
        </p:nvSpPr>
        <p:spPr bwMode="auto">
          <a:xfrm>
            <a:off x="468313" y="3213100"/>
            <a:ext cx="83518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/>
              <a:t>A correspondência estabelecida entre o ponto </a:t>
            </a:r>
            <a:r>
              <a:rPr lang="pt-BR" sz="2400" b="1"/>
              <a:t>P</a:t>
            </a:r>
            <a:r>
              <a:rPr lang="pt-BR" sz="2400"/>
              <a:t> e o ponto </a:t>
            </a:r>
            <a:r>
              <a:rPr lang="pt-BR" sz="2400" b="1"/>
              <a:t>P’</a:t>
            </a:r>
            <a:r>
              <a:rPr lang="pt-BR" sz="2400"/>
              <a:t>, ambos sobre a semirreta OP, é tal que: OP’ = 3 . OP  ou OP’ = 3.</a:t>
            </a:r>
          </a:p>
          <a:p>
            <a:pPr algn="just"/>
            <a:r>
              <a:rPr lang="pt-BR" sz="2400"/>
              <a:t>                                                                                                    OP</a:t>
            </a:r>
          </a:p>
        </p:txBody>
      </p:sp>
      <p:cxnSp>
        <p:nvCxnSpPr>
          <p:cNvPr id="20" name="Conector de seta reta 19"/>
          <p:cNvCxnSpPr/>
          <p:nvPr/>
        </p:nvCxnSpPr>
        <p:spPr>
          <a:xfrm>
            <a:off x="3708400" y="3644900"/>
            <a:ext cx="28733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7380288" y="4019550"/>
            <a:ext cx="3603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2" name="CaixaDeTexto 22"/>
          <p:cNvSpPr txBox="1">
            <a:spLocks noChangeArrowheads="1"/>
          </p:cNvSpPr>
          <p:nvPr/>
        </p:nvSpPr>
        <p:spPr bwMode="auto">
          <a:xfrm>
            <a:off x="468313" y="4398963"/>
            <a:ext cx="82804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00B050"/>
              </a:buClr>
              <a:buFont typeface="Wingdings" pitchFamily="2" charset="2"/>
              <a:buChar char="q"/>
            </a:pPr>
            <a:r>
              <a:rPr lang="pt-BR" sz="2400"/>
              <a:t> Se a razão fosse ½ , teríamos o ponto </a:t>
            </a:r>
            <a:r>
              <a:rPr lang="pt-BR" sz="2400" b="1"/>
              <a:t>P’</a:t>
            </a:r>
            <a:r>
              <a:rPr lang="pt-BR" sz="2400"/>
              <a:t> colocado entre </a:t>
            </a:r>
            <a:r>
              <a:rPr lang="pt-BR" sz="2400" b="1"/>
              <a:t>O </a:t>
            </a:r>
            <a:r>
              <a:rPr lang="pt-BR" sz="2400"/>
              <a:t>e </a:t>
            </a:r>
            <a:r>
              <a:rPr lang="pt-BR" sz="2400" b="1"/>
              <a:t>P</a:t>
            </a:r>
            <a:r>
              <a:rPr lang="pt-BR" sz="2400"/>
              <a:t>, no ponto médio de OP. </a:t>
            </a:r>
          </a:p>
        </p:txBody>
      </p:sp>
      <p:cxnSp>
        <p:nvCxnSpPr>
          <p:cNvPr id="24" name="Conector de seta reta 23"/>
          <p:cNvCxnSpPr/>
          <p:nvPr/>
        </p:nvCxnSpPr>
        <p:spPr>
          <a:xfrm>
            <a:off x="3001963" y="4840288"/>
            <a:ext cx="2873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84" name="Grupo 34"/>
          <p:cNvGrpSpPr>
            <a:grpSpLocks/>
          </p:cNvGrpSpPr>
          <p:nvPr/>
        </p:nvGrpSpPr>
        <p:grpSpPr bwMode="auto">
          <a:xfrm>
            <a:off x="2670175" y="5219700"/>
            <a:ext cx="3054350" cy="441325"/>
            <a:chOff x="2670652" y="5219908"/>
            <a:chExt cx="3053476" cy="441340"/>
          </a:xfrm>
        </p:grpSpPr>
        <p:cxnSp>
          <p:nvCxnSpPr>
            <p:cNvPr id="25" name="Conector de seta reta 24"/>
            <p:cNvCxnSpPr/>
            <p:nvPr/>
          </p:nvCxnSpPr>
          <p:spPr>
            <a:xfrm>
              <a:off x="2843640" y="5589809"/>
              <a:ext cx="28804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2843640" y="5516781"/>
              <a:ext cx="0" cy="1444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3203899" y="5515193"/>
              <a:ext cx="0" cy="144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3564159" y="5515193"/>
              <a:ext cx="0" cy="144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91" name="CaixaDeTexto 29"/>
            <p:cNvSpPr txBox="1">
              <a:spLocks noChangeArrowheads="1"/>
            </p:cNvSpPr>
            <p:nvPr/>
          </p:nvSpPr>
          <p:spPr bwMode="auto">
            <a:xfrm>
              <a:off x="2670652" y="5219908"/>
              <a:ext cx="28803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/>
                <a:t>O</a:t>
              </a:r>
            </a:p>
          </p:txBody>
        </p:sp>
        <p:sp>
          <p:nvSpPr>
            <p:cNvPr id="11292" name="CaixaDeTexto 30"/>
            <p:cNvSpPr txBox="1">
              <a:spLocks noChangeArrowheads="1"/>
            </p:cNvSpPr>
            <p:nvPr/>
          </p:nvSpPr>
          <p:spPr bwMode="auto">
            <a:xfrm>
              <a:off x="3083648" y="5219908"/>
              <a:ext cx="5522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/>
                <a:t>P’ </a:t>
              </a:r>
            </a:p>
          </p:txBody>
        </p:sp>
        <p:sp>
          <p:nvSpPr>
            <p:cNvPr id="11293" name="CaixaDeTexto 31"/>
            <p:cNvSpPr txBox="1">
              <a:spLocks noChangeArrowheads="1"/>
            </p:cNvSpPr>
            <p:nvPr/>
          </p:nvSpPr>
          <p:spPr bwMode="auto">
            <a:xfrm>
              <a:off x="3443687" y="5219908"/>
              <a:ext cx="40823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/>
                <a:t>P</a:t>
              </a:r>
            </a:p>
          </p:txBody>
        </p:sp>
      </p:grpSp>
      <p:sp>
        <p:nvSpPr>
          <p:cNvPr id="11285" name="CaixaDeTexto 32"/>
          <p:cNvSpPr txBox="1">
            <a:spLocks noChangeArrowheads="1"/>
          </p:cNvSpPr>
          <p:nvPr/>
        </p:nvSpPr>
        <p:spPr bwMode="auto">
          <a:xfrm>
            <a:off x="468313" y="5756275"/>
            <a:ext cx="8280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/>
              <a:t>Nesse caso, OP’ = ½ . OP ou OP’ = 3. OP’ = ½ .</a:t>
            </a:r>
          </a:p>
          <a:p>
            <a:pPr algn="just"/>
            <a:r>
              <a:rPr lang="pt-BR" sz="2400"/>
              <a:t>                                                                  OP</a:t>
            </a:r>
          </a:p>
          <a:p>
            <a:pPr algn="just"/>
            <a:r>
              <a:rPr lang="pt-BR" sz="2400"/>
              <a:t>                                                                                                   </a:t>
            </a:r>
          </a:p>
        </p:txBody>
      </p:sp>
      <p:cxnSp>
        <p:nvCxnSpPr>
          <p:cNvPr id="34" name="Conector reto 33"/>
          <p:cNvCxnSpPr/>
          <p:nvPr/>
        </p:nvCxnSpPr>
        <p:spPr>
          <a:xfrm>
            <a:off x="5062538" y="6175375"/>
            <a:ext cx="3603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2291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b="1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Fundamental, 9°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Homotetia</a:t>
            </a:r>
            <a:endParaRPr lang="pt-BR" altLang="pt-BR" b="1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2292" name="Retângulo 3"/>
          <p:cNvSpPr>
            <a:spLocks noChangeArrowheads="1"/>
          </p:cNvSpPr>
          <p:nvPr/>
        </p:nvSpPr>
        <p:spPr bwMode="auto">
          <a:xfrm>
            <a:off x="395288" y="1095375"/>
            <a:ext cx="8353425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sz="2200"/>
              <a:t> </a:t>
            </a:r>
            <a:r>
              <a:rPr lang="pt-BR" sz="2400"/>
              <a:t>Outros exemplos:</a:t>
            </a:r>
          </a:p>
        </p:txBody>
      </p:sp>
      <p:grpSp>
        <p:nvGrpSpPr>
          <p:cNvPr id="12293" name="Grupo 5"/>
          <p:cNvGrpSpPr>
            <a:grpSpLocks/>
          </p:cNvGrpSpPr>
          <p:nvPr/>
        </p:nvGrpSpPr>
        <p:grpSpPr bwMode="auto">
          <a:xfrm rot="-1732605">
            <a:off x="815975" y="3201988"/>
            <a:ext cx="3054350" cy="441325"/>
            <a:chOff x="2670652" y="5219908"/>
            <a:chExt cx="3053476" cy="441340"/>
          </a:xfrm>
        </p:grpSpPr>
        <p:cxnSp>
          <p:nvCxnSpPr>
            <p:cNvPr id="8" name="Conector de seta reta 7"/>
            <p:cNvCxnSpPr/>
            <p:nvPr/>
          </p:nvCxnSpPr>
          <p:spPr>
            <a:xfrm>
              <a:off x="2843684" y="5584407"/>
              <a:ext cx="28804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2843579" y="5516183"/>
              <a:ext cx="0" cy="144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3533530" y="5510649"/>
              <a:ext cx="0" cy="1444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4254340" y="5514886"/>
              <a:ext cx="0" cy="144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09" name="CaixaDeTexto 11"/>
            <p:cNvSpPr txBox="1">
              <a:spLocks noChangeArrowheads="1"/>
            </p:cNvSpPr>
            <p:nvPr/>
          </p:nvSpPr>
          <p:spPr bwMode="auto">
            <a:xfrm>
              <a:off x="2670652" y="5219908"/>
              <a:ext cx="28803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/>
                <a:t>O</a:t>
              </a:r>
            </a:p>
          </p:txBody>
        </p:sp>
        <p:sp>
          <p:nvSpPr>
            <p:cNvPr id="12310" name="CaixaDeTexto 12"/>
            <p:cNvSpPr txBox="1">
              <a:spLocks noChangeArrowheads="1"/>
            </p:cNvSpPr>
            <p:nvPr/>
          </p:nvSpPr>
          <p:spPr bwMode="auto">
            <a:xfrm>
              <a:off x="3414548" y="5219908"/>
              <a:ext cx="5522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/>
                <a:t>P </a:t>
              </a:r>
            </a:p>
          </p:txBody>
        </p:sp>
        <p:sp>
          <p:nvSpPr>
            <p:cNvPr id="12311" name="CaixaDeTexto 13"/>
            <p:cNvSpPr txBox="1">
              <a:spLocks noChangeArrowheads="1"/>
            </p:cNvSpPr>
            <p:nvPr/>
          </p:nvSpPr>
          <p:spPr bwMode="auto">
            <a:xfrm>
              <a:off x="4134627" y="5219908"/>
              <a:ext cx="40823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/>
                <a:t>P’</a:t>
              </a:r>
            </a:p>
          </p:txBody>
        </p:sp>
      </p:grpSp>
      <p:grpSp>
        <p:nvGrpSpPr>
          <p:cNvPr id="12294" name="Grupo 22"/>
          <p:cNvGrpSpPr>
            <a:grpSpLocks/>
          </p:cNvGrpSpPr>
          <p:nvPr/>
        </p:nvGrpSpPr>
        <p:grpSpPr bwMode="auto">
          <a:xfrm>
            <a:off x="4759325" y="3357563"/>
            <a:ext cx="3052763" cy="441325"/>
            <a:chOff x="1907704" y="3131676"/>
            <a:chExt cx="3053476" cy="441340"/>
          </a:xfrm>
        </p:grpSpPr>
        <p:cxnSp>
          <p:nvCxnSpPr>
            <p:cNvPr id="15" name="Conector de seta reta 14"/>
            <p:cNvCxnSpPr/>
            <p:nvPr/>
          </p:nvCxnSpPr>
          <p:spPr>
            <a:xfrm>
              <a:off x="2080782" y="3501576"/>
              <a:ext cx="28803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2080782" y="3428548"/>
              <a:ext cx="0" cy="144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2771506" y="3426961"/>
              <a:ext cx="0" cy="1444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3492399" y="3426961"/>
              <a:ext cx="0" cy="1444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01" name="CaixaDeTexto 18"/>
            <p:cNvSpPr txBox="1">
              <a:spLocks noChangeArrowheads="1"/>
            </p:cNvSpPr>
            <p:nvPr/>
          </p:nvSpPr>
          <p:spPr bwMode="auto">
            <a:xfrm>
              <a:off x="1907704" y="3131676"/>
              <a:ext cx="28803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/>
                <a:t>O</a:t>
              </a:r>
            </a:p>
          </p:txBody>
        </p:sp>
        <p:sp>
          <p:nvSpPr>
            <p:cNvPr id="12302" name="CaixaDeTexto 19"/>
            <p:cNvSpPr txBox="1">
              <a:spLocks noChangeArrowheads="1"/>
            </p:cNvSpPr>
            <p:nvPr/>
          </p:nvSpPr>
          <p:spPr bwMode="auto">
            <a:xfrm>
              <a:off x="2651600" y="3131676"/>
              <a:ext cx="5522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/>
                <a:t>P’ </a:t>
              </a:r>
            </a:p>
          </p:txBody>
        </p:sp>
        <p:sp>
          <p:nvSpPr>
            <p:cNvPr id="12303" name="CaixaDeTexto 20"/>
            <p:cNvSpPr txBox="1">
              <a:spLocks noChangeArrowheads="1"/>
            </p:cNvSpPr>
            <p:nvPr/>
          </p:nvSpPr>
          <p:spPr bwMode="auto">
            <a:xfrm>
              <a:off x="4091759" y="3131676"/>
              <a:ext cx="40823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/>
                <a:t>P</a:t>
              </a:r>
            </a:p>
          </p:txBody>
        </p:sp>
        <p:cxnSp>
          <p:nvCxnSpPr>
            <p:cNvPr id="22" name="Conector reto 21"/>
            <p:cNvCxnSpPr/>
            <p:nvPr/>
          </p:nvCxnSpPr>
          <p:spPr>
            <a:xfrm>
              <a:off x="4211705" y="3428548"/>
              <a:ext cx="0" cy="144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tângulo de cantos arredondados 23"/>
          <p:cNvSpPr/>
          <p:nvPr/>
        </p:nvSpPr>
        <p:spPr>
          <a:xfrm>
            <a:off x="395288" y="2205038"/>
            <a:ext cx="3816350" cy="28082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  <a:p>
            <a:pPr algn="ctr">
              <a:defRPr/>
            </a:pPr>
            <a:endParaRPr lang="pt-BR" dirty="0"/>
          </a:p>
          <a:p>
            <a:pPr algn="ctr">
              <a:defRPr/>
            </a:pPr>
            <a:endParaRPr lang="pt-BR" dirty="0"/>
          </a:p>
          <a:p>
            <a:pPr algn="ctr">
              <a:defRPr/>
            </a:pPr>
            <a:endParaRPr lang="pt-BR" dirty="0"/>
          </a:p>
          <a:p>
            <a:pPr algn="ctr">
              <a:defRPr/>
            </a:pPr>
            <a:endParaRPr lang="pt-BR" dirty="0"/>
          </a:p>
          <a:p>
            <a:pPr algn="ctr">
              <a:defRPr/>
            </a:pPr>
            <a:endParaRPr lang="pt-BR" dirty="0"/>
          </a:p>
          <a:p>
            <a:pPr algn="ctr">
              <a:defRPr/>
            </a:pPr>
            <a:endParaRPr lang="pt-BR" dirty="0"/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b="1" dirty="0" err="1">
                <a:solidFill>
                  <a:srgbClr val="FF0000"/>
                </a:solidFill>
              </a:rPr>
              <a:t>Homotetia</a:t>
            </a:r>
            <a:r>
              <a:rPr lang="pt-BR" b="1" dirty="0">
                <a:solidFill>
                  <a:srgbClr val="FF0000"/>
                </a:solidFill>
              </a:rPr>
              <a:t> com centro O e razão 2</a:t>
            </a: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4427538" y="2205038"/>
            <a:ext cx="3960812" cy="28082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  <a:p>
            <a:pPr algn="ctr">
              <a:defRPr/>
            </a:pPr>
            <a:endParaRPr lang="pt-BR" dirty="0"/>
          </a:p>
          <a:p>
            <a:pPr algn="ctr">
              <a:defRPr/>
            </a:pPr>
            <a:endParaRPr lang="pt-BR" dirty="0"/>
          </a:p>
          <a:p>
            <a:pPr algn="ctr">
              <a:defRPr/>
            </a:pPr>
            <a:endParaRPr lang="pt-BR" dirty="0"/>
          </a:p>
          <a:p>
            <a:pPr algn="ctr">
              <a:defRPr/>
            </a:pPr>
            <a:endParaRPr lang="pt-BR" dirty="0"/>
          </a:p>
          <a:p>
            <a:pPr algn="ctr">
              <a:defRPr/>
            </a:pPr>
            <a:endParaRPr lang="pt-BR" dirty="0"/>
          </a:p>
          <a:p>
            <a:pPr algn="ctr">
              <a:defRPr/>
            </a:pPr>
            <a:endParaRPr lang="pt-BR" dirty="0"/>
          </a:p>
          <a:p>
            <a:pPr algn="ctr">
              <a:defRPr/>
            </a:pPr>
            <a:endParaRPr lang="pt-BR" dirty="0"/>
          </a:p>
          <a:p>
            <a:pPr algn="just">
              <a:defRPr/>
            </a:pPr>
            <a:endParaRPr lang="pt-BR" b="1" dirty="0">
              <a:solidFill>
                <a:srgbClr val="FF0000"/>
              </a:solidFill>
            </a:endParaRPr>
          </a:p>
          <a:p>
            <a:pPr algn="just">
              <a:defRPr/>
            </a:pPr>
            <a:r>
              <a:rPr lang="pt-BR" b="1" dirty="0" err="1">
                <a:solidFill>
                  <a:srgbClr val="FF0000"/>
                </a:solidFill>
              </a:rPr>
              <a:t>Homotetia</a:t>
            </a:r>
            <a:r>
              <a:rPr lang="pt-BR" b="1" dirty="0">
                <a:solidFill>
                  <a:srgbClr val="FF0000"/>
                </a:solidFill>
              </a:rPr>
              <a:t> com centro O e razão 1/3</a:t>
            </a:r>
          </a:p>
          <a:p>
            <a:pPr algn="just">
              <a:defRPr/>
            </a:pPr>
            <a:endParaRPr lang="pt-BR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3315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b="1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Fundamental, 9°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Homotetia</a:t>
            </a:r>
            <a:endParaRPr lang="pt-BR" altLang="pt-BR" b="1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23850" y="836613"/>
            <a:ext cx="8496300" cy="1077912"/>
          </a:xfrm>
          <a:prstGeom prst="rect">
            <a:avLst/>
          </a:prstGeom>
          <a:solidFill>
            <a:schemeClr val="accent4"/>
          </a:solidFill>
        </p:spPr>
        <p:txBody>
          <a:bodyPr>
            <a:spAutoFit/>
          </a:bodyPr>
          <a:lstStyle/>
          <a:p>
            <a:pPr lvl="1" algn="ctr">
              <a:defRPr/>
            </a:pPr>
            <a:r>
              <a:rPr lang="pt-BR" sz="3200" b="1" dirty="0">
                <a:solidFill>
                  <a:schemeClr val="bg1"/>
                </a:solidFill>
              </a:rPr>
              <a:t>PROPRIEDADES IMPORTANTES DE UMA HOMOTETIA</a:t>
            </a:r>
          </a:p>
        </p:txBody>
      </p:sp>
      <p:sp>
        <p:nvSpPr>
          <p:cNvPr id="13317" name="CaixaDeTexto 7"/>
          <p:cNvSpPr txBox="1">
            <a:spLocks noChangeArrowheads="1"/>
          </p:cNvSpPr>
          <p:nvPr/>
        </p:nvSpPr>
        <p:spPr bwMode="auto">
          <a:xfrm>
            <a:off x="539750" y="2205038"/>
            <a:ext cx="8135938" cy="830262"/>
          </a:xfrm>
          <a:prstGeom prst="rect">
            <a:avLst/>
          </a:prstGeom>
          <a:solidFill>
            <a:srgbClr val="FFFF00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sz="2400"/>
              <a:t> Em uma homotetia, um segmento e reta é levado a outro segmento de reta paralelo ao primeiro.   </a:t>
            </a:r>
          </a:p>
        </p:txBody>
      </p:sp>
      <p:grpSp>
        <p:nvGrpSpPr>
          <p:cNvPr id="13318" name="Grupo 32"/>
          <p:cNvGrpSpPr>
            <a:grpSpLocks/>
          </p:cNvGrpSpPr>
          <p:nvPr/>
        </p:nvGrpSpPr>
        <p:grpSpPr bwMode="auto">
          <a:xfrm>
            <a:off x="1835150" y="3429000"/>
            <a:ext cx="3457575" cy="2087563"/>
            <a:chOff x="2123728" y="3717032"/>
            <a:chExt cx="3168352" cy="1800200"/>
          </a:xfrm>
        </p:grpSpPr>
        <p:cxnSp>
          <p:nvCxnSpPr>
            <p:cNvPr id="10" name="Conector de seta reta 9"/>
            <p:cNvCxnSpPr/>
            <p:nvPr/>
          </p:nvCxnSpPr>
          <p:spPr>
            <a:xfrm flipV="1">
              <a:off x="2123728" y="3717032"/>
              <a:ext cx="3097072" cy="9363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 flipV="1">
              <a:off x="2123728" y="4580854"/>
              <a:ext cx="3168352" cy="711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/>
            <p:nvPr/>
          </p:nvCxnSpPr>
          <p:spPr>
            <a:xfrm>
              <a:off x="2123728" y="4653410"/>
              <a:ext cx="3024336" cy="8638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3204576" y="4335808"/>
              <a:ext cx="288032" cy="28885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V="1">
              <a:off x="3131840" y="4653410"/>
              <a:ext cx="360767" cy="2874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4212687" y="4019575"/>
              <a:ext cx="576064" cy="576337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 flipH="1">
              <a:off x="4427984" y="4624662"/>
              <a:ext cx="360767" cy="67627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19" name="CaixaDeTexto 33"/>
          <p:cNvSpPr txBox="1">
            <a:spLocks noChangeArrowheads="1"/>
          </p:cNvSpPr>
          <p:nvPr/>
        </p:nvSpPr>
        <p:spPr bwMode="auto">
          <a:xfrm>
            <a:off x="1562100" y="4321175"/>
            <a:ext cx="504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O</a:t>
            </a:r>
          </a:p>
        </p:txBody>
      </p:sp>
      <p:sp>
        <p:nvSpPr>
          <p:cNvPr id="13320" name="CaixaDeTexto 34"/>
          <p:cNvSpPr txBox="1">
            <a:spLocks noChangeArrowheads="1"/>
          </p:cNvSpPr>
          <p:nvPr/>
        </p:nvSpPr>
        <p:spPr bwMode="auto">
          <a:xfrm>
            <a:off x="2916238" y="3822700"/>
            <a:ext cx="549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P</a:t>
            </a:r>
          </a:p>
        </p:txBody>
      </p:sp>
      <p:sp>
        <p:nvSpPr>
          <p:cNvPr id="13321" name="CaixaDeTexto 35"/>
          <p:cNvSpPr txBox="1">
            <a:spLocks noChangeArrowheads="1"/>
          </p:cNvSpPr>
          <p:nvPr/>
        </p:nvSpPr>
        <p:spPr bwMode="auto">
          <a:xfrm>
            <a:off x="4022725" y="3471863"/>
            <a:ext cx="549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P’</a:t>
            </a:r>
          </a:p>
        </p:txBody>
      </p:sp>
      <p:sp>
        <p:nvSpPr>
          <p:cNvPr id="13322" name="CaixaDeTexto 36"/>
          <p:cNvSpPr txBox="1">
            <a:spLocks noChangeArrowheads="1"/>
          </p:cNvSpPr>
          <p:nvPr/>
        </p:nvSpPr>
        <p:spPr bwMode="auto">
          <a:xfrm>
            <a:off x="3200400" y="4440238"/>
            <a:ext cx="549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Q</a:t>
            </a:r>
          </a:p>
        </p:txBody>
      </p:sp>
      <p:sp>
        <p:nvSpPr>
          <p:cNvPr id="13323" name="CaixaDeTexto 37"/>
          <p:cNvSpPr txBox="1">
            <a:spLocks noChangeArrowheads="1"/>
          </p:cNvSpPr>
          <p:nvPr/>
        </p:nvSpPr>
        <p:spPr bwMode="auto">
          <a:xfrm>
            <a:off x="4670425" y="4449763"/>
            <a:ext cx="549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Q’</a:t>
            </a:r>
          </a:p>
        </p:txBody>
      </p:sp>
      <p:sp>
        <p:nvSpPr>
          <p:cNvPr id="13324" name="CaixaDeTexto 38"/>
          <p:cNvSpPr txBox="1">
            <a:spLocks noChangeArrowheads="1"/>
          </p:cNvSpPr>
          <p:nvPr/>
        </p:nvSpPr>
        <p:spPr bwMode="auto">
          <a:xfrm>
            <a:off x="4165600" y="5232400"/>
            <a:ext cx="550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R’</a:t>
            </a:r>
          </a:p>
        </p:txBody>
      </p:sp>
      <p:sp>
        <p:nvSpPr>
          <p:cNvPr id="13325" name="CaixaDeTexto 39"/>
          <p:cNvSpPr txBox="1">
            <a:spLocks noChangeArrowheads="1"/>
          </p:cNvSpPr>
          <p:nvPr/>
        </p:nvSpPr>
        <p:spPr bwMode="auto">
          <a:xfrm>
            <a:off x="2870200" y="4810125"/>
            <a:ext cx="549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R</a:t>
            </a:r>
          </a:p>
        </p:txBody>
      </p:sp>
      <p:sp>
        <p:nvSpPr>
          <p:cNvPr id="13326" name="CaixaDeTexto 40"/>
          <p:cNvSpPr txBox="1">
            <a:spLocks noChangeArrowheads="1"/>
          </p:cNvSpPr>
          <p:nvPr/>
        </p:nvSpPr>
        <p:spPr bwMode="auto">
          <a:xfrm>
            <a:off x="5724525" y="3429000"/>
            <a:ext cx="2087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/>
              <a:t>PQ // PQ</a:t>
            </a:r>
          </a:p>
        </p:txBody>
      </p:sp>
      <p:cxnSp>
        <p:nvCxnSpPr>
          <p:cNvPr id="43" name="Conector reto 42"/>
          <p:cNvCxnSpPr/>
          <p:nvPr/>
        </p:nvCxnSpPr>
        <p:spPr>
          <a:xfrm>
            <a:off x="5867400" y="3500438"/>
            <a:ext cx="2889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>
            <a:off x="6588125" y="3500438"/>
            <a:ext cx="2873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9" name="CaixaDeTexto 49"/>
          <p:cNvSpPr txBox="1">
            <a:spLocks noChangeArrowheads="1"/>
          </p:cNvSpPr>
          <p:nvPr/>
        </p:nvSpPr>
        <p:spPr bwMode="auto">
          <a:xfrm>
            <a:off x="5724525" y="5300663"/>
            <a:ext cx="20875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/>
              <a:t>Q’R’ // QR</a:t>
            </a:r>
          </a:p>
        </p:txBody>
      </p:sp>
      <p:cxnSp>
        <p:nvCxnSpPr>
          <p:cNvPr id="51" name="Conector reto 50"/>
          <p:cNvCxnSpPr/>
          <p:nvPr/>
        </p:nvCxnSpPr>
        <p:spPr>
          <a:xfrm>
            <a:off x="5867400" y="5373688"/>
            <a:ext cx="3603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>
            <a:off x="6659563" y="5373688"/>
            <a:ext cx="3603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4339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b="1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Fundamental, 9°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Homotetia</a:t>
            </a:r>
            <a:endParaRPr lang="pt-BR" altLang="pt-BR" b="1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4340" name="CaixaDeTexto 5"/>
          <p:cNvSpPr txBox="1">
            <a:spLocks noChangeArrowheads="1"/>
          </p:cNvSpPr>
          <p:nvPr/>
        </p:nvSpPr>
        <p:spPr bwMode="auto">
          <a:xfrm>
            <a:off x="395288" y="1052513"/>
            <a:ext cx="8137525" cy="831850"/>
          </a:xfrm>
          <a:prstGeom prst="rect">
            <a:avLst/>
          </a:prstGeom>
          <a:solidFill>
            <a:srgbClr val="FFFF00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sz="2400"/>
              <a:t> A imagem de um ângulo por meio de uma homotetia é outro ângulo congruente ao original.</a:t>
            </a:r>
          </a:p>
        </p:txBody>
      </p:sp>
      <p:grpSp>
        <p:nvGrpSpPr>
          <p:cNvPr id="14341" name="Grupo 7"/>
          <p:cNvGrpSpPr>
            <a:grpSpLocks/>
          </p:cNvGrpSpPr>
          <p:nvPr/>
        </p:nvGrpSpPr>
        <p:grpSpPr bwMode="auto">
          <a:xfrm rot="1023967">
            <a:off x="2124075" y="2205038"/>
            <a:ext cx="3743325" cy="2160587"/>
            <a:chOff x="2123728" y="3717032"/>
            <a:chExt cx="3168352" cy="1800200"/>
          </a:xfrm>
        </p:grpSpPr>
        <p:cxnSp>
          <p:nvCxnSpPr>
            <p:cNvPr id="9" name="Conector de seta reta 8"/>
            <p:cNvCxnSpPr/>
            <p:nvPr/>
          </p:nvCxnSpPr>
          <p:spPr>
            <a:xfrm flipV="1">
              <a:off x="2123539" y="3716462"/>
              <a:ext cx="3095794" cy="9364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V="1">
              <a:off x="2123531" y="4580787"/>
              <a:ext cx="3168352" cy="7142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>
              <a:off x="2119886" y="4652299"/>
              <a:ext cx="3024581" cy="86372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42" name="CaixaDeTexto 15"/>
          <p:cNvSpPr txBox="1">
            <a:spLocks noChangeArrowheads="1"/>
          </p:cNvSpPr>
          <p:nvPr/>
        </p:nvSpPr>
        <p:spPr bwMode="auto">
          <a:xfrm>
            <a:off x="1908175" y="2565400"/>
            <a:ext cx="5032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O</a:t>
            </a:r>
          </a:p>
        </p:txBody>
      </p:sp>
      <p:sp>
        <p:nvSpPr>
          <p:cNvPr id="14343" name="CaixaDeTexto 16"/>
          <p:cNvSpPr txBox="1">
            <a:spLocks noChangeArrowheads="1"/>
          </p:cNvSpPr>
          <p:nvPr/>
        </p:nvSpPr>
        <p:spPr bwMode="auto">
          <a:xfrm>
            <a:off x="3132138" y="2420938"/>
            <a:ext cx="5032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P</a:t>
            </a:r>
          </a:p>
        </p:txBody>
      </p:sp>
      <p:sp>
        <p:nvSpPr>
          <p:cNvPr id="14344" name="CaixaDeTexto 17"/>
          <p:cNvSpPr txBox="1">
            <a:spLocks noChangeArrowheads="1"/>
          </p:cNvSpPr>
          <p:nvPr/>
        </p:nvSpPr>
        <p:spPr bwMode="auto">
          <a:xfrm>
            <a:off x="4240213" y="2449513"/>
            <a:ext cx="504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P’</a:t>
            </a:r>
          </a:p>
        </p:txBody>
      </p:sp>
      <p:sp>
        <p:nvSpPr>
          <p:cNvPr id="14345" name="CaixaDeTexto 18"/>
          <p:cNvSpPr txBox="1">
            <a:spLocks noChangeArrowheads="1"/>
          </p:cNvSpPr>
          <p:nvPr/>
        </p:nvSpPr>
        <p:spPr bwMode="auto">
          <a:xfrm>
            <a:off x="3132138" y="3141663"/>
            <a:ext cx="5032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Q</a:t>
            </a:r>
          </a:p>
        </p:txBody>
      </p:sp>
      <p:sp>
        <p:nvSpPr>
          <p:cNvPr id="14346" name="CaixaDeTexto 19"/>
          <p:cNvSpPr txBox="1">
            <a:spLocks noChangeArrowheads="1"/>
          </p:cNvSpPr>
          <p:nvPr/>
        </p:nvSpPr>
        <p:spPr bwMode="auto">
          <a:xfrm>
            <a:off x="4140200" y="3860800"/>
            <a:ext cx="5032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Q’</a:t>
            </a:r>
          </a:p>
        </p:txBody>
      </p:sp>
      <p:sp>
        <p:nvSpPr>
          <p:cNvPr id="14347" name="CaixaDeTexto 20"/>
          <p:cNvSpPr txBox="1">
            <a:spLocks noChangeArrowheads="1"/>
          </p:cNvSpPr>
          <p:nvPr/>
        </p:nvSpPr>
        <p:spPr bwMode="auto">
          <a:xfrm>
            <a:off x="4572000" y="3213100"/>
            <a:ext cx="504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R’</a:t>
            </a:r>
          </a:p>
        </p:txBody>
      </p:sp>
      <p:sp>
        <p:nvSpPr>
          <p:cNvPr id="14348" name="CaixaDeTexto 21"/>
          <p:cNvSpPr txBox="1">
            <a:spLocks noChangeArrowheads="1"/>
          </p:cNvSpPr>
          <p:nvPr/>
        </p:nvSpPr>
        <p:spPr bwMode="auto">
          <a:xfrm>
            <a:off x="3419475" y="2852738"/>
            <a:ext cx="504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R</a:t>
            </a:r>
          </a:p>
        </p:txBody>
      </p:sp>
      <p:cxnSp>
        <p:nvCxnSpPr>
          <p:cNvPr id="24" name="Conector de seta reta 23"/>
          <p:cNvCxnSpPr/>
          <p:nvPr/>
        </p:nvCxnSpPr>
        <p:spPr>
          <a:xfrm flipH="1">
            <a:off x="3132138" y="2708275"/>
            <a:ext cx="144462" cy="9366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3290888" y="2736850"/>
            <a:ext cx="488950" cy="14128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H="1">
            <a:off x="4140200" y="2738438"/>
            <a:ext cx="215900" cy="15541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4370388" y="2767013"/>
            <a:ext cx="777875" cy="21018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53" name="Grupo 37"/>
          <p:cNvGrpSpPr>
            <a:grpSpLocks/>
          </p:cNvGrpSpPr>
          <p:nvPr/>
        </p:nvGrpSpPr>
        <p:grpSpPr bwMode="auto">
          <a:xfrm>
            <a:off x="900113" y="4724400"/>
            <a:ext cx="2447925" cy="577850"/>
            <a:chOff x="683568" y="4536997"/>
            <a:chExt cx="2448272" cy="577804"/>
          </a:xfrm>
        </p:grpSpPr>
        <p:sp>
          <p:nvSpPr>
            <p:cNvPr id="14356" name="CaixaDeTexto 33"/>
            <p:cNvSpPr txBox="1">
              <a:spLocks noChangeArrowheads="1"/>
            </p:cNvSpPr>
            <p:nvPr/>
          </p:nvSpPr>
          <p:spPr bwMode="auto">
            <a:xfrm>
              <a:off x="683568" y="4653136"/>
              <a:ext cx="24482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400"/>
                <a:t>QPR = Q’P’R’</a:t>
              </a:r>
            </a:p>
          </p:txBody>
        </p:sp>
        <p:sp>
          <p:nvSpPr>
            <p:cNvPr id="14357" name="CaixaDeTexto 34"/>
            <p:cNvSpPr txBox="1">
              <a:spLocks noChangeArrowheads="1"/>
            </p:cNvSpPr>
            <p:nvPr/>
          </p:nvSpPr>
          <p:spPr bwMode="auto">
            <a:xfrm>
              <a:off x="885078" y="4537559"/>
              <a:ext cx="7920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400"/>
                <a:t>^</a:t>
              </a:r>
            </a:p>
          </p:txBody>
        </p:sp>
        <p:sp>
          <p:nvSpPr>
            <p:cNvPr id="14358" name="CaixaDeTexto 35"/>
            <p:cNvSpPr txBox="1">
              <a:spLocks noChangeArrowheads="1"/>
            </p:cNvSpPr>
            <p:nvPr/>
          </p:nvSpPr>
          <p:spPr bwMode="auto">
            <a:xfrm>
              <a:off x="1259632" y="4623519"/>
              <a:ext cx="7920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400"/>
                <a:t>~</a:t>
              </a:r>
            </a:p>
          </p:txBody>
        </p:sp>
        <p:sp>
          <p:nvSpPr>
            <p:cNvPr id="14359" name="CaixaDeTexto 36"/>
            <p:cNvSpPr txBox="1">
              <a:spLocks noChangeArrowheads="1"/>
            </p:cNvSpPr>
            <p:nvPr/>
          </p:nvSpPr>
          <p:spPr bwMode="auto">
            <a:xfrm>
              <a:off x="1763688" y="4536997"/>
              <a:ext cx="7920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400"/>
                <a:t>^</a:t>
              </a:r>
            </a:p>
          </p:txBody>
        </p:sp>
      </p:grpSp>
      <p:sp>
        <p:nvSpPr>
          <p:cNvPr id="41" name="Arco 40"/>
          <p:cNvSpPr>
            <a:spLocks noChangeAspect="1"/>
          </p:cNvSpPr>
          <p:nvPr/>
        </p:nvSpPr>
        <p:spPr>
          <a:xfrm rot="2087961" flipV="1">
            <a:off x="3124200" y="2774950"/>
            <a:ext cx="288925" cy="215900"/>
          </a:xfrm>
          <a:prstGeom prst="arc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2" name="Arco 41"/>
          <p:cNvSpPr>
            <a:spLocks noChangeAspect="1"/>
          </p:cNvSpPr>
          <p:nvPr/>
        </p:nvSpPr>
        <p:spPr>
          <a:xfrm rot="2087961" flipV="1">
            <a:off x="4233863" y="2841625"/>
            <a:ext cx="287337" cy="215900"/>
          </a:xfrm>
          <a:prstGeom prst="arc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5363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b="1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Fundamental, 9°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Homotetia</a:t>
            </a:r>
            <a:endParaRPr lang="pt-BR" altLang="pt-BR" b="1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5364" name="CaixaDeTexto 3"/>
          <p:cNvSpPr txBox="1">
            <a:spLocks noChangeArrowheads="1"/>
          </p:cNvSpPr>
          <p:nvPr/>
        </p:nvSpPr>
        <p:spPr bwMode="auto">
          <a:xfrm>
            <a:off x="395288" y="765175"/>
            <a:ext cx="8137525" cy="3416300"/>
          </a:xfrm>
          <a:prstGeom prst="rect">
            <a:avLst/>
          </a:prstGeom>
          <a:solidFill>
            <a:srgbClr val="FFFF00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sz="2400"/>
              <a:t> Em uma homotetia com centro </a:t>
            </a:r>
            <a:r>
              <a:rPr lang="pt-BR" sz="2400" b="1"/>
              <a:t>O</a:t>
            </a:r>
            <a:r>
              <a:rPr lang="pt-BR" sz="2400"/>
              <a:t> e razão </a:t>
            </a:r>
            <a:r>
              <a:rPr lang="pt-BR" sz="2400" b="1"/>
              <a:t>K</a:t>
            </a:r>
            <a:r>
              <a:rPr lang="pt-BR" sz="2400"/>
              <a:t>, temos que a razão entra a medida do homotético de um segmento e a medida do próprio segmento é sempre igual a </a:t>
            </a:r>
            <a:r>
              <a:rPr lang="pt-BR" sz="2400" b="1"/>
              <a:t>K</a:t>
            </a:r>
            <a:r>
              <a:rPr lang="pt-BR" sz="2400"/>
              <a:t>, razão da homotetia.</a:t>
            </a:r>
          </a:p>
          <a:p>
            <a:pPr algn="just">
              <a:buFont typeface="Wingdings" pitchFamily="2" charset="2"/>
              <a:buChar char="ü"/>
            </a:pPr>
            <a:endParaRPr lang="pt-BR" sz="2400" b="1"/>
          </a:p>
          <a:p>
            <a:pPr algn="just">
              <a:buFont typeface="Wingdings" pitchFamily="2" charset="2"/>
              <a:buChar char="ü"/>
            </a:pPr>
            <a:r>
              <a:rPr lang="pt-BR" sz="2400" b="1"/>
              <a:t> </a:t>
            </a:r>
            <a:r>
              <a:rPr lang="pt-BR" sz="2400"/>
              <a:t>A homotetia do exemplo a seguir tem o centro </a:t>
            </a:r>
            <a:r>
              <a:rPr lang="pt-BR" sz="2400" b="1"/>
              <a:t>O</a:t>
            </a:r>
            <a:r>
              <a:rPr lang="pt-BR" sz="2400"/>
              <a:t> e razão k = 3, pois OP’ = 3 . OP, OR’ = 3 . OR, e assim por diante.</a:t>
            </a:r>
          </a:p>
          <a:p>
            <a:pPr algn="just"/>
            <a:r>
              <a:rPr lang="pt-BR" sz="2400"/>
              <a:t>Veja agora as razões: P’Q’ = 4,5 = 3    Q’R’ = 3 = 3</a:t>
            </a:r>
          </a:p>
          <a:p>
            <a:pPr algn="just"/>
            <a:r>
              <a:rPr lang="pt-BR" sz="2400"/>
              <a:t>                                       PQ      1,5           QR      1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3059113" y="3732213"/>
            <a:ext cx="4333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910013" y="3732213"/>
            <a:ext cx="431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5032375" y="3716338"/>
            <a:ext cx="4333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5694363" y="3716338"/>
            <a:ext cx="4333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69" name="Grupo 9"/>
          <p:cNvGrpSpPr>
            <a:grpSpLocks/>
          </p:cNvGrpSpPr>
          <p:nvPr/>
        </p:nvGrpSpPr>
        <p:grpSpPr bwMode="auto">
          <a:xfrm rot="-1170036">
            <a:off x="2185988" y="3821113"/>
            <a:ext cx="3730625" cy="2409825"/>
            <a:chOff x="2018063" y="3250303"/>
            <a:chExt cx="3155705" cy="2008437"/>
          </a:xfrm>
        </p:grpSpPr>
        <p:cxnSp>
          <p:nvCxnSpPr>
            <p:cNvPr id="11" name="Conector de seta reta 10"/>
            <p:cNvCxnSpPr/>
            <p:nvPr/>
          </p:nvCxnSpPr>
          <p:spPr>
            <a:xfrm rot="1170036" flipV="1">
              <a:off x="2368687" y="3248752"/>
              <a:ext cx="353170" cy="15043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rot="1170036" flipV="1">
              <a:off x="2275919" y="3775608"/>
              <a:ext cx="2668250" cy="135086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/>
            <p:nvPr/>
          </p:nvCxnSpPr>
          <p:spPr>
            <a:xfrm rot="1170036">
              <a:off x="2018226" y="5168248"/>
              <a:ext cx="3155705" cy="8997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70" name="CaixaDeTexto 17"/>
          <p:cNvSpPr txBox="1">
            <a:spLocks noChangeArrowheads="1"/>
          </p:cNvSpPr>
          <p:nvPr/>
        </p:nvSpPr>
        <p:spPr bwMode="auto">
          <a:xfrm>
            <a:off x="2268538" y="5827713"/>
            <a:ext cx="5032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O</a:t>
            </a:r>
          </a:p>
        </p:txBody>
      </p:sp>
      <p:sp>
        <p:nvSpPr>
          <p:cNvPr id="15371" name="CaixaDeTexto 18"/>
          <p:cNvSpPr txBox="1">
            <a:spLocks noChangeArrowheads="1"/>
          </p:cNvSpPr>
          <p:nvPr/>
        </p:nvSpPr>
        <p:spPr bwMode="auto">
          <a:xfrm>
            <a:off x="2411413" y="5251450"/>
            <a:ext cx="504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P</a:t>
            </a:r>
          </a:p>
        </p:txBody>
      </p:sp>
      <p:sp>
        <p:nvSpPr>
          <p:cNvPr id="15372" name="CaixaDeTexto 19"/>
          <p:cNvSpPr txBox="1">
            <a:spLocks noChangeArrowheads="1"/>
          </p:cNvSpPr>
          <p:nvPr/>
        </p:nvSpPr>
        <p:spPr bwMode="auto">
          <a:xfrm>
            <a:off x="2627313" y="4325938"/>
            <a:ext cx="504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P’</a:t>
            </a:r>
          </a:p>
        </p:txBody>
      </p:sp>
      <p:sp>
        <p:nvSpPr>
          <p:cNvPr id="15373" name="CaixaDeTexto 20"/>
          <p:cNvSpPr txBox="1">
            <a:spLocks noChangeArrowheads="1"/>
          </p:cNvSpPr>
          <p:nvPr/>
        </p:nvSpPr>
        <p:spPr bwMode="auto">
          <a:xfrm>
            <a:off x="3419475" y="5189538"/>
            <a:ext cx="504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Q</a:t>
            </a:r>
          </a:p>
        </p:txBody>
      </p:sp>
      <p:sp>
        <p:nvSpPr>
          <p:cNvPr id="15374" name="CaixaDeTexto 21"/>
          <p:cNvSpPr txBox="1">
            <a:spLocks noChangeArrowheads="1"/>
          </p:cNvSpPr>
          <p:nvPr/>
        </p:nvSpPr>
        <p:spPr bwMode="auto">
          <a:xfrm>
            <a:off x="5435600" y="4140200"/>
            <a:ext cx="504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Q’</a:t>
            </a:r>
          </a:p>
        </p:txBody>
      </p:sp>
      <p:sp>
        <p:nvSpPr>
          <p:cNvPr id="15375" name="CaixaDeTexto 22"/>
          <p:cNvSpPr txBox="1">
            <a:spLocks noChangeArrowheads="1"/>
          </p:cNvSpPr>
          <p:nvPr/>
        </p:nvSpPr>
        <p:spPr bwMode="auto">
          <a:xfrm>
            <a:off x="5580063" y="6083300"/>
            <a:ext cx="504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R’</a:t>
            </a:r>
          </a:p>
        </p:txBody>
      </p:sp>
      <p:sp>
        <p:nvSpPr>
          <p:cNvPr id="15376" name="CaixaDeTexto 23"/>
          <p:cNvSpPr txBox="1">
            <a:spLocks noChangeArrowheads="1"/>
          </p:cNvSpPr>
          <p:nvPr/>
        </p:nvSpPr>
        <p:spPr bwMode="auto">
          <a:xfrm>
            <a:off x="3419475" y="6011863"/>
            <a:ext cx="504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R</a:t>
            </a:r>
          </a:p>
        </p:txBody>
      </p:sp>
      <p:cxnSp>
        <p:nvCxnSpPr>
          <p:cNvPr id="28" name="Conector reto 27"/>
          <p:cNvCxnSpPr/>
          <p:nvPr/>
        </p:nvCxnSpPr>
        <p:spPr>
          <a:xfrm>
            <a:off x="2700338" y="5516563"/>
            <a:ext cx="863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H="1" flipV="1">
            <a:off x="3536950" y="5516563"/>
            <a:ext cx="26988" cy="57626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2916238" y="4508500"/>
            <a:ext cx="273526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flipH="1" flipV="1">
            <a:off x="5651500" y="4508500"/>
            <a:ext cx="73025" cy="16573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81" name="CaixaDeTexto 48"/>
          <p:cNvSpPr txBox="1">
            <a:spLocks noChangeArrowheads="1"/>
          </p:cNvSpPr>
          <p:nvPr/>
        </p:nvSpPr>
        <p:spPr bwMode="auto">
          <a:xfrm>
            <a:off x="3563938" y="4197350"/>
            <a:ext cx="86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4,5 cm</a:t>
            </a:r>
          </a:p>
        </p:txBody>
      </p:sp>
      <p:sp>
        <p:nvSpPr>
          <p:cNvPr id="15382" name="CaixaDeTexto 49"/>
          <p:cNvSpPr txBox="1">
            <a:spLocks noChangeArrowheads="1"/>
          </p:cNvSpPr>
          <p:nvPr/>
        </p:nvSpPr>
        <p:spPr bwMode="auto">
          <a:xfrm>
            <a:off x="5651500" y="4941888"/>
            <a:ext cx="8651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3,0 cm</a:t>
            </a:r>
          </a:p>
        </p:txBody>
      </p:sp>
      <p:sp>
        <p:nvSpPr>
          <p:cNvPr id="15383" name="CaixaDeTexto 54"/>
          <p:cNvSpPr txBox="1">
            <a:spLocks noChangeArrowheads="1"/>
          </p:cNvSpPr>
          <p:nvPr/>
        </p:nvSpPr>
        <p:spPr bwMode="auto">
          <a:xfrm>
            <a:off x="3563938" y="5589588"/>
            <a:ext cx="863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1,0 cm</a:t>
            </a:r>
          </a:p>
        </p:txBody>
      </p:sp>
      <p:sp>
        <p:nvSpPr>
          <p:cNvPr id="15384" name="CaixaDeTexto 55"/>
          <p:cNvSpPr txBox="1">
            <a:spLocks noChangeArrowheads="1"/>
          </p:cNvSpPr>
          <p:nvPr/>
        </p:nvSpPr>
        <p:spPr bwMode="auto">
          <a:xfrm>
            <a:off x="2700338" y="5219700"/>
            <a:ext cx="86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1,5 cm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6387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b="1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Fundamental, 9°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Homotetia</a:t>
            </a:r>
            <a:endParaRPr lang="pt-BR" altLang="pt-BR" b="1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684213" y="1412875"/>
            <a:ext cx="7632700" cy="37449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Abaixo você tem as três propriedades vistas da </a:t>
            </a:r>
            <a:r>
              <a:rPr lang="pt-BR" sz="2400" dirty="0" err="1">
                <a:solidFill>
                  <a:schemeClr val="tx1"/>
                </a:solidFill>
              </a:rPr>
              <a:t>homotetia</a:t>
            </a:r>
            <a:r>
              <a:rPr lang="pt-BR" sz="2400" dirty="0">
                <a:solidFill>
                  <a:schemeClr val="tx1"/>
                </a:solidFill>
              </a:rPr>
              <a:t>.</a:t>
            </a:r>
          </a:p>
          <a:p>
            <a:pPr algn="just">
              <a:defRPr/>
            </a:pPr>
            <a:endParaRPr lang="pt-BR" sz="24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Em duas figuras </a:t>
            </a:r>
            <a:r>
              <a:rPr lang="pt-BR" sz="2400" dirty="0" err="1">
                <a:solidFill>
                  <a:schemeClr val="tx1"/>
                </a:solidFill>
              </a:rPr>
              <a:t>homotéticas</a:t>
            </a:r>
            <a:r>
              <a:rPr lang="pt-BR" sz="2400" dirty="0">
                <a:solidFill>
                  <a:schemeClr val="tx1"/>
                </a:solidFill>
              </a:rPr>
              <a:t>:</a:t>
            </a: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200" dirty="0">
                <a:solidFill>
                  <a:schemeClr val="tx1"/>
                </a:solidFill>
              </a:rPr>
              <a:t>Os ângulos correspondentes são </a:t>
            </a:r>
            <a:r>
              <a:rPr lang="pt-BR" sz="2200" dirty="0" err="1">
                <a:solidFill>
                  <a:schemeClr val="tx1"/>
                </a:solidFill>
              </a:rPr>
              <a:t>congluentes</a:t>
            </a:r>
            <a:r>
              <a:rPr lang="pt-BR" sz="2200" dirty="0">
                <a:solidFill>
                  <a:schemeClr val="tx1"/>
                </a:solidFill>
              </a:rPr>
              <a:t>;</a:t>
            </a: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2200" dirty="0">
                <a:solidFill>
                  <a:schemeClr val="tx1"/>
                </a:solidFill>
              </a:rPr>
              <a:t>Os segmentos correspondentes são paralelos;</a:t>
            </a: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2200" dirty="0">
                <a:solidFill>
                  <a:schemeClr val="tx1"/>
                </a:solidFill>
              </a:rPr>
              <a:t>A razão entre suas medidas é sempre a mesma é igual à razão da </a:t>
            </a:r>
            <a:r>
              <a:rPr lang="pt-BR" sz="2200" dirty="0" err="1">
                <a:solidFill>
                  <a:schemeClr val="tx1"/>
                </a:solidFill>
              </a:rPr>
              <a:t>homotetia</a:t>
            </a:r>
            <a:r>
              <a:rPr lang="pt-BR" sz="22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7411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b="1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Fundamental, 9°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Homotetia</a:t>
            </a:r>
            <a:endParaRPr lang="pt-BR" altLang="pt-BR" b="1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2" name="Grupo 81"/>
          <p:cNvGrpSpPr>
            <a:grpSpLocks/>
          </p:cNvGrpSpPr>
          <p:nvPr/>
        </p:nvGrpSpPr>
        <p:grpSpPr bwMode="auto">
          <a:xfrm>
            <a:off x="828675" y="3500438"/>
            <a:ext cx="1212850" cy="684212"/>
            <a:chOff x="1619672" y="4797152"/>
            <a:chExt cx="1213284" cy="684672"/>
          </a:xfrm>
        </p:grpSpPr>
        <p:cxnSp>
          <p:nvCxnSpPr>
            <p:cNvPr id="17495" name="AutoShape 15"/>
            <p:cNvCxnSpPr>
              <a:cxnSpLocks noChangeShapeType="1"/>
            </p:cNvCxnSpPr>
            <p:nvPr/>
          </p:nvCxnSpPr>
          <p:spPr bwMode="auto">
            <a:xfrm>
              <a:off x="2294182" y="4797152"/>
              <a:ext cx="0" cy="68467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496" name="AutoShape 16"/>
            <p:cNvCxnSpPr>
              <a:cxnSpLocks noChangeShapeType="1"/>
            </p:cNvCxnSpPr>
            <p:nvPr/>
          </p:nvCxnSpPr>
          <p:spPr bwMode="auto">
            <a:xfrm flipV="1">
              <a:off x="2294182" y="5480352"/>
              <a:ext cx="538774" cy="147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497" name="AutoShape 18"/>
            <p:cNvCxnSpPr>
              <a:cxnSpLocks noChangeShapeType="1"/>
            </p:cNvCxnSpPr>
            <p:nvPr/>
          </p:nvCxnSpPr>
          <p:spPr bwMode="auto">
            <a:xfrm>
              <a:off x="1619672" y="4797152"/>
              <a:ext cx="0" cy="68467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498" name="AutoShape 19"/>
            <p:cNvCxnSpPr>
              <a:cxnSpLocks noChangeShapeType="1"/>
            </p:cNvCxnSpPr>
            <p:nvPr/>
          </p:nvCxnSpPr>
          <p:spPr bwMode="auto">
            <a:xfrm>
              <a:off x="1619906" y="5481824"/>
              <a:ext cx="525517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3" name="Grupo 129"/>
          <p:cNvGrpSpPr>
            <a:grpSpLocks/>
          </p:cNvGrpSpPr>
          <p:nvPr/>
        </p:nvGrpSpPr>
        <p:grpSpPr bwMode="auto">
          <a:xfrm>
            <a:off x="6805613" y="3573463"/>
            <a:ext cx="2303462" cy="2751137"/>
            <a:chOff x="1990725" y="2333625"/>
            <a:chExt cx="1346200" cy="1743450"/>
          </a:xfrm>
        </p:grpSpPr>
        <p:grpSp>
          <p:nvGrpSpPr>
            <p:cNvPr id="17457" name="Group 51"/>
            <p:cNvGrpSpPr>
              <a:grpSpLocks/>
            </p:cNvGrpSpPr>
            <p:nvPr/>
          </p:nvGrpSpPr>
          <p:grpSpPr bwMode="auto">
            <a:xfrm>
              <a:off x="1990725" y="2333625"/>
              <a:ext cx="1346200" cy="1333500"/>
              <a:chOff x="3135" y="3675"/>
              <a:chExt cx="2120" cy="2100"/>
            </a:xfrm>
          </p:grpSpPr>
          <p:sp>
            <p:nvSpPr>
              <p:cNvPr id="17463" name="Rectangle 52"/>
              <p:cNvSpPr>
                <a:spLocks noChangeArrowheads="1"/>
              </p:cNvSpPr>
              <p:nvPr/>
            </p:nvSpPr>
            <p:spPr bwMode="auto">
              <a:xfrm>
                <a:off x="3718" y="4811"/>
                <a:ext cx="360" cy="25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pt-BR"/>
              </a:p>
            </p:txBody>
          </p:sp>
          <p:grpSp>
            <p:nvGrpSpPr>
              <p:cNvPr id="17464" name="Group 53"/>
              <p:cNvGrpSpPr>
                <a:grpSpLocks/>
              </p:cNvGrpSpPr>
              <p:nvPr/>
            </p:nvGrpSpPr>
            <p:grpSpPr bwMode="auto">
              <a:xfrm>
                <a:off x="3135" y="3675"/>
                <a:ext cx="2120" cy="2100"/>
                <a:chOff x="3210" y="3675"/>
                <a:chExt cx="2120" cy="2100"/>
              </a:xfrm>
            </p:grpSpPr>
            <p:grpSp>
              <p:nvGrpSpPr>
                <p:cNvPr id="17465" name="Group 54"/>
                <p:cNvGrpSpPr>
                  <a:grpSpLocks/>
                </p:cNvGrpSpPr>
                <p:nvPr/>
              </p:nvGrpSpPr>
              <p:grpSpPr bwMode="auto">
                <a:xfrm>
                  <a:off x="3210" y="3675"/>
                  <a:ext cx="2120" cy="2100"/>
                  <a:chOff x="3210" y="3675"/>
                  <a:chExt cx="2120" cy="2100"/>
                </a:xfrm>
              </p:grpSpPr>
              <p:grpSp>
                <p:nvGrpSpPr>
                  <p:cNvPr id="17468" name="Group 55"/>
                  <p:cNvGrpSpPr>
                    <a:grpSpLocks/>
                  </p:cNvGrpSpPr>
                  <p:nvPr/>
                </p:nvGrpSpPr>
                <p:grpSpPr bwMode="auto">
                  <a:xfrm rot="-10553882">
                    <a:off x="3228" y="4723"/>
                    <a:ext cx="573" cy="361"/>
                    <a:chOff x="5608" y="4868"/>
                    <a:chExt cx="573" cy="361"/>
                  </a:xfrm>
                </p:grpSpPr>
                <p:cxnSp>
                  <p:nvCxnSpPr>
                    <p:cNvPr id="17489" name="AutoShape 56"/>
                    <p:cNvCxnSpPr>
                      <a:cxnSpLocks noChangeShapeType="1"/>
                    </p:cNvCxnSpPr>
                    <p:nvPr/>
                  </p:nvCxnSpPr>
                  <p:spPr bwMode="auto">
                    <a:xfrm rot="10553882" flipH="1" flipV="1">
                      <a:off x="5608" y="4987"/>
                      <a:ext cx="389" cy="61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7490" name="AutoShape 5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5986" y="5041"/>
                      <a:ext cx="15" cy="188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7491" name="AutoShape 5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986" y="5034"/>
                      <a:ext cx="195" cy="45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7492" name="AutoShape 5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001" y="5041"/>
                      <a:ext cx="105" cy="127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7493" name="AutoShape 6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5982" y="4939"/>
                      <a:ext cx="180" cy="105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7494" name="AutoShape 61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001" y="4868"/>
                      <a:ext cx="105" cy="166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  <p:grpSp>
                <p:nvGrpSpPr>
                  <p:cNvPr id="17469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4730" y="5066"/>
                    <a:ext cx="600" cy="361"/>
                    <a:chOff x="5610" y="5002"/>
                    <a:chExt cx="600" cy="361"/>
                  </a:xfrm>
                </p:grpSpPr>
                <p:cxnSp>
                  <p:nvCxnSpPr>
                    <p:cNvPr id="17483" name="AutoShape 6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610" y="5002"/>
                      <a:ext cx="420" cy="166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7484" name="AutoShape 64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6015" y="5175"/>
                      <a:ext cx="15" cy="188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7485" name="AutoShape 6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015" y="5168"/>
                      <a:ext cx="195" cy="45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7486" name="AutoShape 6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030" y="5175"/>
                      <a:ext cx="105" cy="127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7487" name="AutoShape 67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030" y="5069"/>
                      <a:ext cx="180" cy="105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7488" name="AutoShape 68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030" y="5002"/>
                      <a:ext cx="105" cy="166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  <p:sp>
                <p:nvSpPr>
                  <p:cNvPr id="17470" name="Rectangle 69"/>
                  <p:cNvSpPr>
                    <a:spLocks noChangeArrowheads="1"/>
                  </p:cNvSpPr>
                  <p:nvPr/>
                </p:nvSpPr>
                <p:spPr bwMode="auto">
                  <a:xfrm rot="1063658">
                    <a:off x="4484" y="4913"/>
                    <a:ext cx="360" cy="255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pt-BR"/>
                  </a:p>
                </p:txBody>
              </p:sp>
              <p:sp>
                <p:nvSpPr>
                  <p:cNvPr id="17471" name="AutoShape 70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3810" y="4785"/>
                    <a:ext cx="915" cy="99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9 w 21600"/>
                      <a:gd name="T13" fmla="*/ 4495 h 21600"/>
                      <a:gd name="T14" fmla="*/ 17091 w 21600"/>
                      <a:gd name="T15" fmla="*/ 17105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grpSp>
                <p:nvGrpSpPr>
                  <p:cNvPr id="17472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3210" y="3675"/>
                    <a:ext cx="1620" cy="1155"/>
                    <a:chOff x="3210" y="3675"/>
                    <a:chExt cx="1620" cy="1155"/>
                  </a:xfrm>
                </p:grpSpPr>
                <p:sp>
                  <p:nvSpPr>
                    <p:cNvPr id="17475" name="Oval 72"/>
                    <p:cNvSpPr>
                      <a:spLocks noChangeArrowheads="1"/>
                    </p:cNvSpPr>
                    <p:nvPr/>
                  </p:nvSpPr>
                  <p:spPr bwMode="auto">
                    <a:xfrm rot="-661772">
                      <a:off x="3210" y="3895"/>
                      <a:ext cx="900" cy="240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sp>
                  <p:nvSpPr>
                    <p:cNvPr id="17476" name="Oval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0" y="3690"/>
                      <a:ext cx="1140" cy="1140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FFCC99"/>
                        </a:gs>
                        <a:gs pos="50000">
                          <a:srgbClr val="FFE9D3"/>
                        </a:gs>
                        <a:gs pos="100000">
                          <a:srgbClr val="FFCC99"/>
                        </a:gs>
                      </a:gsLst>
                      <a:lin ang="5400000" scaled="1"/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sp>
                  <p:nvSpPr>
                    <p:cNvPr id="17477" name="AutoShape 74"/>
                    <p:cNvSpPr>
                      <a:spLocks noChangeArrowheads="1"/>
                    </p:cNvSpPr>
                    <p:nvPr/>
                  </p:nvSpPr>
                  <p:spPr bwMode="auto">
                    <a:xfrm rot="-5400000">
                      <a:off x="4054" y="3236"/>
                      <a:ext cx="337" cy="1215"/>
                    </a:xfrm>
                    <a:prstGeom prst="flowChartDelay">
                      <a:avLst/>
                    </a:prstGeom>
                    <a:solidFill>
                      <a:srgbClr val="92D05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sp>
                  <p:nvSpPr>
                    <p:cNvPr id="17478" name="Arc 75"/>
                    <p:cNvSpPr>
                      <a:spLocks/>
                    </p:cNvSpPr>
                    <p:nvPr/>
                  </p:nvSpPr>
                  <p:spPr bwMode="auto">
                    <a:xfrm>
                      <a:off x="3902" y="4125"/>
                      <a:ext cx="582" cy="450"/>
                    </a:xfrm>
                    <a:custGeom>
                      <a:avLst/>
                      <a:gdLst>
                        <a:gd name="T0" fmla="*/ 0 w 33421"/>
                        <a:gd name="T1" fmla="*/ 0 h 21600"/>
                        <a:gd name="T2" fmla="*/ 0 w 33421"/>
                        <a:gd name="T3" fmla="*/ 0 h 21600"/>
                        <a:gd name="T4" fmla="*/ 0 w 3342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33421"/>
                        <a:gd name="T10" fmla="*/ 0 h 21600"/>
                        <a:gd name="T11" fmla="*/ 33421 w 3342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3421" h="21600" fill="none" extrusionOk="0">
                          <a:moveTo>
                            <a:pt x="33420" y="11544"/>
                          </a:moveTo>
                          <a:cubicBezTo>
                            <a:pt x="29462" y="17804"/>
                            <a:pt x="22571" y="21599"/>
                            <a:pt x="15165" y="21600"/>
                          </a:cubicBezTo>
                          <a:cubicBezTo>
                            <a:pt x="9489" y="21600"/>
                            <a:pt x="4041" y="19366"/>
                            <a:pt x="0" y="15381"/>
                          </a:cubicBezTo>
                        </a:path>
                        <a:path w="33421" h="21600" stroke="0" extrusionOk="0">
                          <a:moveTo>
                            <a:pt x="33420" y="11544"/>
                          </a:moveTo>
                          <a:cubicBezTo>
                            <a:pt x="29462" y="17804"/>
                            <a:pt x="22571" y="21599"/>
                            <a:pt x="15165" y="21600"/>
                          </a:cubicBezTo>
                          <a:cubicBezTo>
                            <a:pt x="9489" y="21600"/>
                            <a:pt x="4041" y="19366"/>
                            <a:pt x="0" y="15381"/>
                          </a:cubicBezTo>
                          <a:lnTo>
                            <a:pt x="15165" y="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17479" name="Oval 7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260" y="4125"/>
                      <a:ext cx="17" cy="1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sp>
                  <p:nvSpPr>
                    <p:cNvPr id="17480" name="Oval 7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078" y="4128"/>
                      <a:ext cx="17" cy="1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cxnSp>
                  <p:nvCxnSpPr>
                    <p:cNvPr id="17481" name="AutoShape 78"/>
                    <p:cNvCxnSpPr>
                      <a:cxnSpLocks noChangeShapeType="1"/>
                    </p:cNvCxnSpPr>
                    <p:nvPr/>
                  </p:nvCxnSpPr>
                  <p:spPr bwMode="auto">
                    <a:xfrm rot="5400000">
                      <a:off x="3653" y="4019"/>
                      <a:ext cx="210" cy="195"/>
                    </a:xfrm>
                    <a:prstGeom prst="curvedConnector3">
                      <a:avLst>
                        <a:gd name="adj1" fmla="val 50000"/>
                      </a:avLst>
                    </a:prstGeom>
                    <a:noFill/>
                    <a:ln w="19050">
                      <a:solidFill>
                        <a:srgbClr val="6633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7482" name="AutoShape 79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3885" y="4004"/>
                      <a:ext cx="15" cy="218"/>
                    </a:xfrm>
                    <a:prstGeom prst="straightConnector1">
                      <a:avLst/>
                    </a:prstGeom>
                    <a:noFill/>
                    <a:ln w="19050">
                      <a:solidFill>
                        <a:srgbClr val="663300"/>
                      </a:solidFill>
                      <a:round/>
                      <a:headEnd/>
                      <a:tailEnd/>
                    </a:ln>
                  </p:spPr>
                </p:cxnSp>
              </p:grpSp>
              <p:cxnSp>
                <p:nvCxnSpPr>
                  <p:cNvPr id="17473" name="AutoShape 8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800" y="4012"/>
                    <a:ext cx="105" cy="113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6633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7474" name="AutoShape 81"/>
                  <p:cNvSpPr>
                    <a:spLocks noChangeAspect="1" noChangeArrowheads="1"/>
                  </p:cNvSpPr>
                  <p:nvPr/>
                </p:nvSpPr>
                <p:spPr bwMode="auto">
                  <a:xfrm rot="15869107" flipH="1">
                    <a:off x="4258" y="5022"/>
                    <a:ext cx="255" cy="215"/>
                  </a:xfrm>
                  <a:prstGeom prst="flowChartDelay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pt-BR"/>
                  </a:p>
                </p:txBody>
              </p:sp>
            </p:grpSp>
            <p:sp>
              <p:nvSpPr>
                <p:cNvPr id="17466" name="Arc 82"/>
                <p:cNvSpPr>
                  <a:spLocks/>
                </p:cNvSpPr>
                <p:nvPr/>
              </p:nvSpPr>
              <p:spPr bwMode="auto">
                <a:xfrm>
                  <a:off x="4537" y="4012"/>
                  <a:ext cx="143" cy="172"/>
                </a:xfrm>
                <a:custGeom>
                  <a:avLst/>
                  <a:gdLst>
                    <a:gd name="T0" fmla="*/ 0 w 21600"/>
                    <a:gd name="T1" fmla="*/ 0 h 25966"/>
                    <a:gd name="T2" fmla="*/ 0 w 21600"/>
                    <a:gd name="T3" fmla="*/ 0 h 25966"/>
                    <a:gd name="T4" fmla="*/ 0 w 21600"/>
                    <a:gd name="T5" fmla="*/ 0 h 2596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5966"/>
                    <a:gd name="T11" fmla="*/ 21600 w 21600"/>
                    <a:gd name="T12" fmla="*/ 25966 h 2596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5966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3066"/>
                        <a:pt x="21450" y="24529"/>
                        <a:pt x="21154" y="25966"/>
                      </a:cubicBezTo>
                    </a:path>
                    <a:path w="21600" h="25966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3066"/>
                        <a:pt x="21450" y="24529"/>
                        <a:pt x="21154" y="2596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467" name="Arc 83"/>
                <p:cNvSpPr>
                  <a:spLocks/>
                </p:cNvSpPr>
                <p:nvPr/>
              </p:nvSpPr>
              <p:spPr bwMode="auto">
                <a:xfrm>
                  <a:off x="4689" y="4012"/>
                  <a:ext cx="141" cy="293"/>
                </a:xfrm>
                <a:custGeom>
                  <a:avLst/>
                  <a:gdLst>
                    <a:gd name="T0" fmla="*/ 0 w 21305"/>
                    <a:gd name="T1" fmla="*/ 0 h 21600"/>
                    <a:gd name="T2" fmla="*/ 0 w 21305"/>
                    <a:gd name="T3" fmla="*/ 0 h 21600"/>
                    <a:gd name="T4" fmla="*/ 0 w 2130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305"/>
                    <a:gd name="T10" fmla="*/ 0 h 21600"/>
                    <a:gd name="T11" fmla="*/ 21305 w 2130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305" h="21600" fill="none" extrusionOk="0">
                      <a:moveTo>
                        <a:pt x="-1" y="0"/>
                      </a:moveTo>
                      <a:cubicBezTo>
                        <a:pt x="10556" y="0"/>
                        <a:pt x="19566" y="7629"/>
                        <a:pt x="21304" y="18042"/>
                      </a:cubicBezTo>
                    </a:path>
                    <a:path w="21305" h="21600" stroke="0" extrusionOk="0">
                      <a:moveTo>
                        <a:pt x="-1" y="0"/>
                      </a:moveTo>
                      <a:cubicBezTo>
                        <a:pt x="10556" y="0"/>
                        <a:pt x="19566" y="7629"/>
                        <a:pt x="21304" y="18042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grpSp>
          <p:nvGrpSpPr>
            <p:cNvPr id="17458" name="Grupo 91"/>
            <p:cNvGrpSpPr>
              <a:grpSpLocks/>
            </p:cNvGrpSpPr>
            <p:nvPr/>
          </p:nvGrpSpPr>
          <p:grpSpPr bwMode="auto">
            <a:xfrm>
              <a:off x="2243138" y="3674831"/>
              <a:ext cx="586850" cy="402244"/>
              <a:chOff x="715655" y="3712239"/>
              <a:chExt cx="847342" cy="508925"/>
            </a:xfrm>
          </p:grpSpPr>
          <p:cxnSp>
            <p:nvCxnSpPr>
              <p:cNvPr id="17459" name="AutoShape 15"/>
              <p:cNvCxnSpPr>
                <a:cxnSpLocks noChangeShapeType="1"/>
              </p:cNvCxnSpPr>
              <p:nvPr/>
            </p:nvCxnSpPr>
            <p:spPr bwMode="auto">
              <a:xfrm>
                <a:off x="1562996" y="3712239"/>
                <a:ext cx="0" cy="50892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60" name="AutoShape 16"/>
              <p:cNvCxnSpPr>
                <a:cxnSpLocks noChangeShapeType="1"/>
              </p:cNvCxnSpPr>
              <p:nvPr/>
            </p:nvCxnSpPr>
            <p:spPr bwMode="auto">
              <a:xfrm flipH="1" flipV="1">
                <a:off x="1201593" y="4208934"/>
                <a:ext cx="361404" cy="1223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61" name="AutoShape 18"/>
              <p:cNvCxnSpPr>
                <a:cxnSpLocks noChangeShapeType="1"/>
              </p:cNvCxnSpPr>
              <p:nvPr/>
            </p:nvCxnSpPr>
            <p:spPr bwMode="auto">
              <a:xfrm>
                <a:off x="1042784" y="3712239"/>
                <a:ext cx="0" cy="50892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62" name="AutoShape 19"/>
              <p:cNvCxnSpPr>
                <a:cxnSpLocks noChangeShapeType="1"/>
              </p:cNvCxnSpPr>
              <p:nvPr/>
            </p:nvCxnSpPr>
            <p:spPr bwMode="auto">
              <a:xfrm flipH="1" flipV="1">
                <a:off x="715655" y="4208934"/>
                <a:ext cx="342002" cy="12229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1" name="Group 246"/>
          <p:cNvGrpSpPr>
            <a:grpSpLocks/>
          </p:cNvGrpSpPr>
          <p:nvPr/>
        </p:nvGrpSpPr>
        <p:grpSpPr bwMode="auto">
          <a:xfrm>
            <a:off x="107950" y="1628775"/>
            <a:ext cx="2447925" cy="2003425"/>
            <a:chOff x="476" y="1723"/>
            <a:chExt cx="1542" cy="1262"/>
          </a:xfrm>
        </p:grpSpPr>
        <p:sp>
          <p:nvSpPr>
            <p:cNvPr id="17417" name="Rectangle 58"/>
            <p:cNvSpPr>
              <a:spLocks noChangeArrowheads="1"/>
            </p:cNvSpPr>
            <p:nvPr/>
          </p:nvSpPr>
          <p:spPr bwMode="auto">
            <a:xfrm rot="-734208">
              <a:off x="884" y="2495"/>
              <a:ext cx="269" cy="146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7418" name="Group 59"/>
            <p:cNvGrpSpPr>
              <a:grpSpLocks/>
            </p:cNvGrpSpPr>
            <p:nvPr/>
          </p:nvGrpSpPr>
          <p:grpSpPr bwMode="auto">
            <a:xfrm rot="9308641">
              <a:off x="476" y="2495"/>
              <a:ext cx="410" cy="206"/>
              <a:chOff x="5610" y="5002"/>
              <a:chExt cx="600" cy="361"/>
            </a:xfrm>
          </p:grpSpPr>
          <p:cxnSp>
            <p:nvCxnSpPr>
              <p:cNvPr id="17451" name="AutoShape 60"/>
              <p:cNvCxnSpPr>
                <a:cxnSpLocks noChangeShapeType="1"/>
              </p:cNvCxnSpPr>
              <p:nvPr/>
            </p:nvCxnSpPr>
            <p:spPr bwMode="auto">
              <a:xfrm>
                <a:off x="5610" y="5002"/>
                <a:ext cx="420" cy="166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52" name="AutoShape 61"/>
              <p:cNvCxnSpPr>
                <a:cxnSpLocks noChangeShapeType="1"/>
              </p:cNvCxnSpPr>
              <p:nvPr/>
            </p:nvCxnSpPr>
            <p:spPr bwMode="auto">
              <a:xfrm flipH="1">
                <a:off x="6015" y="5175"/>
                <a:ext cx="15" cy="188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53" name="AutoShape 62"/>
              <p:cNvCxnSpPr>
                <a:cxnSpLocks noChangeShapeType="1"/>
              </p:cNvCxnSpPr>
              <p:nvPr/>
            </p:nvCxnSpPr>
            <p:spPr bwMode="auto">
              <a:xfrm>
                <a:off x="6015" y="5168"/>
                <a:ext cx="195" cy="4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54" name="AutoShape 63"/>
              <p:cNvCxnSpPr>
                <a:cxnSpLocks noChangeShapeType="1"/>
              </p:cNvCxnSpPr>
              <p:nvPr/>
            </p:nvCxnSpPr>
            <p:spPr bwMode="auto">
              <a:xfrm>
                <a:off x="6030" y="5175"/>
                <a:ext cx="105" cy="127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55" name="AutoShape 64"/>
              <p:cNvCxnSpPr>
                <a:cxnSpLocks noChangeShapeType="1"/>
              </p:cNvCxnSpPr>
              <p:nvPr/>
            </p:nvCxnSpPr>
            <p:spPr bwMode="auto">
              <a:xfrm flipV="1">
                <a:off x="6030" y="5069"/>
                <a:ext cx="180" cy="10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56" name="AutoShape 65"/>
              <p:cNvCxnSpPr>
                <a:cxnSpLocks noChangeShapeType="1"/>
              </p:cNvCxnSpPr>
              <p:nvPr/>
            </p:nvCxnSpPr>
            <p:spPr bwMode="auto">
              <a:xfrm flipV="1">
                <a:off x="6030" y="5002"/>
                <a:ext cx="105" cy="166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17419" name="Group 66"/>
            <p:cNvGrpSpPr>
              <a:grpSpLocks/>
            </p:cNvGrpSpPr>
            <p:nvPr/>
          </p:nvGrpSpPr>
          <p:grpSpPr bwMode="auto">
            <a:xfrm rot="-1957494">
              <a:off x="1571" y="2431"/>
              <a:ext cx="447" cy="205"/>
              <a:chOff x="5610" y="5002"/>
              <a:chExt cx="600" cy="361"/>
            </a:xfrm>
          </p:grpSpPr>
          <p:cxnSp>
            <p:nvCxnSpPr>
              <p:cNvPr id="17445" name="AutoShape 67"/>
              <p:cNvCxnSpPr>
                <a:cxnSpLocks noChangeShapeType="1"/>
              </p:cNvCxnSpPr>
              <p:nvPr/>
            </p:nvCxnSpPr>
            <p:spPr bwMode="auto">
              <a:xfrm>
                <a:off x="5610" y="5002"/>
                <a:ext cx="420" cy="166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46" name="AutoShape 68"/>
              <p:cNvCxnSpPr>
                <a:cxnSpLocks noChangeShapeType="1"/>
              </p:cNvCxnSpPr>
              <p:nvPr/>
            </p:nvCxnSpPr>
            <p:spPr bwMode="auto">
              <a:xfrm flipH="1">
                <a:off x="6015" y="5175"/>
                <a:ext cx="15" cy="188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47" name="AutoShape 69"/>
              <p:cNvCxnSpPr>
                <a:cxnSpLocks noChangeShapeType="1"/>
              </p:cNvCxnSpPr>
              <p:nvPr/>
            </p:nvCxnSpPr>
            <p:spPr bwMode="auto">
              <a:xfrm>
                <a:off x="6015" y="5168"/>
                <a:ext cx="195" cy="4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48" name="AutoShape 70"/>
              <p:cNvCxnSpPr>
                <a:cxnSpLocks noChangeShapeType="1"/>
              </p:cNvCxnSpPr>
              <p:nvPr/>
            </p:nvCxnSpPr>
            <p:spPr bwMode="auto">
              <a:xfrm>
                <a:off x="6030" y="5175"/>
                <a:ext cx="105" cy="127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49" name="AutoShape 71"/>
              <p:cNvCxnSpPr>
                <a:cxnSpLocks noChangeShapeType="1"/>
              </p:cNvCxnSpPr>
              <p:nvPr/>
            </p:nvCxnSpPr>
            <p:spPr bwMode="auto">
              <a:xfrm flipV="1">
                <a:off x="6030" y="5069"/>
                <a:ext cx="180" cy="10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50" name="AutoShape 72"/>
              <p:cNvCxnSpPr>
                <a:cxnSpLocks noChangeShapeType="1"/>
              </p:cNvCxnSpPr>
              <p:nvPr/>
            </p:nvCxnSpPr>
            <p:spPr bwMode="auto">
              <a:xfrm flipV="1">
                <a:off x="6030" y="5002"/>
                <a:ext cx="105" cy="166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17420" name="Rectangle 73"/>
            <p:cNvSpPr>
              <a:spLocks noChangeArrowheads="1"/>
            </p:cNvSpPr>
            <p:nvPr/>
          </p:nvSpPr>
          <p:spPr bwMode="auto">
            <a:xfrm rot="-720090">
              <a:off x="1383" y="2478"/>
              <a:ext cx="268" cy="146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21" name="AutoShape 74"/>
            <p:cNvSpPr>
              <a:spLocks noChangeArrowheads="1"/>
            </p:cNvSpPr>
            <p:nvPr/>
          </p:nvSpPr>
          <p:spPr bwMode="auto">
            <a:xfrm rot="10800000">
              <a:off x="839" y="2421"/>
              <a:ext cx="683" cy="5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1 w 21600"/>
                <a:gd name="T13" fmla="*/ 4519 h 21600"/>
                <a:gd name="T14" fmla="*/ 17109 w 21600"/>
                <a:gd name="T15" fmla="*/ 171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86B6"/>
                </a:gs>
                <a:gs pos="50000">
                  <a:srgbClr val="FF0066"/>
                </a:gs>
                <a:gs pos="100000">
                  <a:srgbClr val="FF86B6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22" name="Oval 75"/>
            <p:cNvSpPr>
              <a:spLocks noChangeArrowheads="1"/>
            </p:cNvSpPr>
            <p:nvPr/>
          </p:nvSpPr>
          <p:spPr bwMode="auto">
            <a:xfrm>
              <a:off x="804" y="1768"/>
              <a:ext cx="851" cy="649"/>
            </a:xfrm>
            <a:prstGeom prst="ellipse">
              <a:avLst/>
            </a:prstGeom>
            <a:solidFill>
              <a:srgbClr val="996633">
                <a:alpha val="47842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23" name="Arc 76"/>
            <p:cNvSpPr>
              <a:spLocks/>
            </p:cNvSpPr>
            <p:nvPr/>
          </p:nvSpPr>
          <p:spPr bwMode="auto">
            <a:xfrm>
              <a:off x="1032" y="2041"/>
              <a:ext cx="388" cy="256"/>
            </a:xfrm>
            <a:custGeom>
              <a:avLst/>
              <a:gdLst>
                <a:gd name="T0" fmla="*/ 0 w 29911"/>
                <a:gd name="T1" fmla="*/ 0 h 21600"/>
                <a:gd name="T2" fmla="*/ 0 w 29911"/>
                <a:gd name="T3" fmla="*/ 0 h 21600"/>
                <a:gd name="T4" fmla="*/ 0 w 29911"/>
                <a:gd name="T5" fmla="*/ 0 h 21600"/>
                <a:gd name="T6" fmla="*/ 0 60000 65536"/>
                <a:gd name="T7" fmla="*/ 0 60000 65536"/>
                <a:gd name="T8" fmla="*/ 0 60000 65536"/>
                <a:gd name="T9" fmla="*/ 0 w 29911"/>
                <a:gd name="T10" fmla="*/ 0 h 21600"/>
                <a:gd name="T11" fmla="*/ 29911 w 2991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911" h="21600" fill="none" extrusionOk="0">
                  <a:moveTo>
                    <a:pt x="29910" y="16810"/>
                  </a:moveTo>
                  <a:cubicBezTo>
                    <a:pt x="26069" y="19909"/>
                    <a:pt x="21283" y="21599"/>
                    <a:pt x="16348" y="21600"/>
                  </a:cubicBezTo>
                  <a:cubicBezTo>
                    <a:pt x="10070" y="21600"/>
                    <a:pt x="4103" y="18868"/>
                    <a:pt x="0" y="14117"/>
                  </a:cubicBezTo>
                </a:path>
                <a:path w="29911" h="21600" stroke="0" extrusionOk="0">
                  <a:moveTo>
                    <a:pt x="29910" y="16810"/>
                  </a:moveTo>
                  <a:cubicBezTo>
                    <a:pt x="26069" y="19909"/>
                    <a:pt x="21283" y="21599"/>
                    <a:pt x="16348" y="21600"/>
                  </a:cubicBezTo>
                  <a:cubicBezTo>
                    <a:pt x="10070" y="21600"/>
                    <a:pt x="4103" y="18868"/>
                    <a:pt x="0" y="14117"/>
                  </a:cubicBezTo>
                  <a:lnTo>
                    <a:pt x="16348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24" name="Oval 77"/>
            <p:cNvSpPr>
              <a:spLocks noChangeAspect="1" noChangeArrowheads="1"/>
            </p:cNvSpPr>
            <p:nvPr/>
          </p:nvSpPr>
          <p:spPr bwMode="auto">
            <a:xfrm>
              <a:off x="1305" y="2041"/>
              <a:ext cx="12" cy="7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25" name="Oval 78"/>
            <p:cNvSpPr>
              <a:spLocks noChangeAspect="1" noChangeArrowheads="1"/>
            </p:cNvSpPr>
            <p:nvPr/>
          </p:nvSpPr>
          <p:spPr bwMode="auto">
            <a:xfrm>
              <a:off x="1215" y="2041"/>
              <a:ext cx="13" cy="6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7426" name="Group 79"/>
            <p:cNvGrpSpPr>
              <a:grpSpLocks/>
            </p:cNvGrpSpPr>
            <p:nvPr/>
          </p:nvGrpSpPr>
          <p:grpSpPr bwMode="auto">
            <a:xfrm rot="-5532708">
              <a:off x="1519" y="1858"/>
              <a:ext cx="249" cy="162"/>
              <a:chOff x="3883" y="3690"/>
              <a:chExt cx="438" cy="218"/>
            </a:xfrm>
          </p:grpSpPr>
          <p:cxnSp>
            <p:nvCxnSpPr>
              <p:cNvPr id="17441" name="AutoShape 80"/>
              <p:cNvCxnSpPr>
                <a:cxnSpLocks noChangeShapeType="1"/>
              </p:cNvCxnSpPr>
              <p:nvPr/>
            </p:nvCxnSpPr>
            <p:spPr bwMode="auto">
              <a:xfrm rot="5400000">
                <a:off x="3876" y="3697"/>
                <a:ext cx="210" cy="195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17442" name="AutoShape 81"/>
              <p:cNvCxnSpPr>
                <a:cxnSpLocks noChangeShapeType="1"/>
              </p:cNvCxnSpPr>
              <p:nvPr/>
            </p:nvCxnSpPr>
            <p:spPr bwMode="auto">
              <a:xfrm flipH="1">
                <a:off x="4078" y="3690"/>
                <a:ext cx="15" cy="218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17443" name="AutoShape 82"/>
              <p:cNvCxnSpPr>
                <a:cxnSpLocks noChangeShapeType="1"/>
              </p:cNvCxnSpPr>
              <p:nvPr/>
            </p:nvCxnSpPr>
            <p:spPr bwMode="auto">
              <a:xfrm>
                <a:off x="4098" y="3690"/>
                <a:ext cx="87" cy="183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17444" name="AutoShape 83"/>
              <p:cNvCxnSpPr>
                <a:cxnSpLocks noChangeShapeType="1"/>
              </p:cNvCxnSpPr>
              <p:nvPr/>
            </p:nvCxnSpPr>
            <p:spPr bwMode="auto">
              <a:xfrm>
                <a:off x="4115" y="3707"/>
                <a:ext cx="206" cy="150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</p:grpSp>
        <p:grpSp>
          <p:nvGrpSpPr>
            <p:cNvPr id="17427" name="Group 84"/>
            <p:cNvGrpSpPr>
              <a:grpSpLocks/>
            </p:cNvGrpSpPr>
            <p:nvPr/>
          </p:nvGrpSpPr>
          <p:grpSpPr bwMode="auto">
            <a:xfrm rot="4501840">
              <a:off x="638" y="2035"/>
              <a:ext cx="250" cy="162"/>
              <a:chOff x="3883" y="3690"/>
              <a:chExt cx="438" cy="218"/>
            </a:xfrm>
          </p:grpSpPr>
          <p:cxnSp>
            <p:nvCxnSpPr>
              <p:cNvPr id="17437" name="AutoShape 85"/>
              <p:cNvCxnSpPr>
                <a:cxnSpLocks noChangeShapeType="1"/>
              </p:cNvCxnSpPr>
              <p:nvPr/>
            </p:nvCxnSpPr>
            <p:spPr bwMode="auto">
              <a:xfrm rot="5400000">
                <a:off x="3876" y="3697"/>
                <a:ext cx="210" cy="195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17438" name="AutoShape 86"/>
              <p:cNvCxnSpPr>
                <a:cxnSpLocks noChangeShapeType="1"/>
              </p:cNvCxnSpPr>
              <p:nvPr/>
            </p:nvCxnSpPr>
            <p:spPr bwMode="auto">
              <a:xfrm flipH="1">
                <a:off x="4078" y="3690"/>
                <a:ext cx="15" cy="218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17439" name="AutoShape 87"/>
              <p:cNvCxnSpPr>
                <a:cxnSpLocks noChangeShapeType="1"/>
              </p:cNvCxnSpPr>
              <p:nvPr/>
            </p:nvCxnSpPr>
            <p:spPr bwMode="auto">
              <a:xfrm>
                <a:off x="4098" y="3690"/>
                <a:ext cx="87" cy="183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17440" name="AutoShape 88"/>
              <p:cNvCxnSpPr>
                <a:cxnSpLocks noChangeShapeType="1"/>
              </p:cNvCxnSpPr>
              <p:nvPr/>
            </p:nvCxnSpPr>
            <p:spPr bwMode="auto">
              <a:xfrm>
                <a:off x="4115" y="3707"/>
                <a:ext cx="206" cy="150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</p:grpSp>
        <p:grpSp>
          <p:nvGrpSpPr>
            <p:cNvPr id="17428" name="Group 89"/>
            <p:cNvGrpSpPr>
              <a:grpSpLocks/>
            </p:cNvGrpSpPr>
            <p:nvPr/>
          </p:nvGrpSpPr>
          <p:grpSpPr bwMode="auto">
            <a:xfrm rot="213051">
              <a:off x="1020" y="1806"/>
              <a:ext cx="327" cy="124"/>
              <a:chOff x="3883" y="3690"/>
              <a:chExt cx="438" cy="218"/>
            </a:xfrm>
          </p:grpSpPr>
          <p:cxnSp>
            <p:nvCxnSpPr>
              <p:cNvPr id="17433" name="AutoShape 90"/>
              <p:cNvCxnSpPr>
                <a:cxnSpLocks noChangeShapeType="1"/>
              </p:cNvCxnSpPr>
              <p:nvPr/>
            </p:nvCxnSpPr>
            <p:spPr bwMode="auto">
              <a:xfrm rot="5400000">
                <a:off x="3876" y="3697"/>
                <a:ext cx="210" cy="195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17434" name="AutoShape 91"/>
              <p:cNvCxnSpPr>
                <a:cxnSpLocks noChangeShapeType="1"/>
              </p:cNvCxnSpPr>
              <p:nvPr/>
            </p:nvCxnSpPr>
            <p:spPr bwMode="auto">
              <a:xfrm flipH="1">
                <a:off x="4078" y="3690"/>
                <a:ext cx="15" cy="218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17435" name="AutoShape 92"/>
              <p:cNvCxnSpPr>
                <a:cxnSpLocks noChangeShapeType="1"/>
              </p:cNvCxnSpPr>
              <p:nvPr/>
            </p:nvCxnSpPr>
            <p:spPr bwMode="auto">
              <a:xfrm>
                <a:off x="4098" y="3690"/>
                <a:ext cx="87" cy="183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17436" name="AutoShape 93"/>
              <p:cNvCxnSpPr>
                <a:cxnSpLocks noChangeShapeType="1"/>
              </p:cNvCxnSpPr>
              <p:nvPr/>
            </p:nvCxnSpPr>
            <p:spPr bwMode="auto">
              <a:xfrm>
                <a:off x="4115" y="3707"/>
                <a:ext cx="206" cy="150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</p:grpSp>
        <p:grpSp>
          <p:nvGrpSpPr>
            <p:cNvPr id="17429" name="Group 94"/>
            <p:cNvGrpSpPr>
              <a:grpSpLocks/>
            </p:cNvGrpSpPr>
            <p:nvPr/>
          </p:nvGrpSpPr>
          <p:grpSpPr bwMode="auto">
            <a:xfrm>
              <a:off x="975" y="1723"/>
              <a:ext cx="461" cy="138"/>
              <a:chOff x="3843" y="3544"/>
              <a:chExt cx="619" cy="243"/>
            </a:xfrm>
          </p:grpSpPr>
          <p:sp>
            <p:nvSpPr>
              <p:cNvPr id="17430" name="AutoShape 95"/>
              <p:cNvSpPr>
                <a:spLocks noChangeArrowheads="1"/>
              </p:cNvSpPr>
              <p:nvPr/>
            </p:nvSpPr>
            <p:spPr bwMode="auto">
              <a:xfrm rot="5400000">
                <a:off x="3877" y="3551"/>
                <a:ext cx="202" cy="270"/>
              </a:xfrm>
              <a:prstGeom prst="triangle">
                <a:avLst>
                  <a:gd name="adj" fmla="val 50000"/>
                </a:avLst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431" name="AutoShape 96"/>
              <p:cNvSpPr>
                <a:spLocks noChangeArrowheads="1"/>
              </p:cNvSpPr>
              <p:nvPr/>
            </p:nvSpPr>
            <p:spPr bwMode="auto">
              <a:xfrm rot="-6038740">
                <a:off x="4226" y="3510"/>
                <a:ext cx="202" cy="270"/>
              </a:xfrm>
              <a:prstGeom prst="triangle">
                <a:avLst>
                  <a:gd name="adj" fmla="val 50000"/>
                </a:avLst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432" name="Oval 97"/>
              <p:cNvSpPr>
                <a:spLocks noChangeArrowheads="1"/>
              </p:cNvSpPr>
              <p:nvPr/>
            </p:nvSpPr>
            <p:spPr bwMode="auto">
              <a:xfrm>
                <a:off x="4077" y="3593"/>
                <a:ext cx="143" cy="97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89" name="Texto explicativo retangular com cantos arredondados 88"/>
          <p:cNvSpPr/>
          <p:nvPr/>
        </p:nvSpPr>
        <p:spPr>
          <a:xfrm>
            <a:off x="2268538" y="836613"/>
            <a:ext cx="3311525" cy="1223962"/>
          </a:xfrm>
          <a:prstGeom prst="wedgeRoundRectCallout">
            <a:avLst>
              <a:gd name="adj1" fmla="val -55114"/>
              <a:gd name="adj2" fmla="val 7944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pt-BR" b="1" dirty="0">
                <a:solidFill>
                  <a:schemeClr val="tx1"/>
                </a:solidFill>
              </a:rPr>
              <a:t>Então polígonos </a:t>
            </a:r>
            <a:r>
              <a:rPr lang="pt-BR" b="1" dirty="0" err="1">
                <a:solidFill>
                  <a:schemeClr val="tx1"/>
                </a:solidFill>
              </a:rPr>
              <a:t>homotéticos</a:t>
            </a:r>
            <a:r>
              <a:rPr lang="pt-BR" b="1" dirty="0">
                <a:solidFill>
                  <a:schemeClr val="tx1"/>
                </a:solidFill>
              </a:rPr>
              <a:t> são sempre semelhantes?</a:t>
            </a:r>
          </a:p>
        </p:txBody>
      </p:sp>
      <p:sp>
        <p:nvSpPr>
          <p:cNvPr id="90" name="Texto explicativo retangular com cantos arredondados 89"/>
          <p:cNvSpPr/>
          <p:nvPr/>
        </p:nvSpPr>
        <p:spPr>
          <a:xfrm>
            <a:off x="3059113" y="2492375"/>
            <a:ext cx="3744912" cy="1584325"/>
          </a:xfrm>
          <a:prstGeom prst="wedgeRoundRectCallout">
            <a:avLst>
              <a:gd name="adj1" fmla="val 52716"/>
              <a:gd name="adj2" fmla="val 6816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pt-BR" b="1" dirty="0">
                <a:solidFill>
                  <a:schemeClr val="tx1"/>
                </a:solidFill>
              </a:rPr>
              <a:t>Sim, mas a recíproca não é verdadeira, isto é, polígonos semelhantes nem sempre são </a:t>
            </a:r>
            <a:r>
              <a:rPr lang="pt-BR" b="1" dirty="0" err="1">
                <a:solidFill>
                  <a:schemeClr val="tx1"/>
                </a:solidFill>
              </a:rPr>
              <a:t>homotéticos</a:t>
            </a:r>
            <a:r>
              <a:rPr lang="pt-BR" b="1" dirty="0">
                <a:solidFill>
                  <a:schemeClr val="tx1"/>
                </a:solidFill>
              </a:rPr>
              <a:t>.</a:t>
            </a:r>
            <a:endParaRPr lang="pt-BR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8435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b="1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Fundamental, 9°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Homotetia</a:t>
            </a:r>
            <a:endParaRPr lang="pt-BR" altLang="pt-BR" b="1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23850" y="836613"/>
            <a:ext cx="8496300" cy="1077912"/>
          </a:xfrm>
          <a:prstGeom prst="rect">
            <a:avLst/>
          </a:prstGeom>
          <a:solidFill>
            <a:schemeClr val="accent4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3200" b="1" dirty="0">
                <a:solidFill>
                  <a:schemeClr val="bg1"/>
                </a:solidFill>
              </a:rPr>
              <a:t>CONSTRUÇÃO DE FIGURAS SEMELHANTES POR HOMOTETIA</a:t>
            </a:r>
          </a:p>
        </p:txBody>
      </p:sp>
      <p:sp>
        <p:nvSpPr>
          <p:cNvPr id="12293" name="Retângulo 4"/>
          <p:cNvSpPr>
            <a:spLocks noChangeArrowheads="1"/>
          </p:cNvSpPr>
          <p:nvPr/>
        </p:nvSpPr>
        <p:spPr bwMode="auto">
          <a:xfrm>
            <a:off x="684213" y="2205038"/>
            <a:ext cx="7920037" cy="830262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/>
              <a:t>Queremos ampliar o polígono ABCDE e em seguida reduzí-lo. Como devemos proceder?</a:t>
            </a:r>
          </a:p>
        </p:txBody>
      </p:sp>
      <p:pic>
        <p:nvPicPr>
          <p:cNvPr id="12294" name="Picture 2" descr="http://penta.ufrgs.br/edu/telelab/mundo_mat/malice2/homot0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675" y="2924175"/>
            <a:ext cx="3455988" cy="364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29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9459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b="1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Fundamental, 9°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Homotetia</a:t>
            </a:r>
            <a:endParaRPr lang="pt-BR" altLang="pt-BR" b="1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3316" name="CaixaDeTexto 4"/>
          <p:cNvSpPr txBox="1">
            <a:spLocks noChangeArrowheads="1"/>
          </p:cNvSpPr>
          <p:nvPr/>
        </p:nvSpPr>
        <p:spPr bwMode="auto">
          <a:xfrm>
            <a:off x="611188" y="1125538"/>
            <a:ext cx="7345362" cy="1568450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400"/>
              <a:t> Marcamos um ponto O (foco) qualquer.</a:t>
            </a:r>
          </a:p>
          <a:p>
            <a:endParaRPr lang="pt-BR" sz="2400"/>
          </a:p>
          <a:p>
            <a:pPr>
              <a:buFont typeface="Wingdings" pitchFamily="2" charset="2"/>
              <a:buChar char="ü"/>
            </a:pPr>
            <a:r>
              <a:rPr lang="pt-BR" sz="2400"/>
              <a:t> Traçamos as retas: OA, OB, OC, OD e OE.</a:t>
            </a:r>
          </a:p>
          <a:p>
            <a:endParaRPr lang="pt-BR" sz="2400"/>
          </a:p>
        </p:txBody>
      </p:sp>
      <p:grpSp>
        <p:nvGrpSpPr>
          <p:cNvPr id="2" name="Grupo 7"/>
          <p:cNvGrpSpPr>
            <a:grpSpLocks/>
          </p:cNvGrpSpPr>
          <p:nvPr/>
        </p:nvGrpSpPr>
        <p:grpSpPr bwMode="auto">
          <a:xfrm>
            <a:off x="1116013" y="3068638"/>
            <a:ext cx="6831012" cy="2770187"/>
            <a:chOff x="1115218" y="3068986"/>
            <a:chExt cx="6831603" cy="2769866"/>
          </a:xfrm>
        </p:grpSpPr>
        <p:pic>
          <p:nvPicPr>
            <p:cNvPr id="19462" name="Picture 3" descr="http://penta.ufrgs.br/edu/telelab/mundo_mat/malice2/homot0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15218" y="3068986"/>
              <a:ext cx="6831603" cy="2769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63" name="CaixaDeTexto 6"/>
            <p:cNvSpPr txBox="1">
              <a:spLocks noChangeArrowheads="1"/>
            </p:cNvSpPr>
            <p:nvPr/>
          </p:nvSpPr>
          <p:spPr bwMode="auto">
            <a:xfrm>
              <a:off x="1115616" y="4283646"/>
              <a:ext cx="792088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/>
                <a:t>       O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0483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b="1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Fundamental, 9°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Homotetia</a:t>
            </a:r>
            <a:endParaRPr lang="pt-BR" altLang="pt-BR" b="1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4340" name="CaixaDeTexto 4"/>
          <p:cNvSpPr txBox="1">
            <a:spLocks noChangeArrowheads="1"/>
          </p:cNvSpPr>
          <p:nvPr/>
        </p:nvSpPr>
        <p:spPr bwMode="auto">
          <a:xfrm>
            <a:off x="395288" y="765175"/>
            <a:ext cx="8424862" cy="304641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400"/>
              <a:t> Marcamos um ponto A' sobre a reta OA, de modo que OA' = r.OA (r= razão de semelhança).</a:t>
            </a:r>
          </a:p>
          <a:p>
            <a:endParaRPr lang="pt-BR" sz="2400"/>
          </a:p>
          <a:p>
            <a:pPr>
              <a:buFont typeface="Wingdings" pitchFamily="2" charset="2"/>
              <a:buChar char="ü"/>
            </a:pPr>
            <a:r>
              <a:rPr lang="pt-BR" sz="2400"/>
              <a:t> Marcamos um ponto B' sobre a reta OB, de modo que OB' = r.OB (mesma razão de semelhança usada para marcar o ponto A'). </a:t>
            </a:r>
          </a:p>
          <a:p>
            <a:endParaRPr lang="pt-BR" sz="2400"/>
          </a:p>
          <a:p>
            <a:pPr>
              <a:buFont typeface="Wingdings" pitchFamily="2" charset="2"/>
              <a:buChar char="ü"/>
            </a:pPr>
            <a:r>
              <a:rPr lang="pt-BR" sz="2400"/>
              <a:t>Procedemos da mesma maneira marcando os pontos C', D' e E'. </a:t>
            </a:r>
          </a:p>
          <a:p>
            <a:endParaRPr lang="pt-BR" sz="2400"/>
          </a:p>
        </p:txBody>
      </p:sp>
      <p:grpSp>
        <p:nvGrpSpPr>
          <p:cNvPr id="2" name="Grupo 7"/>
          <p:cNvGrpSpPr>
            <a:grpSpLocks/>
          </p:cNvGrpSpPr>
          <p:nvPr/>
        </p:nvGrpSpPr>
        <p:grpSpPr bwMode="auto">
          <a:xfrm>
            <a:off x="1258888" y="3933825"/>
            <a:ext cx="6121400" cy="2255838"/>
            <a:chOff x="971600" y="3659368"/>
            <a:chExt cx="6264696" cy="2529974"/>
          </a:xfrm>
        </p:grpSpPr>
        <p:pic>
          <p:nvPicPr>
            <p:cNvPr id="20486" name="Picture 3" descr="http://penta.ufrgs.br/edu/telelab/mundo_mat/malice2/homot1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71600" y="3659368"/>
              <a:ext cx="6264696" cy="252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87" name="CaixaDeTexto 6"/>
            <p:cNvSpPr txBox="1">
              <a:spLocks noChangeArrowheads="1"/>
            </p:cNvSpPr>
            <p:nvPr/>
          </p:nvSpPr>
          <p:spPr bwMode="auto">
            <a:xfrm>
              <a:off x="971600" y="4653136"/>
              <a:ext cx="792088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/>
                <a:t>       O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</p:spPr>
      </p:pic>
      <p:sp>
        <p:nvSpPr>
          <p:cNvPr id="20" name="Texto explicativo retangular com cantos arredondados 19"/>
          <p:cNvSpPr/>
          <p:nvPr/>
        </p:nvSpPr>
        <p:spPr>
          <a:xfrm>
            <a:off x="1116013" y="836613"/>
            <a:ext cx="2879725" cy="1728787"/>
          </a:xfrm>
          <a:prstGeom prst="wedgeRoundRectCallout">
            <a:avLst>
              <a:gd name="adj1" fmla="val 32344"/>
              <a:gd name="adj2" fmla="val 8407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800" b="1" dirty="0">
              <a:solidFill>
                <a:srgbClr val="FF0000"/>
              </a:solidFill>
              <a:latin typeface="+mj-lt"/>
            </a:endParaRPr>
          </a:p>
          <a:p>
            <a:pPr algn="ctr">
              <a:defRPr/>
            </a:pPr>
            <a:r>
              <a:rPr lang="pt-BR" sz="2800" b="1" dirty="0">
                <a:solidFill>
                  <a:srgbClr val="FF0000"/>
                </a:solidFill>
                <a:latin typeface="+mj-lt"/>
              </a:rPr>
              <a:t>Vamos aprender HOMOTETIA</a:t>
            </a:r>
          </a:p>
          <a:p>
            <a:pPr algn="ctr">
              <a:defRPr/>
            </a:pPr>
            <a:endParaRPr lang="pt-BR" sz="2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076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b="1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Fundamental, 9°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Homotetia</a:t>
            </a:r>
            <a:endParaRPr lang="pt-BR" altLang="pt-BR" b="1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3077" name="Grupo 129"/>
          <p:cNvGrpSpPr>
            <a:grpSpLocks/>
          </p:cNvGrpSpPr>
          <p:nvPr/>
        </p:nvGrpSpPr>
        <p:grpSpPr bwMode="auto">
          <a:xfrm>
            <a:off x="2987675" y="3213100"/>
            <a:ext cx="2303463" cy="2751138"/>
            <a:chOff x="1990725" y="2333625"/>
            <a:chExt cx="1346200" cy="1743450"/>
          </a:xfrm>
        </p:grpSpPr>
        <p:grpSp>
          <p:nvGrpSpPr>
            <p:cNvPr id="3090" name="Group 51"/>
            <p:cNvGrpSpPr>
              <a:grpSpLocks/>
            </p:cNvGrpSpPr>
            <p:nvPr/>
          </p:nvGrpSpPr>
          <p:grpSpPr bwMode="auto">
            <a:xfrm>
              <a:off x="1990725" y="2333625"/>
              <a:ext cx="1346200" cy="1333500"/>
              <a:chOff x="3135" y="3675"/>
              <a:chExt cx="2120" cy="2100"/>
            </a:xfrm>
          </p:grpSpPr>
          <p:sp>
            <p:nvSpPr>
              <p:cNvPr id="3096" name="Rectangle 52"/>
              <p:cNvSpPr>
                <a:spLocks noChangeArrowheads="1"/>
              </p:cNvSpPr>
              <p:nvPr/>
            </p:nvSpPr>
            <p:spPr bwMode="auto">
              <a:xfrm>
                <a:off x="3718" y="4811"/>
                <a:ext cx="360" cy="25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pt-BR"/>
              </a:p>
            </p:txBody>
          </p:sp>
          <p:grpSp>
            <p:nvGrpSpPr>
              <p:cNvPr id="3097" name="Group 53"/>
              <p:cNvGrpSpPr>
                <a:grpSpLocks/>
              </p:cNvGrpSpPr>
              <p:nvPr/>
            </p:nvGrpSpPr>
            <p:grpSpPr bwMode="auto">
              <a:xfrm>
                <a:off x="3135" y="3675"/>
                <a:ext cx="2120" cy="2100"/>
                <a:chOff x="3210" y="3675"/>
                <a:chExt cx="2120" cy="2100"/>
              </a:xfrm>
            </p:grpSpPr>
            <p:grpSp>
              <p:nvGrpSpPr>
                <p:cNvPr id="3098" name="Group 54"/>
                <p:cNvGrpSpPr>
                  <a:grpSpLocks/>
                </p:cNvGrpSpPr>
                <p:nvPr/>
              </p:nvGrpSpPr>
              <p:grpSpPr bwMode="auto">
                <a:xfrm>
                  <a:off x="3210" y="3675"/>
                  <a:ext cx="2120" cy="2100"/>
                  <a:chOff x="3210" y="3675"/>
                  <a:chExt cx="2120" cy="2100"/>
                </a:xfrm>
              </p:grpSpPr>
              <p:grpSp>
                <p:nvGrpSpPr>
                  <p:cNvPr id="3101" name="Group 55"/>
                  <p:cNvGrpSpPr>
                    <a:grpSpLocks/>
                  </p:cNvGrpSpPr>
                  <p:nvPr/>
                </p:nvGrpSpPr>
                <p:grpSpPr bwMode="auto">
                  <a:xfrm rot="-10553882">
                    <a:off x="3228" y="4723"/>
                    <a:ext cx="573" cy="361"/>
                    <a:chOff x="5608" y="4868"/>
                    <a:chExt cx="573" cy="361"/>
                  </a:xfrm>
                </p:grpSpPr>
                <p:cxnSp>
                  <p:nvCxnSpPr>
                    <p:cNvPr id="3122" name="AutoShape 56"/>
                    <p:cNvCxnSpPr>
                      <a:cxnSpLocks noChangeShapeType="1"/>
                    </p:cNvCxnSpPr>
                    <p:nvPr/>
                  </p:nvCxnSpPr>
                  <p:spPr bwMode="auto">
                    <a:xfrm rot="10553882" flipH="1" flipV="1">
                      <a:off x="5608" y="4987"/>
                      <a:ext cx="389" cy="61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3123" name="AutoShape 5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5986" y="5041"/>
                      <a:ext cx="15" cy="188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3124" name="AutoShape 5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986" y="5034"/>
                      <a:ext cx="195" cy="45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3125" name="AutoShape 5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001" y="5041"/>
                      <a:ext cx="105" cy="127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3126" name="AutoShape 6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5982" y="4939"/>
                      <a:ext cx="180" cy="105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3127" name="AutoShape 61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001" y="4868"/>
                      <a:ext cx="105" cy="166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  <p:grpSp>
                <p:nvGrpSpPr>
                  <p:cNvPr id="3102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4730" y="5066"/>
                    <a:ext cx="600" cy="361"/>
                    <a:chOff x="5610" y="5002"/>
                    <a:chExt cx="600" cy="361"/>
                  </a:xfrm>
                </p:grpSpPr>
                <p:cxnSp>
                  <p:nvCxnSpPr>
                    <p:cNvPr id="3116" name="AutoShape 6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610" y="5002"/>
                      <a:ext cx="420" cy="166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3117" name="AutoShape 64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6015" y="5175"/>
                      <a:ext cx="15" cy="188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3118" name="AutoShape 6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015" y="5168"/>
                      <a:ext cx="195" cy="45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3119" name="AutoShape 6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030" y="5175"/>
                      <a:ext cx="105" cy="127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3120" name="AutoShape 67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030" y="5069"/>
                      <a:ext cx="180" cy="105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3121" name="AutoShape 68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030" y="5002"/>
                      <a:ext cx="105" cy="166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  <p:sp>
                <p:nvSpPr>
                  <p:cNvPr id="3103" name="Rectangle 69"/>
                  <p:cNvSpPr>
                    <a:spLocks noChangeArrowheads="1"/>
                  </p:cNvSpPr>
                  <p:nvPr/>
                </p:nvSpPr>
                <p:spPr bwMode="auto">
                  <a:xfrm rot="1063658">
                    <a:off x="4484" y="4913"/>
                    <a:ext cx="360" cy="255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pt-BR"/>
                  </a:p>
                </p:txBody>
              </p:sp>
              <p:sp>
                <p:nvSpPr>
                  <p:cNvPr id="3104" name="AutoShape 70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3810" y="4785"/>
                    <a:ext cx="915" cy="99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9 w 21600"/>
                      <a:gd name="T13" fmla="*/ 4495 h 21600"/>
                      <a:gd name="T14" fmla="*/ 17091 w 21600"/>
                      <a:gd name="T15" fmla="*/ 17105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grpSp>
                <p:nvGrpSpPr>
                  <p:cNvPr id="3105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3210" y="3675"/>
                    <a:ext cx="1620" cy="1155"/>
                    <a:chOff x="3210" y="3675"/>
                    <a:chExt cx="1620" cy="1155"/>
                  </a:xfrm>
                </p:grpSpPr>
                <p:sp>
                  <p:nvSpPr>
                    <p:cNvPr id="3108" name="Oval 72"/>
                    <p:cNvSpPr>
                      <a:spLocks noChangeArrowheads="1"/>
                    </p:cNvSpPr>
                    <p:nvPr/>
                  </p:nvSpPr>
                  <p:spPr bwMode="auto">
                    <a:xfrm rot="-661772">
                      <a:off x="3210" y="3895"/>
                      <a:ext cx="900" cy="240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sp>
                  <p:nvSpPr>
                    <p:cNvPr id="3109" name="Oval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0" y="3690"/>
                      <a:ext cx="1140" cy="1140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FFCC99"/>
                        </a:gs>
                        <a:gs pos="50000">
                          <a:srgbClr val="FFE9D3"/>
                        </a:gs>
                        <a:gs pos="100000">
                          <a:srgbClr val="FFCC99"/>
                        </a:gs>
                      </a:gsLst>
                      <a:lin ang="5400000" scaled="1"/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sp>
                  <p:nvSpPr>
                    <p:cNvPr id="3110" name="AutoShape 74"/>
                    <p:cNvSpPr>
                      <a:spLocks noChangeArrowheads="1"/>
                    </p:cNvSpPr>
                    <p:nvPr/>
                  </p:nvSpPr>
                  <p:spPr bwMode="auto">
                    <a:xfrm rot="-5400000">
                      <a:off x="4054" y="3236"/>
                      <a:ext cx="337" cy="1215"/>
                    </a:xfrm>
                    <a:prstGeom prst="flowChartDelay">
                      <a:avLst/>
                    </a:prstGeom>
                    <a:solidFill>
                      <a:srgbClr val="92D05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sp>
                  <p:nvSpPr>
                    <p:cNvPr id="3111" name="Arc 75"/>
                    <p:cNvSpPr>
                      <a:spLocks/>
                    </p:cNvSpPr>
                    <p:nvPr/>
                  </p:nvSpPr>
                  <p:spPr bwMode="auto">
                    <a:xfrm>
                      <a:off x="3902" y="4125"/>
                      <a:ext cx="582" cy="450"/>
                    </a:xfrm>
                    <a:custGeom>
                      <a:avLst/>
                      <a:gdLst>
                        <a:gd name="T0" fmla="*/ 0 w 33421"/>
                        <a:gd name="T1" fmla="*/ 0 h 21600"/>
                        <a:gd name="T2" fmla="*/ 0 w 33421"/>
                        <a:gd name="T3" fmla="*/ 0 h 21600"/>
                        <a:gd name="T4" fmla="*/ 0 w 3342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33421"/>
                        <a:gd name="T10" fmla="*/ 0 h 21600"/>
                        <a:gd name="T11" fmla="*/ 33421 w 3342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3421" h="21600" fill="none" extrusionOk="0">
                          <a:moveTo>
                            <a:pt x="33420" y="11544"/>
                          </a:moveTo>
                          <a:cubicBezTo>
                            <a:pt x="29462" y="17804"/>
                            <a:pt x="22571" y="21599"/>
                            <a:pt x="15165" y="21600"/>
                          </a:cubicBezTo>
                          <a:cubicBezTo>
                            <a:pt x="9489" y="21600"/>
                            <a:pt x="4041" y="19366"/>
                            <a:pt x="0" y="15381"/>
                          </a:cubicBezTo>
                        </a:path>
                        <a:path w="33421" h="21600" stroke="0" extrusionOk="0">
                          <a:moveTo>
                            <a:pt x="33420" y="11544"/>
                          </a:moveTo>
                          <a:cubicBezTo>
                            <a:pt x="29462" y="17804"/>
                            <a:pt x="22571" y="21599"/>
                            <a:pt x="15165" y="21600"/>
                          </a:cubicBezTo>
                          <a:cubicBezTo>
                            <a:pt x="9489" y="21600"/>
                            <a:pt x="4041" y="19366"/>
                            <a:pt x="0" y="15381"/>
                          </a:cubicBezTo>
                          <a:lnTo>
                            <a:pt x="15165" y="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112" name="Oval 7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260" y="4125"/>
                      <a:ext cx="17" cy="1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sp>
                  <p:nvSpPr>
                    <p:cNvPr id="3113" name="Oval 7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078" y="4128"/>
                      <a:ext cx="17" cy="1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cxnSp>
                  <p:nvCxnSpPr>
                    <p:cNvPr id="3114" name="AutoShape 78"/>
                    <p:cNvCxnSpPr>
                      <a:cxnSpLocks noChangeShapeType="1"/>
                    </p:cNvCxnSpPr>
                    <p:nvPr/>
                  </p:nvCxnSpPr>
                  <p:spPr bwMode="auto">
                    <a:xfrm rot="5400000">
                      <a:off x="3653" y="4019"/>
                      <a:ext cx="210" cy="195"/>
                    </a:xfrm>
                    <a:prstGeom prst="curvedConnector3">
                      <a:avLst>
                        <a:gd name="adj1" fmla="val 50000"/>
                      </a:avLst>
                    </a:prstGeom>
                    <a:noFill/>
                    <a:ln w="19050">
                      <a:solidFill>
                        <a:srgbClr val="6633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3115" name="AutoShape 79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3885" y="4004"/>
                      <a:ext cx="15" cy="218"/>
                    </a:xfrm>
                    <a:prstGeom prst="straightConnector1">
                      <a:avLst/>
                    </a:prstGeom>
                    <a:noFill/>
                    <a:ln w="19050">
                      <a:solidFill>
                        <a:srgbClr val="663300"/>
                      </a:solidFill>
                      <a:round/>
                      <a:headEnd/>
                      <a:tailEnd/>
                    </a:ln>
                  </p:spPr>
                </p:cxnSp>
              </p:grpSp>
              <p:cxnSp>
                <p:nvCxnSpPr>
                  <p:cNvPr id="3106" name="AutoShape 8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800" y="4012"/>
                    <a:ext cx="105" cy="113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6633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3107" name="AutoShape 81"/>
                  <p:cNvSpPr>
                    <a:spLocks noChangeAspect="1" noChangeArrowheads="1"/>
                  </p:cNvSpPr>
                  <p:nvPr/>
                </p:nvSpPr>
                <p:spPr bwMode="auto">
                  <a:xfrm rot="15869107" flipH="1">
                    <a:off x="4258" y="5022"/>
                    <a:ext cx="255" cy="215"/>
                  </a:xfrm>
                  <a:prstGeom prst="flowChartDelay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pt-BR"/>
                  </a:p>
                </p:txBody>
              </p:sp>
            </p:grpSp>
            <p:sp>
              <p:nvSpPr>
                <p:cNvPr id="3099" name="Arc 82"/>
                <p:cNvSpPr>
                  <a:spLocks/>
                </p:cNvSpPr>
                <p:nvPr/>
              </p:nvSpPr>
              <p:spPr bwMode="auto">
                <a:xfrm>
                  <a:off x="4537" y="4012"/>
                  <a:ext cx="143" cy="172"/>
                </a:xfrm>
                <a:custGeom>
                  <a:avLst/>
                  <a:gdLst>
                    <a:gd name="T0" fmla="*/ 0 w 21600"/>
                    <a:gd name="T1" fmla="*/ 0 h 25966"/>
                    <a:gd name="T2" fmla="*/ 0 w 21600"/>
                    <a:gd name="T3" fmla="*/ 0 h 25966"/>
                    <a:gd name="T4" fmla="*/ 0 w 21600"/>
                    <a:gd name="T5" fmla="*/ 0 h 2596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5966"/>
                    <a:gd name="T11" fmla="*/ 21600 w 21600"/>
                    <a:gd name="T12" fmla="*/ 25966 h 2596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5966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3066"/>
                        <a:pt x="21450" y="24529"/>
                        <a:pt x="21154" y="25966"/>
                      </a:cubicBezTo>
                    </a:path>
                    <a:path w="21600" h="25966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3066"/>
                        <a:pt x="21450" y="24529"/>
                        <a:pt x="21154" y="2596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00" name="Arc 83"/>
                <p:cNvSpPr>
                  <a:spLocks/>
                </p:cNvSpPr>
                <p:nvPr/>
              </p:nvSpPr>
              <p:spPr bwMode="auto">
                <a:xfrm>
                  <a:off x="4689" y="4012"/>
                  <a:ext cx="141" cy="293"/>
                </a:xfrm>
                <a:custGeom>
                  <a:avLst/>
                  <a:gdLst>
                    <a:gd name="T0" fmla="*/ 0 w 21305"/>
                    <a:gd name="T1" fmla="*/ 0 h 21600"/>
                    <a:gd name="T2" fmla="*/ 0 w 21305"/>
                    <a:gd name="T3" fmla="*/ 0 h 21600"/>
                    <a:gd name="T4" fmla="*/ 0 w 2130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305"/>
                    <a:gd name="T10" fmla="*/ 0 h 21600"/>
                    <a:gd name="T11" fmla="*/ 21305 w 2130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305" h="21600" fill="none" extrusionOk="0">
                      <a:moveTo>
                        <a:pt x="-1" y="0"/>
                      </a:moveTo>
                      <a:cubicBezTo>
                        <a:pt x="10556" y="0"/>
                        <a:pt x="19566" y="7629"/>
                        <a:pt x="21304" y="18042"/>
                      </a:cubicBezTo>
                    </a:path>
                    <a:path w="21305" h="21600" stroke="0" extrusionOk="0">
                      <a:moveTo>
                        <a:pt x="-1" y="0"/>
                      </a:moveTo>
                      <a:cubicBezTo>
                        <a:pt x="10556" y="0"/>
                        <a:pt x="19566" y="7629"/>
                        <a:pt x="21304" y="18042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grpSp>
          <p:nvGrpSpPr>
            <p:cNvPr id="3091" name="Grupo 91"/>
            <p:cNvGrpSpPr>
              <a:grpSpLocks/>
            </p:cNvGrpSpPr>
            <p:nvPr/>
          </p:nvGrpSpPr>
          <p:grpSpPr bwMode="auto">
            <a:xfrm>
              <a:off x="2243138" y="3674831"/>
              <a:ext cx="586850" cy="402244"/>
              <a:chOff x="715655" y="3712239"/>
              <a:chExt cx="847342" cy="508925"/>
            </a:xfrm>
          </p:grpSpPr>
          <p:cxnSp>
            <p:nvCxnSpPr>
              <p:cNvPr id="3092" name="AutoShape 15"/>
              <p:cNvCxnSpPr>
                <a:cxnSpLocks noChangeShapeType="1"/>
              </p:cNvCxnSpPr>
              <p:nvPr/>
            </p:nvCxnSpPr>
            <p:spPr bwMode="auto">
              <a:xfrm>
                <a:off x="1562996" y="3712239"/>
                <a:ext cx="0" cy="50892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093" name="AutoShape 16"/>
              <p:cNvCxnSpPr>
                <a:cxnSpLocks noChangeShapeType="1"/>
              </p:cNvCxnSpPr>
              <p:nvPr/>
            </p:nvCxnSpPr>
            <p:spPr bwMode="auto">
              <a:xfrm flipH="1" flipV="1">
                <a:off x="1201593" y="4208934"/>
                <a:ext cx="361404" cy="1223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094" name="AutoShape 18"/>
              <p:cNvCxnSpPr>
                <a:cxnSpLocks noChangeShapeType="1"/>
              </p:cNvCxnSpPr>
              <p:nvPr/>
            </p:nvCxnSpPr>
            <p:spPr bwMode="auto">
              <a:xfrm>
                <a:off x="1042784" y="3712239"/>
                <a:ext cx="0" cy="50892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095" name="AutoShape 19"/>
              <p:cNvCxnSpPr>
                <a:cxnSpLocks noChangeShapeType="1"/>
              </p:cNvCxnSpPr>
              <p:nvPr/>
            </p:nvCxnSpPr>
            <p:spPr bwMode="auto">
              <a:xfrm flipH="1" flipV="1">
                <a:off x="715655" y="4208934"/>
                <a:ext cx="342002" cy="12229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</p:grpSp>
      <p:sp>
        <p:nvSpPr>
          <p:cNvPr id="108" name="Retângulo 107"/>
          <p:cNvSpPr/>
          <p:nvPr/>
        </p:nvSpPr>
        <p:spPr>
          <a:xfrm>
            <a:off x="4787900" y="1484313"/>
            <a:ext cx="720725" cy="6492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9" name="Hexágono 108"/>
          <p:cNvSpPr/>
          <p:nvPr/>
        </p:nvSpPr>
        <p:spPr>
          <a:xfrm>
            <a:off x="1331913" y="3284538"/>
            <a:ext cx="863600" cy="720725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0" name="Elipse 109"/>
          <p:cNvSpPr/>
          <p:nvPr/>
        </p:nvSpPr>
        <p:spPr>
          <a:xfrm>
            <a:off x="5867400" y="5229225"/>
            <a:ext cx="649288" cy="7207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1" name="Corda 110"/>
          <p:cNvSpPr/>
          <p:nvPr/>
        </p:nvSpPr>
        <p:spPr>
          <a:xfrm>
            <a:off x="6227763" y="2924175"/>
            <a:ext cx="1081087" cy="865188"/>
          </a:xfrm>
          <a:prstGeom prst="chor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2" name="Triângulo isósceles 111"/>
          <p:cNvSpPr/>
          <p:nvPr/>
        </p:nvSpPr>
        <p:spPr>
          <a:xfrm>
            <a:off x="1476375" y="4581525"/>
            <a:ext cx="719138" cy="6477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3" name="Pentágono regular 112"/>
          <p:cNvSpPr/>
          <p:nvPr/>
        </p:nvSpPr>
        <p:spPr>
          <a:xfrm>
            <a:off x="7667625" y="2133600"/>
            <a:ext cx="936625" cy="790575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4" name="Retângulo 113"/>
          <p:cNvSpPr>
            <a:spLocks noChangeAspect="1"/>
          </p:cNvSpPr>
          <p:nvPr/>
        </p:nvSpPr>
        <p:spPr>
          <a:xfrm>
            <a:off x="8172450" y="3716338"/>
            <a:ext cx="360363" cy="325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5" name="Hexágono 114"/>
          <p:cNvSpPr>
            <a:spLocks noChangeAspect="1"/>
          </p:cNvSpPr>
          <p:nvPr/>
        </p:nvSpPr>
        <p:spPr>
          <a:xfrm>
            <a:off x="7308850" y="5445125"/>
            <a:ext cx="431800" cy="360363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6" name="Elipse 115"/>
          <p:cNvSpPr>
            <a:spLocks noChangeAspect="1"/>
          </p:cNvSpPr>
          <p:nvPr/>
        </p:nvSpPr>
        <p:spPr>
          <a:xfrm>
            <a:off x="468313" y="4508500"/>
            <a:ext cx="323850" cy="3603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7" name="Corda 116"/>
          <p:cNvSpPr>
            <a:spLocks noChangeAspect="1"/>
          </p:cNvSpPr>
          <p:nvPr/>
        </p:nvSpPr>
        <p:spPr>
          <a:xfrm>
            <a:off x="468313" y="2636838"/>
            <a:ext cx="539750" cy="431800"/>
          </a:xfrm>
          <a:prstGeom prst="chor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8" name="Triângulo isósceles 117"/>
          <p:cNvSpPr>
            <a:spLocks noChangeAspect="1"/>
          </p:cNvSpPr>
          <p:nvPr/>
        </p:nvSpPr>
        <p:spPr>
          <a:xfrm>
            <a:off x="7380288" y="1341438"/>
            <a:ext cx="360362" cy="3238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9" name="Pentágono regular 118"/>
          <p:cNvSpPr>
            <a:spLocks noChangeAspect="1"/>
          </p:cNvSpPr>
          <p:nvPr/>
        </p:nvSpPr>
        <p:spPr>
          <a:xfrm>
            <a:off x="1908175" y="5661025"/>
            <a:ext cx="468313" cy="396875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1507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b="1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Fundamental, 9°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Homotetia</a:t>
            </a:r>
            <a:endParaRPr lang="pt-BR" altLang="pt-BR" b="1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5364" name="Retângulo 3"/>
          <p:cNvSpPr>
            <a:spLocks noChangeArrowheads="1"/>
          </p:cNvSpPr>
          <p:nvPr/>
        </p:nvSpPr>
        <p:spPr bwMode="auto">
          <a:xfrm>
            <a:off x="395288" y="1125538"/>
            <a:ext cx="8424862" cy="1200150"/>
          </a:xfrm>
          <a:prstGeom prst="rect">
            <a:avLst/>
          </a:prstGeom>
          <a:solidFill>
            <a:srgbClr val="FFFF00">
              <a:alpha val="27843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sz="2400"/>
              <a:t> Traçamos os segmentos: A'B', B'C', C'D' e E'A' e obtemos o polígono A'B'C'D'E' ampliação de ABCDE, isto por que neste caso tomamos a razão de semelhança r &gt; 1. </a:t>
            </a:r>
          </a:p>
        </p:txBody>
      </p:sp>
      <p:grpSp>
        <p:nvGrpSpPr>
          <p:cNvPr id="2" name="Grupo 6"/>
          <p:cNvGrpSpPr>
            <a:grpSpLocks/>
          </p:cNvGrpSpPr>
          <p:nvPr/>
        </p:nvGrpSpPr>
        <p:grpSpPr bwMode="auto">
          <a:xfrm>
            <a:off x="1403350" y="2781300"/>
            <a:ext cx="6045200" cy="2228850"/>
            <a:chOff x="1403648" y="2780928"/>
            <a:chExt cx="6044183" cy="2228850"/>
          </a:xfrm>
        </p:grpSpPr>
        <p:pic>
          <p:nvPicPr>
            <p:cNvPr id="21510" name="Picture 2" descr="http://penta.ufrgs.br/edu/telelab/mundo_mat/malice2/homot2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75656" y="2780928"/>
              <a:ext cx="5972175" cy="2228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11" name="CaixaDeTexto 5"/>
            <p:cNvSpPr txBox="1">
              <a:spLocks noChangeArrowheads="1"/>
            </p:cNvSpPr>
            <p:nvPr/>
          </p:nvSpPr>
          <p:spPr bwMode="auto">
            <a:xfrm>
              <a:off x="1403648" y="3717032"/>
              <a:ext cx="792088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/>
                <a:t>       O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2531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b="1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Fundamental, 9°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Homotetia</a:t>
            </a:r>
            <a:endParaRPr lang="pt-BR" altLang="pt-BR" b="1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6388" name="Retângulo 3"/>
          <p:cNvSpPr>
            <a:spLocks noChangeArrowheads="1"/>
          </p:cNvSpPr>
          <p:nvPr/>
        </p:nvSpPr>
        <p:spPr bwMode="auto">
          <a:xfrm>
            <a:off x="539750" y="1196975"/>
            <a:ext cx="7920038" cy="830263"/>
          </a:xfrm>
          <a:prstGeom prst="rect">
            <a:avLst/>
          </a:prstGeom>
          <a:solidFill>
            <a:srgbClr val="FFFF00">
              <a:alpha val="27843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sz="2400"/>
              <a:t> Procedemos da mesma maneira para reduzirmos o polígono, tomando neste caso a razão de semelhança r &lt; 1.</a:t>
            </a:r>
          </a:p>
        </p:txBody>
      </p:sp>
      <p:grpSp>
        <p:nvGrpSpPr>
          <p:cNvPr id="2" name="Grupo 6"/>
          <p:cNvGrpSpPr>
            <a:grpSpLocks/>
          </p:cNvGrpSpPr>
          <p:nvPr/>
        </p:nvGrpSpPr>
        <p:grpSpPr bwMode="auto">
          <a:xfrm>
            <a:off x="1042988" y="2565400"/>
            <a:ext cx="6691312" cy="2635250"/>
            <a:chOff x="1043608" y="2564904"/>
            <a:chExt cx="6690949" cy="2635375"/>
          </a:xfrm>
        </p:grpSpPr>
        <p:pic>
          <p:nvPicPr>
            <p:cNvPr id="22534" name="Picture 2" descr="http://penta.ufrgs.br/edu/telelab/mundo_mat/malice2/homot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87624" y="2564904"/>
              <a:ext cx="6546933" cy="2635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35" name="CaixaDeTexto 5"/>
            <p:cNvSpPr txBox="1">
              <a:spLocks noChangeArrowheads="1"/>
            </p:cNvSpPr>
            <p:nvPr/>
          </p:nvSpPr>
          <p:spPr bwMode="auto">
            <a:xfrm>
              <a:off x="1043608" y="3645024"/>
              <a:ext cx="792088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/>
                <a:t>       O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3555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b="1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Fundamental, 9°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Homotetia</a:t>
            </a:r>
            <a:endParaRPr lang="pt-BR" altLang="pt-BR" b="1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7412" name="CaixaDeTexto 4"/>
          <p:cNvSpPr txBox="1">
            <a:spLocks noChangeArrowheads="1"/>
          </p:cNvSpPr>
          <p:nvPr/>
        </p:nvSpPr>
        <p:spPr bwMode="auto">
          <a:xfrm>
            <a:off x="323850" y="981075"/>
            <a:ext cx="8424863" cy="2308225"/>
          </a:xfrm>
          <a:prstGeom prst="rect">
            <a:avLst/>
          </a:prstGeom>
          <a:solidFill>
            <a:srgbClr val="FFFF00">
              <a:alpha val="2588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sz="2400"/>
              <a:t> Podemos observar que sempre que escolhemos pontos quaisquer em uma figura a ser reproduzida e estipulando um foco (F) e uma razão de semelhança (r) quaisquer, podemos ampliar ou reduzir esta figura.</a:t>
            </a:r>
          </a:p>
          <a:p>
            <a:pPr algn="just">
              <a:buFont typeface="Wingdings" pitchFamily="2" charset="2"/>
              <a:buChar char="ü"/>
            </a:pPr>
            <a:endParaRPr lang="pt-BR" sz="2400"/>
          </a:p>
          <a:p>
            <a:pPr algn="just">
              <a:buFont typeface="Wingdings" pitchFamily="2" charset="2"/>
              <a:buChar char="ü"/>
            </a:pPr>
            <a:r>
              <a:rPr lang="pt-BR" sz="2400"/>
              <a:t> Assim sendo a nossa figura também pode ser CURVA !</a:t>
            </a:r>
          </a:p>
        </p:txBody>
      </p:sp>
      <p:pic>
        <p:nvPicPr>
          <p:cNvPr id="17413" name="Picture 3" descr="http://penta.ufrgs.br/edu/telelab/mundo_mat/malice2/homot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150" y="3475038"/>
            <a:ext cx="45434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4579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b="1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Fundamental, 9°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Homotetia</a:t>
            </a:r>
            <a:endParaRPr lang="pt-BR" altLang="pt-BR" b="1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Fluxograma: Armazenamento interno 3"/>
          <p:cNvSpPr/>
          <p:nvPr/>
        </p:nvSpPr>
        <p:spPr>
          <a:xfrm>
            <a:off x="395536" y="1484784"/>
            <a:ext cx="4968552" cy="4248472"/>
          </a:xfrm>
          <a:prstGeom prst="flowChartInternal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pt-BR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Curiosidade:</a:t>
            </a:r>
          </a:p>
          <a:p>
            <a:pPr algn="just">
              <a:defRPr/>
            </a:pPr>
            <a:r>
              <a:rPr lang="pt-B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90EDD"/>
                </a:solidFill>
              </a:rPr>
              <a:t>Existe um instrumento denominado </a:t>
            </a:r>
            <a:r>
              <a:rPr lang="pt-BR" sz="2400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90EDD"/>
                </a:solidFill>
              </a:rPr>
              <a:t>pantógrafo</a:t>
            </a:r>
            <a:r>
              <a:rPr lang="pt-B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90EDD"/>
                </a:solidFill>
              </a:rPr>
              <a:t> cuja a finalidade é copiar, ampliar e reduzir figuras. Ele é usado tanto em Geografia, para ampliar e reduzir mapas, como na Engenharia, para ampliar  e reduzir plantas de casa e edifícios.</a:t>
            </a:r>
          </a:p>
        </p:txBody>
      </p:sp>
      <p:pic>
        <p:nvPicPr>
          <p:cNvPr id="18437" name="Picture 2" descr="File:Pantografo tride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37200" y="2060575"/>
            <a:ext cx="3282950" cy="300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Retângulo 5"/>
          <p:cNvSpPr>
            <a:spLocks noChangeArrowheads="1"/>
          </p:cNvSpPr>
          <p:nvPr/>
        </p:nvSpPr>
        <p:spPr bwMode="auto">
          <a:xfrm rot="-5400000">
            <a:off x="7319963" y="3516313"/>
            <a:ext cx="318611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000"/>
              <a:t>Imagem disponibilizada por Onjacktallcuca/public domain</a:t>
            </a:r>
          </a:p>
        </p:txBody>
      </p:sp>
      <p:sp>
        <p:nvSpPr>
          <p:cNvPr id="18439" name="Retângulo 6"/>
          <p:cNvSpPr>
            <a:spLocks noChangeArrowheads="1"/>
          </p:cNvSpPr>
          <p:nvPr/>
        </p:nvSpPr>
        <p:spPr bwMode="auto">
          <a:xfrm>
            <a:off x="5580063" y="5084763"/>
            <a:ext cx="3313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1200"/>
              <a:t>Pantógrafo da década de 1950, produzido pela Trident do Brasil.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  <p:bldP spid="184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5603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b="1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Fundamental, 9°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Homotetia</a:t>
            </a:r>
            <a:endParaRPr lang="pt-BR" altLang="pt-BR" b="1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5604" name="Retângulo 5"/>
          <p:cNvSpPr>
            <a:spLocks noChangeArrowheads="1"/>
          </p:cNvSpPr>
          <p:nvPr/>
        </p:nvSpPr>
        <p:spPr bwMode="auto">
          <a:xfrm>
            <a:off x="2051050" y="1341438"/>
            <a:ext cx="185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 b="1"/>
          </a:p>
        </p:txBody>
      </p:sp>
      <p:grpSp>
        <p:nvGrpSpPr>
          <p:cNvPr id="2" name="Grupo 81"/>
          <p:cNvGrpSpPr>
            <a:grpSpLocks/>
          </p:cNvGrpSpPr>
          <p:nvPr/>
        </p:nvGrpSpPr>
        <p:grpSpPr bwMode="auto">
          <a:xfrm>
            <a:off x="1874838" y="4983163"/>
            <a:ext cx="1390650" cy="893762"/>
            <a:chOff x="1619672" y="4797152"/>
            <a:chExt cx="1213284" cy="684672"/>
          </a:xfrm>
        </p:grpSpPr>
        <p:cxnSp>
          <p:nvCxnSpPr>
            <p:cNvPr id="25648" name="AutoShape 15"/>
            <p:cNvCxnSpPr>
              <a:cxnSpLocks noChangeShapeType="1"/>
            </p:cNvCxnSpPr>
            <p:nvPr/>
          </p:nvCxnSpPr>
          <p:spPr bwMode="auto">
            <a:xfrm>
              <a:off x="2294182" y="4797152"/>
              <a:ext cx="0" cy="68467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5649" name="AutoShape 16"/>
            <p:cNvCxnSpPr>
              <a:cxnSpLocks noChangeShapeType="1"/>
            </p:cNvCxnSpPr>
            <p:nvPr/>
          </p:nvCxnSpPr>
          <p:spPr bwMode="auto">
            <a:xfrm flipV="1">
              <a:off x="2294182" y="5480352"/>
              <a:ext cx="538774" cy="147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5650" name="AutoShape 18"/>
            <p:cNvCxnSpPr>
              <a:cxnSpLocks noChangeShapeType="1"/>
            </p:cNvCxnSpPr>
            <p:nvPr/>
          </p:nvCxnSpPr>
          <p:spPr bwMode="auto">
            <a:xfrm>
              <a:off x="1619672" y="4797152"/>
              <a:ext cx="0" cy="68467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5651" name="AutoShape 19"/>
            <p:cNvCxnSpPr>
              <a:cxnSpLocks noChangeShapeType="1"/>
            </p:cNvCxnSpPr>
            <p:nvPr/>
          </p:nvCxnSpPr>
          <p:spPr bwMode="auto">
            <a:xfrm>
              <a:off x="1619906" y="5481824"/>
              <a:ext cx="525517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3" name="Group 246"/>
          <p:cNvGrpSpPr>
            <a:grpSpLocks/>
          </p:cNvGrpSpPr>
          <p:nvPr/>
        </p:nvGrpSpPr>
        <p:grpSpPr bwMode="auto">
          <a:xfrm>
            <a:off x="971550" y="2708275"/>
            <a:ext cx="2808288" cy="2616200"/>
            <a:chOff x="476" y="1723"/>
            <a:chExt cx="1542" cy="1262"/>
          </a:xfrm>
        </p:grpSpPr>
        <p:sp>
          <p:nvSpPr>
            <p:cNvPr id="25608" name="Rectangle 58"/>
            <p:cNvSpPr>
              <a:spLocks noChangeArrowheads="1"/>
            </p:cNvSpPr>
            <p:nvPr/>
          </p:nvSpPr>
          <p:spPr bwMode="auto">
            <a:xfrm rot="-734208">
              <a:off x="884" y="2495"/>
              <a:ext cx="269" cy="146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25609" name="Group 59"/>
            <p:cNvGrpSpPr>
              <a:grpSpLocks/>
            </p:cNvGrpSpPr>
            <p:nvPr/>
          </p:nvGrpSpPr>
          <p:grpSpPr bwMode="auto">
            <a:xfrm rot="9308641">
              <a:off x="476" y="2495"/>
              <a:ext cx="410" cy="206"/>
              <a:chOff x="5610" y="5002"/>
              <a:chExt cx="600" cy="361"/>
            </a:xfrm>
          </p:grpSpPr>
          <p:cxnSp>
            <p:nvCxnSpPr>
              <p:cNvPr id="25642" name="AutoShape 60"/>
              <p:cNvCxnSpPr>
                <a:cxnSpLocks noChangeShapeType="1"/>
              </p:cNvCxnSpPr>
              <p:nvPr/>
            </p:nvCxnSpPr>
            <p:spPr bwMode="auto">
              <a:xfrm>
                <a:off x="5610" y="5002"/>
                <a:ext cx="420" cy="166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5643" name="AutoShape 61"/>
              <p:cNvCxnSpPr>
                <a:cxnSpLocks noChangeShapeType="1"/>
              </p:cNvCxnSpPr>
              <p:nvPr/>
            </p:nvCxnSpPr>
            <p:spPr bwMode="auto">
              <a:xfrm flipH="1">
                <a:off x="6015" y="5175"/>
                <a:ext cx="15" cy="188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5644" name="AutoShape 62"/>
              <p:cNvCxnSpPr>
                <a:cxnSpLocks noChangeShapeType="1"/>
              </p:cNvCxnSpPr>
              <p:nvPr/>
            </p:nvCxnSpPr>
            <p:spPr bwMode="auto">
              <a:xfrm>
                <a:off x="6015" y="5168"/>
                <a:ext cx="195" cy="4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5645" name="AutoShape 63"/>
              <p:cNvCxnSpPr>
                <a:cxnSpLocks noChangeShapeType="1"/>
              </p:cNvCxnSpPr>
              <p:nvPr/>
            </p:nvCxnSpPr>
            <p:spPr bwMode="auto">
              <a:xfrm>
                <a:off x="6030" y="5175"/>
                <a:ext cx="105" cy="127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5646" name="AutoShape 64"/>
              <p:cNvCxnSpPr>
                <a:cxnSpLocks noChangeShapeType="1"/>
              </p:cNvCxnSpPr>
              <p:nvPr/>
            </p:nvCxnSpPr>
            <p:spPr bwMode="auto">
              <a:xfrm flipV="1">
                <a:off x="6030" y="5069"/>
                <a:ext cx="180" cy="10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5647" name="AutoShape 65"/>
              <p:cNvCxnSpPr>
                <a:cxnSpLocks noChangeShapeType="1"/>
              </p:cNvCxnSpPr>
              <p:nvPr/>
            </p:nvCxnSpPr>
            <p:spPr bwMode="auto">
              <a:xfrm flipV="1">
                <a:off x="6030" y="5002"/>
                <a:ext cx="105" cy="166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25610" name="Group 66"/>
            <p:cNvGrpSpPr>
              <a:grpSpLocks/>
            </p:cNvGrpSpPr>
            <p:nvPr/>
          </p:nvGrpSpPr>
          <p:grpSpPr bwMode="auto">
            <a:xfrm rot="-1957494">
              <a:off x="1571" y="2431"/>
              <a:ext cx="447" cy="205"/>
              <a:chOff x="5610" y="5002"/>
              <a:chExt cx="600" cy="361"/>
            </a:xfrm>
          </p:grpSpPr>
          <p:cxnSp>
            <p:nvCxnSpPr>
              <p:cNvPr id="25636" name="AutoShape 67"/>
              <p:cNvCxnSpPr>
                <a:cxnSpLocks noChangeShapeType="1"/>
              </p:cNvCxnSpPr>
              <p:nvPr/>
            </p:nvCxnSpPr>
            <p:spPr bwMode="auto">
              <a:xfrm>
                <a:off x="5610" y="5002"/>
                <a:ext cx="420" cy="166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5637" name="AutoShape 68"/>
              <p:cNvCxnSpPr>
                <a:cxnSpLocks noChangeShapeType="1"/>
              </p:cNvCxnSpPr>
              <p:nvPr/>
            </p:nvCxnSpPr>
            <p:spPr bwMode="auto">
              <a:xfrm flipH="1">
                <a:off x="6015" y="5175"/>
                <a:ext cx="15" cy="188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5638" name="AutoShape 69"/>
              <p:cNvCxnSpPr>
                <a:cxnSpLocks noChangeShapeType="1"/>
              </p:cNvCxnSpPr>
              <p:nvPr/>
            </p:nvCxnSpPr>
            <p:spPr bwMode="auto">
              <a:xfrm>
                <a:off x="6015" y="5168"/>
                <a:ext cx="195" cy="4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5639" name="AutoShape 70"/>
              <p:cNvCxnSpPr>
                <a:cxnSpLocks noChangeShapeType="1"/>
              </p:cNvCxnSpPr>
              <p:nvPr/>
            </p:nvCxnSpPr>
            <p:spPr bwMode="auto">
              <a:xfrm>
                <a:off x="6030" y="5175"/>
                <a:ext cx="105" cy="127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5640" name="AutoShape 71"/>
              <p:cNvCxnSpPr>
                <a:cxnSpLocks noChangeShapeType="1"/>
              </p:cNvCxnSpPr>
              <p:nvPr/>
            </p:nvCxnSpPr>
            <p:spPr bwMode="auto">
              <a:xfrm flipV="1">
                <a:off x="6030" y="5069"/>
                <a:ext cx="180" cy="10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5641" name="AutoShape 72"/>
              <p:cNvCxnSpPr>
                <a:cxnSpLocks noChangeShapeType="1"/>
              </p:cNvCxnSpPr>
              <p:nvPr/>
            </p:nvCxnSpPr>
            <p:spPr bwMode="auto">
              <a:xfrm flipV="1">
                <a:off x="6030" y="5002"/>
                <a:ext cx="105" cy="166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25611" name="Rectangle 73"/>
            <p:cNvSpPr>
              <a:spLocks noChangeArrowheads="1"/>
            </p:cNvSpPr>
            <p:nvPr/>
          </p:nvSpPr>
          <p:spPr bwMode="auto">
            <a:xfrm rot="-720090">
              <a:off x="1383" y="2478"/>
              <a:ext cx="268" cy="146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612" name="AutoShape 74"/>
            <p:cNvSpPr>
              <a:spLocks noChangeArrowheads="1"/>
            </p:cNvSpPr>
            <p:nvPr/>
          </p:nvSpPr>
          <p:spPr bwMode="auto">
            <a:xfrm rot="10800000">
              <a:off x="839" y="2421"/>
              <a:ext cx="683" cy="5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1 w 21600"/>
                <a:gd name="T13" fmla="*/ 4519 h 21600"/>
                <a:gd name="T14" fmla="*/ 17109 w 21600"/>
                <a:gd name="T15" fmla="*/ 171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86B6"/>
                </a:gs>
                <a:gs pos="50000">
                  <a:srgbClr val="FF0066"/>
                </a:gs>
                <a:gs pos="100000">
                  <a:srgbClr val="FF86B6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613" name="Oval 75"/>
            <p:cNvSpPr>
              <a:spLocks noChangeArrowheads="1"/>
            </p:cNvSpPr>
            <p:nvPr/>
          </p:nvSpPr>
          <p:spPr bwMode="auto">
            <a:xfrm>
              <a:off x="804" y="1768"/>
              <a:ext cx="851" cy="649"/>
            </a:xfrm>
            <a:prstGeom prst="ellipse">
              <a:avLst/>
            </a:prstGeom>
            <a:solidFill>
              <a:srgbClr val="996633">
                <a:alpha val="47842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614" name="Arc 76"/>
            <p:cNvSpPr>
              <a:spLocks/>
            </p:cNvSpPr>
            <p:nvPr/>
          </p:nvSpPr>
          <p:spPr bwMode="auto">
            <a:xfrm>
              <a:off x="1032" y="2041"/>
              <a:ext cx="388" cy="256"/>
            </a:xfrm>
            <a:custGeom>
              <a:avLst/>
              <a:gdLst>
                <a:gd name="T0" fmla="*/ 0 w 29911"/>
                <a:gd name="T1" fmla="*/ 0 h 21600"/>
                <a:gd name="T2" fmla="*/ 0 w 29911"/>
                <a:gd name="T3" fmla="*/ 0 h 21600"/>
                <a:gd name="T4" fmla="*/ 0 w 29911"/>
                <a:gd name="T5" fmla="*/ 0 h 21600"/>
                <a:gd name="T6" fmla="*/ 0 60000 65536"/>
                <a:gd name="T7" fmla="*/ 0 60000 65536"/>
                <a:gd name="T8" fmla="*/ 0 60000 65536"/>
                <a:gd name="T9" fmla="*/ 0 w 29911"/>
                <a:gd name="T10" fmla="*/ 0 h 21600"/>
                <a:gd name="T11" fmla="*/ 29911 w 2991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911" h="21600" fill="none" extrusionOk="0">
                  <a:moveTo>
                    <a:pt x="29910" y="16810"/>
                  </a:moveTo>
                  <a:cubicBezTo>
                    <a:pt x="26069" y="19909"/>
                    <a:pt x="21283" y="21599"/>
                    <a:pt x="16348" y="21600"/>
                  </a:cubicBezTo>
                  <a:cubicBezTo>
                    <a:pt x="10070" y="21600"/>
                    <a:pt x="4103" y="18868"/>
                    <a:pt x="0" y="14117"/>
                  </a:cubicBezTo>
                </a:path>
                <a:path w="29911" h="21600" stroke="0" extrusionOk="0">
                  <a:moveTo>
                    <a:pt x="29910" y="16810"/>
                  </a:moveTo>
                  <a:cubicBezTo>
                    <a:pt x="26069" y="19909"/>
                    <a:pt x="21283" y="21599"/>
                    <a:pt x="16348" y="21600"/>
                  </a:cubicBezTo>
                  <a:cubicBezTo>
                    <a:pt x="10070" y="21600"/>
                    <a:pt x="4103" y="18868"/>
                    <a:pt x="0" y="14117"/>
                  </a:cubicBezTo>
                  <a:lnTo>
                    <a:pt x="16348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615" name="Oval 77"/>
            <p:cNvSpPr>
              <a:spLocks noChangeAspect="1" noChangeArrowheads="1"/>
            </p:cNvSpPr>
            <p:nvPr/>
          </p:nvSpPr>
          <p:spPr bwMode="auto">
            <a:xfrm>
              <a:off x="1305" y="2041"/>
              <a:ext cx="12" cy="7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616" name="Oval 78"/>
            <p:cNvSpPr>
              <a:spLocks noChangeAspect="1" noChangeArrowheads="1"/>
            </p:cNvSpPr>
            <p:nvPr/>
          </p:nvSpPr>
          <p:spPr bwMode="auto">
            <a:xfrm>
              <a:off x="1215" y="2041"/>
              <a:ext cx="13" cy="6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25617" name="Group 79"/>
            <p:cNvGrpSpPr>
              <a:grpSpLocks/>
            </p:cNvGrpSpPr>
            <p:nvPr/>
          </p:nvGrpSpPr>
          <p:grpSpPr bwMode="auto">
            <a:xfrm rot="-5532708">
              <a:off x="1519" y="1858"/>
              <a:ext cx="249" cy="162"/>
              <a:chOff x="3883" y="3690"/>
              <a:chExt cx="438" cy="218"/>
            </a:xfrm>
          </p:grpSpPr>
          <p:cxnSp>
            <p:nvCxnSpPr>
              <p:cNvPr id="25632" name="AutoShape 80"/>
              <p:cNvCxnSpPr>
                <a:cxnSpLocks noChangeShapeType="1"/>
              </p:cNvCxnSpPr>
              <p:nvPr/>
            </p:nvCxnSpPr>
            <p:spPr bwMode="auto">
              <a:xfrm rot="5400000">
                <a:off x="3876" y="3697"/>
                <a:ext cx="210" cy="195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25633" name="AutoShape 81"/>
              <p:cNvCxnSpPr>
                <a:cxnSpLocks noChangeShapeType="1"/>
              </p:cNvCxnSpPr>
              <p:nvPr/>
            </p:nvCxnSpPr>
            <p:spPr bwMode="auto">
              <a:xfrm flipH="1">
                <a:off x="4078" y="3690"/>
                <a:ext cx="15" cy="218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25634" name="AutoShape 82"/>
              <p:cNvCxnSpPr>
                <a:cxnSpLocks noChangeShapeType="1"/>
              </p:cNvCxnSpPr>
              <p:nvPr/>
            </p:nvCxnSpPr>
            <p:spPr bwMode="auto">
              <a:xfrm>
                <a:off x="4098" y="3690"/>
                <a:ext cx="87" cy="183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25635" name="AutoShape 83"/>
              <p:cNvCxnSpPr>
                <a:cxnSpLocks noChangeShapeType="1"/>
              </p:cNvCxnSpPr>
              <p:nvPr/>
            </p:nvCxnSpPr>
            <p:spPr bwMode="auto">
              <a:xfrm>
                <a:off x="4115" y="3707"/>
                <a:ext cx="206" cy="150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</p:grpSp>
        <p:grpSp>
          <p:nvGrpSpPr>
            <p:cNvPr id="25618" name="Group 84"/>
            <p:cNvGrpSpPr>
              <a:grpSpLocks/>
            </p:cNvGrpSpPr>
            <p:nvPr/>
          </p:nvGrpSpPr>
          <p:grpSpPr bwMode="auto">
            <a:xfrm rot="4501840">
              <a:off x="638" y="2035"/>
              <a:ext cx="250" cy="162"/>
              <a:chOff x="3883" y="3690"/>
              <a:chExt cx="438" cy="218"/>
            </a:xfrm>
          </p:grpSpPr>
          <p:cxnSp>
            <p:nvCxnSpPr>
              <p:cNvPr id="25628" name="AutoShape 85"/>
              <p:cNvCxnSpPr>
                <a:cxnSpLocks noChangeShapeType="1"/>
              </p:cNvCxnSpPr>
              <p:nvPr/>
            </p:nvCxnSpPr>
            <p:spPr bwMode="auto">
              <a:xfrm rot="5400000">
                <a:off x="3876" y="3697"/>
                <a:ext cx="210" cy="195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25629" name="AutoShape 86"/>
              <p:cNvCxnSpPr>
                <a:cxnSpLocks noChangeShapeType="1"/>
              </p:cNvCxnSpPr>
              <p:nvPr/>
            </p:nvCxnSpPr>
            <p:spPr bwMode="auto">
              <a:xfrm flipH="1">
                <a:off x="4078" y="3690"/>
                <a:ext cx="15" cy="218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25630" name="AutoShape 87"/>
              <p:cNvCxnSpPr>
                <a:cxnSpLocks noChangeShapeType="1"/>
              </p:cNvCxnSpPr>
              <p:nvPr/>
            </p:nvCxnSpPr>
            <p:spPr bwMode="auto">
              <a:xfrm>
                <a:off x="4098" y="3690"/>
                <a:ext cx="87" cy="183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25631" name="AutoShape 88"/>
              <p:cNvCxnSpPr>
                <a:cxnSpLocks noChangeShapeType="1"/>
              </p:cNvCxnSpPr>
              <p:nvPr/>
            </p:nvCxnSpPr>
            <p:spPr bwMode="auto">
              <a:xfrm>
                <a:off x="4115" y="3707"/>
                <a:ext cx="206" cy="150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</p:grpSp>
        <p:grpSp>
          <p:nvGrpSpPr>
            <p:cNvPr id="25619" name="Group 89"/>
            <p:cNvGrpSpPr>
              <a:grpSpLocks/>
            </p:cNvGrpSpPr>
            <p:nvPr/>
          </p:nvGrpSpPr>
          <p:grpSpPr bwMode="auto">
            <a:xfrm rot="213051">
              <a:off x="1020" y="1806"/>
              <a:ext cx="327" cy="124"/>
              <a:chOff x="3883" y="3690"/>
              <a:chExt cx="438" cy="218"/>
            </a:xfrm>
          </p:grpSpPr>
          <p:cxnSp>
            <p:nvCxnSpPr>
              <p:cNvPr id="25624" name="AutoShape 90"/>
              <p:cNvCxnSpPr>
                <a:cxnSpLocks noChangeShapeType="1"/>
              </p:cNvCxnSpPr>
              <p:nvPr/>
            </p:nvCxnSpPr>
            <p:spPr bwMode="auto">
              <a:xfrm rot="5400000">
                <a:off x="3876" y="3697"/>
                <a:ext cx="210" cy="195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25625" name="AutoShape 91"/>
              <p:cNvCxnSpPr>
                <a:cxnSpLocks noChangeShapeType="1"/>
              </p:cNvCxnSpPr>
              <p:nvPr/>
            </p:nvCxnSpPr>
            <p:spPr bwMode="auto">
              <a:xfrm flipH="1">
                <a:off x="4078" y="3690"/>
                <a:ext cx="15" cy="218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25626" name="AutoShape 92"/>
              <p:cNvCxnSpPr>
                <a:cxnSpLocks noChangeShapeType="1"/>
              </p:cNvCxnSpPr>
              <p:nvPr/>
            </p:nvCxnSpPr>
            <p:spPr bwMode="auto">
              <a:xfrm>
                <a:off x="4098" y="3690"/>
                <a:ext cx="87" cy="183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25627" name="AutoShape 93"/>
              <p:cNvCxnSpPr>
                <a:cxnSpLocks noChangeShapeType="1"/>
              </p:cNvCxnSpPr>
              <p:nvPr/>
            </p:nvCxnSpPr>
            <p:spPr bwMode="auto">
              <a:xfrm>
                <a:off x="4115" y="3707"/>
                <a:ext cx="206" cy="150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</p:grpSp>
        <p:grpSp>
          <p:nvGrpSpPr>
            <p:cNvPr id="25620" name="Group 94"/>
            <p:cNvGrpSpPr>
              <a:grpSpLocks/>
            </p:cNvGrpSpPr>
            <p:nvPr/>
          </p:nvGrpSpPr>
          <p:grpSpPr bwMode="auto">
            <a:xfrm>
              <a:off x="975" y="1723"/>
              <a:ext cx="461" cy="138"/>
              <a:chOff x="3843" y="3544"/>
              <a:chExt cx="619" cy="243"/>
            </a:xfrm>
          </p:grpSpPr>
          <p:sp>
            <p:nvSpPr>
              <p:cNvPr id="25621" name="AutoShape 95"/>
              <p:cNvSpPr>
                <a:spLocks noChangeArrowheads="1"/>
              </p:cNvSpPr>
              <p:nvPr/>
            </p:nvSpPr>
            <p:spPr bwMode="auto">
              <a:xfrm rot="5400000">
                <a:off x="3877" y="3551"/>
                <a:ext cx="202" cy="270"/>
              </a:xfrm>
              <a:prstGeom prst="triangle">
                <a:avLst>
                  <a:gd name="adj" fmla="val 50000"/>
                </a:avLst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622" name="AutoShape 96"/>
              <p:cNvSpPr>
                <a:spLocks noChangeArrowheads="1"/>
              </p:cNvSpPr>
              <p:nvPr/>
            </p:nvSpPr>
            <p:spPr bwMode="auto">
              <a:xfrm rot="-6038740">
                <a:off x="4226" y="3510"/>
                <a:ext cx="202" cy="270"/>
              </a:xfrm>
              <a:prstGeom prst="triangle">
                <a:avLst>
                  <a:gd name="adj" fmla="val 50000"/>
                </a:avLst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623" name="Oval 97"/>
              <p:cNvSpPr>
                <a:spLocks noChangeArrowheads="1"/>
              </p:cNvSpPr>
              <p:nvPr/>
            </p:nvSpPr>
            <p:spPr bwMode="auto">
              <a:xfrm>
                <a:off x="4077" y="3593"/>
                <a:ext cx="143" cy="97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56" name="Texto explicativo em elipse 55"/>
          <p:cNvSpPr/>
          <p:nvPr/>
        </p:nvSpPr>
        <p:spPr>
          <a:xfrm>
            <a:off x="4140200" y="836613"/>
            <a:ext cx="4319588" cy="2447925"/>
          </a:xfrm>
          <a:prstGeom prst="wedgeEllipseCallout">
            <a:avLst>
              <a:gd name="adj1" fmla="val -63355"/>
              <a:gd name="adj2" fmla="val 62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b="1" dirty="0"/>
              <a:t>Vamos realizar algumas atividades, deste modo assimilaremos mais  os conceitos aprendidos.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6627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b="1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Fundamental, 9°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Homotetia</a:t>
            </a:r>
            <a:endParaRPr lang="pt-BR" altLang="pt-BR" b="1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9460" name="CaixaDeTexto 5"/>
          <p:cNvSpPr txBox="1">
            <a:spLocks noChangeArrowheads="1"/>
          </p:cNvSpPr>
          <p:nvPr/>
        </p:nvSpPr>
        <p:spPr bwMode="auto">
          <a:xfrm>
            <a:off x="611188" y="908050"/>
            <a:ext cx="7993062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>
                <a:solidFill>
                  <a:srgbClr val="FF0000"/>
                </a:solidFill>
              </a:rPr>
              <a:t>Atividade 1:</a:t>
            </a:r>
            <a:r>
              <a:rPr lang="pt-BR" sz="2000"/>
              <a:t> (Prova Brasil, 2009) Ampliando o triângulo ABC, obtém-se um novo triângulo A’B’C’, em que cada lado é o dobro do seu correspondente em ABC. Em figuras ampliadas ou reduzidas, os elementos que conservam a mesma medida são </a:t>
            </a:r>
          </a:p>
          <a:p>
            <a:endParaRPr lang="pt-BR" sz="2000"/>
          </a:p>
        </p:txBody>
      </p:sp>
      <p:pic>
        <p:nvPicPr>
          <p:cNvPr id="19461" name="Picture 4" descr="http://revistaescola.abril.com.br/img/matematica/027-prova-brasil-mat-d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313" y="2205038"/>
            <a:ext cx="38163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Retângulo 5"/>
          <p:cNvSpPr>
            <a:spLocks noChangeArrowheads="1"/>
          </p:cNvSpPr>
          <p:nvPr/>
        </p:nvSpPr>
        <p:spPr bwMode="auto">
          <a:xfrm>
            <a:off x="755650" y="3860800"/>
            <a:ext cx="4572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/>
              <a:t>A) as áreas. </a:t>
            </a:r>
            <a:br>
              <a:rPr lang="pt-BR" sz="2000"/>
            </a:br>
            <a:r>
              <a:rPr lang="pt-BR" sz="2000"/>
              <a:t>B) os perímetros. </a:t>
            </a:r>
            <a:br>
              <a:rPr lang="pt-BR" sz="2000"/>
            </a:br>
            <a:r>
              <a:rPr lang="pt-BR" sz="2000"/>
              <a:t>C) os lados. </a:t>
            </a:r>
            <a:br>
              <a:rPr lang="pt-BR" sz="2000"/>
            </a:br>
            <a:r>
              <a:rPr lang="pt-BR" sz="2000"/>
              <a:t>D) os ângulos.</a:t>
            </a:r>
          </a:p>
        </p:txBody>
      </p:sp>
      <p:sp>
        <p:nvSpPr>
          <p:cNvPr id="19463" name="CaixaDeTexto 6"/>
          <p:cNvSpPr txBox="1">
            <a:spLocks noChangeArrowheads="1"/>
          </p:cNvSpPr>
          <p:nvPr/>
        </p:nvSpPr>
        <p:spPr bwMode="auto">
          <a:xfrm>
            <a:off x="755650" y="4757738"/>
            <a:ext cx="1368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b="1">
                <a:solidFill>
                  <a:srgbClr val="FF0000"/>
                </a:solidFill>
              </a:rPr>
              <a:t>X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2" grpId="0"/>
      <p:bldP spid="1946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900" y="2781300"/>
            <a:ext cx="42672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b="1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Fundamental, 9°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Homotetia</a:t>
            </a:r>
            <a:endParaRPr lang="pt-BR" altLang="pt-BR" b="1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0485" name="Retângulo 3"/>
          <p:cNvSpPr>
            <a:spLocks noChangeArrowheads="1"/>
          </p:cNvSpPr>
          <p:nvPr/>
        </p:nvSpPr>
        <p:spPr bwMode="auto">
          <a:xfrm>
            <a:off x="395288" y="981075"/>
            <a:ext cx="84248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>
                <a:solidFill>
                  <a:srgbClr val="FF0000"/>
                </a:solidFill>
              </a:rPr>
              <a:t>Atividade 2:</a:t>
            </a:r>
            <a:r>
              <a:rPr lang="pt-BR" sz="2000"/>
              <a:t> (Saresp) O galo maior da figura é uma ampliação perfeita do menor. Então</a:t>
            </a:r>
          </a:p>
        </p:txBody>
      </p:sp>
      <p:pic>
        <p:nvPicPr>
          <p:cNvPr id="2048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475" y="1700213"/>
            <a:ext cx="4437063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7" name="CaixaDeTexto 8"/>
          <p:cNvSpPr txBox="1">
            <a:spLocks noChangeArrowheads="1"/>
          </p:cNvSpPr>
          <p:nvPr/>
        </p:nvSpPr>
        <p:spPr bwMode="auto">
          <a:xfrm>
            <a:off x="250825" y="3068638"/>
            <a:ext cx="10080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200">
                <a:solidFill>
                  <a:srgbClr val="FF0000"/>
                </a:solidFill>
              </a:rPr>
              <a:t>X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2048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795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8675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b="1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Fundamental, 9°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Homotetia</a:t>
            </a:r>
            <a:endParaRPr lang="pt-BR" altLang="pt-BR" b="1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3556" name="Retângulo 3"/>
          <p:cNvSpPr>
            <a:spLocks noChangeArrowheads="1"/>
          </p:cNvSpPr>
          <p:nvPr/>
        </p:nvSpPr>
        <p:spPr bwMode="auto">
          <a:xfrm>
            <a:off x="468313" y="981075"/>
            <a:ext cx="8424862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>
                <a:solidFill>
                  <a:srgbClr val="FF0000"/>
                </a:solidFill>
              </a:rPr>
              <a:t>Atividade 3: </a:t>
            </a:r>
            <a:r>
              <a:rPr lang="pt-BR" sz="2000"/>
              <a:t>Distribua o papel quadriculado. Informe que este momento tem como objetivo trabalhar as formas de construção de ampliações e reduções de figuras. Peça que eles criem suas figuras, escolham uma razão de homotetia e analisem a figura gerada quanto aos lados e ângulos.</a:t>
            </a:r>
          </a:p>
          <a:p>
            <a:pPr algn="just"/>
            <a:r>
              <a:rPr lang="pt-BR" sz="2000"/>
              <a:t/>
            </a:r>
            <a:br>
              <a:rPr lang="pt-BR" sz="2000"/>
            </a:br>
            <a:endParaRPr lang="pt-BR" sz="2000"/>
          </a:p>
        </p:txBody>
      </p:sp>
      <p:pic>
        <p:nvPicPr>
          <p:cNvPr id="23557" name="Picture 2" descr="http://portaldoprofessor.mec.gov.br/storage/discovirtual/galerias/imagem/0000001462/00000177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413" y="2205038"/>
            <a:ext cx="386715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8" name="Retângulo 5"/>
          <p:cNvSpPr>
            <a:spLocks noChangeArrowheads="1"/>
          </p:cNvSpPr>
          <p:nvPr/>
        </p:nvSpPr>
        <p:spPr bwMode="auto">
          <a:xfrm>
            <a:off x="468313" y="4868863"/>
            <a:ext cx="80645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/>
              <a:t>Permita que eles manipulem, façam descobertas e respondam aos questionamentos por um tempo aproximado de 15 minutos. Peça que os alunos relatem as suas conclusões e desenvolva no quadro um exemplo com a participação da turma.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2355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9699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b="1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Fundamental, 9°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Homotetia</a:t>
            </a:r>
            <a:endParaRPr lang="pt-BR" altLang="pt-BR" b="1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5288" y="2687638"/>
            <a:ext cx="8424862" cy="2862262"/>
          </a:xfrm>
          <a:prstGeom prst="rect">
            <a:avLst/>
          </a:prstGeom>
          <a:solidFill>
            <a:srgbClr val="92D050">
              <a:alpha val="31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b="1" dirty="0">
                <a:solidFill>
                  <a:schemeClr val="tx1"/>
                </a:solidFill>
              </a:rPr>
              <a:t>	</a:t>
            </a:r>
            <a:r>
              <a:rPr lang="pt-BR" dirty="0">
                <a:solidFill>
                  <a:schemeClr val="tx1"/>
                </a:solidFill>
              </a:rPr>
              <a:t>Os alunos deverão realizar </a:t>
            </a:r>
            <a:r>
              <a:rPr lang="pt-BR" b="1" dirty="0">
                <a:solidFill>
                  <a:schemeClr val="tx1"/>
                </a:solidFill>
              </a:rPr>
              <a:t>medição</a:t>
            </a:r>
            <a:r>
              <a:rPr lang="pt-BR" dirty="0">
                <a:solidFill>
                  <a:schemeClr val="tx1"/>
                </a:solidFill>
              </a:rPr>
              <a:t> com o auxilio da trena das áreas da </a:t>
            </a:r>
            <a:r>
              <a:rPr lang="pt-BR" b="1" dirty="0">
                <a:solidFill>
                  <a:schemeClr val="tx1"/>
                </a:solidFill>
              </a:rPr>
              <a:t>sala de aula</a:t>
            </a:r>
            <a:r>
              <a:rPr lang="pt-BR" dirty="0">
                <a:solidFill>
                  <a:schemeClr val="tx1"/>
                </a:solidFill>
              </a:rPr>
              <a:t>, portas, vãos, janelas  e detalhes e também da </a:t>
            </a:r>
            <a:r>
              <a:rPr lang="pt-BR" b="1" dirty="0">
                <a:solidFill>
                  <a:schemeClr val="tx1"/>
                </a:solidFill>
              </a:rPr>
              <a:t>quadra de esportes  </a:t>
            </a:r>
            <a:r>
              <a:rPr lang="pt-BR" dirty="0">
                <a:solidFill>
                  <a:schemeClr val="tx1"/>
                </a:solidFill>
              </a:rPr>
              <a:t>(com todos os detalhes). Também poderá fotografar (opcional) as áreas a serem trabalhadas. Colocar as medidas originais em croqui/rascunho. Em ambiente de aula novamente todos os alunos deverão reproduzir as figuras de forma reduzida, utilizando a escala indicada pelo professor. </a:t>
            </a:r>
          </a:p>
          <a:p>
            <a:pPr algn="just">
              <a:buFont typeface="Wingdings" pitchFamily="2" charset="2"/>
              <a:buChar char="ü"/>
              <a:defRPr/>
            </a:pPr>
            <a:r>
              <a:rPr lang="pt-BR" dirty="0">
                <a:solidFill>
                  <a:schemeClr val="tx1"/>
                </a:solidFill>
              </a:rPr>
              <a:t> Os alunos serão divididos em grupos de no máximo 04 (quatro) alunos para realização das medições.</a:t>
            </a:r>
          </a:p>
          <a:p>
            <a:pPr algn="just">
              <a:buFont typeface="Wingdings" pitchFamily="2" charset="2"/>
              <a:buChar char="ü"/>
              <a:defRPr/>
            </a:pPr>
            <a:r>
              <a:rPr lang="pt-BR" dirty="0">
                <a:solidFill>
                  <a:schemeClr val="tx1"/>
                </a:solidFill>
              </a:rPr>
              <a:t> Realização dos desenhos (redução) - Escalas a serem utilizadas: Sala de aula 1:50 e</a:t>
            </a:r>
          </a:p>
          <a:p>
            <a:pPr algn="just">
              <a:defRPr/>
            </a:pPr>
            <a:r>
              <a:rPr lang="pt-BR" dirty="0">
                <a:solidFill>
                  <a:schemeClr val="tx1"/>
                </a:solidFill>
              </a:rPr>
              <a:t>Quadra de Esportes 1:100</a:t>
            </a:r>
          </a:p>
        </p:txBody>
      </p:sp>
      <p:sp>
        <p:nvSpPr>
          <p:cNvPr id="6" name="CaixaDeTexto 1"/>
          <p:cNvSpPr txBox="1">
            <a:spLocks noChangeArrowheads="1"/>
          </p:cNvSpPr>
          <p:nvPr/>
        </p:nvSpPr>
        <p:spPr bwMode="auto">
          <a:xfrm>
            <a:off x="755650" y="1343025"/>
            <a:ext cx="4321175" cy="646113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600" b="1"/>
              <a:t>ATIVIDADE PRÁTICA</a:t>
            </a:r>
          </a:p>
        </p:txBody>
      </p:sp>
      <p:pic>
        <p:nvPicPr>
          <p:cNvPr id="21510" name="Picture 6" descr="http://publicdomainvectors.org/photos/58294main_The.Brain.in.Space-page-47-kids-classro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620713"/>
            <a:ext cx="2665413" cy="203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0723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b="1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Fundamental, 9°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Homotetia</a:t>
            </a:r>
            <a:endParaRPr lang="pt-BR" altLang="pt-BR" b="1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0724" name="Retângulo 5"/>
          <p:cNvSpPr>
            <a:spLocks noChangeArrowheads="1"/>
          </p:cNvSpPr>
          <p:nvPr/>
        </p:nvSpPr>
        <p:spPr bwMode="auto">
          <a:xfrm>
            <a:off x="2051050" y="1341438"/>
            <a:ext cx="185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 b="1"/>
          </a:p>
        </p:txBody>
      </p:sp>
      <p:pic>
        <p:nvPicPr>
          <p:cNvPr id="45058" name="Picture 2" descr="http://publicdomainvectors.org/photos/desktop_christoph_brill_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1773238"/>
            <a:ext cx="2087562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0" name="Picture 4" descr="http://publicdomainvectors.org/photos/138333483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00338" y="1989138"/>
            <a:ext cx="1439862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468313" y="720725"/>
            <a:ext cx="8207375" cy="922338"/>
          </a:xfrm>
          <a:prstGeom prst="rect">
            <a:avLst/>
          </a:prstGeom>
          <a:solidFill>
            <a:srgbClr val="92D050">
              <a:alpha val="33000"/>
            </a:srgb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b="1" dirty="0">
                <a:cs typeface="Times New Roman" pitchFamily="18" charset="0"/>
              </a:rPr>
              <a:t>Materiais para esta atividade:</a:t>
            </a:r>
          </a:p>
          <a:p>
            <a:pPr marL="285750" indent="-285750" algn="just">
              <a:defRPr/>
            </a:pPr>
            <a:r>
              <a:rPr lang="pt-BR" dirty="0">
                <a:cs typeface="Times New Roman" pitchFamily="18" charset="0"/>
              </a:rPr>
              <a:t>	Trena, folha Quadriculada, lápis e borracha, régua, esquadro, compasso, </a:t>
            </a:r>
            <a:r>
              <a:rPr lang="pt-BR" dirty="0" err="1">
                <a:cs typeface="Times New Roman" pitchFamily="18" charset="0"/>
              </a:rPr>
              <a:t>escalímetro</a:t>
            </a:r>
            <a:r>
              <a:rPr lang="pt-BR" dirty="0">
                <a:cs typeface="Times New Roman" pitchFamily="18" charset="0"/>
              </a:rPr>
              <a:t>  e Transferidor</a:t>
            </a:r>
            <a:endParaRPr lang="pt-BR" dirty="0"/>
          </a:p>
        </p:txBody>
      </p:sp>
      <p:pic>
        <p:nvPicPr>
          <p:cNvPr id="45062" name="Picture 6" descr="http://publicdomainvectors.org/photos/ryanlerch_ruler(without_URL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-411212">
            <a:off x="3857625" y="2505075"/>
            <a:ext cx="2900363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4" name="Picture 8" descr="http://publicdomainvectors.org/photos/compass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6750" y="2016125"/>
            <a:ext cx="20923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6" name="Picture 10" descr="http://publicdomainvectors.org/photos/130010464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6013" y="1816100"/>
            <a:ext cx="3527425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70" name="Picture 14" descr="File:Transferido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7538" y="3384550"/>
            <a:ext cx="23812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tângulo 13"/>
          <p:cNvSpPr>
            <a:spLocks noChangeArrowheads="1"/>
          </p:cNvSpPr>
          <p:nvPr/>
        </p:nvSpPr>
        <p:spPr bwMode="auto">
          <a:xfrm rot="5400000">
            <a:off x="3188494" y="4407694"/>
            <a:ext cx="21590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t"/>
            <a:r>
              <a:rPr lang="pt-BR" sz="1000"/>
              <a:t>Magnus Manske/GNU Free Documentation License</a:t>
            </a:r>
            <a:endParaRPr lang="pt-BR" sz="1000">
              <a:cs typeface="Times New Roman" pitchFamily="18" charset="0"/>
            </a:endParaRPr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 rot="5400000">
            <a:off x="751682" y="5117306"/>
            <a:ext cx="16954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t"/>
            <a:r>
              <a:rPr lang="pt-BR" sz="1000">
                <a:cs typeface="Times New Roman" pitchFamily="18" charset="0"/>
              </a:rPr>
              <a:t>Openclipart/Domínio Público</a:t>
            </a:r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auto">
          <a:xfrm rot="5400000">
            <a:off x="6049169" y="2453482"/>
            <a:ext cx="16954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t"/>
            <a:r>
              <a:rPr lang="pt-BR" sz="1000">
                <a:cs typeface="Times New Roman" pitchFamily="18" charset="0"/>
              </a:rPr>
              <a:t>Openclipart/Domínio Público</a:t>
            </a:r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auto">
          <a:xfrm rot="5400000">
            <a:off x="1901825" y="2741613"/>
            <a:ext cx="16970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t"/>
            <a:r>
              <a:rPr lang="pt-BR" sz="1000">
                <a:cs typeface="Times New Roman" pitchFamily="18" charset="0"/>
              </a:rPr>
              <a:t>Openclipart/Domínio Público</a:t>
            </a:r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 rot="5400000">
            <a:off x="-473075" y="2820988"/>
            <a:ext cx="16954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t"/>
            <a:r>
              <a:rPr lang="pt-BR" sz="1000">
                <a:cs typeface="Times New Roman" pitchFamily="18" charset="0"/>
              </a:rPr>
              <a:t>Openclipart/Domínio Público</a:t>
            </a:r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auto">
          <a:xfrm rot="5400000">
            <a:off x="6625432" y="3245643"/>
            <a:ext cx="16954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t"/>
            <a:r>
              <a:rPr lang="pt-BR" sz="1000">
                <a:cs typeface="Times New Roman" pitchFamily="18" charset="0"/>
              </a:rPr>
              <a:t>Openclipart/Domínio Público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4099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b="1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Fundamental, 9°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Homotetia</a:t>
            </a:r>
            <a:endParaRPr lang="pt-BR" altLang="pt-BR" b="1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2" name="Grupo 81"/>
          <p:cNvGrpSpPr>
            <a:grpSpLocks/>
          </p:cNvGrpSpPr>
          <p:nvPr/>
        </p:nvGrpSpPr>
        <p:grpSpPr bwMode="auto">
          <a:xfrm>
            <a:off x="900113" y="3860800"/>
            <a:ext cx="1212850" cy="684213"/>
            <a:chOff x="1619672" y="4797152"/>
            <a:chExt cx="1213284" cy="684672"/>
          </a:xfrm>
        </p:grpSpPr>
        <p:cxnSp>
          <p:nvCxnSpPr>
            <p:cNvPr id="4183" name="AutoShape 15"/>
            <p:cNvCxnSpPr>
              <a:cxnSpLocks noChangeShapeType="1"/>
            </p:cNvCxnSpPr>
            <p:nvPr/>
          </p:nvCxnSpPr>
          <p:spPr bwMode="auto">
            <a:xfrm>
              <a:off x="2294182" y="4797152"/>
              <a:ext cx="0" cy="68467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184" name="AutoShape 16"/>
            <p:cNvCxnSpPr>
              <a:cxnSpLocks noChangeShapeType="1"/>
            </p:cNvCxnSpPr>
            <p:nvPr/>
          </p:nvCxnSpPr>
          <p:spPr bwMode="auto">
            <a:xfrm flipV="1">
              <a:off x="2294182" y="5480352"/>
              <a:ext cx="538774" cy="147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185" name="AutoShape 18"/>
            <p:cNvCxnSpPr>
              <a:cxnSpLocks noChangeShapeType="1"/>
            </p:cNvCxnSpPr>
            <p:nvPr/>
          </p:nvCxnSpPr>
          <p:spPr bwMode="auto">
            <a:xfrm>
              <a:off x="1619672" y="4797152"/>
              <a:ext cx="0" cy="68467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186" name="AutoShape 19"/>
            <p:cNvCxnSpPr>
              <a:cxnSpLocks noChangeShapeType="1"/>
            </p:cNvCxnSpPr>
            <p:nvPr/>
          </p:nvCxnSpPr>
          <p:spPr bwMode="auto">
            <a:xfrm>
              <a:off x="1619906" y="5481824"/>
              <a:ext cx="525517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3" name="Grupo 129"/>
          <p:cNvGrpSpPr>
            <a:grpSpLocks/>
          </p:cNvGrpSpPr>
          <p:nvPr/>
        </p:nvGrpSpPr>
        <p:grpSpPr bwMode="auto">
          <a:xfrm>
            <a:off x="6229350" y="3573463"/>
            <a:ext cx="2303463" cy="2751137"/>
            <a:chOff x="1990725" y="2333625"/>
            <a:chExt cx="1346200" cy="1743450"/>
          </a:xfrm>
        </p:grpSpPr>
        <p:grpSp>
          <p:nvGrpSpPr>
            <p:cNvPr id="4145" name="Group 51"/>
            <p:cNvGrpSpPr>
              <a:grpSpLocks/>
            </p:cNvGrpSpPr>
            <p:nvPr/>
          </p:nvGrpSpPr>
          <p:grpSpPr bwMode="auto">
            <a:xfrm>
              <a:off x="1990725" y="2333625"/>
              <a:ext cx="1346200" cy="1333500"/>
              <a:chOff x="3135" y="3675"/>
              <a:chExt cx="2120" cy="2100"/>
            </a:xfrm>
          </p:grpSpPr>
          <p:sp>
            <p:nvSpPr>
              <p:cNvPr id="4151" name="Rectangle 52"/>
              <p:cNvSpPr>
                <a:spLocks noChangeArrowheads="1"/>
              </p:cNvSpPr>
              <p:nvPr/>
            </p:nvSpPr>
            <p:spPr bwMode="auto">
              <a:xfrm>
                <a:off x="3718" y="4811"/>
                <a:ext cx="360" cy="25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pt-BR"/>
              </a:p>
            </p:txBody>
          </p:sp>
          <p:grpSp>
            <p:nvGrpSpPr>
              <p:cNvPr id="4152" name="Group 53"/>
              <p:cNvGrpSpPr>
                <a:grpSpLocks/>
              </p:cNvGrpSpPr>
              <p:nvPr/>
            </p:nvGrpSpPr>
            <p:grpSpPr bwMode="auto">
              <a:xfrm>
                <a:off x="3135" y="3675"/>
                <a:ext cx="2120" cy="2100"/>
                <a:chOff x="3210" y="3675"/>
                <a:chExt cx="2120" cy="2100"/>
              </a:xfrm>
            </p:grpSpPr>
            <p:grpSp>
              <p:nvGrpSpPr>
                <p:cNvPr id="4153" name="Group 54"/>
                <p:cNvGrpSpPr>
                  <a:grpSpLocks/>
                </p:cNvGrpSpPr>
                <p:nvPr/>
              </p:nvGrpSpPr>
              <p:grpSpPr bwMode="auto">
                <a:xfrm>
                  <a:off x="3210" y="3675"/>
                  <a:ext cx="2120" cy="2100"/>
                  <a:chOff x="3210" y="3675"/>
                  <a:chExt cx="2120" cy="2100"/>
                </a:xfrm>
              </p:grpSpPr>
              <p:grpSp>
                <p:nvGrpSpPr>
                  <p:cNvPr id="4156" name="Group 55"/>
                  <p:cNvGrpSpPr>
                    <a:grpSpLocks/>
                  </p:cNvGrpSpPr>
                  <p:nvPr/>
                </p:nvGrpSpPr>
                <p:grpSpPr bwMode="auto">
                  <a:xfrm rot="-10553882">
                    <a:off x="3228" y="4723"/>
                    <a:ext cx="573" cy="361"/>
                    <a:chOff x="5608" y="4868"/>
                    <a:chExt cx="573" cy="361"/>
                  </a:xfrm>
                </p:grpSpPr>
                <p:cxnSp>
                  <p:nvCxnSpPr>
                    <p:cNvPr id="4177" name="AutoShape 56"/>
                    <p:cNvCxnSpPr>
                      <a:cxnSpLocks noChangeShapeType="1"/>
                    </p:cNvCxnSpPr>
                    <p:nvPr/>
                  </p:nvCxnSpPr>
                  <p:spPr bwMode="auto">
                    <a:xfrm rot="10553882" flipH="1" flipV="1">
                      <a:off x="5608" y="4987"/>
                      <a:ext cx="389" cy="61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78" name="AutoShape 5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5986" y="5041"/>
                      <a:ext cx="15" cy="188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79" name="AutoShape 5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986" y="5034"/>
                      <a:ext cx="195" cy="45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80" name="AutoShape 5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001" y="5041"/>
                      <a:ext cx="105" cy="127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81" name="AutoShape 6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5982" y="4939"/>
                      <a:ext cx="180" cy="105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82" name="AutoShape 61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001" y="4868"/>
                      <a:ext cx="105" cy="166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  <p:grpSp>
                <p:nvGrpSpPr>
                  <p:cNvPr id="4157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4730" y="5066"/>
                    <a:ext cx="600" cy="361"/>
                    <a:chOff x="5610" y="5002"/>
                    <a:chExt cx="600" cy="361"/>
                  </a:xfrm>
                </p:grpSpPr>
                <p:cxnSp>
                  <p:nvCxnSpPr>
                    <p:cNvPr id="4171" name="AutoShape 6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610" y="5002"/>
                      <a:ext cx="420" cy="166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72" name="AutoShape 64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6015" y="5175"/>
                      <a:ext cx="15" cy="188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73" name="AutoShape 6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015" y="5168"/>
                      <a:ext cx="195" cy="45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74" name="AutoShape 6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030" y="5175"/>
                      <a:ext cx="105" cy="127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75" name="AutoShape 67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030" y="5069"/>
                      <a:ext cx="180" cy="105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76" name="AutoShape 68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030" y="5002"/>
                      <a:ext cx="105" cy="166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  <p:sp>
                <p:nvSpPr>
                  <p:cNvPr id="4158" name="Rectangle 69"/>
                  <p:cNvSpPr>
                    <a:spLocks noChangeArrowheads="1"/>
                  </p:cNvSpPr>
                  <p:nvPr/>
                </p:nvSpPr>
                <p:spPr bwMode="auto">
                  <a:xfrm rot="1063658">
                    <a:off x="4484" y="4913"/>
                    <a:ext cx="360" cy="255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pt-BR"/>
                  </a:p>
                </p:txBody>
              </p:sp>
              <p:sp>
                <p:nvSpPr>
                  <p:cNvPr id="4159" name="AutoShape 70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3810" y="4785"/>
                    <a:ext cx="915" cy="99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9 w 21600"/>
                      <a:gd name="T13" fmla="*/ 4495 h 21600"/>
                      <a:gd name="T14" fmla="*/ 17091 w 21600"/>
                      <a:gd name="T15" fmla="*/ 17105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grpSp>
                <p:nvGrpSpPr>
                  <p:cNvPr id="4160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3210" y="3675"/>
                    <a:ext cx="1620" cy="1155"/>
                    <a:chOff x="3210" y="3675"/>
                    <a:chExt cx="1620" cy="1155"/>
                  </a:xfrm>
                </p:grpSpPr>
                <p:sp>
                  <p:nvSpPr>
                    <p:cNvPr id="4163" name="Oval 72"/>
                    <p:cNvSpPr>
                      <a:spLocks noChangeArrowheads="1"/>
                    </p:cNvSpPr>
                    <p:nvPr/>
                  </p:nvSpPr>
                  <p:spPr bwMode="auto">
                    <a:xfrm rot="-661772">
                      <a:off x="3210" y="3895"/>
                      <a:ext cx="900" cy="240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sp>
                  <p:nvSpPr>
                    <p:cNvPr id="4164" name="Oval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0" y="3690"/>
                      <a:ext cx="1140" cy="1140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FFCC99"/>
                        </a:gs>
                        <a:gs pos="50000">
                          <a:srgbClr val="FFE9D3"/>
                        </a:gs>
                        <a:gs pos="100000">
                          <a:srgbClr val="FFCC99"/>
                        </a:gs>
                      </a:gsLst>
                      <a:lin ang="5400000" scaled="1"/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sp>
                  <p:nvSpPr>
                    <p:cNvPr id="4165" name="AutoShape 74"/>
                    <p:cNvSpPr>
                      <a:spLocks noChangeArrowheads="1"/>
                    </p:cNvSpPr>
                    <p:nvPr/>
                  </p:nvSpPr>
                  <p:spPr bwMode="auto">
                    <a:xfrm rot="-5400000">
                      <a:off x="4054" y="3236"/>
                      <a:ext cx="337" cy="1215"/>
                    </a:xfrm>
                    <a:prstGeom prst="flowChartDelay">
                      <a:avLst/>
                    </a:prstGeom>
                    <a:solidFill>
                      <a:srgbClr val="92D05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sp>
                  <p:nvSpPr>
                    <p:cNvPr id="4166" name="Arc 75"/>
                    <p:cNvSpPr>
                      <a:spLocks/>
                    </p:cNvSpPr>
                    <p:nvPr/>
                  </p:nvSpPr>
                  <p:spPr bwMode="auto">
                    <a:xfrm>
                      <a:off x="3902" y="4125"/>
                      <a:ext cx="582" cy="450"/>
                    </a:xfrm>
                    <a:custGeom>
                      <a:avLst/>
                      <a:gdLst>
                        <a:gd name="T0" fmla="*/ 0 w 33421"/>
                        <a:gd name="T1" fmla="*/ 0 h 21600"/>
                        <a:gd name="T2" fmla="*/ 0 w 33421"/>
                        <a:gd name="T3" fmla="*/ 0 h 21600"/>
                        <a:gd name="T4" fmla="*/ 0 w 3342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33421"/>
                        <a:gd name="T10" fmla="*/ 0 h 21600"/>
                        <a:gd name="T11" fmla="*/ 33421 w 3342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3421" h="21600" fill="none" extrusionOk="0">
                          <a:moveTo>
                            <a:pt x="33420" y="11544"/>
                          </a:moveTo>
                          <a:cubicBezTo>
                            <a:pt x="29462" y="17804"/>
                            <a:pt x="22571" y="21599"/>
                            <a:pt x="15165" y="21600"/>
                          </a:cubicBezTo>
                          <a:cubicBezTo>
                            <a:pt x="9489" y="21600"/>
                            <a:pt x="4041" y="19366"/>
                            <a:pt x="0" y="15381"/>
                          </a:cubicBezTo>
                        </a:path>
                        <a:path w="33421" h="21600" stroke="0" extrusionOk="0">
                          <a:moveTo>
                            <a:pt x="33420" y="11544"/>
                          </a:moveTo>
                          <a:cubicBezTo>
                            <a:pt x="29462" y="17804"/>
                            <a:pt x="22571" y="21599"/>
                            <a:pt x="15165" y="21600"/>
                          </a:cubicBezTo>
                          <a:cubicBezTo>
                            <a:pt x="9489" y="21600"/>
                            <a:pt x="4041" y="19366"/>
                            <a:pt x="0" y="15381"/>
                          </a:cubicBezTo>
                          <a:lnTo>
                            <a:pt x="15165" y="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4167" name="Oval 7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260" y="4125"/>
                      <a:ext cx="17" cy="1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sp>
                  <p:nvSpPr>
                    <p:cNvPr id="4168" name="Oval 7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078" y="4128"/>
                      <a:ext cx="17" cy="1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cxnSp>
                  <p:nvCxnSpPr>
                    <p:cNvPr id="4169" name="AutoShape 78"/>
                    <p:cNvCxnSpPr>
                      <a:cxnSpLocks noChangeShapeType="1"/>
                    </p:cNvCxnSpPr>
                    <p:nvPr/>
                  </p:nvCxnSpPr>
                  <p:spPr bwMode="auto">
                    <a:xfrm rot="5400000">
                      <a:off x="3653" y="4019"/>
                      <a:ext cx="210" cy="195"/>
                    </a:xfrm>
                    <a:prstGeom prst="curvedConnector3">
                      <a:avLst>
                        <a:gd name="adj1" fmla="val 50000"/>
                      </a:avLst>
                    </a:prstGeom>
                    <a:noFill/>
                    <a:ln w="19050">
                      <a:solidFill>
                        <a:srgbClr val="6633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70" name="AutoShape 79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3885" y="4004"/>
                      <a:ext cx="15" cy="218"/>
                    </a:xfrm>
                    <a:prstGeom prst="straightConnector1">
                      <a:avLst/>
                    </a:prstGeom>
                    <a:noFill/>
                    <a:ln w="19050">
                      <a:solidFill>
                        <a:srgbClr val="663300"/>
                      </a:solidFill>
                      <a:round/>
                      <a:headEnd/>
                      <a:tailEnd/>
                    </a:ln>
                  </p:spPr>
                </p:cxnSp>
              </p:grpSp>
              <p:cxnSp>
                <p:nvCxnSpPr>
                  <p:cNvPr id="4161" name="AutoShape 8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800" y="4012"/>
                    <a:ext cx="105" cy="113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6633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162" name="AutoShape 81"/>
                  <p:cNvSpPr>
                    <a:spLocks noChangeAspect="1" noChangeArrowheads="1"/>
                  </p:cNvSpPr>
                  <p:nvPr/>
                </p:nvSpPr>
                <p:spPr bwMode="auto">
                  <a:xfrm rot="15869107" flipH="1">
                    <a:off x="4258" y="5022"/>
                    <a:ext cx="255" cy="215"/>
                  </a:xfrm>
                  <a:prstGeom prst="flowChartDelay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pt-BR"/>
                  </a:p>
                </p:txBody>
              </p:sp>
            </p:grpSp>
            <p:sp>
              <p:nvSpPr>
                <p:cNvPr id="4154" name="Arc 82"/>
                <p:cNvSpPr>
                  <a:spLocks/>
                </p:cNvSpPr>
                <p:nvPr/>
              </p:nvSpPr>
              <p:spPr bwMode="auto">
                <a:xfrm>
                  <a:off x="4537" y="4012"/>
                  <a:ext cx="143" cy="172"/>
                </a:xfrm>
                <a:custGeom>
                  <a:avLst/>
                  <a:gdLst>
                    <a:gd name="T0" fmla="*/ 0 w 21600"/>
                    <a:gd name="T1" fmla="*/ 0 h 25966"/>
                    <a:gd name="T2" fmla="*/ 0 w 21600"/>
                    <a:gd name="T3" fmla="*/ 0 h 25966"/>
                    <a:gd name="T4" fmla="*/ 0 w 21600"/>
                    <a:gd name="T5" fmla="*/ 0 h 2596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5966"/>
                    <a:gd name="T11" fmla="*/ 21600 w 21600"/>
                    <a:gd name="T12" fmla="*/ 25966 h 2596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5966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3066"/>
                        <a:pt x="21450" y="24529"/>
                        <a:pt x="21154" y="25966"/>
                      </a:cubicBezTo>
                    </a:path>
                    <a:path w="21600" h="25966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3066"/>
                        <a:pt x="21450" y="24529"/>
                        <a:pt x="21154" y="2596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155" name="Arc 83"/>
                <p:cNvSpPr>
                  <a:spLocks/>
                </p:cNvSpPr>
                <p:nvPr/>
              </p:nvSpPr>
              <p:spPr bwMode="auto">
                <a:xfrm>
                  <a:off x="4689" y="4012"/>
                  <a:ext cx="141" cy="293"/>
                </a:xfrm>
                <a:custGeom>
                  <a:avLst/>
                  <a:gdLst>
                    <a:gd name="T0" fmla="*/ 0 w 21305"/>
                    <a:gd name="T1" fmla="*/ 0 h 21600"/>
                    <a:gd name="T2" fmla="*/ 0 w 21305"/>
                    <a:gd name="T3" fmla="*/ 0 h 21600"/>
                    <a:gd name="T4" fmla="*/ 0 w 2130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305"/>
                    <a:gd name="T10" fmla="*/ 0 h 21600"/>
                    <a:gd name="T11" fmla="*/ 21305 w 2130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305" h="21600" fill="none" extrusionOk="0">
                      <a:moveTo>
                        <a:pt x="-1" y="0"/>
                      </a:moveTo>
                      <a:cubicBezTo>
                        <a:pt x="10556" y="0"/>
                        <a:pt x="19566" y="7629"/>
                        <a:pt x="21304" y="18042"/>
                      </a:cubicBezTo>
                    </a:path>
                    <a:path w="21305" h="21600" stroke="0" extrusionOk="0">
                      <a:moveTo>
                        <a:pt x="-1" y="0"/>
                      </a:moveTo>
                      <a:cubicBezTo>
                        <a:pt x="10556" y="0"/>
                        <a:pt x="19566" y="7629"/>
                        <a:pt x="21304" y="18042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grpSp>
          <p:nvGrpSpPr>
            <p:cNvPr id="4146" name="Grupo 91"/>
            <p:cNvGrpSpPr>
              <a:grpSpLocks/>
            </p:cNvGrpSpPr>
            <p:nvPr/>
          </p:nvGrpSpPr>
          <p:grpSpPr bwMode="auto">
            <a:xfrm>
              <a:off x="2243138" y="3674831"/>
              <a:ext cx="586850" cy="402244"/>
              <a:chOff x="715655" y="3712239"/>
              <a:chExt cx="847342" cy="508925"/>
            </a:xfrm>
          </p:grpSpPr>
          <p:cxnSp>
            <p:nvCxnSpPr>
              <p:cNvPr id="4147" name="AutoShape 15"/>
              <p:cNvCxnSpPr>
                <a:cxnSpLocks noChangeShapeType="1"/>
              </p:cNvCxnSpPr>
              <p:nvPr/>
            </p:nvCxnSpPr>
            <p:spPr bwMode="auto">
              <a:xfrm>
                <a:off x="1562996" y="3712239"/>
                <a:ext cx="0" cy="50892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148" name="AutoShape 16"/>
              <p:cNvCxnSpPr>
                <a:cxnSpLocks noChangeShapeType="1"/>
              </p:cNvCxnSpPr>
              <p:nvPr/>
            </p:nvCxnSpPr>
            <p:spPr bwMode="auto">
              <a:xfrm flipH="1" flipV="1">
                <a:off x="1201593" y="4208934"/>
                <a:ext cx="361404" cy="1223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149" name="AutoShape 18"/>
              <p:cNvCxnSpPr>
                <a:cxnSpLocks noChangeShapeType="1"/>
              </p:cNvCxnSpPr>
              <p:nvPr/>
            </p:nvCxnSpPr>
            <p:spPr bwMode="auto">
              <a:xfrm>
                <a:off x="1042784" y="3712239"/>
                <a:ext cx="0" cy="50892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150" name="AutoShape 19"/>
              <p:cNvCxnSpPr>
                <a:cxnSpLocks noChangeShapeType="1"/>
              </p:cNvCxnSpPr>
              <p:nvPr/>
            </p:nvCxnSpPr>
            <p:spPr bwMode="auto">
              <a:xfrm flipH="1" flipV="1">
                <a:off x="715655" y="4208934"/>
                <a:ext cx="342002" cy="12229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1" name="Group 246"/>
          <p:cNvGrpSpPr>
            <a:grpSpLocks/>
          </p:cNvGrpSpPr>
          <p:nvPr/>
        </p:nvGrpSpPr>
        <p:grpSpPr bwMode="auto">
          <a:xfrm>
            <a:off x="179388" y="1989138"/>
            <a:ext cx="2447925" cy="2003425"/>
            <a:chOff x="476" y="1723"/>
            <a:chExt cx="1542" cy="1262"/>
          </a:xfrm>
        </p:grpSpPr>
        <p:sp>
          <p:nvSpPr>
            <p:cNvPr id="4105" name="Rectangle 58"/>
            <p:cNvSpPr>
              <a:spLocks noChangeArrowheads="1"/>
            </p:cNvSpPr>
            <p:nvPr/>
          </p:nvSpPr>
          <p:spPr bwMode="auto">
            <a:xfrm rot="-734208">
              <a:off x="884" y="2495"/>
              <a:ext cx="269" cy="146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4106" name="Group 59"/>
            <p:cNvGrpSpPr>
              <a:grpSpLocks/>
            </p:cNvGrpSpPr>
            <p:nvPr/>
          </p:nvGrpSpPr>
          <p:grpSpPr bwMode="auto">
            <a:xfrm rot="9308641">
              <a:off x="476" y="2495"/>
              <a:ext cx="410" cy="206"/>
              <a:chOff x="5610" y="5002"/>
              <a:chExt cx="600" cy="361"/>
            </a:xfrm>
          </p:grpSpPr>
          <p:cxnSp>
            <p:nvCxnSpPr>
              <p:cNvPr id="4139" name="AutoShape 60"/>
              <p:cNvCxnSpPr>
                <a:cxnSpLocks noChangeShapeType="1"/>
              </p:cNvCxnSpPr>
              <p:nvPr/>
            </p:nvCxnSpPr>
            <p:spPr bwMode="auto">
              <a:xfrm>
                <a:off x="5610" y="5002"/>
                <a:ext cx="420" cy="166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140" name="AutoShape 61"/>
              <p:cNvCxnSpPr>
                <a:cxnSpLocks noChangeShapeType="1"/>
              </p:cNvCxnSpPr>
              <p:nvPr/>
            </p:nvCxnSpPr>
            <p:spPr bwMode="auto">
              <a:xfrm flipH="1">
                <a:off x="6015" y="5175"/>
                <a:ext cx="15" cy="188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141" name="AutoShape 62"/>
              <p:cNvCxnSpPr>
                <a:cxnSpLocks noChangeShapeType="1"/>
              </p:cNvCxnSpPr>
              <p:nvPr/>
            </p:nvCxnSpPr>
            <p:spPr bwMode="auto">
              <a:xfrm>
                <a:off x="6015" y="5168"/>
                <a:ext cx="195" cy="4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142" name="AutoShape 63"/>
              <p:cNvCxnSpPr>
                <a:cxnSpLocks noChangeShapeType="1"/>
              </p:cNvCxnSpPr>
              <p:nvPr/>
            </p:nvCxnSpPr>
            <p:spPr bwMode="auto">
              <a:xfrm>
                <a:off x="6030" y="5175"/>
                <a:ext cx="105" cy="127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143" name="AutoShape 64"/>
              <p:cNvCxnSpPr>
                <a:cxnSpLocks noChangeShapeType="1"/>
              </p:cNvCxnSpPr>
              <p:nvPr/>
            </p:nvCxnSpPr>
            <p:spPr bwMode="auto">
              <a:xfrm flipV="1">
                <a:off x="6030" y="5069"/>
                <a:ext cx="180" cy="10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144" name="AutoShape 65"/>
              <p:cNvCxnSpPr>
                <a:cxnSpLocks noChangeShapeType="1"/>
              </p:cNvCxnSpPr>
              <p:nvPr/>
            </p:nvCxnSpPr>
            <p:spPr bwMode="auto">
              <a:xfrm flipV="1">
                <a:off x="6030" y="5002"/>
                <a:ext cx="105" cy="166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4107" name="Group 66"/>
            <p:cNvGrpSpPr>
              <a:grpSpLocks/>
            </p:cNvGrpSpPr>
            <p:nvPr/>
          </p:nvGrpSpPr>
          <p:grpSpPr bwMode="auto">
            <a:xfrm rot="-1957494">
              <a:off x="1571" y="2431"/>
              <a:ext cx="447" cy="205"/>
              <a:chOff x="5610" y="5002"/>
              <a:chExt cx="600" cy="361"/>
            </a:xfrm>
          </p:grpSpPr>
          <p:cxnSp>
            <p:nvCxnSpPr>
              <p:cNvPr id="4133" name="AutoShape 67"/>
              <p:cNvCxnSpPr>
                <a:cxnSpLocks noChangeShapeType="1"/>
              </p:cNvCxnSpPr>
              <p:nvPr/>
            </p:nvCxnSpPr>
            <p:spPr bwMode="auto">
              <a:xfrm>
                <a:off x="5610" y="5002"/>
                <a:ext cx="420" cy="166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134" name="AutoShape 68"/>
              <p:cNvCxnSpPr>
                <a:cxnSpLocks noChangeShapeType="1"/>
              </p:cNvCxnSpPr>
              <p:nvPr/>
            </p:nvCxnSpPr>
            <p:spPr bwMode="auto">
              <a:xfrm flipH="1">
                <a:off x="6015" y="5175"/>
                <a:ext cx="15" cy="188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135" name="AutoShape 69"/>
              <p:cNvCxnSpPr>
                <a:cxnSpLocks noChangeShapeType="1"/>
              </p:cNvCxnSpPr>
              <p:nvPr/>
            </p:nvCxnSpPr>
            <p:spPr bwMode="auto">
              <a:xfrm>
                <a:off x="6015" y="5168"/>
                <a:ext cx="195" cy="4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136" name="AutoShape 70"/>
              <p:cNvCxnSpPr>
                <a:cxnSpLocks noChangeShapeType="1"/>
              </p:cNvCxnSpPr>
              <p:nvPr/>
            </p:nvCxnSpPr>
            <p:spPr bwMode="auto">
              <a:xfrm>
                <a:off x="6030" y="5175"/>
                <a:ext cx="105" cy="127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137" name="AutoShape 71"/>
              <p:cNvCxnSpPr>
                <a:cxnSpLocks noChangeShapeType="1"/>
              </p:cNvCxnSpPr>
              <p:nvPr/>
            </p:nvCxnSpPr>
            <p:spPr bwMode="auto">
              <a:xfrm flipV="1">
                <a:off x="6030" y="5069"/>
                <a:ext cx="180" cy="10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138" name="AutoShape 72"/>
              <p:cNvCxnSpPr>
                <a:cxnSpLocks noChangeShapeType="1"/>
              </p:cNvCxnSpPr>
              <p:nvPr/>
            </p:nvCxnSpPr>
            <p:spPr bwMode="auto">
              <a:xfrm flipV="1">
                <a:off x="6030" y="5002"/>
                <a:ext cx="105" cy="166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4108" name="Rectangle 73"/>
            <p:cNvSpPr>
              <a:spLocks noChangeArrowheads="1"/>
            </p:cNvSpPr>
            <p:nvPr/>
          </p:nvSpPr>
          <p:spPr bwMode="auto">
            <a:xfrm rot="-720090">
              <a:off x="1383" y="2478"/>
              <a:ext cx="268" cy="146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09" name="AutoShape 74"/>
            <p:cNvSpPr>
              <a:spLocks noChangeArrowheads="1"/>
            </p:cNvSpPr>
            <p:nvPr/>
          </p:nvSpPr>
          <p:spPr bwMode="auto">
            <a:xfrm rot="10800000">
              <a:off x="839" y="2421"/>
              <a:ext cx="683" cy="5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1 w 21600"/>
                <a:gd name="T13" fmla="*/ 4519 h 21600"/>
                <a:gd name="T14" fmla="*/ 17109 w 21600"/>
                <a:gd name="T15" fmla="*/ 171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86B6"/>
                </a:gs>
                <a:gs pos="50000">
                  <a:srgbClr val="FF0066"/>
                </a:gs>
                <a:gs pos="100000">
                  <a:srgbClr val="FF86B6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10" name="Oval 75"/>
            <p:cNvSpPr>
              <a:spLocks noChangeArrowheads="1"/>
            </p:cNvSpPr>
            <p:nvPr/>
          </p:nvSpPr>
          <p:spPr bwMode="auto">
            <a:xfrm>
              <a:off x="804" y="1768"/>
              <a:ext cx="851" cy="649"/>
            </a:xfrm>
            <a:prstGeom prst="ellipse">
              <a:avLst/>
            </a:prstGeom>
            <a:solidFill>
              <a:srgbClr val="996633">
                <a:alpha val="47842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11" name="Arc 76"/>
            <p:cNvSpPr>
              <a:spLocks/>
            </p:cNvSpPr>
            <p:nvPr/>
          </p:nvSpPr>
          <p:spPr bwMode="auto">
            <a:xfrm>
              <a:off x="1032" y="2041"/>
              <a:ext cx="388" cy="256"/>
            </a:xfrm>
            <a:custGeom>
              <a:avLst/>
              <a:gdLst>
                <a:gd name="T0" fmla="*/ 0 w 29911"/>
                <a:gd name="T1" fmla="*/ 0 h 21600"/>
                <a:gd name="T2" fmla="*/ 0 w 29911"/>
                <a:gd name="T3" fmla="*/ 0 h 21600"/>
                <a:gd name="T4" fmla="*/ 0 w 29911"/>
                <a:gd name="T5" fmla="*/ 0 h 21600"/>
                <a:gd name="T6" fmla="*/ 0 60000 65536"/>
                <a:gd name="T7" fmla="*/ 0 60000 65536"/>
                <a:gd name="T8" fmla="*/ 0 60000 65536"/>
                <a:gd name="T9" fmla="*/ 0 w 29911"/>
                <a:gd name="T10" fmla="*/ 0 h 21600"/>
                <a:gd name="T11" fmla="*/ 29911 w 2991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911" h="21600" fill="none" extrusionOk="0">
                  <a:moveTo>
                    <a:pt x="29910" y="16810"/>
                  </a:moveTo>
                  <a:cubicBezTo>
                    <a:pt x="26069" y="19909"/>
                    <a:pt x="21283" y="21599"/>
                    <a:pt x="16348" y="21600"/>
                  </a:cubicBezTo>
                  <a:cubicBezTo>
                    <a:pt x="10070" y="21600"/>
                    <a:pt x="4103" y="18868"/>
                    <a:pt x="0" y="14117"/>
                  </a:cubicBezTo>
                </a:path>
                <a:path w="29911" h="21600" stroke="0" extrusionOk="0">
                  <a:moveTo>
                    <a:pt x="29910" y="16810"/>
                  </a:moveTo>
                  <a:cubicBezTo>
                    <a:pt x="26069" y="19909"/>
                    <a:pt x="21283" y="21599"/>
                    <a:pt x="16348" y="21600"/>
                  </a:cubicBezTo>
                  <a:cubicBezTo>
                    <a:pt x="10070" y="21600"/>
                    <a:pt x="4103" y="18868"/>
                    <a:pt x="0" y="14117"/>
                  </a:cubicBezTo>
                  <a:lnTo>
                    <a:pt x="16348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12" name="Oval 77"/>
            <p:cNvSpPr>
              <a:spLocks noChangeAspect="1" noChangeArrowheads="1"/>
            </p:cNvSpPr>
            <p:nvPr/>
          </p:nvSpPr>
          <p:spPr bwMode="auto">
            <a:xfrm>
              <a:off x="1305" y="2041"/>
              <a:ext cx="12" cy="7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13" name="Oval 78"/>
            <p:cNvSpPr>
              <a:spLocks noChangeAspect="1" noChangeArrowheads="1"/>
            </p:cNvSpPr>
            <p:nvPr/>
          </p:nvSpPr>
          <p:spPr bwMode="auto">
            <a:xfrm>
              <a:off x="1215" y="2041"/>
              <a:ext cx="13" cy="6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4114" name="Group 79"/>
            <p:cNvGrpSpPr>
              <a:grpSpLocks/>
            </p:cNvGrpSpPr>
            <p:nvPr/>
          </p:nvGrpSpPr>
          <p:grpSpPr bwMode="auto">
            <a:xfrm rot="-5532708">
              <a:off x="1519" y="1858"/>
              <a:ext cx="249" cy="162"/>
              <a:chOff x="3883" y="3690"/>
              <a:chExt cx="438" cy="218"/>
            </a:xfrm>
          </p:grpSpPr>
          <p:cxnSp>
            <p:nvCxnSpPr>
              <p:cNvPr id="4129" name="AutoShape 80"/>
              <p:cNvCxnSpPr>
                <a:cxnSpLocks noChangeShapeType="1"/>
              </p:cNvCxnSpPr>
              <p:nvPr/>
            </p:nvCxnSpPr>
            <p:spPr bwMode="auto">
              <a:xfrm rot="5400000">
                <a:off x="3876" y="3697"/>
                <a:ext cx="210" cy="195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4130" name="AutoShape 81"/>
              <p:cNvCxnSpPr>
                <a:cxnSpLocks noChangeShapeType="1"/>
              </p:cNvCxnSpPr>
              <p:nvPr/>
            </p:nvCxnSpPr>
            <p:spPr bwMode="auto">
              <a:xfrm flipH="1">
                <a:off x="4078" y="3690"/>
                <a:ext cx="15" cy="218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4131" name="AutoShape 82"/>
              <p:cNvCxnSpPr>
                <a:cxnSpLocks noChangeShapeType="1"/>
              </p:cNvCxnSpPr>
              <p:nvPr/>
            </p:nvCxnSpPr>
            <p:spPr bwMode="auto">
              <a:xfrm>
                <a:off x="4098" y="3690"/>
                <a:ext cx="87" cy="183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4132" name="AutoShape 83"/>
              <p:cNvCxnSpPr>
                <a:cxnSpLocks noChangeShapeType="1"/>
              </p:cNvCxnSpPr>
              <p:nvPr/>
            </p:nvCxnSpPr>
            <p:spPr bwMode="auto">
              <a:xfrm>
                <a:off x="4115" y="3707"/>
                <a:ext cx="206" cy="150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</p:grpSp>
        <p:grpSp>
          <p:nvGrpSpPr>
            <p:cNvPr id="4115" name="Group 84"/>
            <p:cNvGrpSpPr>
              <a:grpSpLocks/>
            </p:cNvGrpSpPr>
            <p:nvPr/>
          </p:nvGrpSpPr>
          <p:grpSpPr bwMode="auto">
            <a:xfrm rot="4501840">
              <a:off x="638" y="2035"/>
              <a:ext cx="250" cy="162"/>
              <a:chOff x="3883" y="3690"/>
              <a:chExt cx="438" cy="218"/>
            </a:xfrm>
          </p:grpSpPr>
          <p:cxnSp>
            <p:nvCxnSpPr>
              <p:cNvPr id="4125" name="AutoShape 85"/>
              <p:cNvCxnSpPr>
                <a:cxnSpLocks noChangeShapeType="1"/>
              </p:cNvCxnSpPr>
              <p:nvPr/>
            </p:nvCxnSpPr>
            <p:spPr bwMode="auto">
              <a:xfrm rot="5400000">
                <a:off x="3876" y="3697"/>
                <a:ext cx="210" cy="195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4126" name="AutoShape 86"/>
              <p:cNvCxnSpPr>
                <a:cxnSpLocks noChangeShapeType="1"/>
              </p:cNvCxnSpPr>
              <p:nvPr/>
            </p:nvCxnSpPr>
            <p:spPr bwMode="auto">
              <a:xfrm flipH="1">
                <a:off x="4078" y="3690"/>
                <a:ext cx="15" cy="218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4127" name="AutoShape 87"/>
              <p:cNvCxnSpPr>
                <a:cxnSpLocks noChangeShapeType="1"/>
              </p:cNvCxnSpPr>
              <p:nvPr/>
            </p:nvCxnSpPr>
            <p:spPr bwMode="auto">
              <a:xfrm>
                <a:off x="4098" y="3690"/>
                <a:ext cx="87" cy="183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4128" name="AutoShape 88"/>
              <p:cNvCxnSpPr>
                <a:cxnSpLocks noChangeShapeType="1"/>
              </p:cNvCxnSpPr>
              <p:nvPr/>
            </p:nvCxnSpPr>
            <p:spPr bwMode="auto">
              <a:xfrm>
                <a:off x="4115" y="3707"/>
                <a:ext cx="206" cy="150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</p:grpSp>
        <p:grpSp>
          <p:nvGrpSpPr>
            <p:cNvPr id="4116" name="Group 89"/>
            <p:cNvGrpSpPr>
              <a:grpSpLocks/>
            </p:cNvGrpSpPr>
            <p:nvPr/>
          </p:nvGrpSpPr>
          <p:grpSpPr bwMode="auto">
            <a:xfrm rot="213051">
              <a:off x="1020" y="1806"/>
              <a:ext cx="327" cy="124"/>
              <a:chOff x="3883" y="3690"/>
              <a:chExt cx="438" cy="218"/>
            </a:xfrm>
          </p:grpSpPr>
          <p:cxnSp>
            <p:nvCxnSpPr>
              <p:cNvPr id="4121" name="AutoShape 90"/>
              <p:cNvCxnSpPr>
                <a:cxnSpLocks noChangeShapeType="1"/>
              </p:cNvCxnSpPr>
              <p:nvPr/>
            </p:nvCxnSpPr>
            <p:spPr bwMode="auto">
              <a:xfrm rot="5400000">
                <a:off x="3876" y="3697"/>
                <a:ext cx="210" cy="195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4122" name="AutoShape 91"/>
              <p:cNvCxnSpPr>
                <a:cxnSpLocks noChangeShapeType="1"/>
              </p:cNvCxnSpPr>
              <p:nvPr/>
            </p:nvCxnSpPr>
            <p:spPr bwMode="auto">
              <a:xfrm flipH="1">
                <a:off x="4078" y="3690"/>
                <a:ext cx="15" cy="218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4123" name="AutoShape 92"/>
              <p:cNvCxnSpPr>
                <a:cxnSpLocks noChangeShapeType="1"/>
              </p:cNvCxnSpPr>
              <p:nvPr/>
            </p:nvCxnSpPr>
            <p:spPr bwMode="auto">
              <a:xfrm>
                <a:off x="4098" y="3690"/>
                <a:ext cx="87" cy="183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4124" name="AutoShape 93"/>
              <p:cNvCxnSpPr>
                <a:cxnSpLocks noChangeShapeType="1"/>
              </p:cNvCxnSpPr>
              <p:nvPr/>
            </p:nvCxnSpPr>
            <p:spPr bwMode="auto">
              <a:xfrm>
                <a:off x="4115" y="3707"/>
                <a:ext cx="206" cy="150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</p:grpSp>
        <p:grpSp>
          <p:nvGrpSpPr>
            <p:cNvPr id="4117" name="Group 94"/>
            <p:cNvGrpSpPr>
              <a:grpSpLocks/>
            </p:cNvGrpSpPr>
            <p:nvPr/>
          </p:nvGrpSpPr>
          <p:grpSpPr bwMode="auto">
            <a:xfrm>
              <a:off x="975" y="1723"/>
              <a:ext cx="461" cy="138"/>
              <a:chOff x="3843" y="3544"/>
              <a:chExt cx="619" cy="243"/>
            </a:xfrm>
          </p:grpSpPr>
          <p:sp>
            <p:nvSpPr>
              <p:cNvPr id="4118" name="AutoShape 95"/>
              <p:cNvSpPr>
                <a:spLocks noChangeArrowheads="1"/>
              </p:cNvSpPr>
              <p:nvPr/>
            </p:nvSpPr>
            <p:spPr bwMode="auto">
              <a:xfrm rot="5400000">
                <a:off x="3877" y="3551"/>
                <a:ext cx="202" cy="270"/>
              </a:xfrm>
              <a:prstGeom prst="triangle">
                <a:avLst>
                  <a:gd name="adj" fmla="val 50000"/>
                </a:avLst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19" name="AutoShape 96"/>
              <p:cNvSpPr>
                <a:spLocks noChangeArrowheads="1"/>
              </p:cNvSpPr>
              <p:nvPr/>
            </p:nvSpPr>
            <p:spPr bwMode="auto">
              <a:xfrm rot="-6038740">
                <a:off x="4226" y="3510"/>
                <a:ext cx="202" cy="270"/>
              </a:xfrm>
              <a:prstGeom prst="triangle">
                <a:avLst>
                  <a:gd name="adj" fmla="val 50000"/>
                </a:avLst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20" name="Oval 97"/>
              <p:cNvSpPr>
                <a:spLocks noChangeArrowheads="1"/>
              </p:cNvSpPr>
              <p:nvPr/>
            </p:nvSpPr>
            <p:spPr bwMode="auto">
              <a:xfrm>
                <a:off x="4077" y="3593"/>
                <a:ext cx="143" cy="97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154" name="Texto explicativo retangular com cantos arredondados 153"/>
          <p:cNvSpPr/>
          <p:nvPr/>
        </p:nvSpPr>
        <p:spPr>
          <a:xfrm>
            <a:off x="2484438" y="981075"/>
            <a:ext cx="2303462" cy="1223963"/>
          </a:xfrm>
          <a:prstGeom prst="wedgeRoundRectCallout">
            <a:avLst>
              <a:gd name="adj1" fmla="val -55114"/>
              <a:gd name="adj2" fmla="val 7944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pt-BR" b="1" dirty="0">
                <a:solidFill>
                  <a:schemeClr val="tx1"/>
                </a:solidFill>
              </a:rPr>
              <a:t>Mas o que significa a palavra </a:t>
            </a:r>
            <a:r>
              <a:rPr lang="pt-BR" b="1" dirty="0" err="1">
                <a:solidFill>
                  <a:schemeClr val="tx1"/>
                </a:solidFill>
              </a:rPr>
              <a:t>homotetia</a:t>
            </a:r>
            <a:r>
              <a:rPr lang="pt-BR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55" name="Texto explicativo retangular com cantos arredondados 154"/>
          <p:cNvSpPr/>
          <p:nvPr/>
        </p:nvSpPr>
        <p:spPr>
          <a:xfrm>
            <a:off x="4859338" y="1700213"/>
            <a:ext cx="3744912" cy="1584325"/>
          </a:xfrm>
          <a:prstGeom prst="wedgeRoundRectCallout">
            <a:avLst>
              <a:gd name="adj1" fmla="val -5032"/>
              <a:gd name="adj2" fmla="val 7915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pt-BR" b="1" dirty="0">
                <a:solidFill>
                  <a:schemeClr val="tx1"/>
                </a:solidFill>
              </a:rPr>
              <a:t>O termo é devido ao matemático francês Michel </a:t>
            </a:r>
            <a:r>
              <a:rPr lang="pt-BR" b="1" dirty="0" err="1">
                <a:solidFill>
                  <a:schemeClr val="tx1"/>
                </a:solidFill>
              </a:rPr>
              <a:t>Chasles</a:t>
            </a:r>
            <a:r>
              <a:rPr lang="pt-BR" b="1" dirty="0">
                <a:solidFill>
                  <a:schemeClr val="tx1"/>
                </a:solidFill>
              </a:rPr>
              <a:t>, em 1827, derivado do grego como composto de </a:t>
            </a:r>
            <a:r>
              <a:rPr lang="pt-BR" b="1" i="1" dirty="0">
                <a:solidFill>
                  <a:schemeClr val="tx1"/>
                </a:solidFill>
              </a:rPr>
              <a:t>homo</a:t>
            </a:r>
            <a:r>
              <a:rPr lang="pt-BR" b="1" dirty="0">
                <a:solidFill>
                  <a:schemeClr val="tx1"/>
                </a:solidFill>
              </a:rPr>
              <a:t> (similar) e </a:t>
            </a:r>
            <a:r>
              <a:rPr lang="pt-BR" b="1" i="1" dirty="0" err="1">
                <a:solidFill>
                  <a:schemeClr val="tx1"/>
                </a:solidFill>
              </a:rPr>
              <a:t>tetia</a:t>
            </a:r>
            <a:r>
              <a:rPr lang="pt-BR" b="1" dirty="0">
                <a:solidFill>
                  <a:schemeClr val="tx1"/>
                </a:solidFill>
              </a:rPr>
              <a:t> (posição).</a:t>
            </a:r>
          </a:p>
          <a:p>
            <a:pPr algn="r">
              <a:defRPr/>
            </a:pPr>
            <a:r>
              <a:rPr lang="pt-BR" sz="1200" dirty="0">
                <a:solidFill>
                  <a:schemeClr val="tx1"/>
                </a:solidFill>
              </a:rPr>
              <a:t>https://pt.wikipedia.org/wiki/Homotetia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1747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b="1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Fundamental, 9°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Homotetia</a:t>
            </a:r>
            <a:endParaRPr lang="pt-BR" altLang="pt-BR" b="1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2532" name="Retângulo 3"/>
          <p:cNvSpPr>
            <a:spLocks noChangeArrowheads="1"/>
          </p:cNvSpPr>
          <p:nvPr/>
        </p:nvSpPr>
        <p:spPr bwMode="auto">
          <a:xfrm>
            <a:off x="250825" y="2236788"/>
            <a:ext cx="85693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Atividade 1:</a:t>
            </a:r>
            <a:r>
              <a:rPr lang="pt-BR"/>
              <a:t> Solicite que os alunos acessem o link: </a:t>
            </a:r>
            <a:r>
              <a:rPr lang="pt-BR" sz="1600">
                <a:hlinkClick r:id="rId3"/>
              </a:rPr>
              <a:t>http://rived.mec.gov.br/atividades/matematica/semelhanca_atraves_da_ampliacao/index.html</a:t>
            </a:r>
            <a:r>
              <a:rPr lang="pt-BR" sz="1600"/>
              <a:t> </a:t>
            </a:r>
          </a:p>
        </p:txBody>
      </p:sp>
      <p:sp>
        <p:nvSpPr>
          <p:cNvPr id="22533" name="Retângulo 4"/>
          <p:cNvSpPr>
            <a:spLocks noChangeArrowheads="1"/>
          </p:cNvSpPr>
          <p:nvPr/>
        </p:nvSpPr>
        <p:spPr bwMode="auto">
          <a:xfrm>
            <a:off x="323850" y="5373688"/>
            <a:ext cx="8424863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/>
              <a:t>Deixe que eles a explorem por um tempo de aproximadamente 10 minutos.    </a:t>
            </a:r>
          </a:p>
          <a:p>
            <a:pPr algn="just"/>
            <a:r>
              <a:rPr lang="pt-BR"/>
              <a:t>Em seguida, questione sobre as descobertas feitas pela turma, verificando se os alunos apreenderam, com êxito, os conceitos trabalhados.</a:t>
            </a:r>
          </a:p>
        </p:txBody>
      </p:sp>
      <p:pic>
        <p:nvPicPr>
          <p:cNvPr id="22534" name="Picture 2" descr="http://portaldoprofessor.mec.gov.br/storage/discovirtual/galerias/imagem/0000001462/md.000001771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00338" y="2805113"/>
            <a:ext cx="3527425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1"/>
          <p:cNvSpPr txBox="1">
            <a:spLocks noChangeArrowheads="1"/>
          </p:cNvSpPr>
          <p:nvPr/>
        </p:nvSpPr>
        <p:spPr bwMode="auto">
          <a:xfrm>
            <a:off x="468313" y="931863"/>
            <a:ext cx="5543550" cy="1201737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b="1"/>
              <a:t>ATIVIDADE LABORATÓRIO DE INFORMÁTICA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00338" y="4760913"/>
            <a:ext cx="36718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200" b="1"/>
              <a:t>Imagem editada pela autora a partir de </a:t>
            </a:r>
            <a:r>
              <a:rPr lang="pt-BR" sz="1200"/>
              <a:t>http://rived.mec.gov.br/atividades/matematica/semelhanca_atraves_da_ampliacao/index.html</a:t>
            </a:r>
          </a:p>
        </p:txBody>
      </p:sp>
      <p:pic>
        <p:nvPicPr>
          <p:cNvPr id="22536" name="Picture 8" descr="http://publicdomainvectors.org/photos/rgtaylor_csc_net_compu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325" y="717550"/>
            <a:ext cx="2016125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9"/>
          <p:cNvSpPr>
            <a:spLocks noChangeArrowheads="1"/>
          </p:cNvSpPr>
          <p:nvPr/>
        </p:nvSpPr>
        <p:spPr bwMode="auto">
          <a:xfrm rot="-5400000">
            <a:off x="7592219" y="1489869"/>
            <a:ext cx="16954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t"/>
            <a:r>
              <a:rPr lang="pt-BR" sz="1000">
                <a:cs typeface="Times New Roman" pitchFamily="18" charset="0"/>
              </a:rPr>
              <a:t>Openclipart/Domínio Público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3" grpId="0"/>
      <p:bldP spid="7" grpId="0" animBg="1"/>
      <p:bldP spid="8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2771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b="1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Fundamental, 9°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Homotetia</a:t>
            </a:r>
            <a:endParaRPr lang="pt-BR" altLang="pt-BR" b="1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4580" name="Retângulo 3"/>
          <p:cNvSpPr>
            <a:spLocks noChangeArrowheads="1"/>
          </p:cNvSpPr>
          <p:nvPr/>
        </p:nvSpPr>
        <p:spPr bwMode="auto">
          <a:xfrm>
            <a:off x="395288" y="908050"/>
            <a:ext cx="835342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>
                <a:solidFill>
                  <a:srgbClr val="FF0000"/>
                </a:solidFill>
              </a:rPr>
              <a:t>Atividade 2:</a:t>
            </a:r>
            <a:r>
              <a:rPr lang="pt-BR" sz="2000"/>
              <a:t> A partir de uma imagem, façam figuras homotéticas, sendo que as mesmas vão apresentar centro de homotetia em três diferentes posições.</a:t>
            </a:r>
          </a:p>
          <a:p>
            <a:r>
              <a:rPr lang="pt-BR" sz="2000"/>
              <a:t>Sugestão: Que as imagens sejam feitas no software Geogebra. Como no exemplo a seguir:</a:t>
            </a:r>
          </a:p>
          <a:p>
            <a:endParaRPr lang="pt-BR" sz="2000"/>
          </a:p>
          <a:p>
            <a:endParaRPr lang="pt-BR" sz="2000"/>
          </a:p>
          <a:p>
            <a:endParaRPr lang="pt-BR" sz="2000"/>
          </a:p>
          <a:p>
            <a:endParaRPr lang="pt-BR" sz="2000"/>
          </a:p>
          <a:p>
            <a:endParaRPr lang="pt-BR" sz="2000"/>
          </a:p>
          <a:p>
            <a:endParaRPr lang="pt-BR" sz="2000"/>
          </a:p>
          <a:p>
            <a:r>
              <a:rPr lang="pt-BR" sz="2000"/>
              <a:t>Abaixo link gratuito para download:</a:t>
            </a:r>
            <a:br>
              <a:rPr lang="pt-BR" sz="2000"/>
            </a:br>
            <a:r>
              <a:rPr lang="pt-BR" sz="2000">
                <a:hlinkClick r:id="rId3"/>
              </a:rPr>
              <a:t>http://www.baixaki.com.br/download/geogebra.htm</a:t>
            </a:r>
            <a:r>
              <a:rPr lang="pt-BR" sz="2000"/>
              <a:t> </a:t>
            </a:r>
          </a:p>
        </p:txBody>
      </p:sp>
      <p:sp>
        <p:nvSpPr>
          <p:cNvPr id="24581" name="Retângulo 4"/>
          <p:cNvSpPr>
            <a:spLocks noChangeArrowheads="1"/>
          </p:cNvSpPr>
          <p:nvPr/>
        </p:nvSpPr>
        <p:spPr bwMode="auto">
          <a:xfrm>
            <a:off x="539750" y="5005388"/>
            <a:ext cx="7848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/>
              <a:t>A vantagem desse recurso está na rapidez da construção e na possibilidade de alteração de uma determinada figura e a verificação, quase imediata, da consequência sobre a que foi construída.</a:t>
            </a:r>
          </a:p>
        </p:txBody>
      </p:sp>
      <p:pic>
        <p:nvPicPr>
          <p:cNvPr id="24585" name="Picture 9" descr="http://portaldoprofessor.mec.gov.br/storage/discovirtual/galerias/imagem/0000000722/md.000000707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46313" y="2205038"/>
            <a:ext cx="333375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https://encrypted-tbn0.gstatic.com/images?q=tbn:ANd9GcSLp0R9e9yoDUMEAaVzUNl5NFyrn9C5LVxw4Wm0F2F3pH0aW8s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325" y="4076700"/>
            <a:ext cx="2576513" cy="620713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3795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b="1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Fundamental, 9°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Homotetia</a:t>
            </a:r>
            <a:endParaRPr lang="pt-BR" altLang="pt-BR" b="1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3796" name="Retângulo 5"/>
          <p:cNvSpPr>
            <a:spLocks noChangeArrowheads="1"/>
          </p:cNvSpPr>
          <p:nvPr/>
        </p:nvSpPr>
        <p:spPr bwMode="auto">
          <a:xfrm>
            <a:off x="2051050" y="1341438"/>
            <a:ext cx="185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 b="1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838" y="1989138"/>
            <a:ext cx="2971800" cy="2252662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251520" y="836712"/>
            <a:ext cx="2808312" cy="923330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8100000" scaled="0"/>
            <a:tileRect/>
          </a:gradFill>
          <a:ln w="57150">
            <a:solidFill>
              <a:schemeClr val="tx1"/>
            </a:solidFill>
          </a:ln>
          <a:effectLst>
            <a:innerShdw dir="18360000">
              <a:prstClr val="black"/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dirty="0"/>
              <a:t>Trabalhando como Software Geogebra</a:t>
            </a:r>
          </a:p>
          <a:p>
            <a:pPr algn="ctr">
              <a:defRPr/>
            </a:pPr>
            <a:r>
              <a:rPr lang="pt-BR" dirty="0" err="1"/>
              <a:t>Homotetia</a:t>
            </a:r>
            <a:r>
              <a:rPr lang="pt-BR" dirty="0"/>
              <a:t>\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013" y="4365625"/>
            <a:ext cx="2976562" cy="23241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29013" y="1001713"/>
            <a:ext cx="5580062" cy="31369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29013" y="4227513"/>
            <a:ext cx="4175125" cy="2462212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827088" y="2997200"/>
            <a:ext cx="1873250" cy="52228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>
                <a:latin typeface="Times New Roman" pitchFamily="18" charset="0"/>
                <a:cs typeface="Times New Roman" pitchFamily="18" charset="0"/>
              </a:rPr>
              <a:t>Plano cartesiano</a:t>
            </a:r>
          </a:p>
          <a:p>
            <a:r>
              <a:rPr lang="pt-BR" sz="1400">
                <a:latin typeface="Times New Roman" pitchFamily="18" charset="0"/>
                <a:cs typeface="Times New Roman" pitchFamily="18" charset="0"/>
              </a:rPr>
              <a:t>Com coordenadas x e y</a:t>
            </a: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900113" y="5265738"/>
            <a:ext cx="1925637" cy="73818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>
                <a:latin typeface="Times New Roman" pitchFamily="18" charset="0"/>
                <a:cs typeface="Times New Roman" pitchFamily="18" charset="0"/>
              </a:rPr>
              <a:t>Marcar ponto na origem</a:t>
            </a:r>
          </a:p>
          <a:p>
            <a:r>
              <a:rPr lang="pt-BR" sz="1400">
                <a:latin typeface="Times New Roman" pitchFamily="18" charset="0"/>
                <a:cs typeface="Times New Roman" pitchFamily="18" charset="0"/>
              </a:rPr>
              <a:t>A(0,0)</a:t>
            </a:r>
          </a:p>
          <a:p>
            <a:endParaRPr lang="pt-BR" sz="1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Conector de seta reta 12"/>
          <p:cNvCxnSpPr>
            <a:stCxn id="15" idx="2"/>
          </p:cNvCxnSpPr>
          <p:nvPr/>
        </p:nvCxnSpPr>
        <p:spPr>
          <a:xfrm flipH="1">
            <a:off x="5205413" y="708025"/>
            <a:ext cx="509587" cy="48895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6303963" y="1997075"/>
            <a:ext cx="2840037" cy="11699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Botão direito  mouse</a:t>
            </a:r>
          </a:p>
          <a:p>
            <a:pPr>
              <a:defRPr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Preferencias -  Exibir Malha</a:t>
            </a:r>
          </a:p>
          <a:p>
            <a:pPr>
              <a:defRPr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Tipo cartesiano</a:t>
            </a:r>
          </a:p>
          <a:p>
            <a:pPr>
              <a:defRPr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Cor (escolher, conforme preferencia)</a:t>
            </a:r>
          </a:p>
          <a:p>
            <a:pPr>
              <a:defRPr/>
            </a:pPr>
            <a:endParaRPr lang="pt-B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5072063" y="400050"/>
            <a:ext cx="1285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Inserir Imagem</a:t>
            </a:r>
          </a:p>
        </p:txBody>
      </p:sp>
      <p:sp>
        <p:nvSpPr>
          <p:cNvPr id="16" name="CaixaDeTexto 15"/>
          <p:cNvSpPr txBox="1">
            <a:spLocks noChangeArrowheads="1"/>
          </p:cNvSpPr>
          <p:nvPr/>
        </p:nvSpPr>
        <p:spPr bwMode="auto">
          <a:xfrm>
            <a:off x="4230688" y="5195888"/>
            <a:ext cx="1951037" cy="95408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>
                <a:latin typeface="Times New Roman" pitchFamily="18" charset="0"/>
                <a:cs typeface="Times New Roman" pitchFamily="18" charset="0"/>
              </a:rPr>
              <a:t>Criar controle deslizante</a:t>
            </a:r>
          </a:p>
          <a:p>
            <a:r>
              <a:rPr lang="pt-BR" sz="1400">
                <a:latin typeface="Times New Roman" pitchFamily="18" charset="0"/>
                <a:cs typeface="Times New Roman" pitchFamily="18" charset="0"/>
              </a:rPr>
              <a:t>Nome: r (razão)</a:t>
            </a:r>
          </a:p>
          <a:p>
            <a:r>
              <a:rPr lang="pt-BR" sz="1400">
                <a:latin typeface="Times New Roman" pitchFamily="18" charset="0"/>
                <a:cs typeface="Times New Roman" pitchFamily="18" charset="0"/>
              </a:rPr>
              <a:t>De -5 a 5</a:t>
            </a:r>
          </a:p>
          <a:p>
            <a:r>
              <a:rPr lang="pt-BR" sz="1400">
                <a:latin typeface="Times New Roman" pitchFamily="18" charset="0"/>
                <a:cs typeface="Times New Roman" pitchFamily="18" charset="0"/>
              </a:rPr>
              <a:t>Incremento 0,1</a:t>
            </a:r>
          </a:p>
        </p:txBody>
      </p:sp>
      <p:sp>
        <p:nvSpPr>
          <p:cNvPr id="17" name="CaixaDeTexto 16"/>
          <p:cNvSpPr txBox="1">
            <a:spLocks noChangeArrowheads="1"/>
          </p:cNvSpPr>
          <p:nvPr/>
        </p:nvSpPr>
        <p:spPr bwMode="auto">
          <a:xfrm>
            <a:off x="6181725" y="6111875"/>
            <a:ext cx="1687513" cy="5238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Times New Roman" pitchFamily="18" charset="0"/>
                <a:cs typeface="Times New Roman" pitchFamily="18" charset="0"/>
              </a:rPr>
              <a:t>Polígono </a:t>
            </a:r>
          </a:p>
          <a:p>
            <a:r>
              <a:rPr lang="pt-BR" sz="1400">
                <a:latin typeface="Times New Roman" pitchFamily="18" charset="0"/>
                <a:cs typeface="Times New Roman" pitchFamily="18" charset="0"/>
              </a:rPr>
              <a:t>Criar Triângulo abc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529013" y="3328988"/>
            <a:ext cx="5580062" cy="830262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Cada aluno deve configurar a interface do Geogebra conforme preferencia, vamos lá, aprendemos a trabalhar com um software apenas quando usamos ele!!!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/>
      <p:bldP spid="16" grpId="0" animBg="1"/>
      <p:bldP spid="17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4819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b="1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Fundamental, 9°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Homotetia</a:t>
            </a:r>
            <a:endParaRPr lang="pt-BR" altLang="pt-BR" b="1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4820" name="Retângulo 5"/>
          <p:cNvSpPr>
            <a:spLocks noChangeArrowheads="1"/>
          </p:cNvSpPr>
          <p:nvPr/>
        </p:nvSpPr>
        <p:spPr bwMode="auto">
          <a:xfrm>
            <a:off x="2051050" y="1341438"/>
            <a:ext cx="185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 b="1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4263" y="812800"/>
            <a:ext cx="4159250" cy="3173413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88" y="3500438"/>
            <a:ext cx="4722812" cy="315277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825" y="3933825"/>
            <a:ext cx="2120900" cy="1979613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36738" y="836613"/>
            <a:ext cx="2538412" cy="1535112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395288" y="5356225"/>
            <a:ext cx="2141537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1400">
                <a:latin typeface="Times New Roman" pitchFamily="18" charset="0"/>
                <a:cs typeface="Times New Roman" pitchFamily="18" charset="0"/>
              </a:rPr>
              <a:t>Animar controle deslizante</a:t>
            </a:r>
          </a:p>
          <a:p>
            <a:pPr algn="just"/>
            <a:r>
              <a:rPr lang="pt-BR" sz="1400">
                <a:latin typeface="Times New Roman" pitchFamily="18" charset="0"/>
                <a:cs typeface="Times New Roman" pitchFamily="18" charset="0"/>
              </a:rPr>
              <a:t>Observar quando aumenta e quando diminui a razão</a:t>
            </a:r>
          </a:p>
          <a:p>
            <a:pPr algn="just"/>
            <a:endParaRPr lang="pt-BR" sz="140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7253288" y="3338513"/>
            <a:ext cx="21431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1400">
                <a:latin typeface="Times New Roman" pitchFamily="18" charset="0"/>
                <a:cs typeface="Times New Roman" pitchFamily="18" charset="0"/>
              </a:rPr>
              <a:t>Redução</a:t>
            </a:r>
          </a:p>
          <a:p>
            <a:pPr algn="just"/>
            <a:endParaRPr lang="pt-BR" sz="140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44463" y="909638"/>
            <a:ext cx="1619250" cy="9223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Trabalhando com o Software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92100" y="2360613"/>
            <a:ext cx="4279900" cy="1077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Marcar ponto A na origem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Criar Controle deslizante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Criar um triângulo com a ferramenta polígono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animar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003800" y="5662613"/>
            <a:ext cx="3995738" cy="9239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Alunos, criem outras figuras geométricas, brinquem com o processo de homotetia.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397750" y="1538288"/>
            <a:ext cx="1138238" cy="3079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Homotetia</a:t>
            </a:r>
          </a:p>
        </p:txBody>
      </p:sp>
      <p:cxnSp>
        <p:nvCxnSpPr>
          <p:cNvPr id="16" name="Conector em curva 15"/>
          <p:cNvCxnSpPr/>
          <p:nvPr/>
        </p:nvCxnSpPr>
        <p:spPr>
          <a:xfrm>
            <a:off x="6678613" y="1250950"/>
            <a:ext cx="733425" cy="361950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13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5843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b="1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Fundamental, 9°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Homotetia</a:t>
            </a:r>
            <a:endParaRPr lang="pt-BR" altLang="pt-BR" b="1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5844" name="Retângulo 5"/>
          <p:cNvSpPr>
            <a:spLocks noChangeArrowheads="1"/>
          </p:cNvSpPr>
          <p:nvPr/>
        </p:nvSpPr>
        <p:spPr bwMode="auto">
          <a:xfrm>
            <a:off x="2051050" y="1341438"/>
            <a:ext cx="185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 b="1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9338" y="3960813"/>
            <a:ext cx="4176712" cy="2347912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5613" y="908050"/>
            <a:ext cx="4679950" cy="263207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338" y="774700"/>
            <a:ext cx="3805237" cy="2138363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7013" y="3700463"/>
            <a:ext cx="4618037" cy="283527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CaixaDeTexto 8"/>
          <p:cNvSpPr txBox="1"/>
          <p:nvPr/>
        </p:nvSpPr>
        <p:spPr>
          <a:xfrm>
            <a:off x="6605588" y="2608263"/>
            <a:ext cx="2376487" cy="116998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Retas passando pelos pontos  A (origem) e B,  C e D Triangulo.</a:t>
            </a:r>
          </a:p>
          <a:p>
            <a:pPr algn="just">
              <a:defRPr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Animar controle deslizante.</a:t>
            </a:r>
          </a:p>
          <a:p>
            <a:pPr algn="just">
              <a:defRPr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Observar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877888" y="1282700"/>
            <a:ext cx="514350" cy="306388"/>
          </a:xfrm>
          <a:prstGeom prst="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38163" y="3252788"/>
            <a:ext cx="2921000" cy="369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dirty="0"/>
              <a:t>Animar controle deslizante!!!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316163" y="5791200"/>
            <a:ext cx="2411412" cy="739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Vamos colocar retas passando pelos pontos do polígono e pelo centro de homotetia.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80975" y="2640013"/>
            <a:ext cx="3024188" cy="5238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Podemos modificar cor da figura ,estilo de linhas e outros!!!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6867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b="1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Fundamental, 9°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Homotetia</a:t>
            </a:r>
            <a:endParaRPr lang="pt-BR" altLang="pt-BR" b="1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5604" name="Retângulo 3"/>
          <p:cNvSpPr>
            <a:spLocks noChangeArrowheads="1"/>
          </p:cNvSpPr>
          <p:nvPr/>
        </p:nvSpPr>
        <p:spPr bwMode="auto">
          <a:xfrm>
            <a:off x="395288" y="1633538"/>
            <a:ext cx="856932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/>
              <a:t>Vídeo aula sobre: GeoGebra – Homotetia</a:t>
            </a:r>
          </a:p>
          <a:p>
            <a:endParaRPr lang="pt-BR" sz="2000"/>
          </a:p>
          <a:p>
            <a:r>
              <a:rPr lang="pt-BR" sz="2000"/>
              <a:t>Link: </a:t>
            </a:r>
            <a:r>
              <a:rPr lang="pt-BR" sz="2000">
                <a:hlinkClick r:id="rId3"/>
              </a:rPr>
              <a:t>https://www.youtube.com/watch?v=3wUmZGYyJ6A&amp;hd=1</a:t>
            </a:r>
            <a:r>
              <a:rPr lang="pt-BR" sz="2000"/>
              <a:t>. Acesso em 21/07/2015</a:t>
            </a:r>
          </a:p>
          <a:p>
            <a:endParaRPr lang="pt-BR" sz="2000"/>
          </a:p>
          <a:p>
            <a:endParaRPr lang="pt-BR"/>
          </a:p>
        </p:txBody>
      </p:sp>
      <p:sp>
        <p:nvSpPr>
          <p:cNvPr id="25605" name="CaixaDeTexto 1"/>
          <p:cNvSpPr txBox="1">
            <a:spLocks noChangeArrowheads="1"/>
          </p:cNvSpPr>
          <p:nvPr/>
        </p:nvSpPr>
        <p:spPr bwMode="auto">
          <a:xfrm>
            <a:off x="468313" y="908050"/>
            <a:ext cx="6264275" cy="646113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b="1"/>
              <a:t>RECURSOS COMPLEMENTARES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4" cstate="print"/>
          <a:srcRect r="33868" b="9813"/>
          <a:stretch>
            <a:fillRect/>
          </a:stretch>
        </p:blipFill>
        <p:spPr bwMode="auto">
          <a:xfrm>
            <a:off x="1871663" y="2930525"/>
            <a:ext cx="45005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0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7891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b="1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Fundamental, 9°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Homotetia</a:t>
            </a:r>
            <a:endParaRPr lang="pt-BR" altLang="pt-BR" b="1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7892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449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r>
              <a:rPr lang="pt-BR" sz="1600"/>
              <a:t>BIANCHINI, E. </a:t>
            </a:r>
            <a:r>
              <a:rPr lang="pt-BR" sz="1600" b="1"/>
              <a:t>Matemática</a:t>
            </a:r>
            <a:r>
              <a:rPr lang="pt-BR" sz="1600"/>
              <a:t>, 9° ano. Editora Moderna, 2006. </a:t>
            </a:r>
          </a:p>
          <a:p>
            <a:endParaRPr lang="pt-BR" sz="1600"/>
          </a:p>
          <a:p>
            <a:r>
              <a:rPr lang="pt-BR" sz="1600"/>
              <a:t>CENTURIÓN, Marília. JAKUBOVIC, José. </a:t>
            </a:r>
            <a:r>
              <a:rPr lang="pt-BR" sz="1600" b="1"/>
              <a:t>Matemática: teoria e contexto</a:t>
            </a:r>
            <a:r>
              <a:rPr lang="pt-BR" sz="1600"/>
              <a:t>. 9º ano. 1ª ed. Ed. Saraiva, São Paulo, 2012. </a:t>
            </a:r>
          </a:p>
          <a:p>
            <a:endParaRPr lang="pt-BR" sz="1600"/>
          </a:p>
          <a:p>
            <a:r>
              <a:rPr lang="pt-BR" sz="1600"/>
              <a:t>DANTE, R. L. </a:t>
            </a:r>
            <a:r>
              <a:rPr lang="pt-BR" sz="1600" b="1"/>
              <a:t>Tudo é Matemática</a:t>
            </a:r>
            <a:r>
              <a:rPr lang="pt-BR" sz="1600"/>
              <a:t>, 9°ano. 3ª ed. Editora Ática, 2010. MORI, Iracema; ONAGA, </a:t>
            </a:r>
          </a:p>
          <a:p>
            <a:endParaRPr lang="pt-BR" sz="1600"/>
          </a:p>
          <a:p>
            <a:r>
              <a:rPr lang="pt-BR" sz="1600"/>
              <a:t>DULCE SATIKO. </a:t>
            </a:r>
            <a:r>
              <a:rPr lang="pt-BR" sz="1600" b="1"/>
              <a:t>Matemática: ideias e desafios</a:t>
            </a:r>
            <a:r>
              <a:rPr lang="pt-BR" sz="1600"/>
              <a:t>. 9º ano. 15. ed. São Paulo: Saraiva, 2009.</a:t>
            </a:r>
          </a:p>
          <a:p>
            <a:endParaRPr lang="pt-BR" sz="1600"/>
          </a:p>
          <a:p>
            <a:pPr eaLnBrk="0" hangingPunct="0"/>
            <a:r>
              <a:rPr lang="pt-BR" sz="1600"/>
              <a:t>RIBEIRO, Jackson. </a:t>
            </a:r>
            <a:r>
              <a:rPr lang="pt-BR" sz="1600" b="1"/>
              <a:t>Matemática: ciência, linguagem e tecnologia</a:t>
            </a:r>
            <a:r>
              <a:rPr lang="pt-BR" sz="1600"/>
              <a:t>.  9° ano. 1. ed. São Paulo: Scipione, 2010.</a:t>
            </a:r>
          </a:p>
          <a:p>
            <a:pPr eaLnBrk="0" hangingPunct="0"/>
            <a:endParaRPr lang="pt-BR" sz="1600"/>
          </a:p>
          <a:p>
            <a:pPr eaLnBrk="0" hangingPunct="0"/>
            <a:r>
              <a:rPr lang="pt-BR" sz="1600"/>
              <a:t>http://www.brasilescola.com/matematica/homotetia.htm. Acesso em 22/07/2015</a:t>
            </a:r>
          </a:p>
          <a:p>
            <a:pPr eaLnBrk="0" hangingPunct="0"/>
            <a:endParaRPr lang="pt-BR" sz="1600"/>
          </a:p>
          <a:p>
            <a:pPr eaLnBrk="0" hangingPunct="0"/>
            <a:r>
              <a:rPr lang="pt-BR" sz="1600"/>
              <a:t>http://penta.ufrgs.br/edu/telelab/mundo_mat/malice2/homot.htm. Acesso em 22/07/2015</a:t>
            </a:r>
          </a:p>
          <a:p>
            <a:endParaRPr lang="pt-BR"/>
          </a:p>
        </p:txBody>
      </p:sp>
      <p:sp>
        <p:nvSpPr>
          <p:cNvPr id="37893" name="CaixaDeTexto 1"/>
          <p:cNvSpPr txBox="1">
            <a:spLocks noChangeArrowheads="1"/>
          </p:cNvSpPr>
          <p:nvPr/>
        </p:nvSpPr>
        <p:spPr bwMode="auto">
          <a:xfrm>
            <a:off x="468313" y="908050"/>
            <a:ext cx="4032250" cy="6477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b="1"/>
              <a:t>REFERÊNCIAS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8915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b="1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Fundamental, 9°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Homotetia</a:t>
            </a:r>
            <a:endParaRPr lang="pt-BR" altLang="pt-BR" b="1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aphicFrame>
        <p:nvGraphicFramePr>
          <p:cNvPr id="4" name="Tabela 1"/>
          <p:cNvGraphicFramePr>
            <a:graphicFrameLocks noGrp="1"/>
          </p:cNvGraphicFramePr>
          <p:nvPr/>
        </p:nvGraphicFramePr>
        <p:xfrm>
          <a:off x="395288" y="1557338"/>
          <a:ext cx="8362950" cy="4595300"/>
        </p:xfrm>
        <a:graphic>
          <a:graphicData uri="http://schemas.openxmlformats.org/drawingml/2006/table">
            <a:tbl>
              <a:tblPr/>
              <a:tblGrid>
                <a:gridCol w="432312"/>
                <a:gridCol w="2160318"/>
                <a:gridCol w="4818527"/>
                <a:gridCol w="951793"/>
              </a:tblGrid>
              <a:tr h="57608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Slide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Autoria / Licença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Link da Fonte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do Acesso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4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 smtClean="0"/>
                        <a:t>Materialscientist</a:t>
                      </a:r>
                      <a:r>
                        <a:rPr lang="pt-BR" sz="1100" dirty="0" smtClean="0"/>
                        <a:t>/</a:t>
                      </a:r>
                      <a:r>
                        <a:rPr lang="pt-BR" sz="1100" dirty="0" err="1" smtClean="0"/>
                        <a:t>public</a:t>
                      </a:r>
                      <a:r>
                        <a:rPr lang="pt-BR" sz="1100" dirty="0" smtClean="0"/>
                        <a:t> </a:t>
                      </a:r>
                      <a:r>
                        <a:rPr lang="pt-BR" sz="1100" dirty="0" err="1" smtClean="0"/>
                        <a:t>domain</a:t>
                      </a:r>
                      <a:endParaRPr lang="pt-BR" sz="1100" b="0" i="0" u="none" strike="noStrike" dirty="0" smtClean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i="0" dirty="0" smtClean="0">
                          <a:latin typeface="+mj-lt"/>
                        </a:rPr>
                        <a:t>https://pt.wikipedia.org/wiki/Michel_Chasles#/media/File:Michel_Chasles.jpg</a:t>
                      </a:r>
                      <a:endParaRPr lang="pt-BR" sz="1100" b="0" i="0" dirty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20/07/2015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7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Bianchini,</a:t>
                      </a:r>
                      <a:r>
                        <a:rPr lang="pt-BR" sz="1100" b="0" i="0" u="non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BR" sz="1100" b="0" i="0" u="non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E., 2006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Matemática</a:t>
                      </a:r>
                      <a:endParaRPr lang="pt-BR" sz="1100" b="0" i="0" dirty="0" smtClean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20/07/2015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1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Onjacktallcuca</a:t>
                      </a:r>
                      <a:r>
                        <a:rPr lang="pt-BR" sz="11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100" b="0" i="0" u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pt-BR" sz="1100" b="0" i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b="0" i="0" u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endParaRPr lang="pt-BR" sz="1100" b="0" i="0" u="none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dirty="0" smtClean="0">
                          <a:latin typeface="+mj-lt"/>
                        </a:rPr>
                        <a:t>https://commons.wikimedia.org/wiki/File:Pantografo_trident.JPG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2107/2015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28 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Openclipart</a:t>
                      </a:r>
                      <a:r>
                        <a:rPr lang="pt-BR" sz="1100" b="0" i="0" u="non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/Domínio</a:t>
                      </a:r>
                      <a:r>
                        <a:rPr lang="pt-BR" sz="1100" b="0" i="0" u="non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Público</a:t>
                      </a:r>
                      <a:endParaRPr lang="pt-BR" sz="1100" b="0" i="0" u="none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dirty="0" smtClean="0">
                          <a:latin typeface="+mj-lt"/>
                        </a:rPr>
                        <a:t>http://publicdomainvectors.org/pt/vetorial-gratis/Crian%C3%A7as-</a:t>
                      </a:r>
                      <a:r>
                        <a:rPr lang="pt-BR" sz="1100" b="0" i="0" dirty="0" err="1" smtClean="0">
                          <a:latin typeface="+mj-lt"/>
                        </a:rPr>
                        <a:t>em-ilustra</a:t>
                      </a:r>
                      <a:r>
                        <a:rPr lang="pt-BR" sz="1100" b="0" i="0" dirty="0" smtClean="0">
                          <a:latin typeface="+mj-lt"/>
                        </a:rPr>
                        <a:t>%C3%A7%C3%A3o-</a:t>
                      </a:r>
                      <a:r>
                        <a:rPr lang="pt-BR" sz="1100" b="0" i="0" dirty="0" err="1" smtClean="0">
                          <a:latin typeface="+mj-lt"/>
                        </a:rPr>
                        <a:t>vetorial-de-sala-de-aula</a:t>
                      </a:r>
                      <a:r>
                        <a:rPr lang="pt-BR" sz="1100" b="0" i="0" dirty="0" smtClean="0">
                          <a:latin typeface="+mj-lt"/>
                        </a:rPr>
                        <a:t>/5447.</a:t>
                      </a:r>
                      <a:r>
                        <a:rPr lang="pt-BR" sz="1100" b="0" i="0" dirty="0" err="1" smtClean="0">
                          <a:latin typeface="+mj-lt"/>
                        </a:rPr>
                        <a:t>html</a:t>
                      </a:r>
                      <a:endParaRPr lang="pt-BR" sz="1100" b="0" i="0" dirty="0" smtClean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21/07/2015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marL="0" marR="0" indent="0" algn="ctr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29 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Openclipart</a:t>
                      </a:r>
                      <a:r>
                        <a:rPr lang="pt-BR" sz="11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/Domínio</a:t>
                      </a:r>
                      <a:r>
                        <a:rPr lang="pt-BR" sz="1100" b="0" i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Público</a:t>
                      </a:r>
                      <a:endParaRPr lang="pt-BR" sz="1100" b="0" i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dirty="0" smtClean="0">
                          <a:latin typeface="+mj-lt"/>
                        </a:rPr>
                        <a:t>http://publicdomainvectors.org/pt/vetorial-gratis/L%C3%A1pis-</a:t>
                      </a:r>
                      <a:r>
                        <a:rPr lang="pt-BR" sz="1100" b="0" i="0" dirty="0" err="1" smtClean="0">
                          <a:latin typeface="+mj-lt"/>
                        </a:rPr>
                        <a:t>e-placa-de-imagem-vetorial</a:t>
                      </a:r>
                      <a:r>
                        <a:rPr lang="pt-BR" sz="1100" b="0" i="0" dirty="0" smtClean="0">
                          <a:latin typeface="+mj-lt"/>
                        </a:rPr>
                        <a:t>/13481.</a:t>
                      </a:r>
                      <a:r>
                        <a:rPr lang="pt-BR" sz="1100" b="0" i="0" dirty="0" err="1" smtClean="0">
                          <a:latin typeface="+mj-lt"/>
                        </a:rPr>
                        <a:t>html</a:t>
                      </a:r>
                      <a:endParaRPr lang="pt-BR" sz="1100" b="0" i="0" dirty="0" smtClean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21/07/2015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/>
                      <a:r>
                        <a:rPr lang="pt-BR" sz="1100" i="0" dirty="0" smtClean="0">
                          <a:latin typeface="+mj-lt"/>
                        </a:rPr>
                        <a:t>29</a:t>
                      </a:r>
                      <a:r>
                        <a:rPr lang="pt-BR" sz="1100" i="0" baseline="0" dirty="0" smtClean="0">
                          <a:latin typeface="+mj-lt"/>
                        </a:rPr>
                        <a:t> B</a:t>
                      </a:r>
                      <a:endParaRPr lang="pt-BR" sz="1100" i="0" dirty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Openclipart</a:t>
                      </a:r>
                      <a:r>
                        <a:rPr lang="pt-BR" sz="11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/Domínio</a:t>
                      </a:r>
                      <a:r>
                        <a:rPr lang="pt-BR" sz="1100" b="0" i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Público</a:t>
                      </a:r>
                      <a:endParaRPr lang="pt-BR" sz="1100" b="0" i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0" dirty="0" smtClean="0">
                          <a:latin typeface="+mj-lt"/>
                        </a:rPr>
                        <a:t>http://publicdomainvectors.org/pt/vetorial-gratis/Vetor-clip-arte-r%C3%A1pida-borracha/10996.</a:t>
                      </a:r>
                      <a:r>
                        <a:rPr lang="pt-BR" sz="1100" i="0" dirty="0" err="1" smtClean="0">
                          <a:latin typeface="+mj-lt"/>
                        </a:rPr>
                        <a:t>html</a:t>
                      </a:r>
                      <a:endParaRPr lang="pt-BR" sz="1100" i="0" dirty="0" smtClean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21/07/2015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29 C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Openclipart</a:t>
                      </a:r>
                      <a:r>
                        <a:rPr lang="pt-BR" sz="11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/Domínio</a:t>
                      </a:r>
                      <a:r>
                        <a:rPr lang="pt-BR" sz="1100" b="0" i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Público</a:t>
                      </a:r>
                      <a:endParaRPr lang="pt-BR" sz="1100" b="0" i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i="0" dirty="0" smtClean="0">
                          <a:latin typeface="+mj-lt"/>
                          <a:cs typeface="Times New Roman" pitchFamily="18" charset="0"/>
                        </a:rPr>
                        <a:t>http://publicdomainvectors.org/pt/vetorial-gratis/Imagem-vetorial-de-r%C3%A9gua/7111.</a:t>
                      </a:r>
                      <a:r>
                        <a:rPr lang="pt-BR" sz="1100" i="0" dirty="0" err="1" smtClean="0">
                          <a:latin typeface="+mj-lt"/>
                          <a:cs typeface="Times New Roman" pitchFamily="18" charset="0"/>
                        </a:rPr>
                        <a:t>html</a:t>
                      </a:r>
                      <a:endParaRPr lang="pt-BR" sz="110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21/07/2015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29</a:t>
                      </a:r>
                      <a:r>
                        <a:rPr lang="pt-BR" sz="11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 D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Openclipart</a:t>
                      </a:r>
                      <a:r>
                        <a:rPr lang="pt-BR" sz="10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/Domínio</a:t>
                      </a:r>
                      <a:r>
                        <a:rPr lang="pt-BR" sz="1000" b="0" i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Público</a:t>
                      </a:r>
                      <a:endParaRPr lang="pt-BR" sz="1000" b="0" i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i="0" dirty="0" smtClean="0">
                          <a:latin typeface="+mj-lt"/>
                          <a:cs typeface="Times New Roman" pitchFamily="18" charset="0"/>
                        </a:rPr>
                        <a:t>http://publicdomainvectors.org/pt/vetorial-gratis/Ilustra%C3%A7%C3%A3o-</a:t>
                      </a:r>
                      <a:r>
                        <a:rPr lang="pt-BR" sz="1100" i="0" dirty="0" err="1" smtClean="0">
                          <a:latin typeface="+mj-lt"/>
                          <a:cs typeface="Times New Roman" pitchFamily="18" charset="0"/>
                        </a:rPr>
                        <a:t>em-vetor-de-uma</a:t>
                      </a:r>
                      <a:r>
                        <a:rPr lang="pt-BR" sz="1100" i="0" dirty="0" smtClean="0">
                          <a:latin typeface="+mj-lt"/>
                          <a:cs typeface="Times New Roman" pitchFamily="18" charset="0"/>
                        </a:rPr>
                        <a:t>-b%C3%</a:t>
                      </a:r>
                      <a:r>
                        <a:rPr lang="pt-BR" sz="1100" i="0" dirty="0" err="1" smtClean="0">
                          <a:latin typeface="+mj-lt"/>
                          <a:cs typeface="Times New Roman" pitchFamily="18" charset="0"/>
                        </a:rPr>
                        <a:t>BAssola</a:t>
                      </a:r>
                      <a:r>
                        <a:rPr lang="pt-BR" sz="1100" i="0" dirty="0" smtClean="0">
                          <a:latin typeface="+mj-lt"/>
                          <a:cs typeface="Times New Roman" pitchFamily="18" charset="0"/>
                        </a:rPr>
                        <a:t>/11715.</a:t>
                      </a:r>
                      <a:r>
                        <a:rPr lang="pt-BR" sz="1100" i="0" dirty="0" err="1" smtClean="0">
                          <a:latin typeface="+mj-lt"/>
                          <a:cs typeface="Times New Roman" pitchFamily="18" charset="0"/>
                        </a:rPr>
                        <a:t>html</a:t>
                      </a:r>
                      <a:endParaRPr lang="pt-BR" sz="110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21/07/2015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29 E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Openclipart</a:t>
                      </a:r>
                      <a:r>
                        <a:rPr lang="pt-BR" sz="10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/Domínio</a:t>
                      </a:r>
                      <a:r>
                        <a:rPr lang="pt-BR" sz="1000" b="0" i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Público</a:t>
                      </a:r>
                      <a:endParaRPr lang="pt-BR" sz="1000" b="0" i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i="0" dirty="0" smtClean="0">
                          <a:latin typeface="+mj-lt"/>
                          <a:cs typeface="Times New Roman" pitchFamily="18" charset="0"/>
                        </a:rPr>
                        <a:t>http://publicdomainvectors.org/pt/vetorial-gratis/Imagem-vetorial-de-esquadro/11714.html</a:t>
                      </a:r>
                      <a:endParaRPr lang="pt-BR" sz="110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21/07/2015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29 F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Magnus 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Manske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/GNU 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License</a:t>
                      </a:r>
                      <a:endParaRPr lang="pt-BR" sz="10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https://commons.wikimedia.org/wiki/File:Transferidor.PNG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21/07/2015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30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Openclipart</a:t>
                      </a:r>
                      <a:r>
                        <a:rPr lang="pt-BR" sz="11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/Domínio</a:t>
                      </a:r>
                      <a:r>
                        <a:rPr lang="pt-BR" sz="1100" b="0" i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Público</a:t>
                      </a:r>
                      <a:endParaRPr lang="pt-BR" sz="1100" b="0" i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http://publicdomainvectors.org/pt/vetorial-gratis/Imagem-de-vetor-de-computador-estilo-antiga/7427.html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21/07/2015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983" name="CaixaDeTexto 1"/>
          <p:cNvSpPr txBox="1">
            <a:spLocks noChangeArrowheads="1"/>
          </p:cNvSpPr>
          <p:nvPr/>
        </p:nvSpPr>
        <p:spPr bwMode="auto">
          <a:xfrm>
            <a:off x="395288" y="836613"/>
            <a:ext cx="4679950" cy="646112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b="1"/>
              <a:t>TABELAS DE IMAGENS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5123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b="1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Fundamental, 9°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Homotetia</a:t>
            </a:r>
            <a:endParaRPr lang="pt-BR" altLang="pt-BR" b="1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5124" name="Picture 2" descr="File:Michel Chasl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556792"/>
            <a:ext cx="3415183" cy="476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tângulo 4"/>
          <p:cNvSpPr>
            <a:spLocks noChangeArrowheads="1"/>
          </p:cNvSpPr>
          <p:nvPr/>
        </p:nvSpPr>
        <p:spPr bwMode="auto">
          <a:xfrm rot="-5400000">
            <a:off x="6398419" y="4669632"/>
            <a:ext cx="33020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000"/>
              <a:t>Imagem disponibilizada por Materialscientist/public domain</a:t>
            </a:r>
          </a:p>
        </p:txBody>
      </p:sp>
      <p:sp>
        <p:nvSpPr>
          <p:cNvPr id="5126" name="Retângulo 5"/>
          <p:cNvSpPr>
            <a:spLocks noChangeArrowheads="1"/>
          </p:cNvSpPr>
          <p:nvPr/>
        </p:nvSpPr>
        <p:spPr bwMode="auto">
          <a:xfrm>
            <a:off x="250825" y="5118100"/>
            <a:ext cx="367347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 b="1"/>
              <a:t>Michel Chasles</a:t>
            </a:r>
            <a:r>
              <a:rPr lang="pt-BR" sz="1600"/>
              <a:t> (Epernon, 15 de novembro de 1793 — Paris, 18 de dezembro de 1880) matemático francês.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  <p:bldP spid="51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6147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b="1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Fundamental, 9°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Homotetia</a:t>
            </a:r>
            <a:endParaRPr lang="pt-BR" altLang="pt-BR" b="1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Quadro 3"/>
          <p:cNvSpPr/>
          <p:nvPr/>
        </p:nvSpPr>
        <p:spPr>
          <a:xfrm>
            <a:off x="971550" y="2205038"/>
            <a:ext cx="7272338" cy="3168650"/>
          </a:xfrm>
          <a:prstGeom prst="fram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É um exemplo de transformação geométrica que preserva a forma da figura original mas não necessariamente seu tamanho.  Desse modo, a figura original e a figura obtida dela por </a:t>
            </a:r>
            <a:r>
              <a:rPr lang="pt-BR" sz="2400" dirty="0" err="1">
                <a:solidFill>
                  <a:schemeClr val="tx1"/>
                </a:solidFill>
              </a:rPr>
              <a:t>homotetia</a:t>
            </a:r>
            <a:r>
              <a:rPr lang="pt-BR" sz="2400" dirty="0">
                <a:solidFill>
                  <a:schemeClr val="tx1"/>
                </a:solidFill>
              </a:rPr>
              <a:t> são semelhantes. Essas figuras são chamadas de figuras </a:t>
            </a:r>
            <a:r>
              <a:rPr lang="pt-BR" sz="2400" dirty="0" err="1">
                <a:solidFill>
                  <a:schemeClr val="tx1"/>
                </a:solidFill>
              </a:rPr>
              <a:t>homotéticas</a:t>
            </a:r>
            <a:r>
              <a:rPr lang="pt-BR" sz="2400" dirty="0">
                <a:solidFill>
                  <a:schemeClr val="tx1"/>
                </a:solidFill>
              </a:rPr>
              <a:t>.</a:t>
            </a:r>
          </a:p>
          <a:p>
            <a:pPr algn="r">
              <a:defRPr/>
            </a:pPr>
            <a:r>
              <a:rPr lang="pt-BR" sz="1200" dirty="0">
                <a:solidFill>
                  <a:schemeClr val="tx1"/>
                </a:solidFill>
              </a:rPr>
              <a:t>Bianchini, E. 2006</a:t>
            </a:r>
          </a:p>
        </p:txBody>
      </p:sp>
      <p:sp>
        <p:nvSpPr>
          <p:cNvPr id="5" name="Texto explicativo em seta para baixo 4"/>
          <p:cNvSpPr/>
          <p:nvPr/>
        </p:nvSpPr>
        <p:spPr>
          <a:xfrm>
            <a:off x="2268538" y="1341438"/>
            <a:ext cx="4606925" cy="719137"/>
          </a:xfrm>
          <a:prstGeom prst="downArrow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200" b="1" dirty="0"/>
              <a:t>HOMOTETIA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7171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b="1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Fundamental, 9°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Homotetia</a:t>
            </a:r>
            <a:endParaRPr lang="pt-BR" altLang="pt-BR" b="1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468313" y="1052513"/>
            <a:ext cx="8424862" cy="461962"/>
          </a:xfrm>
          <a:prstGeom prst="rect">
            <a:avLst/>
          </a:prstGeom>
          <a:solidFill>
            <a:srgbClr val="FFFF00">
              <a:alpha val="2901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sz="2400"/>
              <a:t> Podemos ampliar ou reduzir figuras usando a homotetia.</a:t>
            </a:r>
          </a:p>
        </p:txBody>
      </p:sp>
      <p:pic>
        <p:nvPicPr>
          <p:cNvPr id="7173" name="Picture 2" descr="http://agavelar.no.sapo.pt/h/homoteti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150" y="1628775"/>
            <a:ext cx="5113338" cy="261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Retângulo 5"/>
          <p:cNvSpPr>
            <a:spLocks noChangeArrowheads="1"/>
          </p:cNvSpPr>
          <p:nvPr/>
        </p:nvSpPr>
        <p:spPr bwMode="auto">
          <a:xfrm>
            <a:off x="1655763" y="4149725"/>
            <a:ext cx="4572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  </a:t>
            </a:r>
            <a:r>
              <a:rPr lang="pt-BR" sz="1200"/>
              <a:t>Um exemplo de uma ampliação realizado com uma homotetia</a:t>
            </a:r>
          </a:p>
        </p:txBody>
      </p:sp>
      <p:sp>
        <p:nvSpPr>
          <p:cNvPr id="7175" name="Retângulo 6"/>
          <p:cNvSpPr>
            <a:spLocks noChangeArrowheads="1"/>
          </p:cNvSpPr>
          <p:nvPr/>
        </p:nvSpPr>
        <p:spPr bwMode="auto">
          <a:xfrm>
            <a:off x="468313" y="4581525"/>
            <a:ext cx="8351837" cy="1200150"/>
          </a:xfrm>
          <a:prstGeom prst="rect">
            <a:avLst/>
          </a:prstGeom>
          <a:solidFill>
            <a:srgbClr val="FFFF00">
              <a:alpha val="2901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sz="2400"/>
              <a:t>Máquinas copiadoras que fazem ampliações ou reduções geralmente utilizam a homotetia como princípio em seu funcionamento.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4" grpId="0"/>
      <p:bldP spid="71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8195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b="1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Fundamental, 9°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Homotetia</a:t>
            </a:r>
            <a:endParaRPr lang="pt-BR" altLang="pt-BR" b="1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8196" name="CaixaDeTexto 3"/>
          <p:cNvSpPr txBox="1">
            <a:spLocks noChangeArrowheads="1"/>
          </p:cNvSpPr>
          <p:nvPr/>
        </p:nvSpPr>
        <p:spPr bwMode="auto">
          <a:xfrm>
            <a:off x="468313" y="1052513"/>
            <a:ext cx="8424862" cy="831850"/>
          </a:xfrm>
          <a:prstGeom prst="rect">
            <a:avLst/>
          </a:prstGeom>
          <a:solidFill>
            <a:srgbClr val="FFFF00">
              <a:alpha val="2901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sz="2400"/>
              <a:t> Por meio da homotetia, podemos formar uma sequência de figuras homototéticas. </a:t>
            </a:r>
          </a:p>
        </p:txBody>
      </p:sp>
      <p:pic>
        <p:nvPicPr>
          <p:cNvPr id="8197" name="Picture 2" descr="http://4.bp.blogspot.com/_qDlUWXtRWBk/SJpWCeXeNoI/AAAAAAAAAR4/rhO6fKkCTZ0/s400/smaller_and_small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1613" y="2276475"/>
            <a:ext cx="35274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CaixaDeTexto 5"/>
          <p:cNvSpPr txBox="1">
            <a:spLocks noChangeArrowheads="1"/>
          </p:cNvSpPr>
          <p:nvPr/>
        </p:nvSpPr>
        <p:spPr bwMode="auto">
          <a:xfrm>
            <a:off x="2813050" y="5776913"/>
            <a:ext cx="3600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200"/>
              <a:t>Cada vez mais pequeno, 1956, de M. C. Escher.</a:t>
            </a:r>
          </a:p>
        </p:txBody>
      </p:sp>
      <p:sp>
        <p:nvSpPr>
          <p:cNvPr id="8199" name="CaixaDeTexto 6"/>
          <p:cNvSpPr txBox="1">
            <a:spLocks noChangeArrowheads="1"/>
          </p:cNvSpPr>
          <p:nvPr/>
        </p:nvSpPr>
        <p:spPr bwMode="auto">
          <a:xfrm rot="-5400000">
            <a:off x="5490369" y="4785519"/>
            <a:ext cx="1660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/>
              <a:t>Biachini, E., 2006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8" grpId="0"/>
      <p:bldP spid="81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219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b="1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Fundamental, 9°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Homotetia</a:t>
            </a:r>
            <a:endParaRPr lang="pt-BR" altLang="pt-BR" b="1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aphicFrame>
        <p:nvGraphicFramePr>
          <p:cNvPr id="7" name="Diagrama 6"/>
          <p:cNvGraphicFramePr/>
          <p:nvPr/>
        </p:nvGraphicFramePr>
        <p:xfrm>
          <a:off x="1740024" y="908720"/>
          <a:ext cx="5208240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9223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08513" y="4084638"/>
            <a:ext cx="3348037" cy="157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750" y="4005263"/>
            <a:ext cx="3744913" cy="167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0243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b="1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Fundamental, 9°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Homotetia</a:t>
            </a:r>
            <a:endParaRPr lang="pt-BR" altLang="pt-BR" b="1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0244" name="Retângulo 3"/>
          <p:cNvSpPr>
            <a:spLocks noChangeArrowheads="1"/>
          </p:cNvSpPr>
          <p:nvPr/>
        </p:nvSpPr>
        <p:spPr bwMode="auto">
          <a:xfrm>
            <a:off x="250825" y="3068638"/>
            <a:ext cx="59404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400"/>
              <a:t> Ponto O &gt; centro.</a:t>
            </a:r>
          </a:p>
          <a:p>
            <a:pPr>
              <a:buFont typeface="Wingdings" pitchFamily="2" charset="2"/>
              <a:buChar char="ü"/>
            </a:pPr>
            <a:r>
              <a:rPr lang="pt-BR" sz="2400"/>
              <a:t> Triângulo A,B,C &gt; figura original.</a:t>
            </a:r>
          </a:p>
          <a:p>
            <a:pPr>
              <a:buFont typeface="Wingdings" pitchFamily="2" charset="2"/>
              <a:buChar char="ü"/>
            </a:pPr>
            <a:r>
              <a:rPr lang="pt-BR" sz="2400"/>
              <a:t> Triângulo A', B', C' &gt; figura homotética</a:t>
            </a:r>
          </a:p>
        </p:txBody>
      </p:sp>
      <p:sp>
        <p:nvSpPr>
          <p:cNvPr id="5" name="Retângulo 4"/>
          <p:cNvSpPr/>
          <p:nvPr/>
        </p:nvSpPr>
        <p:spPr>
          <a:xfrm>
            <a:off x="1403350" y="765175"/>
            <a:ext cx="6121400" cy="79216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200" b="1" dirty="0"/>
              <a:t>ELEMENTOS DA HOMOTETIA</a:t>
            </a:r>
          </a:p>
        </p:txBody>
      </p:sp>
      <p:sp>
        <p:nvSpPr>
          <p:cNvPr id="10246" name="Retângulo 5"/>
          <p:cNvSpPr>
            <a:spLocks noChangeArrowheads="1"/>
          </p:cNvSpPr>
          <p:nvPr/>
        </p:nvSpPr>
        <p:spPr bwMode="auto">
          <a:xfrm>
            <a:off x="323850" y="4365625"/>
            <a:ext cx="8351838" cy="1938338"/>
          </a:xfrm>
          <a:prstGeom prst="rect">
            <a:avLst/>
          </a:prstGeom>
          <a:solidFill>
            <a:srgbClr val="FFFF00">
              <a:alpha val="2901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/>
              <a:t>	Quando fazemos a homotetia, nos baseamos em uma figura original,  aumentando ou diminuindo seu tamanho. Os números pelo qual multiplicamos o tamanho da figura chama-se razão da homotetia. Em caso de duplicarmos a figura original, a razão será 2 ( K=2). </a:t>
            </a:r>
          </a:p>
        </p:txBody>
      </p:sp>
      <p:pic>
        <p:nvPicPr>
          <p:cNvPr id="10247" name="Picture 2" descr="http://revistaescola.abril.com.br/img/matematica/027-prova-brasil-mat-d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6238" y="1747838"/>
            <a:ext cx="3549650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5" grpId="0" animBg="1"/>
      <p:bldP spid="10246" grpId="0" animBg="1"/>
    </p:bldLst>
  </p:timing>
</p:sld>
</file>

<file path=ppt/theme/theme1.xml><?xml version="1.0" encoding="utf-8"?>
<a:theme xmlns:a="http://schemas.openxmlformats.org/drawingml/2006/main" name="Padrã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1970</Words>
  <Application>Microsoft Office PowerPoint</Application>
  <PresentationFormat>Apresentação na tela (4:3)</PresentationFormat>
  <Paragraphs>350</Paragraphs>
  <Slides>37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6" baseType="lpstr">
      <vt:lpstr>Calibri</vt:lpstr>
      <vt:lpstr>Arial</vt:lpstr>
      <vt:lpstr>Microsoft YaHei</vt:lpstr>
      <vt:lpstr>Mangal</vt:lpstr>
      <vt:lpstr>Arial Unicode MS</vt:lpstr>
      <vt:lpstr>Tahoma</vt:lpstr>
      <vt:lpstr>Wingdings</vt:lpstr>
      <vt:lpstr>Times New Roman</vt:lpstr>
      <vt:lpstr>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Barros Falcao Junior</dc:creator>
  <cp:lastModifiedBy>bruno.araujo</cp:lastModifiedBy>
  <cp:revision>99</cp:revision>
  <dcterms:created xsi:type="dcterms:W3CDTF">2015-04-17T15:03:36Z</dcterms:created>
  <dcterms:modified xsi:type="dcterms:W3CDTF">2015-10-09T14:15:40Z</dcterms:modified>
</cp:coreProperties>
</file>