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3"/>
          <p:cNvPicPr/>
          <p:nvPr/>
        </p:nvPicPr>
        <p:blipFill>
          <a:blip r:embed="rId2" cstate="print"/>
          <a:stretch/>
        </p:blipFill>
        <p:spPr>
          <a:xfrm>
            <a:off x="-91080" y="0"/>
            <a:ext cx="9324720" cy="69840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971640" y="3385440"/>
            <a:ext cx="791928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4000" i="1" strike="noStrike">
                <a:solidFill>
                  <a:srgbClr val="FFFFFF"/>
                </a:solidFill>
                <a:latin typeface="Calibri"/>
                <a:ea typeface="DejaVu Sans"/>
              </a:rPr>
              <a:t>MATEMÁTICA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400" i="1" strike="noStrike">
                <a:solidFill>
                  <a:srgbClr val="FFFFFF"/>
                </a:solidFill>
                <a:latin typeface="Calibri"/>
                <a:ea typeface="DejaVu Sans"/>
              </a:rPr>
              <a:t>Ensino Fundamental, 7º Ano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40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251640" y="2731680"/>
            <a:ext cx="3491640" cy="20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Times New Roman"/>
              </a:rPr>
              <a:t>Com 600 gramas de farinha de trigo produzimos 50 biscoitos. Então, logicamente, com mais farinha de trigo, produziremos mais biscoitos. </a:t>
            </a:r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 cstate="print"/>
          <a:stretch/>
        </p:blipFill>
        <p:spPr>
          <a:xfrm>
            <a:off x="3794040" y="1989000"/>
            <a:ext cx="5025240" cy="3781080"/>
          </a:xfrm>
          <a:prstGeom prst="rect">
            <a:avLst/>
          </a:prstGeom>
          <a:ln>
            <a:noFill/>
          </a:ln>
        </p:spPr>
      </p:pic>
      <p:pic>
        <p:nvPicPr>
          <p:cNvPr id="153" name="Picture 2"/>
          <p:cNvPicPr/>
          <p:nvPr/>
        </p:nvPicPr>
        <p:blipFill>
          <a:blip r:embed="rId3" cstate="print"/>
          <a:stretch/>
        </p:blipFill>
        <p:spPr>
          <a:xfrm>
            <a:off x="317880" y="1125000"/>
            <a:ext cx="1141560" cy="1141560"/>
          </a:xfrm>
          <a:prstGeom prst="rect">
            <a:avLst/>
          </a:prstGeom>
          <a:ln>
            <a:noFill/>
          </a:ln>
        </p:spPr>
      </p:pic>
      <p:sp>
        <p:nvSpPr>
          <p:cNvPr id="154" name="CustomShape 6"/>
          <p:cNvSpPr/>
          <p:nvPr/>
        </p:nvSpPr>
        <p:spPr>
          <a:xfrm>
            <a:off x="1460880" y="902160"/>
            <a:ext cx="5486040" cy="911160"/>
          </a:xfrm>
          <a:prstGeom prst="wedgeRectCallout">
            <a:avLst>
              <a:gd name="adj1" fmla="val -54310"/>
              <a:gd name="adj2" fmla="val 77770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i="1" strike="noStrike">
                <a:solidFill>
                  <a:srgbClr val="FFFFFF"/>
                </a:solidFill>
                <a:latin typeface="Calibri"/>
                <a:ea typeface="Times New Roman"/>
              </a:rPr>
              <a:t>É muito simples! Vamos comparar as duas grandezas através do raciocínio lógico. </a:t>
            </a:r>
            <a:endParaRPr/>
          </a:p>
        </p:txBody>
      </p:sp>
      <p:sp>
        <p:nvSpPr>
          <p:cNvPr id="155" name="CustomShape 7"/>
          <p:cNvSpPr/>
          <p:nvPr/>
        </p:nvSpPr>
        <p:spPr>
          <a:xfrm>
            <a:off x="9720" y="2214720"/>
            <a:ext cx="275004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  <p:sp>
        <p:nvSpPr>
          <p:cNvPr id="156" name="CustomShape 8"/>
          <p:cNvSpPr/>
          <p:nvPr/>
        </p:nvSpPr>
        <p:spPr>
          <a:xfrm>
            <a:off x="4140000" y="5847120"/>
            <a:ext cx="457056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PatríciaR / Creative Commons Attribution-Share Alike 4.0 International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162" name="CustomShape 5"/>
          <p:cNvSpPr/>
          <p:nvPr/>
        </p:nvSpPr>
        <p:spPr>
          <a:xfrm>
            <a:off x="539640" y="1124640"/>
            <a:ext cx="7847280" cy="10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Times New Roman"/>
              </a:rPr>
              <a:t>        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Times New Roman"/>
              </a:rPr>
              <a:t>Logo, se uma grandeza cresce e a outra também, elas são diretamente proporcionais.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Times New Roman"/>
              </a:rPr>
              <a:t>         </a:t>
            </a:r>
            <a:endParaRPr/>
          </a:p>
        </p:txBody>
      </p:sp>
      <p:sp>
        <p:nvSpPr>
          <p:cNvPr id="163" name="CustomShape 6"/>
          <p:cNvSpPr/>
          <p:nvPr/>
        </p:nvSpPr>
        <p:spPr>
          <a:xfrm>
            <a:off x="7956360" y="2629080"/>
            <a:ext cx="430560" cy="1618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64" name="Table 7"/>
          <p:cNvGraphicFramePr/>
          <p:nvPr/>
        </p:nvGraphicFramePr>
        <p:xfrm>
          <a:off x="995760" y="2549520"/>
          <a:ext cx="6863400" cy="1742040"/>
        </p:xfrm>
        <a:graphic>
          <a:graphicData uri="http://schemas.openxmlformats.org/drawingml/2006/table">
            <a:tbl>
              <a:tblPr/>
              <a:tblGrid>
                <a:gridCol w="3431880"/>
                <a:gridCol w="3431520"/>
              </a:tblGrid>
              <a:tr h="826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Gramas de trigo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Quantidade de biscoitos</a:t>
                      </a:r>
                      <a:endParaRPr/>
                    </a:p>
                  </a:txBody>
                  <a:tcPr/>
                </a:tc>
              </a:tr>
              <a:tr h="45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600 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/>
                    </a:p>
                  </a:txBody>
                  <a:tcPr/>
                </a:tc>
              </a:tr>
              <a:tr h="456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1800 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CustomShape 8"/>
          <p:cNvSpPr/>
          <p:nvPr/>
        </p:nvSpPr>
        <p:spPr>
          <a:xfrm>
            <a:off x="467640" y="2629080"/>
            <a:ext cx="430560" cy="1618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6" name="Picture 2"/>
          <p:cNvPicPr/>
          <p:nvPr/>
        </p:nvPicPr>
        <p:blipFill>
          <a:blip r:embed="rId2" cstate="print"/>
          <a:stretch/>
        </p:blipFill>
        <p:spPr>
          <a:xfrm>
            <a:off x="7668360" y="4951080"/>
            <a:ext cx="1141560" cy="1141560"/>
          </a:xfrm>
          <a:prstGeom prst="rect">
            <a:avLst/>
          </a:prstGeom>
          <a:ln>
            <a:noFill/>
          </a:ln>
        </p:spPr>
      </p:pic>
      <p:sp>
        <p:nvSpPr>
          <p:cNvPr id="167" name="CustomShape 9"/>
          <p:cNvSpPr/>
          <p:nvPr/>
        </p:nvSpPr>
        <p:spPr>
          <a:xfrm>
            <a:off x="2113560" y="4653000"/>
            <a:ext cx="5486040" cy="911160"/>
          </a:xfrm>
          <a:prstGeom prst="wedgeRectCallout">
            <a:avLst>
              <a:gd name="adj1" fmla="val 52656"/>
              <a:gd name="adj2" fmla="val 74907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Times New Roman"/>
              </a:rPr>
              <a:t>As setas com mesmo sentido indicam que as duas grandezas são diretamente proporcionais.</a:t>
            </a:r>
            <a:endParaRPr/>
          </a:p>
        </p:txBody>
      </p:sp>
      <p:sp>
        <p:nvSpPr>
          <p:cNvPr id="168" name="CustomShape 10"/>
          <p:cNvSpPr/>
          <p:nvPr/>
        </p:nvSpPr>
        <p:spPr>
          <a:xfrm rot="16200000">
            <a:off x="7577280" y="4754880"/>
            <a:ext cx="275004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3430440" y="3050280"/>
            <a:ext cx="394812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600            50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1800            x</a:t>
            </a:r>
            <a:endParaRPr/>
          </a:p>
        </p:txBody>
      </p:sp>
      <p:sp>
        <p:nvSpPr>
          <p:cNvPr id="174" name="CustomShape 5"/>
          <p:cNvSpPr/>
          <p:nvPr/>
        </p:nvSpPr>
        <p:spPr>
          <a:xfrm>
            <a:off x="467640" y="1782360"/>
            <a:ext cx="80632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i="1" strike="noStrike">
                <a:solidFill>
                  <a:srgbClr val="000000"/>
                </a:solidFill>
                <a:latin typeface="Calibri"/>
                <a:ea typeface="Times New Roman"/>
              </a:rPr>
              <a:t>Agora, montamos a equação e resolvemos a proporção.</a:t>
            </a:r>
            <a:endParaRPr/>
          </a:p>
        </p:txBody>
      </p:sp>
      <p:sp>
        <p:nvSpPr>
          <p:cNvPr id="175" name="CustomShape 6"/>
          <p:cNvSpPr/>
          <p:nvPr/>
        </p:nvSpPr>
        <p:spPr>
          <a:xfrm>
            <a:off x="3383640" y="3087360"/>
            <a:ext cx="350676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__</a:t>
            </a: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___   =  ____</a:t>
            </a:r>
            <a:endParaRPr/>
          </a:p>
        </p:txBody>
      </p:sp>
      <p:sp>
        <p:nvSpPr>
          <p:cNvPr id="176" name="CustomShape 7"/>
          <p:cNvSpPr/>
          <p:nvPr/>
        </p:nvSpPr>
        <p:spPr>
          <a:xfrm>
            <a:off x="2261880" y="3239280"/>
            <a:ext cx="977040" cy="303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"/>
          <p:cNvSpPr/>
          <p:nvPr/>
        </p:nvSpPr>
        <p:spPr>
          <a:xfrm>
            <a:off x="185760" y="3141000"/>
            <a:ext cx="21232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>
                <a:solidFill>
                  <a:srgbClr val="000000"/>
                </a:solidFill>
                <a:latin typeface="Calibri"/>
                <a:ea typeface="DejaVu Sans"/>
              </a:rPr>
              <a:t>Simplificando</a:t>
            </a:r>
            <a:endParaRPr/>
          </a:p>
        </p:txBody>
      </p:sp>
      <p:sp>
        <p:nvSpPr>
          <p:cNvPr id="178" name="Line 9"/>
          <p:cNvSpPr/>
          <p:nvPr/>
        </p:nvSpPr>
        <p:spPr>
          <a:xfrm flipH="1">
            <a:off x="3779640" y="3124800"/>
            <a:ext cx="144000" cy="30420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79" name="Line 10"/>
          <p:cNvSpPr/>
          <p:nvPr/>
        </p:nvSpPr>
        <p:spPr>
          <a:xfrm flipH="1">
            <a:off x="3923640" y="3124800"/>
            <a:ext cx="144000" cy="30420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80" name="Line 11"/>
          <p:cNvSpPr/>
          <p:nvPr/>
        </p:nvSpPr>
        <p:spPr>
          <a:xfrm flipH="1">
            <a:off x="3851640" y="3529080"/>
            <a:ext cx="144000" cy="3038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81" name="Line 12"/>
          <p:cNvSpPr/>
          <p:nvPr/>
        </p:nvSpPr>
        <p:spPr>
          <a:xfrm flipH="1">
            <a:off x="4016160" y="3523680"/>
            <a:ext cx="144000" cy="30420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82" name="CustomShape 13"/>
          <p:cNvSpPr/>
          <p:nvPr/>
        </p:nvSpPr>
        <p:spPr>
          <a:xfrm>
            <a:off x="3096000" y="3879720"/>
            <a:ext cx="394812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6              50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   18              x</a:t>
            </a:r>
            <a:endParaRPr/>
          </a:p>
        </p:txBody>
      </p:sp>
      <p:sp>
        <p:nvSpPr>
          <p:cNvPr id="183" name="CustomShape 14"/>
          <p:cNvSpPr/>
          <p:nvPr/>
        </p:nvSpPr>
        <p:spPr>
          <a:xfrm>
            <a:off x="2952000" y="3879720"/>
            <a:ext cx="350676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_</a:t>
            </a: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__     =  ____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3358440" y="2403720"/>
            <a:ext cx="394812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sz="2000" b="1" strike="noStrike">
                <a:solidFill>
                  <a:srgbClr val="000000"/>
                </a:solidFill>
                <a:latin typeface="Calibri"/>
                <a:ea typeface="DejaVu Sans"/>
              </a:rPr>
              <a:t>6x = 18   50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971640" y="1340640"/>
            <a:ext cx="7055280" cy="80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500" i="1" strike="noStrike">
                <a:solidFill>
                  <a:srgbClr val="000000"/>
                </a:solidFill>
                <a:latin typeface="Calibri"/>
                <a:ea typeface="Times New Roman"/>
              </a:rPr>
              <a:t>A</a:t>
            </a:r>
            <a:r>
              <a:rPr lang="pt-BR" sz="2200" i="1" strike="noStrike">
                <a:solidFill>
                  <a:srgbClr val="000000"/>
                </a:solidFill>
                <a:latin typeface="Calibri"/>
                <a:ea typeface="Times New Roman"/>
              </a:rPr>
              <a:t>plicando a relação fundamental das proporções:</a:t>
            </a:r>
            <a:endParaRPr/>
          </a:p>
        </p:txBody>
      </p:sp>
      <p:sp>
        <p:nvSpPr>
          <p:cNvPr id="189" name="CustomShape 5"/>
          <p:cNvSpPr/>
          <p:nvPr/>
        </p:nvSpPr>
        <p:spPr>
          <a:xfrm>
            <a:off x="3322800" y="3195720"/>
            <a:ext cx="3948120" cy="77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         </a:t>
            </a:r>
            <a:r>
              <a:rPr lang="pt-BR" sz="2000" b="1" strike="noStrike">
                <a:solidFill>
                  <a:srgbClr val="000000"/>
                </a:solidFill>
                <a:latin typeface="Calibri"/>
                <a:ea typeface="DejaVu Sans"/>
              </a:rPr>
              <a:t>900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000" b="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6</a:t>
            </a:r>
            <a:endParaRPr/>
          </a:p>
        </p:txBody>
      </p:sp>
      <p:sp>
        <p:nvSpPr>
          <p:cNvPr id="190" name="CustomShape 6"/>
          <p:cNvSpPr/>
          <p:nvPr/>
        </p:nvSpPr>
        <p:spPr>
          <a:xfrm>
            <a:off x="3276000" y="3232800"/>
            <a:ext cx="350676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         ____</a:t>
            </a:r>
            <a:endParaRPr/>
          </a:p>
        </p:txBody>
      </p:sp>
      <p:sp>
        <p:nvSpPr>
          <p:cNvPr id="191" name="CustomShape 7"/>
          <p:cNvSpPr/>
          <p:nvPr/>
        </p:nvSpPr>
        <p:spPr>
          <a:xfrm>
            <a:off x="4412880" y="2349000"/>
            <a:ext cx="29880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</p:txBody>
      </p:sp>
      <p:sp>
        <p:nvSpPr>
          <p:cNvPr id="192" name="CustomShape 8"/>
          <p:cNvSpPr/>
          <p:nvPr/>
        </p:nvSpPr>
        <p:spPr>
          <a:xfrm>
            <a:off x="3503880" y="3285000"/>
            <a:ext cx="75600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sz="2000" b="1" strike="noStrike">
                <a:solidFill>
                  <a:srgbClr val="000000"/>
                </a:solidFill>
                <a:latin typeface="Calibri"/>
                <a:ea typeface="DejaVu Sans"/>
              </a:rPr>
              <a:t>x =</a:t>
            </a:r>
            <a:endParaRPr/>
          </a:p>
        </p:txBody>
      </p:sp>
      <p:sp>
        <p:nvSpPr>
          <p:cNvPr id="193" name="CustomShape 9"/>
          <p:cNvSpPr/>
          <p:nvPr/>
        </p:nvSpPr>
        <p:spPr>
          <a:xfrm>
            <a:off x="3537360" y="4171320"/>
            <a:ext cx="137484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sz="2000" b="1" strike="noStrike">
                <a:solidFill>
                  <a:srgbClr val="000000"/>
                </a:solidFill>
                <a:latin typeface="Calibri"/>
                <a:ea typeface="DejaVu Sans"/>
              </a:rPr>
              <a:t>x = 150</a:t>
            </a:r>
            <a:endParaRPr/>
          </a:p>
        </p:txBody>
      </p:sp>
      <p:sp>
        <p:nvSpPr>
          <p:cNvPr id="194" name="CustomShape 10"/>
          <p:cNvSpPr/>
          <p:nvPr/>
        </p:nvSpPr>
        <p:spPr>
          <a:xfrm>
            <a:off x="921600" y="5307120"/>
            <a:ext cx="70552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i="1" strike="noStrike">
                <a:solidFill>
                  <a:srgbClr val="E46C0A"/>
                </a:solidFill>
                <a:latin typeface="Calibri"/>
                <a:ea typeface="Times New Roman"/>
              </a:rPr>
              <a:t>Logo, poderemos produzir 150 biscoitos.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99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200" name="CustomShape 5"/>
          <p:cNvSpPr/>
          <p:nvPr/>
        </p:nvSpPr>
        <p:spPr>
          <a:xfrm>
            <a:off x="4907520" y="2347200"/>
            <a:ext cx="3911400" cy="23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Times New Roman"/>
              </a:rPr>
              <a:t>C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Times New Roman"/>
              </a:rPr>
              <a:t>om uma velocidade de 80 km/h, um carro faz um percurso em 50 minutos. Se a velocidade aumentar para 100 km/h, quanto tempo ele levará para fazer o mesmo percurso?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01" name="Imagem 2"/>
          <p:cNvPicPr/>
          <p:nvPr/>
        </p:nvPicPr>
        <p:blipFill>
          <a:blip r:embed="rId2" cstate="print"/>
          <a:stretch/>
        </p:blipFill>
        <p:spPr>
          <a:xfrm>
            <a:off x="251640" y="802800"/>
            <a:ext cx="3870000" cy="1400760"/>
          </a:xfrm>
          <a:prstGeom prst="rect">
            <a:avLst/>
          </a:prstGeom>
          <a:ln>
            <a:noFill/>
          </a:ln>
        </p:spPr>
      </p:pic>
      <p:pic>
        <p:nvPicPr>
          <p:cNvPr id="202" name="Picture 2"/>
          <p:cNvPicPr/>
          <p:nvPr/>
        </p:nvPicPr>
        <p:blipFill>
          <a:blip r:embed="rId3" cstate="print"/>
          <a:stretch/>
        </p:blipFill>
        <p:spPr>
          <a:xfrm>
            <a:off x="251640" y="2290320"/>
            <a:ext cx="4408200" cy="2937240"/>
          </a:xfrm>
          <a:prstGeom prst="rect">
            <a:avLst/>
          </a:prstGeom>
          <a:ln>
            <a:noFill/>
          </a:ln>
        </p:spPr>
      </p:pic>
      <p:sp>
        <p:nvSpPr>
          <p:cNvPr id="203" name="CustomShape 6"/>
          <p:cNvSpPr/>
          <p:nvPr/>
        </p:nvSpPr>
        <p:spPr>
          <a:xfrm>
            <a:off x="323640" y="5271120"/>
            <a:ext cx="426420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Robert Basic / Creative Commons Attribution-Share Alike 2.0 Generic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208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209" name="CustomShape 5"/>
          <p:cNvSpPr/>
          <p:nvPr/>
        </p:nvSpPr>
        <p:spPr>
          <a:xfrm>
            <a:off x="899640" y="1104480"/>
            <a:ext cx="7055280" cy="16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400" b="1" i="1" u="sng" strike="noStrike">
                <a:solidFill>
                  <a:srgbClr val="000000"/>
                </a:solidFill>
                <a:latin typeface="Calibri"/>
                <a:ea typeface="Times New Roman"/>
              </a:rPr>
              <a:t>Solução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b="1" i="1" strike="noStrike">
                <a:solidFill>
                  <a:srgbClr val="000000"/>
                </a:solidFill>
                <a:latin typeface="Calibri"/>
                <a:ea typeface="Times New Roman"/>
              </a:rPr>
              <a:t>Primeiro, vamos organizar os dados da questão em uma tabela, separando as grandezas: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graphicFrame>
        <p:nvGraphicFramePr>
          <p:cNvPr id="210" name="Table 6"/>
          <p:cNvGraphicFramePr/>
          <p:nvPr/>
        </p:nvGraphicFramePr>
        <p:xfrm>
          <a:off x="1187640" y="3135240"/>
          <a:ext cx="6863400" cy="1742400"/>
        </p:xfrm>
        <a:graphic>
          <a:graphicData uri="http://schemas.openxmlformats.org/drawingml/2006/table">
            <a:tbl>
              <a:tblPr/>
              <a:tblGrid>
                <a:gridCol w="3431880"/>
                <a:gridCol w="3431520"/>
              </a:tblGrid>
              <a:tr h="58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Velocidade (km/h)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Tempo (min)</a:t>
                      </a:r>
                      <a:endParaRPr/>
                    </a:p>
                  </a:txBody>
                  <a:tcPr/>
                </a:tc>
              </a:tr>
              <a:tr h="58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/>
                    </a:p>
                  </a:txBody>
                  <a:tcPr/>
                </a:tc>
              </a:tr>
              <a:tr h="58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899640" y="1124640"/>
            <a:ext cx="752400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i="1" strike="noStrike">
                <a:solidFill>
                  <a:srgbClr val="000000"/>
                </a:solidFill>
                <a:latin typeface="Calibri"/>
                <a:ea typeface="Times New Roman"/>
              </a:rPr>
              <a:t>Comparando as grandezas, observamos que, aumentando-se a velocidade, o tempo para fazer o mesmo percurso será menor.</a:t>
            </a:r>
            <a:endParaRPr/>
          </a:p>
        </p:txBody>
      </p:sp>
      <p:pic>
        <p:nvPicPr>
          <p:cNvPr id="216" name="Picture 2"/>
          <p:cNvPicPr/>
          <p:nvPr/>
        </p:nvPicPr>
        <p:blipFill>
          <a:blip r:embed="rId2" cstate="print"/>
          <a:stretch/>
        </p:blipFill>
        <p:spPr>
          <a:xfrm>
            <a:off x="1959120" y="4680000"/>
            <a:ext cx="1141560" cy="1141560"/>
          </a:xfrm>
          <a:prstGeom prst="rect">
            <a:avLst/>
          </a:prstGeom>
          <a:ln>
            <a:noFill/>
          </a:ln>
        </p:spPr>
      </p:pic>
      <p:sp>
        <p:nvSpPr>
          <p:cNvPr id="217" name="CustomShape 5"/>
          <p:cNvSpPr/>
          <p:nvPr/>
        </p:nvSpPr>
        <p:spPr>
          <a:xfrm>
            <a:off x="3384000" y="4226760"/>
            <a:ext cx="4946400" cy="1100160"/>
          </a:xfrm>
          <a:prstGeom prst="wedgeRectCallout">
            <a:avLst>
              <a:gd name="adj1" fmla="val -54310"/>
              <a:gd name="adj2" fmla="val 77770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Times New Roman"/>
              </a:rPr>
              <a:t>Logo, se uma grandeza cresce enquanto a outra diminui, elas são inversamente</a:t>
            </a:r>
            <a:r>
              <a:rPr lang="pt-BR" sz="2200" b="1" strike="noStrike">
                <a:solidFill>
                  <a:srgbClr val="FFFFFF"/>
                </a:solidFill>
                <a:latin typeface="Calibri"/>
                <a:ea typeface="Times New Roman"/>
              </a:rPr>
              <a:t> </a:t>
            </a:r>
            <a:r>
              <a:rPr lang="pt-BR" b="1" strike="noStrike">
                <a:solidFill>
                  <a:srgbClr val="FFFFFF"/>
                </a:solidFill>
                <a:latin typeface="Calibri"/>
                <a:ea typeface="Times New Roman"/>
              </a:rPr>
              <a:t>proporcionais.</a:t>
            </a:r>
            <a:endParaRPr/>
          </a:p>
        </p:txBody>
      </p:sp>
      <p:graphicFrame>
        <p:nvGraphicFramePr>
          <p:cNvPr id="218" name="Table 6"/>
          <p:cNvGraphicFramePr/>
          <p:nvPr/>
        </p:nvGraphicFramePr>
        <p:xfrm>
          <a:off x="978480" y="2199240"/>
          <a:ext cx="6862680" cy="1638720"/>
        </p:xfrm>
        <a:graphic>
          <a:graphicData uri="http://schemas.openxmlformats.org/drawingml/2006/table">
            <a:tbl>
              <a:tblPr/>
              <a:tblGrid>
                <a:gridCol w="3431520"/>
                <a:gridCol w="3431160"/>
              </a:tblGrid>
              <a:tr h="5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Velocidade (km/h)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Tempo (min)</a:t>
                      </a:r>
                      <a:endParaRPr/>
                    </a:p>
                  </a:txBody>
                  <a:tcPr/>
                </a:tc>
              </a:tr>
              <a:tr h="5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/>
                    </a:p>
                  </a:txBody>
                  <a:tcPr/>
                </a:tc>
              </a:tr>
              <a:tr h="54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ustomShape 7"/>
          <p:cNvSpPr/>
          <p:nvPr/>
        </p:nvSpPr>
        <p:spPr>
          <a:xfrm>
            <a:off x="1763640" y="5991480"/>
            <a:ext cx="334728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224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pic>
        <p:nvPicPr>
          <p:cNvPr id="225" name="Picture 2"/>
          <p:cNvPicPr/>
          <p:nvPr/>
        </p:nvPicPr>
        <p:blipFill>
          <a:blip r:embed="rId2" cstate="print"/>
          <a:stretch/>
        </p:blipFill>
        <p:spPr>
          <a:xfrm>
            <a:off x="7161120" y="1368000"/>
            <a:ext cx="1141560" cy="1141560"/>
          </a:xfrm>
          <a:prstGeom prst="rect">
            <a:avLst/>
          </a:prstGeom>
          <a:ln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1472760" y="1070280"/>
            <a:ext cx="5619600" cy="911160"/>
          </a:xfrm>
          <a:prstGeom prst="wedgeRectCallout">
            <a:avLst>
              <a:gd name="adj1" fmla="val 52656"/>
              <a:gd name="adj2" fmla="val 74907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Times New Roman"/>
              </a:rPr>
              <a:t>As setas com sentidos opostos indicam que as duas grandezas são inversamente proporcionais.</a:t>
            </a:r>
            <a:endParaRPr/>
          </a:p>
        </p:txBody>
      </p:sp>
      <p:sp>
        <p:nvSpPr>
          <p:cNvPr id="227" name="CustomShape 6"/>
          <p:cNvSpPr/>
          <p:nvPr/>
        </p:nvSpPr>
        <p:spPr>
          <a:xfrm>
            <a:off x="8148240" y="3214800"/>
            <a:ext cx="430560" cy="1618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28" name="Table 7"/>
          <p:cNvGraphicFramePr/>
          <p:nvPr/>
        </p:nvGraphicFramePr>
        <p:xfrm>
          <a:off x="1187640" y="3240000"/>
          <a:ext cx="6862680" cy="1637280"/>
        </p:xfrm>
        <a:graphic>
          <a:graphicData uri="http://schemas.openxmlformats.org/drawingml/2006/table">
            <a:tbl>
              <a:tblPr/>
              <a:tblGrid>
                <a:gridCol w="3431520"/>
                <a:gridCol w="3431160"/>
              </a:tblGrid>
              <a:tr h="54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Velocidade (km/h)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Tempo (min)</a:t>
                      </a:r>
                      <a:endParaRPr/>
                    </a:p>
                  </a:txBody>
                  <a:tcPr/>
                </a:tc>
              </a:tr>
              <a:tr h="54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/>
                    </a:p>
                  </a:txBody>
                  <a:tcPr/>
                </a:tc>
              </a:tr>
              <a:tr h="545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9" name="CustomShape 8"/>
          <p:cNvSpPr/>
          <p:nvPr/>
        </p:nvSpPr>
        <p:spPr>
          <a:xfrm flipV="1">
            <a:off x="611640" y="3213360"/>
            <a:ext cx="430560" cy="1618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9"/>
          <p:cNvSpPr/>
          <p:nvPr/>
        </p:nvSpPr>
        <p:spPr>
          <a:xfrm>
            <a:off x="6156000" y="2496600"/>
            <a:ext cx="275004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234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235" name="CustomShape 4"/>
          <p:cNvSpPr/>
          <p:nvPr/>
        </p:nvSpPr>
        <p:spPr>
          <a:xfrm>
            <a:off x="971640" y="1484640"/>
            <a:ext cx="70552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i="1" strike="noStrike">
                <a:solidFill>
                  <a:srgbClr val="000000"/>
                </a:solidFill>
                <a:latin typeface="Calibri"/>
                <a:ea typeface="Times New Roman"/>
              </a:rPr>
              <a:t>Agora, montamos a equação e resolvemos a proporção.</a:t>
            </a:r>
            <a:endParaRPr/>
          </a:p>
        </p:txBody>
      </p:sp>
      <p:sp>
        <p:nvSpPr>
          <p:cNvPr id="236" name="CustomShape 5"/>
          <p:cNvSpPr/>
          <p:nvPr/>
        </p:nvSpPr>
        <p:spPr>
          <a:xfrm>
            <a:off x="2261880" y="3239280"/>
            <a:ext cx="977040" cy="303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6"/>
          <p:cNvSpPr/>
          <p:nvPr/>
        </p:nvSpPr>
        <p:spPr>
          <a:xfrm>
            <a:off x="185760" y="3130200"/>
            <a:ext cx="21232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>
                <a:solidFill>
                  <a:srgbClr val="000000"/>
                </a:solidFill>
                <a:latin typeface="Calibri"/>
                <a:ea typeface="DejaVu Sans"/>
              </a:rPr>
              <a:t>Simplificando</a:t>
            </a:r>
            <a:endParaRPr/>
          </a:p>
        </p:txBody>
      </p:sp>
      <p:sp>
        <p:nvSpPr>
          <p:cNvPr id="238" name="Line 7"/>
          <p:cNvSpPr/>
          <p:nvPr/>
        </p:nvSpPr>
        <p:spPr>
          <a:xfrm flipH="1">
            <a:off x="3967560" y="3130200"/>
            <a:ext cx="144000" cy="3038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239" name="CustomShape 8"/>
          <p:cNvSpPr/>
          <p:nvPr/>
        </p:nvSpPr>
        <p:spPr>
          <a:xfrm>
            <a:off x="3394800" y="3842640"/>
            <a:ext cx="3948120" cy="8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10           50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 8              x</a:t>
            </a:r>
            <a:endParaRPr/>
          </a:p>
        </p:txBody>
      </p:sp>
      <p:sp>
        <p:nvSpPr>
          <p:cNvPr id="240" name="CustomShape 9"/>
          <p:cNvSpPr/>
          <p:nvPr/>
        </p:nvSpPr>
        <p:spPr>
          <a:xfrm>
            <a:off x="3348000" y="3879720"/>
            <a:ext cx="350676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___   =   ___</a:t>
            </a:r>
            <a:endParaRPr/>
          </a:p>
        </p:txBody>
      </p:sp>
      <p:sp>
        <p:nvSpPr>
          <p:cNvPr id="241" name="CustomShape 10"/>
          <p:cNvSpPr/>
          <p:nvPr/>
        </p:nvSpPr>
        <p:spPr>
          <a:xfrm>
            <a:off x="3862440" y="2253240"/>
            <a:ext cx="4416480" cy="8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100           50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80             x</a:t>
            </a:r>
            <a:endParaRPr/>
          </a:p>
        </p:txBody>
      </p:sp>
      <p:sp>
        <p:nvSpPr>
          <p:cNvPr id="242" name="CustomShape 11"/>
          <p:cNvSpPr/>
          <p:nvPr/>
        </p:nvSpPr>
        <p:spPr>
          <a:xfrm>
            <a:off x="3967560" y="3200760"/>
            <a:ext cx="422676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____   =   ___</a:t>
            </a:r>
            <a:endParaRPr/>
          </a:p>
        </p:txBody>
      </p:sp>
      <p:sp>
        <p:nvSpPr>
          <p:cNvPr id="243" name="CustomShape 12"/>
          <p:cNvSpPr/>
          <p:nvPr/>
        </p:nvSpPr>
        <p:spPr>
          <a:xfrm>
            <a:off x="3826800" y="3107880"/>
            <a:ext cx="3948120" cy="8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100           50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80             x</a:t>
            </a:r>
            <a:endParaRPr/>
          </a:p>
        </p:txBody>
      </p:sp>
      <p:sp>
        <p:nvSpPr>
          <p:cNvPr id="244" name="CustomShape 13"/>
          <p:cNvSpPr/>
          <p:nvPr/>
        </p:nvSpPr>
        <p:spPr>
          <a:xfrm>
            <a:off x="4109400" y="2285280"/>
            <a:ext cx="350676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____  =   ___</a:t>
            </a:r>
            <a:endParaRPr/>
          </a:p>
        </p:txBody>
      </p:sp>
      <p:sp>
        <p:nvSpPr>
          <p:cNvPr id="245" name="Line 14"/>
          <p:cNvSpPr/>
          <p:nvPr/>
        </p:nvSpPr>
        <p:spPr>
          <a:xfrm flipH="1">
            <a:off x="4397400" y="3564360"/>
            <a:ext cx="144000" cy="3038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246" name="CustomShape 15"/>
          <p:cNvSpPr/>
          <p:nvPr/>
        </p:nvSpPr>
        <p:spPr>
          <a:xfrm>
            <a:off x="393120" y="2227680"/>
            <a:ext cx="16416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i="1" strike="noStrike">
                <a:solidFill>
                  <a:srgbClr val="7030A0"/>
                </a:solidFill>
                <a:latin typeface="Calibri"/>
                <a:ea typeface="Times New Roman"/>
              </a:rPr>
              <a:t>Invertemos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b="1" i="1" strike="noStrike">
                <a:solidFill>
                  <a:srgbClr val="7030A0"/>
                </a:solidFill>
                <a:latin typeface="Calibri"/>
                <a:ea typeface="Times New Roman"/>
              </a:rPr>
              <a:t>os valores</a:t>
            </a:r>
            <a:endParaRPr/>
          </a:p>
        </p:txBody>
      </p:sp>
      <p:sp>
        <p:nvSpPr>
          <p:cNvPr id="247" name="CustomShape 16"/>
          <p:cNvSpPr/>
          <p:nvPr/>
        </p:nvSpPr>
        <p:spPr>
          <a:xfrm flipH="1">
            <a:off x="2519280" y="2637000"/>
            <a:ext cx="1510560" cy="360"/>
          </a:xfrm>
          <a:prstGeom prst="straightConnector1">
            <a:avLst/>
          </a:prstGeom>
          <a:noFill/>
          <a:ln w="38160">
            <a:solidFill>
              <a:srgbClr val="7030A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2880000" y="2376000"/>
            <a:ext cx="394812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10x =  50   8</a:t>
            </a:r>
            <a:endParaRPr/>
          </a:p>
        </p:txBody>
      </p:sp>
      <p:sp>
        <p:nvSpPr>
          <p:cNvPr id="252" name="CustomShape 4"/>
          <p:cNvSpPr/>
          <p:nvPr/>
        </p:nvSpPr>
        <p:spPr>
          <a:xfrm>
            <a:off x="971640" y="1412640"/>
            <a:ext cx="705528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500" i="1" strike="noStrike">
                <a:solidFill>
                  <a:srgbClr val="000000"/>
                </a:solidFill>
                <a:latin typeface="Calibri"/>
                <a:ea typeface="Times New Roman"/>
              </a:rPr>
              <a:t>Aplicando a relação fundamental das proporções:</a:t>
            </a:r>
            <a:endParaRPr/>
          </a:p>
        </p:txBody>
      </p:sp>
      <p:sp>
        <p:nvSpPr>
          <p:cNvPr id="253" name="CustomShape 5"/>
          <p:cNvSpPr/>
          <p:nvPr/>
        </p:nvSpPr>
        <p:spPr>
          <a:xfrm>
            <a:off x="2808000" y="3168000"/>
            <a:ext cx="3948120" cy="8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        400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         10</a:t>
            </a:r>
            <a:endParaRPr/>
          </a:p>
        </p:txBody>
      </p:sp>
      <p:sp>
        <p:nvSpPr>
          <p:cNvPr id="254" name="CustomShape 6"/>
          <p:cNvSpPr/>
          <p:nvPr/>
        </p:nvSpPr>
        <p:spPr>
          <a:xfrm>
            <a:off x="2828520" y="3201120"/>
            <a:ext cx="350676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        ____</a:t>
            </a:r>
            <a:endParaRPr/>
          </a:p>
        </p:txBody>
      </p:sp>
      <p:sp>
        <p:nvSpPr>
          <p:cNvPr id="255" name="CustomShape 7"/>
          <p:cNvSpPr/>
          <p:nvPr/>
        </p:nvSpPr>
        <p:spPr>
          <a:xfrm>
            <a:off x="4575240" y="2349000"/>
            <a:ext cx="29880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</p:txBody>
      </p:sp>
      <p:sp>
        <p:nvSpPr>
          <p:cNvPr id="256" name="CustomShape 8"/>
          <p:cNvSpPr/>
          <p:nvPr/>
        </p:nvSpPr>
        <p:spPr>
          <a:xfrm>
            <a:off x="3016080" y="3234960"/>
            <a:ext cx="86760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x =</a:t>
            </a:r>
            <a:endParaRPr/>
          </a:p>
        </p:txBody>
      </p:sp>
      <p:sp>
        <p:nvSpPr>
          <p:cNvPr id="257" name="CustomShape 9"/>
          <p:cNvSpPr/>
          <p:nvPr/>
        </p:nvSpPr>
        <p:spPr>
          <a:xfrm>
            <a:off x="3585960" y="4171320"/>
            <a:ext cx="141912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x =  40</a:t>
            </a:r>
            <a:endParaRPr/>
          </a:p>
        </p:txBody>
      </p:sp>
      <p:sp>
        <p:nvSpPr>
          <p:cNvPr id="258" name="CustomShape 10"/>
          <p:cNvSpPr/>
          <p:nvPr/>
        </p:nvSpPr>
        <p:spPr>
          <a:xfrm>
            <a:off x="921600" y="5157360"/>
            <a:ext cx="705528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500" b="1" i="1" strike="noStrike">
                <a:solidFill>
                  <a:srgbClr val="7030A0"/>
                </a:solidFill>
                <a:latin typeface="Calibri"/>
                <a:ea typeface="Times New Roman"/>
              </a:rPr>
              <a:t>Logo, o carro fará o percurso em 40 minutos.</a:t>
            </a:r>
            <a:endParaRPr/>
          </a:p>
        </p:txBody>
      </p:sp>
      <p:sp>
        <p:nvSpPr>
          <p:cNvPr id="259" name="Line 11"/>
          <p:cNvSpPr/>
          <p:nvPr/>
        </p:nvSpPr>
        <p:spPr>
          <a:xfrm flipH="1">
            <a:off x="4668480" y="3286080"/>
            <a:ext cx="144000" cy="30420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260" name="Line 12"/>
          <p:cNvSpPr/>
          <p:nvPr/>
        </p:nvSpPr>
        <p:spPr>
          <a:xfrm flipH="1">
            <a:off x="4589640" y="3666240"/>
            <a:ext cx="144000" cy="3038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261" name="CustomShape 13"/>
          <p:cNvSpPr/>
          <p:nvPr/>
        </p:nvSpPr>
        <p:spPr>
          <a:xfrm flipH="1">
            <a:off x="5573520" y="3312000"/>
            <a:ext cx="977040" cy="303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4"/>
          <p:cNvSpPr/>
          <p:nvPr/>
        </p:nvSpPr>
        <p:spPr>
          <a:xfrm>
            <a:off x="6572520" y="3240000"/>
            <a:ext cx="595476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Simplificando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 dirty="0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500" i="1" strike="noStrike" dirty="0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 dirty="0"/>
          </a:p>
        </p:txBody>
      </p:sp>
      <p:sp>
        <p:nvSpPr>
          <p:cNvPr id="77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79" name="CustomShape 5"/>
          <p:cNvSpPr/>
          <p:nvPr/>
        </p:nvSpPr>
        <p:spPr>
          <a:xfrm>
            <a:off x="3081240" y="1012680"/>
            <a:ext cx="3507120" cy="1272240"/>
          </a:xfrm>
          <a:prstGeom prst="wedgeEllipseCallout">
            <a:avLst>
              <a:gd name="adj1" fmla="val -49048"/>
              <a:gd name="adj2" fmla="val 65235"/>
            </a:avLst>
          </a:prstGeom>
          <a:solidFill>
            <a:schemeClr val="tx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Olá! Seja bem-vindo(a)!</a:t>
            </a:r>
            <a:endParaRPr/>
          </a:p>
        </p:txBody>
      </p:sp>
      <p:sp>
        <p:nvSpPr>
          <p:cNvPr id="80" name="CustomShape 6"/>
          <p:cNvSpPr/>
          <p:nvPr/>
        </p:nvSpPr>
        <p:spPr>
          <a:xfrm>
            <a:off x="4138560" y="2562120"/>
            <a:ext cx="3507120" cy="1272240"/>
          </a:xfrm>
          <a:prstGeom prst="wedgeEllipseCallout">
            <a:avLst>
              <a:gd name="adj1" fmla="val -69400"/>
              <a:gd name="adj2" fmla="val 12592"/>
            </a:avLst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Vamos</a:t>
            </a:r>
            <a:r>
              <a:rPr lang="pt-BR" sz="2500" b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aprender sobre regra de três simples!</a:t>
            </a:r>
            <a:endParaRPr/>
          </a:p>
        </p:txBody>
      </p:sp>
      <p:sp>
        <p:nvSpPr>
          <p:cNvPr id="81" name="CustomShape 7"/>
          <p:cNvSpPr/>
          <p:nvPr/>
        </p:nvSpPr>
        <p:spPr>
          <a:xfrm>
            <a:off x="3081240" y="4111920"/>
            <a:ext cx="5089680" cy="1764000"/>
          </a:xfrm>
          <a:prstGeom prst="wedgeEllipseCallout">
            <a:avLst>
              <a:gd name="adj1" fmla="val -46254"/>
              <a:gd name="adj2" fmla="val -80708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333333"/>
                </a:solidFill>
                <a:latin typeface="Calibri"/>
                <a:ea typeface="Times New Roman"/>
              </a:rPr>
              <a:t>Através de situações problema, você verá como é muito fácil e útil esse tipo de cálculo!</a:t>
            </a:r>
            <a:endParaRPr/>
          </a:p>
        </p:txBody>
      </p:sp>
      <p:pic>
        <p:nvPicPr>
          <p:cNvPr id="82" name="Picture 2"/>
          <p:cNvPicPr/>
          <p:nvPr/>
        </p:nvPicPr>
        <p:blipFill>
          <a:blip r:embed="rId2" cstate="print"/>
          <a:stretch/>
        </p:blipFill>
        <p:spPr>
          <a:xfrm>
            <a:off x="1142640" y="2237760"/>
            <a:ext cx="2109240" cy="2109240"/>
          </a:xfrm>
          <a:prstGeom prst="rect">
            <a:avLst/>
          </a:prstGeom>
          <a:ln>
            <a:noFill/>
          </a:ln>
        </p:spPr>
      </p:pic>
      <p:sp>
        <p:nvSpPr>
          <p:cNvPr id="83" name="CustomShape 8"/>
          <p:cNvSpPr/>
          <p:nvPr/>
        </p:nvSpPr>
        <p:spPr>
          <a:xfrm rot="5400000">
            <a:off x="-761760" y="300312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267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268" name="CustomShape 5"/>
          <p:cNvSpPr/>
          <p:nvPr/>
        </p:nvSpPr>
        <p:spPr>
          <a:xfrm>
            <a:off x="4487400" y="2780280"/>
            <a:ext cx="410292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Eduardo comprou 3 camisas e pagou R$120,00. Quanto ele pagaria se comprasse 5 camisetas do mesmo tipo e preço?</a:t>
            </a:r>
            <a:endParaRPr/>
          </a:p>
        </p:txBody>
      </p:sp>
      <p:pic>
        <p:nvPicPr>
          <p:cNvPr id="269" name="Imagem 9"/>
          <p:cNvPicPr/>
          <p:nvPr/>
        </p:nvPicPr>
        <p:blipFill>
          <a:blip r:embed="rId2" cstate="print"/>
          <a:stretch/>
        </p:blipFill>
        <p:spPr>
          <a:xfrm>
            <a:off x="347400" y="801000"/>
            <a:ext cx="3870000" cy="1400760"/>
          </a:xfrm>
          <a:prstGeom prst="rect">
            <a:avLst/>
          </a:prstGeom>
          <a:ln>
            <a:noFill/>
          </a:ln>
        </p:spPr>
      </p:pic>
      <p:pic>
        <p:nvPicPr>
          <p:cNvPr id="270" name="Picture 2"/>
          <p:cNvPicPr/>
          <p:nvPr/>
        </p:nvPicPr>
        <p:blipFill>
          <a:blip r:embed="rId3" cstate="print"/>
          <a:stretch/>
        </p:blipFill>
        <p:spPr>
          <a:xfrm>
            <a:off x="601560" y="2074320"/>
            <a:ext cx="3332160" cy="3332160"/>
          </a:xfrm>
          <a:prstGeom prst="rect">
            <a:avLst/>
          </a:prstGeom>
          <a:ln>
            <a:noFill/>
          </a:ln>
        </p:spPr>
      </p:pic>
      <p:sp>
        <p:nvSpPr>
          <p:cNvPr id="271" name="CustomShape 6"/>
          <p:cNvSpPr/>
          <p:nvPr/>
        </p:nvSpPr>
        <p:spPr>
          <a:xfrm rot="5400000">
            <a:off x="-617040" y="3451320"/>
            <a:ext cx="2302920" cy="6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Camisetas / Creative Commons</a:t>
            </a:r>
            <a:endParaRPr/>
          </a:p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Attribution-Share Alike 3.0 Unported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276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277" name="CustomShape 5"/>
          <p:cNvSpPr/>
          <p:nvPr/>
        </p:nvSpPr>
        <p:spPr>
          <a:xfrm>
            <a:off x="899640" y="1104480"/>
            <a:ext cx="7055280" cy="13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200" b="1" i="1" u="sng" strike="noStrike">
                <a:solidFill>
                  <a:srgbClr val="000000"/>
                </a:solidFill>
                <a:latin typeface="Calibri"/>
                <a:ea typeface="Times New Roman"/>
              </a:rPr>
              <a:t>Solução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graphicFrame>
        <p:nvGraphicFramePr>
          <p:cNvPr id="278" name="Table 6"/>
          <p:cNvGraphicFramePr/>
          <p:nvPr/>
        </p:nvGraphicFramePr>
        <p:xfrm>
          <a:off x="1027800" y="2084760"/>
          <a:ext cx="6863400" cy="1742400"/>
        </p:xfrm>
        <a:graphic>
          <a:graphicData uri="http://schemas.openxmlformats.org/drawingml/2006/table">
            <a:tbl>
              <a:tblPr/>
              <a:tblGrid>
                <a:gridCol w="3431880"/>
                <a:gridCol w="3431520"/>
              </a:tblGrid>
              <a:tr h="58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Camisas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Preço (R$)</a:t>
                      </a:r>
                      <a:endParaRPr/>
                    </a:p>
                  </a:txBody>
                  <a:tcPr/>
                </a:tc>
              </a:tr>
              <a:tr h="58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  <a:endParaRPr/>
                    </a:p>
                  </a:txBody>
                  <a:tcPr/>
                </a:tc>
              </a:tr>
              <a:tr h="58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9" name="Picture 2"/>
          <p:cNvPicPr/>
          <p:nvPr/>
        </p:nvPicPr>
        <p:blipFill>
          <a:blip r:embed="rId2" cstate="print"/>
          <a:stretch/>
        </p:blipFill>
        <p:spPr>
          <a:xfrm>
            <a:off x="1080000" y="4473360"/>
            <a:ext cx="1141560" cy="1141560"/>
          </a:xfrm>
          <a:prstGeom prst="rect">
            <a:avLst/>
          </a:prstGeom>
          <a:ln>
            <a:noFill/>
          </a:ln>
        </p:spPr>
      </p:pic>
      <p:sp>
        <p:nvSpPr>
          <p:cNvPr id="280" name="CustomShape 7"/>
          <p:cNvSpPr/>
          <p:nvPr/>
        </p:nvSpPr>
        <p:spPr>
          <a:xfrm>
            <a:off x="3312000" y="4196880"/>
            <a:ext cx="5422320" cy="1274040"/>
          </a:xfrm>
          <a:prstGeom prst="wedgeRectCallout">
            <a:avLst>
              <a:gd name="adj1" fmla="val -69066"/>
              <a:gd name="adj2" fmla="val 17603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b="1" i="1" strike="noStrike">
                <a:solidFill>
                  <a:srgbClr val="FFFFFF"/>
                </a:solidFill>
                <a:latin typeface="Calibri"/>
                <a:ea typeface="Times New Roman"/>
              </a:rPr>
              <a:t>Se as camisas são do mesmo tipo e preço, então comprando mais camisas, ele vai pagar mais.</a:t>
            </a:r>
            <a:endParaRPr/>
          </a:p>
        </p:txBody>
      </p:sp>
      <p:sp>
        <p:nvSpPr>
          <p:cNvPr id="281" name="CustomShape 8"/>
          <p:cNvSpPr/>
          <p:nvPr/>
        </p:nvSpPr>
        <p:spPr>
          <a:xfrm>
            <a:off x="231480" y="5688000"/>
            <a:ext cx="275004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285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286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pic>
        <p:nvPicPr>
          <p:cNvPr id="287" name="Picture 2"/>
          <p:cNvPicPr/>
          <p:nvPr/>
        </p:nvPicPr>
        <p:blipFill>
          <a:blip r:embed="rId2" cstate="print"/>
          <a:stretch/>
        </p:blipFill>
        <p:spPr>
          <a:xfrm>
            <a:off x="7065360" y="1800000"/>
            <a:ext cx="1141560" cy="1141560"/>
          </a:xfrm>
          <a:prstGeom prst="rect">
            <a:avLst/>
          </a:prstGeom>
          <a:ln>
            <a:noFill/>
          </a:ln>
        </p:spPr>
      </p:pic>
      <p:sp>
        <p:nvSpPr>
          <p:cNvPr id="288" name="CustomShape 5"/>
          <p:cNvSpPr/>
          <p:nvPr/>
        </p:nvSpPr>
        <p:spPr>
          <a:xfrm>
            <a:off x="331200" y="905400"/>
            <a:ext cx="6512040" cy="1222920"/>
          </a:xfrm>
          <a:prstGeom prst="wedgeRectCallout">
            <a:avLst>
              <a:gd name="adj1" fmla="val 52656"/>
              <a:gd name="adj2" fmla="val 74907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i="1" strike="noStrike">
                <a:solidFill>
                  <a:srgbClr val="FFFFFF"/>
                </a:solidFill>
                <a:latin typeface="Calibri"/>
                <a:ea typeface="Times New Roman"/>
              </a:rPr>
              <a:t>Logo, as grandezas são diretamente proporcionais.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b="1" i="1" strike="noStrike">
                <a:solidFill>
                  <a:srgbClr val="FFFFFF"/>
                </a:solidFill>
                <a:latin typeface="Calibri"/>
                <a:ea typeface="Times New Roman"/>
              </a:rPr>
              <a:t>Colocamos s setas com mesmo sentido, pois são grandezas diretamente proporcionais.</a:t>
            </a:r>
            <a:endParaRPr/>
          </a:p>
        </p:txBody>
      </p:sp>
      <p:sp>
        <p:nvSpPr>
          <p:cNvPr id="289" name="CustomShape 6"/>
          <p:cNvSpPr/>
          <p:nvPr/>
        </p:nvSpPr>
        <p:spPr>
          <a:xfrm>
            <a:off x="8064360" y="3924360"/>
            <a:ext cx="430560" cy="1618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>
            <a:off x="620280" y="3816000"/>
            <a:ext cx="430560" cy="1618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91" name="Table 8"/>
          <p:cNvGraphicFramePr/>
          <p:nvPr/>
        </p:nvGraphicFramePr>
        <p:xfrm>
          <a:off x="1051920" y="3913920"/>
          <a:ext cx="6862680" cy="1411560"/>
        </p:xfrm>
        <a:graphic>
          <a:graphicData uri="http://schemas.openxmlformats.org/drawingml/2006/table">
            <a:tbl>
              <a:tblPr/>
              <a:tblGrid>
                <a:gridCol w="3410640"/>
                <a:gridCol w="3452040"/>
              </a:tblGrid>
              <a:tr h="47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Camisas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Preço (R$)</a:t>
                      </a:r>
                      <a:endParaRPr/>
                    </a:p>
                  </a:txBody>
                  <a:tcPr/>
                </a:tc>
              </a:tr>
              <a:tr h="47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2" name="CustomShape 9"/>
          <p:cNvSpPr/>
          <p:nvPr/>
        </p:nvSpPr>
        <p:spPr>
          <a:xfrm>
            <a:off x="6264000" y="3024000"/>
            <a:ext cx="275004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296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297" name="CustomShape 4"/>
          <p:cNvSpPr/>
          <p:nvPr/>
        </p:nvSpPr>
        <p:spPr>
          <a:xfrm>
            <a:off x="971640" y="1052640"/>
            <a:ext cx="705528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500" i="1" strike="noStrike">
                <a:solidFill>
                  <a:srgbClr val="000000"/>
                </a:solidFill>
                <a:latin typeface="Calibri"/>
                <a:ea typeface="Times New Roman"/>
              </a:rPr>
              <a:t>M</a:t>
            </a:r>
            <a:r>
              <a:rPr lang="pt-BR" i="1" strike="noStrike">
                <a:solidFill>
                  <a:srgbClr val="000000"/>
                </a:solidFill>
                <a:latin typeface="Calibri"/>
                <a:ea typeface="Times New Roman"/>
              </a:rPr>
              <a:t>ontando a equação e resolvendo a proporção:</a:t>
            </a:r>
            <a:endParaRPr/>
          </a:p>
        </p:txBody>
      </p:sp>
      <p:sp>
        <p:nvSpPr>
          <p:cNvPr id="298" name="CustomShape 5"/>
          <p:cNvSpPr/>
          <p:nvPr/>
        </p:nvSpPr>
        <p:spPr>
          <a:xfrm>
            <a:off x="3430440" y="1647360"/>
            <a:ext cx="3948120" cy="80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3           120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  5             x</a:t>
            </a:r>
            <a:endParaRPr/>
          </a:p>
        </p:txBody>
      </p:sp>
      <p:sp>
        <p:nvSpPr>
          <p:cNvPr id="299" name="CustomShape 6"/>
          <p:cNvSpPr/>
          <p:nvPr/>
        </p:nvSpPr>
        <p:spPr>
          <a:xfrm>
            <a:off x="3383640" y="1647360"/>
            <a:ext cx="350676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_</a:t>
            </a: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_   =   ____</a:t>
            </a:r>
            <a:endParaRPr/>
          </a:p>
        </p:txBody>
      </p:sp>
      <p:sp>
        <p:nvSpPr>
          <p:cNvPr id="300" name="CustomShape 7"/>
          <p:cNvSpPr/>
          <p:nvPr/>
        </p:nvSpPr>
        <p:spPr>
          <a:xfrm>
            <a:off x="3348000" y="3050280"/>
            <a:ext cx="394812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 3x  = 120    5</a:t>
            </a:r>
            <a:endParaRPr/>
          </a:p>
        </p:txBody>
      </p:sp>
      <p:sp>
        <p:nvSpPr>
          <p:cNvPr id="301" name="CustomShape 8"/>
          <p:cNvSpPr/>
          <p:nvPr/>
        </p:nvSpPr>
        <p:spPr>
          <a:xfrm>
            <a:off x="3430440" y="3573000"/>
            <a:ext cx="3948120" cy="8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         600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           3</a:t>
            </a:r>
            <a:endParaRPr/>
          </a:p>
        </p:txBody>
      </p:sp>
      <p:sp>
        <p:nvSpPr>
          <p:cNvPr id="302" name="CustomShape 9"/>
          <p:cNvSpPr/>
          <p:nvPr/>
        </p:nvSpPr>
        <p:spPr>
          <a:xfrm>
            <a:off x="3700080" y="3672000"/>
            <a:ext cx="83700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x =</a:t>
            </a:r>
            <a:endParaRPr/>
          </a:p>
        </p:txBody>
      </p:sp>
      <p:sp>
        <p:nvSpPr>
          <p:cNvPr id="303" name="CustomShape 10"/>
          <p:cNvSpPr/>
          <p:nvPr/>
        </p:nvSpPr>
        <p:spPr>
          <a:xfrm>
            <a:off x="3623040" y="4472280"/>
            <a:ext cx="164016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x = 200</a:t>
            </a:r>
            <a:endParaRPr/>
          </a:p>
        </p:txBody>
      </p:sp>
      <p:sp>
        <p:nvSpPr>
          <p:cNvPr id="304" name="CustomShape 11"/>
          <p:cNvSpPr/>
          <p:nvPr/>
        </p:nvSpPr>
        <p:spPr>
          <a:xfrm>
            <a:off x="981000" y="5237640"/>
            <a:ext cx="7055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i="1" strike="noStrike">
                <a:solidFill>
                  <a:srgbClr val="00B050"/>
                </a:solidFill>
                <a:latin typeface="Calibri"/>
                <a:ea typeface="Times New Roman"/>
              </a:rPr>
              <a:t>Logo, Eduardo pagaria R$ 200,00 pelas camisas.</a:t>
            </a:r>
            <a:endParaRPr/>
          </a:p>
        </p:txBody>
      </p:sp>
      <p:sp>
        <p:nvSpPr>
          <p:cNvPr id="305" name="CustomShape 12"/>
          <p:cNvSpPr/>
          <p:nvPr/>
        </p:nvSpPr>
        <p:spPr>
          <a:xfrm>
            <a:off x="4500360" y="2995560"/>
            <a:ext cx="62784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.</a:t>
            </a:r>
            <a:endParaRPr/>
          </a:p>
        </p:txBody>
      </p:sp>
      <p:sp>
        <p:nvSpPr>
          <p:cNvPr id="306" name="CustomShape 13"/>
          <p:cNvSpPr/>
          <p:nvPr/>
        </p:nvSpPr>
        <p:spPr>
          <a:xfrm>
            <a:off x="915480" y="2493000"/>
            <a:ext cx="7055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i="1" strike="noStrike">
                <a:solidFill>
                  <a:srgbClr val="000000"/>
                </a:solidFill>
                <a:latin typeface="Calibri"/>
                <a:ea typeface="Times New Roman"/>
              </a:rPr>
              <a:t>Aplicando a relação fundamental das proporções:</a:t>
            </a:r>
            <a:endParaRPr/>
          </a:p>
        </p:txBody>
      </p:sp>
      <p:sp>
        <p:nvSpPr>
          <p:cNvPr id="307" name="CustomShape 14"/>
          <p:cNvSpPr/>
          <p:nvPr/>
        </p:nvSpPr>
        <p:spPr>
          <a:xfrm>
            <a:off x="3311640" y="3591720"/>
            <a:ext cx="350676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           ___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312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313" name="CustomShape 5"/>
          <p:cNvSpPr/>
          <p:nvPr/>
        </p:nvSpPr>
        <p:spPr>
          <a:xfrm>
            <a:off x="446760" y="2443680"/>
            <a:ext cx="4566600" cy="20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Uma equipe de operários, trabalhando 8 horas por dia, realizou determinada obra em 20 dias. Se o número de horas de serviço for reduzido para 5 horas, em que prazo essa equipe fará o mesmo trabalho?</a:t>
            </a:r>
            <a:endParaRPr/>
          </a:p>
        </p:txBody>
      </p:sp>
      <p:pic>
        <p:nvPicPr>
          <p:cNvPr id="314" name="Imagem 2"/>
          <p:cNvPicPr/>
          <p:nvPr/>
        </p:nvPicPr>
        <p:blipFill>
          <a:blip r:embed="rId2" cstate="print"/>
          <a:stretch/>
        </p:blipFill>
        <p:spPr>
          <a:xfrm>
            <a:off x="216360" y="848880"/>
            <a:ext cx="3870000" cy="1400760"/>
          </a:xfrm>
          <a:prstGeom prst="rect">
            <a:avLst/>
          </a:prstGeom>
          <a:ln>
            <a:noFill/>
          </a:ln>
        </p:spPr>
      </p:pic>
      <p:pic>
        <p:nvPicPr>
          <p:cNvPr id="315" name="Picture 2"/>
          <p:cNvPicPr/>
          <p:nvPr/>
        </p:nvPicPr>
        <p:blipFill>
          <a:blip r:embed="rId3" cstate="print"/>
          <a:stretch/>
        </p:blipFill>
        <p:spPr>
          <a:xfrm>
            <a:off x="5328000" y="1193760"/>
            <a:ext cx="2846160" cy="4277160"/>
          </a:xfrm>
          <a:prstGeom prst="rect">
            <a:avLst/>
          </a:prstGeom>
          <a:ln>
            <a:noFill/>
          </a:ln>
        </p:spPr>
      </p:pic>
      <p:sp>
        <p:nvSpPr>
          <p:cNvPr id="316" name="CustomShape 6"/>
          <p:cNvSpPr/>
          <p:nvPr/>
        </p:nvSpPr>
        <p:spPr>
          <a:xfrm rot="16200000">
            <a:off x="7066800" y="3579480"/>
            <a:ext cx="3113280" cy="6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Oregon Department of Transportation / </a:t>
            </a:r>
            <a:endParaRPr/>
          </a:p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Creative Commons Attribution-Share Alike 2.0 Generic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320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321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2" cstate="print"/>
          <a:stretch/>
        </p:blipFill>
        <p:spPr>
          <a:xfrm>
            <a:off x="698760" y="1736640"/>
            <a:ext cx="1141560" cy="1141560"/>
          </a:xfrm>
          <a:prstGeom prst="rect">
            <a:avLst/>
          </a:prstGeom>
          <a:ln>
            <a:noFill/>
          </a:ln>
        </p:spPr>
      </p:pic>
      <p:sp>
        <p:nvSpPr>
          <p:cNvPr id="323" name="CustomShape 5"/>
          <p:cNvSpPr/>
          <p:nvPr/>
        </p:nvSpPr>
        <p:spPr>
          <a:xfrm>
            <a:off x="2123640" y="936720"/>
            <a:ext cx="6457680" cy="1194840"/>
          </a:xfrm>
          <a:prstGeom prst="wedgeRectCallout">
            <a:avLst>
              <a:gd name="adj1" fmla="val -54310"/>
              <a:gd name="adj2" fmla="val 77770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Diminuindo o número de horas</a:t>
            </a:r>
            <a:r>
              <a:rPr lang="pt-BR" sz="2500" b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trabalhadas por dia, o prazo para término aumenta</a:t>
            </a:r>
            <a:r>
              <a:rPr lang="pt-BR" b="1" strike="noStrike">
                <a:solidFill>
                  <a:srgbClr val="FFFFFF"/>
                </a:solidFill>
                <a:latin typeface="Calibri"/>
                <a:ea typeface="Times New Roman"/>
              </a:rPr>
              <a:t>. Logo, as grandezas são inversamente proporcionais.</a:t>
            </a:r>
            <a:endParaRPr/>
          </a:p>
        </p:txBody>
      </p:sp>
      <p:sp>
        <p:nvSpPr>
          <p:cNvPr id="324" name="CustomShape 6"/>
          <p:cNvSpPr/>
          <p:nvPr/>
        </p:nvSpPr>
        <p:spPr>
          <a:xfrm rot="5400000">
            <a:off x="-793080" y="1830960"/>
            <a:ext cx="2071440" cy="54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</a:t>
            </a:r>
            <a:endParaRPr/>
          </a:p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Public Domain</a:t>
            </a:r>
            <a:endParaRPr/>
          </a:p>
        </p:txBody>
      </p:sp>
      <p:sp>
        <p:nvSpPr>
          <p:cNvPr id="325" name="CustomShape 7"/>
          <p:cNvSpPr/>
          <p:nvPr/>
        </p:nvSpPr>
        <p:spPr>
          <a:xfrm>
            <a:off x="8244360" y="3437280"/>
            <a:ext cx="430560" cy="1618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26" name="Table 8"/>
          <p:cNvGraphicFramePr/>
          <p:nvPr/>
        </p:nvGraphicFramePr>
        <p:xfrm>
          <a:off x="1043640" y="3456000"/>
          <a:ext cx="7126920" cy="1655280"/>
        </p:xfrm>
        <a:graphic>
          <a:graphicData uri="http://schemas.openxmlformats.org/drawingml/2006/table">
            <a:tbl>
              <a:tblPr/>
              <a:tblGrid>
                <a:gridCol w="3168000"/>
                <a:gridCol w="3958920"/>
              </a:tblGrid>
              <a:tr h="779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Horas por dia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Prazo para término (dias)</a:t>
                      </a:r>
                      <a:endParaRPr/>
                    </a:p>
                  </a:txBody>
                  <a:tcPr/>
                </a:tc>
              </a:tr>
              <a:tr h="43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/>
                </a:tc>
              </a:tr>
              <a:tr h="43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7" name="CustomShape 9"/>
          <p:cNvSpPr/>
          <p:nvPr/>
        </p:nvSpPr>
        <p:spPr>
          <a:xfrm flipV="1">
            <a:off x="467640" y="3435840"/>
            <a:ext cx="430560" cy="1618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332" name="CustomShape 4"/>
          <p:cNvSpPr/>
          <p:nvPr/>
        </p:nvSpPr>
        <p:spPr>
          <a:xfrm>
            <a:off x="971640" y="1052640"/>
            <a:ext cx="705528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500" i="1" strike="noStrike">
                <a:solidFill>
                  <a:srgbClr val="000000"/>
                </a:solidFill>
                <a:latin typeface="Calibri"/>
                <a:ea typeface="Times New Roman"/>
              </a:rPr>
              <a:t>V</a:t>
            </a:r>
            <a:r>
              <a:rPr lang="pt-BR" i="1" strike="noStrike">
                <a:solidFill>
                  <a:srgbClr val="000000"/>
                </a:solidFill>
                <a:latin typeface="Calibri"/>
                <a:ea typeface="Times New Roman"/>
              </a:rPr>
              <a:t>amos montar a equação e resolver a proporção.</a:t>
            </a:r>
            <a:endParaRPr/>
          </a:p>
        </p:txBody>
      </p:sp>
      <p:sp>
        <p:nvSpPr>
          <p:cNvPr id="333" name="CustomShape 5"/>
          <p:cNvSpPr/>
          <p:nvPr/>
        </p:nvSpPr>
        <p:spPr>
          <a:xfrm>
            <a:off x="3420000" y="1628640"/>
            <a:ext cx="3948120" cy="8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x           </a:t>
            </a: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 8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20 </a:t>
            </a: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 5</a:t>
            </a:r>
            <a:endParaRPr/>
          </a:p>
        </p:txBody>
      </p:sp>
      <p:sp>
        <p:nvSpPr>
          <p:cNvPr id="334" name="CustomShape 6"/>
          <p:cNvSpPr/>
          <p:nvPr/>
        </p:nvSpPr>
        <p:spPr>
          <a:xfrm>
            <a:off x="3600000" y="1688760"/>
            <a:ext cx="350676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_</a:t>
            </a:r>
            <a:r>
              <a:rPr lang="pt-BR" sz="2000" b="1" strike="noStrike">
                <a:solidFill>
                  <a:srgbClr val="000000"/>
                </a:solidFill>
                <a:latin typeface="Calibri"/>
                <a:ea typeface="DejaVu Sans"/>
              </a:rPr>
              <a:t>__ </a:t>
            </a: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=   __</a:t>
            </a:r>
            <a:endParaRPr/>
          </a:p>
        </p:txBody>
      </p:sp>
      <p:sp>
        <p:nvSpPr>
          <p:cNvPr id="335" name="CustomShape 7"/>
          <p:cNvSpPr/>
          <p:nvPr/>
        </p:nvSpPr>
        <p:spPr>
          <a:xfrm>
            <a:off x="321120" y="1556640"/>
            <a:ext cx="16416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i="1" strike="noStrike">
                <a:solidFill>
                  <a:srgbClr val="FF0000"/>
                </a:solidFill>
                <a:latin typeface="Calibri"/>
                <a:ea typeface="Times New Roman"/>
              </a:rPr>
              <a:t>Invertemos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b="1" i="1" strike="noStrike">
                <a:solidFill>
                  <a:srgbClr val="FF0000"/>
                </a:solidFill>
                <a:latin typeface="Calibri"/>
                <a:ea typeface="Times New Roman"/>
              </a:rPr>
              <a:t>os valores</a:t>
            </a:r>
            <a:endParaRPr/>
          </a:p>
        </p:txBody>
      </p:sp>
      <p:sp>
        <p:nvSpPr>
          <p:cNvPr id="336" name="CustomShape 8"/>
          <p:cNvSpPr/>
          <p:nvPr/>
        </p:nvSpPr>
        <p:spPr>
          <a:xfrm>
            <a:off x="3502800" y="3168000"/>
            <a:ext cx="394812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5x  = 20    8</a:t>
            </a:r>
            <a:endParaRPr/>
          </a:p>
        </p:txBody>
      </p:sp>
      <p:sp>
        <p:nvSpPr>
          <p:cNvPr id="337" name="CustomShape 9"/>
          <p:cNvSpPr/>
          <p:nvPr/>
        </p:nvSpPr>
        <p:spPr>
          <a:xfrm>
            <a:off x="3636000" y="3742920"/>
            <a:ext cx="3948120" cy="80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         </a:t>
            </a: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160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               5</a:t>
            </a:r>
            <a:endParaRPr/>
          </a:p>
        </p:txBody>
      </p:sp>
      <p:sp>
        <p:nvSpPr>
          <p:cNvPr id="338" name="CustomShape 10"/>
          <p:cNvSpPr/>
          <p:nvPr/>
        </p:nvSpPr>
        <p:spPr>
          <a:xfrm>
            <a:off x="3796920" y="4581000"/>
            <a:ext cx="128484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x = 32</a:t>
            </a:r>
            <a:endParaRPr/>
          </a:p>
        </p:txBody>
      </p:sp>
      <p:sp>
        <p:nvSpPr>
          <p:cNvPr id="339" name="CustomShape 11"/>
          <p:cNvSpPr/>
          <p:nvPr/>
        </p:nvSpPr>
        <p:spPr>
          <a:xfrm>
            <a:off x="1296000" y="5328000"/>
            <a:ext cx="705528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500" b="1" i="1" strike="noStrike">
                <a:solidFill>
                  <a:srgbClr val="C00000"/>
                </a:solidFill>
                <a:latin typeface="Calibri"/>
                <a:ea typeface="Times New Roman"/>
              </a:rPr>
              <a:t>L</a:t>
            </a:r>
            <a:r>
              <a:rPr lang="pt-BR" b="1" i="1" strike="noStrike">
                <a:solidFill>
                  <a:srgbClr val="C00000"/>
                </a:solidFill>
                <a:latin typeface="Calibri"/>
                <a:ea typeface="Times New Roman"/>
              </a:rPr>
              <a:t>ogo, Eduardo pagaria R$ 200,00 pelas camisas.</a:t>
            </a:r>
            <a:endParaRPr/>
          </a:p>
        </p:txBody>
      </p:sp>
      <p:sp>
        <p:nvSpPr>
          <p:cNvPr id="340" name="CustomShape 12"/>
          <p:cNvSpPr/>
          <p:nvPr/>
        </p:nvSpPr>
        <p:spPr>
          <a:xfrm>
            <a:off x="4518360" y="3113280"/>
            <a:ext cx="62784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.</a:t>
            </a:r>
            <a:endParaRPr/>
          </a:p>
        </p:txBody>
      </p:sp>
      <p:sp>
        <p:nvSpPr>
          <p:cNvPr id="341" name="CustomShape 13"/>
          <p:cNvSpPr/>
          <p:nvPr/>
        </p:nvSpPr>
        <p:spPr>
          <a:xfrm>
            <a:off x="827640" y="2565000"/>
            <a:ext cx="7055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i="1" strike="noStrike">
                <a:solidFill>
                  <a:srgbClr val="000000"/>
                </a:solidFill>
                <a:latin typeface="Calibri"/>
                <a:ea typeface="Times New Roman"/>
              </a:rPr>
              <a:t>Aplicando a relação fundamental das proporções:</a:t>
            </a:r>
            <a:endParaRPr/>
          </a:p>
        </p:txBody>
      </p:sp>
      <p:sp>
        <p:nvSpPr>
          <p:cNvPr id="342" name="CustomShape 14"/>
          <p:cNvSpPr/>
          <p:nvPr/>
        </p:nvSpPr>
        <p:spPr>
          <a:xfrm>
            <a:off x="3512160" y="3761640"/>
            <a:ext cx="350676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500" b="1" strike="noStrike">
                <a:solidFill>
                  <a:srgbClr val="000000"/>
                </a:solidFill>
                <a:latin typeface="Calibri"/>
                <a:ea typeface="DejaVu Sans"/>
              </a:rPr>
              <a:t>               ___</a:t>
            </a:r>
            <a:endParaRPr/>
          </a:p>
        </p:txBody>
      </p:sp>
      <p:sp>
        <p:nvSpPr>
          <p:cNvPr id="343" name="CustomShape 15"/>
          <p:cNvSpPr/>
          <p:nvPr/>
        </p:nvSpPr>
        <p:spPr>
          <a:xfrm flipH="1">
            <a:off x="1906200" y="1973520"/>
            <a:ext cx="1510560" cy="360"/>
          </a:xfrm>
          <a:prstGeom prst="straightConnector1">
            <a:avLst/>
          </a:pr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6"/>
          <p:cNvSpPr/>
          <p:nvPr/>
        </p:nvSpPr>
        <p:spPr>
          <a:xfrm>
            <a:off x="3890880" y="3820680"/>
            <a:ext cx="78804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x =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348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349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pic>
        <p:nvPicPr>
          <p:cNvPr id="350" name="Picture 2"/>
          <p:cNvPicPr/>
          <p:nvPr/>
        </p:nvPicPr>
        <p:blipFill>
          <a:blip r:embed="rId2" cstate="print"/>
          <a:stretch/>
        </p:blipFill>
        <p:spPr>
          <a:xfrm>
            <a:off x="2722320" y="3289680"/>
            <a:ext cx="2391120" cy="2391120"/>
          </a:xfrm>
          <a:prstGeom prst="rect">
            <a:avLst/>
          </a:prstGeom>
          <a:ln>
            <a:noFill/>
          </a:ln>
        </p:spPr>
      </p:pic>
      <p:sp>
        <p:nvSpPr>
          <p:cNvPr id="351" name="CustomShape 5"/>
          <p:cNvSpPr/>
          <p:nvPr/>
        </p:nvSpPr>
        <p:spPr>
          <a:xfrm>
            <a:off x="2339640" y="555912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4507200" y="1038600"/>
            <a:ext cx="3951720" cy="1364400"/>
          </a:xfrm>
          <a:prstGeom prst="wedgeRoundRectCallout">
            <a:avLst>
              <a:gd name="adj1" fmla="val -41186"/>
              <a:gd name="adj2" fmla="val 104623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Agora que vimos alguns exemplos, tente fazer as próximas questões.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356" name="CustomShape 3"/>
          <p:cNvSpPr/>
          <p:nvPr/>
        </p:nvSpPr>
        <p:spPr>
          <a:xfrm>
            <a:off x="4269240" y="2997000"/>
            <a:ext cx="453492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Uma pessoa bebe três copos de água a cada duas horas. Se ela passar acordada 16 horas por dia, quantos copos d'água ela beberá neste período?</a:t>
            </a:r>
            <a:endParaRPr/>
          </a:p>
        </p:txBody>
      </p:sp>
      <p:pic>
        <p:nvPicPr>
          <p:cNvPr id="357" name="Imagem 2"/>
          <p:cNvPicPr/>
          <p:nvPr/>
        </p:nvPicPr>
        <p:blipFill>
          <a:blip r:embed="rId2" cstate="print"/>
          <a:stretch/>
        </p:blipFill>
        <p:spPr>
          <a:xfrm>
            <a:off x="2204640" y="963360"/>
            <a:ext cx="3870000" cy="1455480"/>
          </a:xfrm>
          <a:prstGeom prst="rect">
            <a:avLst/>
          </a:prstGeom>
          <a:ln>
            <a:noFill/>
          </a:ln>
        </p:spPr>
      </p:pic>
      <p:pic>
        <p:nvPicPr>
          <p:cNvPr id="358" name="Picture 2"/>
          <p:cNvPicPr/>
          <p:nvPr/>
        </p:nvPicPr>
        <p:blipFill>
          <a:blip r:embed="rId3" cstate="print"/>
          <a:stretch/>
        </p:blipFill>
        <p:spPr>
          <a:xfrm>
            <a:off x="639360" y="2325960"/>
            <a:ext cx="3382920" cy="3631320"/>
          </a:xfrm>
          <a:prstGeom prst="rect">
            <a:avLst/>
          </a:prstGeom>
          <a:ln>
            <a:noFill/>
          </a:ln>
        </p:spPr>
      </p:pic>
      <p:sp>
        <p:nvSpPr>
          <p:cNvPr id="359" name="CustomShape 4"/>
          <p:cNvSpPr/>
          <p:nvPr/>
        </p:nvSpPr>
        <p:spPr>
          <a:xfrm>
            <a:off x="1405800" y="5977800"/>
            <a:ext cx="265968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Olli Niemitalo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363" name="CustomShape 3"/>
          <p:cNvSpPr/>
          <p:nvPr/>
        </p:nvSpPr>
        <p:spPr>
          <a:xfrm>
            <a:off x="4557240" y="2565000"/>
            <a:ext cx="411768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Pedro precisa ler alguns livros para o vestibular, e notou que em 3 horas de leitura conseguiu ler 70 páginas. Caso ele mantenha este mesmo ritmo, quantas páginas ele conseguirá ler em um período de 6 horas?</a:t>
            </a:r>
            <a:endParaRPr/>
          </a:p>
        </p:txBody>
      </p:sp>
      <p:pic>
        <p:nvPicPr>
          <p:cNvPr id="364" name="Imagem 3"/>
          <p:cNvPicPr/>
          <p:nvPr/>
        </p:nvPicPr>
        <p:blipFill>
          <a:blip r:embed="rId2" cstate="print"/>
          <a:stretch/>
        </p:blipFill>
        <p:spPr>
          <a:xfrm>
            <a:off x="2204640" y="980640"/>
            <a:ext cx="3870000" cy="1455480"/>
          </a:xfrm>
          <a:prstGeom prst="rect">
            <a:avLst/>
          </a:prstGeom>
          <a:ln>
            <a:noFill/>
          </a:ln>
        </p:spPr>
      </p:pic>
      <p:pic>
        <p:nvPicPr>
          <p:cNvPr id="365" name="Picture 2"/>
          <p:cNvPicPr/>
          <p:nvPr/>
        </p:nvPicPr>
        <p:blipFill>
          <a:blip r:embed="rId3" cstate="print"/>
          <a:stretch/>
        </p:blipFill>
        <p:spPr>
          <a:xfrm>
            <a:off x="251640" y="2643480"/>
            <a:ext cx="4133160" cy="2872080"/>
          </a:xfrm>
          <a:prstGeom prst="rect">
            <a:avLst/>
          </a:prstGeom>
          <a:ln>
            <a:noFill/>
          </a:ln>
        </p:spPr>
      </p:pic>
      <p:sp>
        <p:nvSpPr>
          <p:cNvPr id="366" name="CustomShape 4"/>
          <p:cNvSpPr/>
          <p:nvPr/>
        </p:nvSpPr>
        <p:spPr>
          <a:xfrm>
            <a:off x="107640" y="5612040"/>
            <a:ext cx="439236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Randi Hausken / Creative Commons Attribution-Share Alike 2.0 Generic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72000" y="2642040"/>
            <a:ext cx="3887280" cy="26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Times New Roman"/>
              </a:rPr>
              <a:t>Há um documento de cerca de 1650 a.C., conhecido como papiro de Rhind, onde um escriba chamado Ahmes mostra problemas do cotidiano dos egípcios envolvendo conceitos matemáticos, incluindo a regra de três simples. </a:t>
            </a:r>
            <a:r>
              <a:rPr lang="pt-BR" sz="2500" b="1" strike="noStrike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endParaRPr/>
          </a:p>
        </p:txBody>
      </p:sp>
      <p:pic>
        <p:nvPicPr>
          <p:cNvPr id="90" name="Picture 14"/>
          <p:cNvPicPr/>
          <p:nvPr/>
        </p:nvPicPr>
        <p:blipFill>
          <a:blip r:embed="rId2" cstate="print"/>
          <a:stretch/>
        </p:blipFill>
        <p:spPr>
          <a:xfrm>
            <a:off x="4140360" y="2781000"/>
            <a:ext cx="4699440" cy="2950920"/>
          </a:xfrm>
          <a:prstGeom prst="rect">
            <a:avLst/>
          </a:prstGeom>
          <a:ln>
            <a:noFill/>
          </a:ln>
        </p:spPr>
      </p:pic>
      <p:sp>
        <p:nvSpPr>
          <p:cNvPr id="91" name="CustomShape 6"/>
          <p:cNvSpPr/>
          <p:nvPr/>
        </p:nvSpPr>
        <p:spPr>
          <a:xfrm>
            <a:off x="3060000" y="809640"/>
            <a:ext cx="4390920" cy="1272240"/>
          </a:xfrm>
          <a:prstGeom prst="wedgeEllipseCallout">
            <a:avLst>
              <a:gd name="adj1" fmla="val -62851"/>
              <a:gd name="adj2" fmla="val 25582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Pra começar, vamos a um fato interessante!</a:t>
            </a:r>
            <a:endParaRPr/>
          </a:p>
        </p:txBody>
      </p:sp>
      <p:pic>
        <p:nvPicPr>
          <p:cNvPr id="92" name="Picture 2"/>
          <p:cNvPicPr/>
          <p:nvPr/>
        </p:nvPicPr>
        <p:blipFill>
          <a:blip r:embed="rId3" cstate="print"/>
          <a:stretch/>
        </p:blipFill>
        <p:spPr>
          <a:xfrm>
            <a:off x="1032480" y="809640"/>
            <a:ext cx="1485720" cy="1485720"/>
          </a:xfrm>
          <a:prstGeom prst="rect">
            <a:avLst/>
          </a:prstGeom>
          <a:ln>
            <a:noFill/>
          </a:ln>
        </p:spPr>
      </p:pic>
      <p:sp>
        <p:nvSpPr>
          <p:cNvPr id="93" name="CustomShape 7"/>
          <p:cNvSpPr/>
          <p:nvPr/>
        </p:nvSpPr>
        <p:spPr>
          <a:xfrm rot="5400000">
            <a:off x="-267480" y="1393560"/>
            <a:ext cx="196092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</a:t>
            </a:r>
            <a:endParaRPr/>
          </a:p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 Public Domain</a:t>
            </a:r>
            <a:endParaRPr/>
          </a:p>
        </p:txBody>
      </p:sp>
      <p:sp>
        <p:nvSpPr>
          <p:cNvPr id="94" name="CustomShape 8"/>
          <p:cNvSpPr/>
          <p:nvPr/>
        </p:nvSpPr>
        <p:spPr>
          <a:xfrm>
            <a:off x="5531040" y="5599080"/>
            <a:ext cx="291564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Paul James Cowie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370" name="CustomShape 3"/>
          <p:cNvSpPr/>
          <p:nvPr/>
        </p:nvSpPr>
        <p:spPr>
          <a:xfrm>
            <a:off x="4557240" y="2565000"/>
            <a:ext cx="4117680" cy="20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Uma equipe de 5 professores gastou 12 dias para corrigir as provas de um vestibular. Considerando a mesma proporção, quantos dias levarão 30 professores para corrigir as provas?</a:t>
            </a:r>
            <a:endParaRPr/>
          </a:p>
        </p:txBody>
      </p:sp>
      <p:sp>
        <p:nvSpPr>
          <p:cNvPr id="371" name="CustomShape 4"/>
          <p:cNvSpPr/>
          <p:nvPr/>
        </p:nvSpPr>
        <p:spPr>
          <a:xfrm>
            <a:off x="107640" y="5517360"/>
            <a:ext cx="439236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David Maiolo / Creative Commons Attribution-Share Alike 3.0 Unported</a:t>
            </a:r>
            <a:endParaRPr/>
          </a:p>
        </p:txBody>
      </p:sp>
      <p:pic>
        <p:nvPicPr>
          <p:cNvPr id="372" name="Imagem 4"/>
          <p:cNvPicPr/>
          <p:nvPr/>
        </p:nvPicPr>
        <p:blipFill>
          <a:blip r:embed="rId2" cstate="print"/>
          <a:stretch/>
        </p:blipFill>
        <p:spPr>
          <a:xfrm>
            <a:off x="2208600" y="980640"/>
            <a:ext cx="3870000" cy="1455480"/>
          </a:xfrm>
          <a:prstGeom prst="rect">
            <a:avLst/>
          </a:prstGeom>
          <a:ln>
            <a:noFill/>
          </a:ln>
        </p:spPr>
      </p:pic>
      <p:pic>
        <p:nvPicPr>
          <p:cNvPr id="373" name="Picture 2"/>
          <p:cNvPicPr/>
          <p:nvPr/>
        </p:nvPicPr>
        <p:blipFill>
          <a:blip r:embed="rId3" cstate="print"/>
          <a:stretch/>
        </p:blipFill>
        <p:spPr>
          <a:xfrm>
            <a:off x="146880" y="2573640"/>
            <a:ext cx="4363200" cy="290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377" name="CustomShape 3"/>
          <p:cNvSpPr/>
          <p:nvPr/>
        </p:nvSpPr>
        <p:spPr>
          <a:xfrm>
            <a:off x="4557240" y="2565000"/>
            <a:ext cx="4117680" cy="20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Uma equipe de 5 professores gastou 12 dias para corrigir as provas de um vestibular. Considerando a mesma proporção, quantos dias levarão 30 professores para corrigir as provas?</a:t>
            </a:r>
            <a:endParaRPr/>
          </a:p>
        </p:txBody>
      </p:sp>
      <p:sp>
        <p:nvSpPr>
          <p:cNvPr id="378" name="CustomShape 4"/>
          <p:cNvSpPr/>
          <p:nvPr/>
        </p:nvSpPr>
        <p:spPr>
          <a:xfrm>
            <a:off x="107640" y="5517360"/>
            <a:ext cx="439236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David Maiolo / Creative Commons Attribution-Share Alike 3.0 Unported</a:t>
            </a:r>
            <a:endParaRPr/>
          </a:p>
        </p:txBody>
      </p:sp>
      <p:pic>
        <p:nvPicPr>
          <p:cNvPr id="379" name="Imagem 4"/>
          <p:cNvPicPr/>
          <p:nvPr/>
        </p:nvPicPr>
        <p:blipFill>
          <a:blip r:embed="rId2" cstate="print"/>
          <a:stretch/>
        </p:blipFill>
        <p:spPr>
          <a:xfrm>
            <a:off x="2208600" y="980640"/>
            <a:ext cx="3870000" cy="1455480"/>
          </a:xfrm>
          <a:prstGeom prst="rect">
            <a:avLst/>
          </a:prstGeom>
          <a:ln>
            <a:noFill/>
          </a:ln>
        </p:spPr>
      </p:pic>
      <p:pic>
        <p:nvPicPr>
          <p:cNvPr id="380" name="Picture 2"/>
          <p:cNvPicPr/>
          <p:nvPr/>
        </p:nvPicPr>
        <p:blipFill>
          <a:blip r:embed="rId3" cstate="print"/>
          <a:stretch/>
        </p:blipFill>
        <p:spPr>
          <a:xfrm>
            <a:off x="146880" y="2573640"/>
            <a:ext cx="4363200" cy="290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384" name="CustomShape 3"/>
          <p:cNvSpPr/>
          <p:nvPr/>
        </p:nvSpPr>
        <p:spPr>
          <a:xfrm>
            <a:off x="4557240" y="2565000"/>
            <a:ext cx="4117680" cy="20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Dois pedreiros trabalhando juntos conseguem construir um certo muro em 6 horas de trabalho. Se ao invés de dois, fossem três pedreiros, em quantas horas tal muro poderia ser construído?</a:t>
            </a:r>
            <a:endParaRPr/>
          </a:p>
        </p:txBody>
      </p:sp>
      <p:sp>
        <p:nvSpPr>
          <p:cNvPr id="385" name="CustomShape 4"/>
          <p:cNvSpPr/>
          <p:nvPr/>
        </p:nvSpPr>
        <p:spPr>
          <a:xfrm>
            <a:off x="65880" y="5373360"/>
            <a:ext cx="4392360" cy="39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NATO Training Mission-Afghanistan /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Creative Commons Attribution-Share Alike 2.0 Generic</a:t>
            </a:r>
            <a:endParaRPr/>
          </a:p>
        </p:txBody>
      </p:sp>
      <p:pic>
        <p:nvPicPr>
          <p:cNvPr id="386" name="Imagem 3"/>
          <p:cNvPicPr/>
          <p:nvPr/>
        </p:nvPicPr>
        <p:blipFill>
          <a:blip r:embed="rId2" cstate="print"/>
          <a:stretch/>
        </p:blipFill>
        <p:spPr>
          <a:xfrm>
            <a:off x="2204640" y="980640"/>
            <a:ext cx="3870000" cy="145548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3" cstate="print"/>
          <a:stretch/>
        </p:blipFill>
        <p:spPr>
          <a:xfrm>
            <a:off x="163440" y="2292840"/>
            <a:ext cx="4263120" cy="304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391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392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393" name="CustomShape 5"/>
          <p:cNvSpPr/>
          <p:nvPr/>
        </p:nvSpPr>
        <p:spPr>
          <a:xfrm>
            <a:off x="3081240" y="1012680"/>
            <a:ext cx="3507120" cy="1272240"/>
          </a:xfrm>
          <a:prstGeom prst="wedgeEllipseCallout">
            <a:avLst>
              <a:gd name="adj1" fmla="val -49048"/>
              <a:gd name="adj2" fmla="val 65235"/>
            </a:avLst>
          </a:prstGeom>
          <a:solidFill>
            <a:schemeClr val="tx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E aí? Como você se saiu?</a:t>
            </a:r>
            <a:endParaRPr/>
          </a:p>
        </p:txBody>
      </p:sp>
      <p:sp>
        <p:nvSpPr>
          <p:cNvPr id="394" name="CustomShape 6"/>
          <p:cNvSpPr/>
          <p:nvPr/>
        </p:nvSpPr>
        <p:spPr>
          <a:xfrm>
            <a:off x="4138560" y="2562120"/>
            <a:ext cx="3600360" cy="1272240"/>
          </a:xfrm>
          <a:prstGeom prst="wedgeEllipseCallout">
            <a:avLst>
              <a:gd name="adj1" fmla="val -69400"/>
              <a:gd name="adj2" fmla="val 12592"/>
            </a:avLst>
          </a:prstGeom>
          <a:solidFill>
            <a:srgbClr val="0070C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Conseguiu responder todas?</a:t>
            </a:r>
            <a:endParaRPr/>
          </a:p>
        </p:txBody>
      </p:sp>
      <p:sp>
        <p:nvSpPr>
          <p:cNvPr id="395" name="CustomShape 7"/>
          <p:cNvSpPr/>
          <p:nvPr/>
        </p:nvSpPr>
        <p:spPr>
          <a:xfrm>
            <a:off x="3081240" y="4111920"/>
            <a:ext cx="5233680" cy="1055160"/>
          </a:xfrm>
          <a:prstGeom prst="wedgeEllipseCallout">
            <a:avLst>
              <a:gd name="adj1" fmla="val -46254"/>
              <a:gd name="adj2" fmla="val -80708"/>
            </a:avLst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333333"/>
                </a:solidFill>
                <a:latin typeface="Calibri"/>
                <a:ea typeface="Times New Roman"/>
              </a:rPr>
              <a:t>Então, agora é hora de conferirmos as respostas!</a:t>
            </a:r>
            <a:endParaRPr/>
          </a:p>
        </p:txBody>
      </p:sp>
      <p:pic>
        <p:nvPicPr>
          <p:cNvPr id="396" name="Picture 2"/>
          <p:cNvPicPr/>
          <p:nvPr/>
        </p:nvPicPr>
        <p:blipFill>
          <a:blip r:embed="rId2" cstate="print"/>
          <a:stretch/>
        </p:blipFill>
        <p:spPr>
          <a:xfrm>
            <a:off x="1142640" y="2237760"/>
            <a:ext cx="2109240" cy="2109240"/>
          </a:xfrm>
          <a:prstGeom prst="rect">
            <a:avLst/>
          </a:prstGeom>
          <a:ln>
            <a:noFill/>
          </a:ln>
        </p:spPr>
      </p:pic>
      <p:sp>
        <p:nvSpPr>
          <p:cNvPr id="397" name="CustomShape 8"/>
          <p:cNvSpPr/>
          <p:nvPr/>
        </p:nvSpPr>
        <p:spPr>
          <a:xfrm rot="5400000">
            <a:off x="-761760" y="300312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401" name="CustomShape 3"/>
          <p:cNvSpPr/>
          <p:nvPr/>
        </p:nvSpPr>
        <p:spPr>
          <a:xfrm>
            <a:off x="4269240" y="2997000"/>
            <a:ext cx="4534920" cy="14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RESPOSTA: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i="1" strike="noStrike">
                <a:solidFill>
                  <a:srgbClr val="000000"/>
                </a:solidFill>
                <a:latin typeface="Calibri"/>
                <a:ea typeface="DejaVu Sans"/>
              </a:rPr>
              <a:t>24 copos de água</a:t>
            </a:r>
            <a:endParaRPr/>
          </a:p>
        </p:txBody>
      </p:sp>
      <p:pic>
        <p:nvPicPr>
          <p:cNvPr id="402" name="Imagem 2"/>
          <p:cNvPicPr/>
          <p:nvPr/>
        </p:nvPicPr>
        <p:blipFill>
          <a:blip r:embed="rId2" cstate="print"/>
          <a:stretch/>
        </p:blipFill>
        <p:spPr>
          <a:xfrm>
            <a:off x="2204640" y="963360"/>
            <a:ext cx="3870000" cy="1455480"/>
          </a:xfrm>
          <a:prstGeom prst="rect">
            <a:avLst/>
          </a:prstGeom>
          <a:ln>
            <a:noFill/>
          </a:ln>
        </p:spPr>
      </p:pic>
      <p:pic>
        <p:nvPicPr>
          <p:cNvPr id="403" name="Picture 2"/>
          <p:cNvPicPr/>
          <p:nvPr/>
        </p:nvPicPr>
        <p:blipFill>
          <a:blip r:embed="rId3" cstate="print"/>
          <a:stretch/>
        </p:blipFill>
        <p:spPr>
          <a:xfrm>
            <a:off x="639360" y="2325960"/>
            <a:ext cx="3382920" cy="3631320"/>
          </a:xfrm>
          <a:prstGeom prst="rect">
            <a:avLst/>
          </a:prstGeom>
          <a:ln>
            <a:noFill/>
          </a:ln>
        </p:spPr>
      </p:pic>
      <p:sp>
        <p:nvSpPr>
          <p:cNvPr id="404" name="CustomShape 4"/>
          <p:cNvSpPr/>
          <p:nvPr/>
        </p:nvSpPr>
        <p:spPr>
          <a:xfrm>
            <a:off x="1405800" y="5977800"/>
            <a:ext cx="265968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Olli Niemitalo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408" name="CustomShape 3"/>
          <p:cNvSpPr/>
          <p:nvPr/>
        </p:nvSpPr>
        <p:spPr>
          <a:xfrm>
            <a:off x="4557240" y="2565000"/>
            <a:ext cx="4117680" cy="182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RESPOSTA: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i="1" strike="noStrike">
                <a:solidFill>
                  <a:srgbClr val="000000"/>
                </a:solidFill>
                <a:latin typeface="Calibri"/>
                <a:ea typeface="DejaVu Sans"/>
              </a:rPr>
              <a:t>140 páginas</a:t>
            </a:r>
            <a:endParaRPr/>
          </a:p>
        </p:txBody>
      </p:sp>
      <p:pic>
        <p:nvPicPr>
          <p:cNvPr id="409" name="Imagem 3"/>
          <p:cNvPicPr/>
          <p:nvPr/>
        </p:nvPicPr>
        <p:blipFill>
          <a:blip r:embed="rId2" cstate="print"/>
          <a:stretch/>
        </p:blipFill>
        <p:spPr>
          <a:xfrm>
            <a:off x="2204640" y="980640"/>
            <a:ext cx="3870000" cy="1455480"/>
          </a:xfrm>
          <a:prstGeom prst="rect">
            <a:avLst/>
          </a:prstGeom>
          <a:ln>
            <a:noFill/>
          </a:ln>
        </p:spPr>
      </p:pic>
      <p:pic>
        <p:nvPicPr>
          <p:cNvPr id="410" name="Picture 2"/>
          <p:cNvPicPr/>
          <p:nvPr/>
        </p:nvPicPr>
        <p:blipFill>
          <a:blip r:embed="rId3" cstate="print"/>
          <a:stretch/>
        </p:blipFill>
        <p:spPr>
          <a:xfrm>
            <a:off x="251640" y="2643480"/>
            <a:ext cx="4133160" cy="2872080"/>
          </a:xfrm>
          <a:prstGeom prst="rect">
            <a:avLst/>
          </a:prstGeom>
          <a:ln>
            <a:noFill/>
          </a:ln>
        </p:spPr>
      </p:pic>
      <p:sp>
        <p:nvSpPr>
          <p:cNvPr id="411" name="CustomShape 4"/>
          <p:cNvSpPr/>
          <p:nvPr/>
        </p:nvSpPr>
        <p:spPr>
          <a:xfrm>
            <a:off x="107640" y="5612040"/>
            <a:ext cx="439236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Randi Hausken / Creative Commons Attribution-Share Alike 2.0 Generic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415" name="CustomShape 3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416" name="CustomShape 4"/>
          <p:cNvSpPr/>
          <p:nvPr/>
        </p:nvSpPr>
        <p:spPr>
          <a:xfrm>
            <a:off x="3885120" y="3299760"/>
            <a:ext cx="1665720" cy="1078560"/>
          </a:xfrm>
          <a:prstGeom prst="actionButtonMovie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pic>
        <p:nvPicPr>
          <p:cNvPr id="417" name="Picture 2"/>
          <p:cNvPicPr/>
          <p:nvPr/>
        </p:nvPicPr>
        <p:blipFill>
          <a:blip r:embed="rId2" cstate="print"/>
          <a:stretch/>
        </p:blipFill>
        <p:spPr>
          <a:xfrm>
            <a:off x="645480" y="2046600"/>
            <a:ext cx="1313640" cy="1313640"/>
          </a:xfrm>
          <a:prstGeom prst="rect">
            <a:avLst/>
          </a:prstGeom>
          <a:ln>
            <a:noFill/>
          </a:ln>
        </p:spPr>
      </p:pic>
      <p:sp>
        <p:nvSpPr>
          <p:cNvPr id="418" name="CustomShape 5"/>
          <p:cNvSpPr/>
          <p:nvPr/>
        </p:nvSpPr>
        <p:spPr>
          <a:xfrm>
            <a:off x="2151720" y="923760"/>
            <a:ext cx="6231600" cy="1121400"/>
          </a:xfrm>
          <a:prstGeom prst="wedgeRectCallout">
            <a:avLst>
              <a:gd name="adj1" fmla="val -54310"/>
              <a:gd name="adj2" fmla="val 77770"/>
            </a:avLst>
          </a:prstGeom>
          <a:solidFill>
            <a:srgbClr val="002060"/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Times New Roman"/>
              </a:rPr>
              <a:t>Para aprender mais sobre esse assunto, clique aqui no ícone abaixo e assista um vídeo do “Telecurso”:</a:t>
            </a:r>
            <a:endParaRPr/>
          </a:p>
        </p:txBody>
      </p:sp>
      <p:sp>
        <p:nvSpPr>
          <p:cNvPr id="419" name="CustomShape 6"/>
          <p:cNvSpPr/>
          <p:nvPr/>
        </p:nvSpPr>
        <p:spPr>
          <a:xfrm rot="5400000">
            <a:off x="-1139040" y="270000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000" tIns="90000" rIns="45000" bIns="90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423" name="CustomShape 3"/>
          <p:cNvSpPr/>
          <p:nvPr/>
        </p:nvSpPr>
        <p:spPr>
          <a:xfrm>
            <a:off x="4557240" y="2565000"/>
            <a:ext cx="4117680" cy="182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RESPOSTA: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i="1" strike="noStrike">
                <a:solidFill>
                  <a:srgbClr val="000000"/>
                </a:solidFill>
                <a:latin typeface="Calibri"/>
                <a:ea typeface="DejaVu Sans"/>
              </a:rPr>
              <a:t>2 dias</a:t>
            </a:r>
            <a:endParaRPr/>
          </a:p>
        </p:txBody>
      </p:sp>
      <p:pic>
        <p:nvPicPr>
          <p:cNvPr id="424" name="Imagem 4"/>
          <p:cNvPicPr/>
          <p:nvPr/>
        </p:nvPicPr>
        <p:blipFill>
          <a:blip r:embed="rId2" cstate="print"/>
          <a:stretch/>
        </p:blipFill>
        <p:spPr>
          <a:xfrm>
            <a:off x="2208600" y="980640"/>
            <a:ext cx="3870000" cy="1455480"/>
          </a:xfrm>
          <a:prstGeom prst="rect">
            <a:avLst/>
          </a:prstGeom>
          <a:ln>
            <a:noFill/>
          </a:ln>
        </p:spPr>
      </p:pic>
      <p:sp>
        <p:nvSpPr>
          <p:cNvPr id="425" name="CustomShape 4"/>
          <p:cNvSpPr/>
          <p:nvPr/>
        </p:nvSpPr>
        <p:spPr>
          <a:xfrm>
            <a:off x="251640" y="5517360"/>
            <a:ext cx="439236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David Maiolo / Creative Commons Attribution-Share Alike 3.0 Unported</a:t>
            </a:r>
            <a:endParaRPr/>
          </a:p>
        </p:txBody>
      </p:sp>
      <p:pic>
        <p:nvPicPr>
          <p:cNvPr id="426" name="Picture 2"/>
          <p:cNvPicPr/>
          <p:nvPr/>
        </p:nvPicPr>
        <p:blipFill>
          <a:blip r:embed="rId3" cstate="print"/>
          <a:stretch/>
        </p:blipFill>
        <p:spPr>
          <a:xfrm>
            <a:off x="290880" y="2573640"/>
            <a:ext cx="4363200" cy="290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430" name="CustomShape 3"/>
          <p:cNvSpPr/>
          <p:nvPr/>
        </p:nvSpPr>
        <p:spPr>
          <a:xfrm>
            <a:off x="4557240" y="2565000"/>
            <a:ext cx="4117680" cy="18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RESPOSTA: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000" i="1" strike="noStrike">
                <a:solidFill>
                  <a:srgbClr val="000000"/>
                </a:solidFill>
                <a:latin typeface="Calibri"/>
                <a:ea typeface="DejaVu Sans"/>
              </a:rPr>
              <a:t>4 horas</a:t>
            </a:r>
            <a:endParaRPr/>
          </a:p>
        </p:txBody>
      </p:sp>
      <p:sp>
        <p:nvSpPr>
          <p:cNvPr id="431" name="CustomShape 4"/>
          <p:cNvSpPr/>
          <p:nvPr/>
        </p:nvSpPr>
        <p:spPr>
          <a:xfrm>
            <a:off x="65880" y="5373360"/>
            <a:ext cx="4392360" cy="39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NATO Training Mission-Afghanistan /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Creative Commons Attribution-Share Alike 2.0 Generic</a:t>
            </a:r>
            <a:endParaRPr/>
          </a:p>
        </p:txBody>
      </p:sp>
      <p:pic>
        <p:nvPicPr>
          <p:cNvPr id="432" name="Imagem 3"/>
          <p:cNvPicPr/>
          <p:nvPr/>
        </p:nvPicPr>
        <p:blipFill>
          <a:blip r:embed="rId2" cstate="print"/>
          <a:stretch/>
        </p:blipFill>
        <p:spPr>
          <a:xfrm>
            <a:off x="2204640" y="980640"/>
            <a:ext cx="3870000" cy="1455480"/>
          </a:xfrm>
          <a:prstGeom prst="rect">
            <a:avLst/>
          </a:prstGeom>
          <a:ln>
            <a:noFill/>
          </a:ln>
        </p:spPr>
      </p:pic>
      <p:pic>
        <p:nvPicPr>
          <p:cNvPr id="433" name="Picture 2"/>
          <p:cNvPicPr/>
          <p:nvPr/>
        </p:nvPicPr>
        <p:blipFill>
          <a:blip r:embed="rId3" cstate="print"/>
          <a:stretch/>
        </p:blipFill>
        <p:spPr>
          <a:xfrm>
            <a:off x="163440" y="2292840"/>
            <a:ext cx="4263120" cy="304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" name="Table 1"/>
          <p:cNvGraphicFramePr/>
          <p:nvPr/>
        </p:nvGraphicFramePr>
        <p:xfrm>
          <a:off x="72010" y="764704"/>
          <a:ext cx="8964486" cy="5416190"/>
        </p:xfrm>
        <a:graphic>
          <a:graphicData uri="http://schemas.openxmlformats.org/drawingml/2006/table">
            <a:tbl>
              <a:tblPr/>
              <a:tblGrid>
                <a:gridCol w="1074621"/>
                <a:gridCol w="2966918"/>
                <a:gridCol w="4058852"/>
                <a:gridCol w="864095"/>
              </a:tblGrid>
              <a:tr h="449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Slide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Autoria / Licença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da Fonte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  <a:endParaRPr sz="1600" dirty="0"/>
                    </a:p>
                  </a:txBody>
                  <a:tcPr/>
                </a:tc>
              </a:tr>
              <a:tr h="389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2, 3a, 4, 5a, 6, 27, 32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Tango! Desktop Project / Public Domain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https://commons.wikimedia.org/wiki/File:Face-glasses.svg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21/07/2015</a:t>
                      </a:r>
                      <a:endParaRPr/>
                    </a:p>
                  </a:txBody>
                  <a:tcPr/>
                </a:tc>
              </a:tr>
              <a:tr h="389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3b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Paul James Cowie / Public Domain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https://commons.wikimedia.org/wiki/File:Rhind_Mathematical_Papyrus.jpg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21/07/2015</a:t>
                      </a:r>
                      <a:endParaRPr/>
                    </a:p>
                  </a:txBody>
                  <a:tcPr/>
                </a:tc>
              </a:tr>
              <a:tr h="239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5b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Tango! Desktop Project / Public Domain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https://commons.wikimedia.org/wiki/File:Face-surprise.svg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21/07/2015</a:t>
                      </a:r>
                      <a:endParaRPr/>
                    </a:p>
                  </a:txBody>
                  <a:tcPr/>
                </a:tc>
              </a:tr>
              <a:tr h="389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7, 10b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PatríciaR / Creative Commons Attribution-Share Alike 4.0 International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https://pt.wikipedia.org/wiki/Ficheiro:Schackrutor.jpg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22/07/2015</a:t>
                      </a:r>
                      <a:endParaRPr/>
                    </a:p>
                  </a:txBody>
                  <a:tcPr/>
                </a:tc>
              </a:tr>
              <a:tr h="239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Tango! Desktop Project / </a:t>
                      </a:r>
                      <a:r>
                        <a:rPr lang="pt-BR" sz="1000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Public</a:t>
                      </a:r>
                      <a:r>
                        <a:rPr lang="pt-BR" sz="1000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000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Domain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https://commons.wikimedia.org/wiki/File:Face-plain.svg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22/07/2015</a:t>
                      </a:r>
                      <a:endParaRPr/>
                    </a:p>
                  </a:txBody>
                  <a:tcPr/>
                </a:tc>
              </a:tr>
              <a:tr h="389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10a, 11, 16, 17, 21, 22, 25, 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Tango! Desktop Project / </a:t>
                      </a:r>
                      <a:r>
                        <a:rPr lang="pt-BR" sz="1000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Public</a:t>
                      </a:r>
                      <a:r>
                        <a:rPr lang="pt-BR" sz="1000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000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Domain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https://commons.wikimedia.org/wiki/File:Face-grin.svg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22/07/2015</a:t>
                      </a:r>
                      <a:endParaRPr/>
                    </a:p>
                  </a:txBody>
                  <a:tcPr/>
                </a:tc>
              </a:tr>
              <a:tr h="389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Robert Basic / Creative Commons Attribution-Share Alike 2.0 Generic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https://commons.wikimedia.org/wiki/File:VW_Golf_7_(11139763236).jpg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22/07/2015</a:t>
                      </a:r>
                      <a:endParaRPr/>
                    </a:p>
                  </a:txBody>
                  <a:tcPr/>
                </a:tc>
              </a:tr>
              <a:tr h="389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Camisetas / Creative Commons Attribution-Share Alike 3.0 Unported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https://commons.wikimedia.org/wiki/File:Grey_Tshirt.jpg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22/07/2015</a:t>
                      </a:r>
                      <a:endParaRPr/>
                    </a:p>
                  </a:txBody>
                  <a:tcPr/>
                </a:tc>
              </a:tr>
              <a:tr h="389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Oregon Department of Transportation / Creative Commons Attribution-Share Alike 2.0 Generic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https://commons.wikimedia.org/wiki/File:2013_Construction_Day_-_Jackhammer_trainee_(8771008357).jpg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22/07/2015</a:t>
                      </a:r>
                      <a:endParaRPr/>
                    </a:p>
                  </a:txBody>
                  <a:tcPr/>
                </a:tc>
              </a:tr>
              <a:tr h="389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28, 33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Olli Niemitalo / Public Domain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https://commons.wikimedia.org/wiki/File:Drinking_glass_fingerprint_FTIR.jpg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24/07/2015</a:t>
                      </a:r>
                      <a:endParaRPr/>
                    </a:p>
                  </a:txBody>
                  <a:tcPr/>
                </a:tc>
              </a:tr>
              <a:tr h="389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29, 34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Randi Hausken / Creative Commons Attribution-Share Alike 2.0 Generic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https://commons.wikimedia.org/wiki/File:Concentrating_(3460165669).jpg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24/07/2015</a:t>
                      </a:r>
                      <a:endParaRPr/>
                    </a:p>
                  </a:txBody>
                  <a:tcPr/>
                </a:tc>
              </a:tr>
              <a:tr h="389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30, 35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David Maiolo / Creative Commons Attribution-Share Alike 3.0 Unported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https://commons.wikimedia.org/wiki/File:Students_Studying.jpg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08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31, 36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NATO Training </a:t>
                      </a:r>
                      <a:r>
                        <a:rPr lang="pt-BR" sz="1000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Mission-Afghanistan</a:t>
                      </a:r>
                      <a:r>
                        <a:rPr lang="pt-BR" sz="1000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/ </a:t>
                      </a:r>
                      <a:r>
                        <a:rPr lang="pt-BR" sz="1000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Creative</a:t>
                      </a:r>
                      <a:r>
                        <a:rPr lang="pt-BR" sz="1000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000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Commons</a:t>
                      </a:r>
                      <a:r>
                        <a:rPr lang="pt-BR" sz="1000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BR" sz="1000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Attribution-Share</a:t>
                      </a:r>
                      <a:r>
                        <a:rPr lang="pt-BR" sz="1000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000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Alike</a:t>
                      </a:r>
                      <a:r>
                        <a:rPr lang="pt-BR" sz="1000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2.0 </a:t>
                      </a: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Generic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https://commons.wikimedia.org/wiki/File:110905-F-HS721-800_(6177342417).jpg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6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pic>
        <p:nvPicPr>
          <p:cNvPr id="100" name="Picture 2"/>
          <p:cNvPicPr/>
          <p:nvPr/>
        </p:nvPicPr>
        <p:blipFill>
          <a:blip r:embed="rId2" cstate="print"/>
          <a:stretch/>
        </p:blipFill>
        <p:spPr>
          <a:xfrm>
            <a:off x="2722320" y="3289680"/>
            <a:ext cx="2391120" cy="2391120"/>
          </a:xfrm>
          <a:prstGeom prst="rect">
            <a:avLst/>
          </a:prstGeom>
          <a:ln>
            <a:noFill/>
          </a:ln>
        </p:spPr>
      </p:pic>
      <p:sp>
        <p:nvSpPr>
          <p:cNvPr id="101" name="CustomShape 5"/>
          <p:cNvSpPr/>
          <p:nvPr/>
        </p:nvSpPr>
        <p:spPr>
          <a:xfrm>
            <a:off x="2339640" y="555912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  <p:sp>
        <p:nvSpPr>
          <p:cNvPr id="102" name="CustomShape 6"/>
          <p:cNvSpPr/>
          <p:nvPr/>
        </p:nvSpPr>
        <p:spPr>
          <a:xfrm>
            <a:off x="323640" y="1001880"/>
            <a:ext cx="4246920" cy="1887120"/>
          </a:xfrm>
          <a:prstGeom prst="wedgeRoundRectCallout">
            <a:avLst>
              <a:gd name="adj1" fmla="val -420"/>
              <a:gd name="adj2" fmla="val 116831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A </a:t>
            </a:r>
            <a:r>
              <a:rPr lang="pt-BR" b="1" i="1" strike="noStrike">
                <a:solidFill>
                  <a:srgbClr val="00B0F0"/>
                </a:solidFill>
                <a:latin typeface="Calibri"/>
                <a:ea typeface="DejaVu Sans"/>
              </a:rPr>
              <a:t>regra de três simples</a:t>
            </a:r>
            <a:r>
              <a:rPr lang="pt-BR" b="1" strike="noStrike">
                <a:solidFill>
                  <a:srgbClr val="00B0F0"/>
                </a:solidFill>
                <a:latin typeface="Calibri"/>
                <a:ea typeface="DejaVu Sans"/>
              </a:rPr>
              <a:t> </a:t>
            </a: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é um processo prático para resolver problemas que envolvam quatro valores dos quais conhecemos três deles.</a:t>
            </a:r>
            <a:endParaRPr/>
          </a:p>
        </p:txBody>
      </p:sp>
      <p:sp>
        <p:nvSpPr>
          <p:cNvPr id="103" name="CustomShape 7"/>
          <p:cNvSpPr/>
          <p:nvPr/>
        </p:nvSpPr>
        <p:spPr>
          <a:xfrm>
            <a:off x="4860000" y="1917000"/>
            <a:ext cx="4103280" cy="1364400"/>
          </a:xfrm>
          <a:prstGeom prst="wedgeRoundRectCallout">
            <a:avLst>
              <a:gd name="adj1" fmla="val -41186"/>
              <a:gd name="adj2" fmla="val 104623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Devemos, portanto, determinar um valor a partir dos três já conhecidos.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 flipH="1">
            <a:off x="226080" y="909720"/>
            <a:ext cx="4486320" cy="1817640"/>
          </a:xfrm>
          <a:prstGeom prst="wedgeRoundRectCallout">
            <a:avLst>
              <a:gd name="adj1" fmla="val -14171"/>
              <a:gd name="adj2" fmla="val 89356"/>
              <a:gd name="adj3" fmla="val 16667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Picture 2"/>
          <p:cNvPicPr/>
          <p:nvPr/>
        </p:nvPicPr>
        <p:blipFill>
          <a:blip r:embed="rId2" cstate="print"/>
          <a:stretch/>
        </p:blipFill>
        <p:spPr>
          <a:xfrm>
            <a:off x="1973160" y="3357720"/>
            <a:ext cx="2114640" cy="2114640"/>
          </a:xfrm>
          <a:prstGeom prst="rect">
            <a:avLst/>
          </a:prstGeom>
          <a:ln>
            <a:noFill/>
          </a:ln>
        </p:spPr>
      </p:pic>
      <p:pic>
        <p:nvPicPr>
          <p:cNvPr id="107" name="Picture 2"/>
          <p:cNvPicPr/>
          <p:nvPr/>
        </p:nvPicPr>
        <p:blipFill>
          <a:blip r:embed="rId3" cstate="print"/>
          <a:stretch/>
        </p:blipFill>
        <p:spPr>
          <a:xfrm>
            <a:off x="4859280" y="3357720"/>
            <a:ext cx="2159280" cy="215748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4788000" y="1628640"/>
            <a:ext cx="4247640" cy="1208880"/>
          </a:xfrm>
          <a:prstGeom prst="wedgeRoundRectCallout">
            <a:avLst>
              <a:gd name="adj1" fmla="val -24480"/>
              <a:gd name="adj2" fmla="val 98787"/>
              <a:gd name="adj3" fmla="val 16667"/>
            </a:avLst>
          </a:pr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Sim! Essas grandezas podem ser diretamente proporcionais ou inversamente proporcionais. 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2777400" y="5516640"/>
            <a:ext cx="3392640" cy="3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(a) e (b) Tango! Desktop Project / Public Domain</a:t>
            </a:r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107640" y="1004040"/>
            <a:ext cx="467892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Times New Roman"/>
              </a:rPr>
              <a:t>A regra de três simples relaciona duas grandezas diferentes através de uma proporcionalidade entre elas. Você lembra que já estudamos sobre isso?</a:t>
            </a:r>
            <a:endParaRPr/>
          </a:p>
        </p:txBody>
      </p:sp>
      <p:sp>
        <p:nvSpPr>
          <p:cNvPr id="111" name="CustomShape 5"/>
          <p:cNvSpPr/>
          <p:nvPr/>
        </p:nvSpPr>
        <p:spPr>
          <a:xfrm>
            <a:off x="107640" y="66600"/>
            <a:ext cx="5515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 dirty="0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500" i="1" dirty="0">
                <a:solidFill>
                  <a:srgbClr val="FFFFFF"/>
                </a:solidFill>
                <a:latin typeface="Calibri"/>
              </a:rPr>
              <a:t>Proporção: regra de três simples – resolução de situações problema 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pic>
        <p:nvPicPr>
          <p:cNvPr id="117" name="Picture 2"/>
          <p:cNvPicPr/>
          <p:nvPr/>
        </p:nvPicPr>
        <p:blipFill>
          <a:blip r:embed="rId2" cstate="print"/>
          <a:stretch/>
        </p:blipFill>
        <p:spPr>
          <a:xfrm>
            <a:off x="2722320" y="3289680"/>
            <a:ext cx="2391120" cy="2391120"/>
          </a:xfrm>
          <a:prstGeom prst="rect">
            <a:avLst/>
          </a:prstGeom>
          <a:ln>
            <a:noFill/>
          </a:ln>
        </p:spPr>
      </p:pic>
      <p:sp>
        <p:nvSpPr>
          <p:cNvPr id="118" name="CustomShape 5"/>
          <p:cNvSpPr/>
          <p:nvPr/>
        </p:nvSpPr>
        <p:spPr>
          <a:xfrm>
            <a:off x="2339640" y="5559120"/>
            <a:ext cx="3392640" cy="24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  <p:sp>
        <p:nvSpPr>
          <p:cNvPr id="119" name="CustomShape 6"/>
          <p:cNvSpPr/>
          <p:nvPr/>
        </p:nvSpPr>
        <p:spPr>
          <a:xfrm>
            <a:off x="4319640" y="1397160"/>
            <a:ext cx="4103280" cy="1121760"/>
          </a:xfrm>
          <a:prstGeom prst="wedgeRoundRectCallout">
            <a:avLst>
              <a:gd name="adj1" fmla="val -41186"/>
              <a:gd name="adj2" fmla="val 104623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DejaVu Sans"/>
              </a:rPr>
              <a:t>Perfeito! Vamos ver alguns exemplo.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360000" y="2443680"/>
            <a:ext cx="3300480" cy="20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Times New Roman"/>
              </a:rPr>
              <a:t>Com 600 g de farinha de trigo, eu e meu irmão fazemos 50 biscoitos. Quantos biscoitos poderemos fazer com 1800 g de trigo?</a:t>
            </a:r>
            <a:endParaRPr/>
          </a:p>
        </p:txBody>
      </p:sp>
      <p:pic>
        <p:nvPicPr>
          <p:cNvPr id="126" name="Picture 2"/>
          <p:cNvPicPr/>
          <p:nvPr/>
        </p:nvPicPr>
        <p:blipFill>
          <a:blip r:embed="rId2" cstate="print"/>
          <a:stretch/>
        </p:blipFill>
        <p:spPr>
          <a:xfrm>
            <a:off x="3841200" y="1917720"/>
            <a:ext cx="5025240" cy="3781080"/>
          </a:xfrm>
          <a:prstGeom prst="rect">
            <a:avLst/>
          </a:prstGeom>
          <a:ln>
            <a:noFill/>
          </a:ln>
        </p:spPr>
      </p:pic>
      <p:pic>
        <p:nvPicPr>
          <p:cNvPr id="127" name="Imagem 3"/>
          <p:cNvPicPr/>
          <p:nvPr/>
        </p:nvPicPr>
        <p:blipFill>
          <a:blip r:embed="rId3" cstate="print"/>
          <a:stretch/>
        </p:blipFill>
        <p:spPr>
          <a:xfrm>
            <a:off x="360720" y="731160"/>
            <a:ext cx="3870000" cy="1400760"/>
          </a:xfrm>
          <a:prstGeom prst="rect">
            <a:avLst/>
          </a:prstGeom>
          <a:ln>
            <a:noFill/>
          </a:ln>
        </p:spPr>
      </p:pic>
      <p:sp>
        <p:nvSpPr>
          <p:cNvPr id="128" name="CustomShape 6"/>
          <p:cNvSpPr/>
          <p:nvPr/>
        </p:nvSpPr>
        <p:spPr>
          <a:xfrm>
            <a:off x="4140000" y="5727240"/>
            <a:ext cx="457056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PatríciaR / Creative Commons Attribution-Share Alike 4.0 International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899640" y="1104480"/>
            <a:ext cx="705528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200" b="1" i="1" u="sng" strike="noStrike">
                <a:solidFill>
                  <a:srgbClr val="000000"/>
                </a:solidFill>
                <a:latin typeface="Calibri"/>
                <a:ea typeface="Times New Roman"/>
              </a:rPr>
              <a:t>Solução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b="1" i="1" strike="noStrike">
                <a:solidFill>
                  <a:srgbClr val="000000"/>
                </a:solidFill>
                <a:latin typeface="Calibri"/>
                <a:ea typeface="Times New Roman"/>
              </a:rPr>
              <a:t>Primeiro, vamos organizar os dados da questão em uma tabela, separando as grandezas: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graphicFrame>
        <p:nvGraphicFramePr>
          <p:cNvPr id="135" name="Table 6"/>
          <p:cNvGraphicFramePr/>
          <p:nvPr/>
        </p:nvGraphicFramePr>
        <p:xfrm>
          <a:off x="995760" y="3097440"/>
          <a:ext cx="6863400" cy="1742040"/>
        </p:xfrm>
        <a:graphic>
          <a:graphicData uri="http://schemas.openxmlformats.org/drawingml/2006/table">
            <a:tbl>
              <a:tblPr/>
              <a:tblGrid>
                <a:gridCol w="3431880"/>
                <a:gridCol w="3431520"/>
              </a:tblGrid>
              <a:tr h="826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Gramas de trigo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Quantidade de biscoitos</a:t>
                      </a:r>
                      <a:endParaRPr/>
                    </a:p>
                  </a:txBody>
                  <a:tcPr/>
                </a:tc>
              </a:tr>
              <a:tr h="458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600 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/>
                    </a:p>
                  </a:txBody>
                  <a:tcPr/>
                </a:tc>
              </a:tr>
              <a:tr h="456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1800 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63440" y="1001880"/>
            <a:ext cx="397512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107640" y="66600"/>
            <a:ext cx="5515200" cy="7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500" b="1" strike="noStrike">
                <a:solidFill>
                  <a:srgbClr val="FFFFFF"/>
                </a:solidFill>
                <a:latin typeface="Calibri"/>
                <a:ea typeface="DejaVu Sans"/>
              </a:rPr>
              <a:t>Matemática, 7º Ano do Ensino Fundamental</a:t>
            </a:r>
            <a:endParaRPr/>
          </a:p>
          <a:p>
            <a:pPr>
              <a:lnSpc>
                <a:spcPct val="100000"/>
              </a:lnSpc>
            </a:pPr>
            <a:r>
              <a:rPr lang="pt-BR" sz="1500" i="1" strike="noStrike">
                <a:solidFill>
                  <a:srgbClr val="FFFFFF"/>
                </a:solidFill>
                <a:latin typeface="Calibri"/>
                <a:ea typeface="DejaVu Sans"/>
              </a:rPr>
              <a:t>Proporção: regra de três simples – resolução de situações problema 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4140360" y="1649520"/>
            <a:ext cx="301968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Existem algumas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maneiras de analisarmos esses resultados: as medidas de tendência central.</a:t>
            </a: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5014800" y="1397160"/>
            <a:ext cx="3948120" cy="23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Ela é um ramo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100" b="1" strike="noStrike">
                <a:solidFill>
                  <a:srgbClr val="FFFFFF"/>
                </a:solidFill>
                <a:latin typeface="Calibri"/>
                <a:ea typeface="DejaVu Sans"/>
              </a:rPr>
              <a:t>importantíssimo da Matemática, onde representamos as informações de uma pesquisa por meio de tabelas e gráficos.</a:t>
            </a:r>
            <a:endParaRPr/>
          </a:p>
        </p:txBody>
      </p:sp>
      <p:sp>
        <p:nvSpPr>
          <p:cNvPr id="141" name="CustomShape 5"/>
          <p:cNvSpPr/>
          <p:nvPr/>
        </p:nvSpPr>
        <p:spPr>
          <a:xfrm>
            <a:off x="467640" y="1001880"/>
            <a:ext cx="813564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i="1" strike="noStrike">
                <a:solidFill>
                  <a:srgbClr val="000000"/>
                </a:solidFill>
                <a:latin typeface="Calibri"/>
                <a:ea typeface="Times New Roman"/>
              </a:rPr>
              <a:t>Na tabela, utilizamos o “x” para representar o valor desconhecido que descobriremos com a regra de três simples. Mas antes precisamos saber se essas grandezas são diretamente ou inversamente proporcionais.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42" name="Picture 2"/>
          <p:cNvPicPr/>
          <p:nvPr/>
        </p:nvPicPr>
        <p:blipFill>
          <a:blip r:embed="rId2" cstate="print"/>
          <a:stretch/>
        </p:blipFill>
        <p:spPr>
          <a:xfrm>
            <a:off x="2555640" y="5013000"/>
            <a:ext cx="1298880" cy="1298880"/>
          </a:xfrm>
          <a:prstGeom prst="rect">
            <a:avLst/>
          </a:prstGeom>
          <a:ln>
            <a:noFill/>
          </a:ln>
        </p:spPr>
      </p:pic>
      <p:sp>
        <p:nvSpPr>
          <p:cNvPr id="143" name="CustomShape 6"/>
          <p:cNvSpPr/>
          <p:nvPr/>
        </p:nvSpPr>
        <p:spPr>
          <a:xfrm>
            <a:off x="4212000" y="4502160"/>
            <a:ext cx="3973320" cy="1473840"/>
          </a:xfrm>
          <a:prstGeom prst="cloudCallout">
            <a:avLst>
              <a:gd name="adj1" fmla="val -59394"/>
              <a:gd name="adj2" fmla="val 26490"/>
            </a:avLst>
          </a:prstGeom>
          <a:solidFill>
            <a:srgbClr val="FFFF99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b="1" i="1" strike="noStrike">
                <a:solidFill>
                  <a:srgbClr val="4A452A"/>
                </a:solidFill>
                <a:latin typeface="Calibri"/>
                <a:ea typeface="Times New Roman"/>
              </a:rPr>
              <a:t>Como será que vamos fazer isso?</a:t>
            </a:r>
            <a:endParaRPr/>
          </a:p>
        </p:txBody>
      </p:sp>
      <p:graphicFrame>
        <p:nvGraphicFramePr>
          <p:cNvPr id="144" name="Table 7"/>
          <p:cNvGraphicFramePr/>
          <p:nvPr/>
        </p:nvGraphicFramePr>
        <p:xfrm>
          <a:off x="1089720" y="2561400"/>
          <a:ext cx="6863400" cy="1742040"/>
        </p:xfrm>
        <a:graphic>
          <a:graphicData uri="http://schemas.openxmlformats.org/drawingml/2006/table">
            <a:tbl>
              <a:tblPr/>
              <a:tblGrid>
                <a:gridCol w="3431880"/>
                <a:gridCol w="3431520"/>
              </a:tblGrid>
              <a:tr h="767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Gramas de trigo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Quantidade de biscoitos</a:t>
                      </a:r>
                      <a:endParaRPr/>
                    </a:p>
                  </a:txBody>
                  <a:tcPr/>
                </a:tc>
              </a:tr>
              <a:tr h="48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600 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/>
                    </a:p>
                  </a:txBody>
                  <a:tcPr/>
                </a:tc>
              </a:tr>
              <a:tr h="48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000000"/>
                          </a:solidFill>
                          <a:latin typeface="Calibri"/>
                        </a:rPr>
                        <a:t>1800 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200" b="1" strike="noStrike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5" name="CustomShape 8"/>
          <p:cNvSpPr/>
          <p:nvPr/>
        </p:nvSpPr>
        <p:spPr>
          <a:xfrm>
            <a:off x="1763640" y="6165360"/>
            <a:ext cx="3392640" cy="2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DejaVu Sans"/>
              </a:rPr>
              <a:t>Imagem: Tango! Desktop Project / Public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3066</Words>
  <Application>Microsoft Office PowerPoint</Application>
  <PresentationFormat>Apresentação na tela (4:3)</PresentationFormat>
  <Paragraphs>445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39</vt:i4>
      </vt:variant>
    </vt:vector>
  </HeadingPairs>
  <TitlesOfParts>
    <vt:vector size="41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Murilo Ramos</cp:lastModifiedBy>
  <cp:revision>113</cp:revision>
  <dcterms:created xsi:type="dcterms:W3CDTF">2015-04-17T18:03:36Z</dcterms:created>
  <dcterms:modified xsi:type="dcterms:W3CDTF">2015-10-08T21:59:49Z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