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 cstate="print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/>
          <p:cNvPicPr/>
          <p:nvPr/>
        </p:nvPicPr>
        <p:blipFill>
          <a:blip r:embed="rId2" cstate="print"/>
          <a:stretch/>
        </p:blipFill>
        <p:spPr>
          <a:xfrm>
            <a:off x="-42840" y="0"/>
            <a:ext cx="9228600" cy="691164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1835280" y="4292640"/>
            <a:ext cx="6301440" cy="158652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pt-BR" sz="4000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i="1" strike="noStrike">
                <a:solidFill>
                  <a:srgbClr val="FFFFFF"/>
                </a:solidFill>
                <a:latin typeface="Calibri"/>
                <a:ea typeface="Microsoft YaHei"/>
              </a:rPr>
              <a:t>Ensino Fundamental, 7º ANO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000" i="1" strike="noStrike">
                <a:solidFill>
                  <a:srgbClr val="FFFFFF"/>
                </a:solidFill>
                <a:latin typeface="Calibri"/>
                <a:ea typeface="Microsoft YaHei"/>
              </a:rPr>
              <a:t>QUADRILÁTEROS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320760" y="765000"/>
            <a:ext cx="857160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Quadriláteros notáveis</a:t>
            </a:r>
            <a:endParaRPr/>
          </a:p>
        </p:txBody>
      </p:sp>
      <p:sp>
        <p:nvSpPr>
          <p:cNvPr id="184" name="CustomShape 3"/>
          <p:cNvSpPr/>
          <p:nvPr/>
        </p:nvSpPr>
        <p:spPr>
          <a:xfrm>
            <a:off x="826920" y="2349360"/>
            <a:ext cx="1799280" cy="1294200"/>
          </a:xfrm>
          <a:prstGeom prst="trapezoid">
            <a:avLst>
              <a:gd name="adj" fmla="val 14299"/>
            </a:avLst>
          </a:prstGeom>
          <a:solidFill>
            <a:schemeClr val="accent6">
              <a:lumMod val="60000"/>
              <a:lumOff val="40000"/>
            </a:schemeClr>
          </a:solidFill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836640" y="197964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468360" y="342900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2627280" y="3492360"/>
            <a:ext cx="288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2340000" y="198900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 rot="5400000">
            <a:off x="3852720" y="2132640"/>
            <a:ext cx="1438920" cy="1583280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9"/>
          <p:cNvSpPr/>
          <p:nvPr/>
        </p:nvSpPr>
        <p:spPr>
          <a:xfrm>
            <a:off x="3419640" y="198900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J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5076360" y="198900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L</a:t>
            </a:r>
            <a:endParaRPr/>
          </a:p>
        </p:txBody>
      </p:sp>
      <p:sp>
        <p:nvSpPr>
          <p:cNvPr id="192" name="CustomShape 11"/>
          <p:cNvSpPr/>
          <p:nvPr/>
        </p:nvSpPr>
        <p:spPr>
          <a:xfrm>
            <a:off x="5436360" y="349128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M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3419640" y="3572640"/>
            <a:ext cx="503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</a:t>
            </a:r>
            <a:endParaRPr/>
          </a:p>
        </p:txBody>
      </p:sp>
      <p:sp>
        <p:nvSpPr>
          <p:cNvPr id="194" name="Line 13"/>
          <p:cNvSpPr/>
          <p:nvPr/>
        </p:nvSpPr>
        <p:spPr>
          <a:xfrm flipH="1">
            <a:off x="6443640" y="2276280"/>
            <a:ext cx="360360" cy="1295280"/>
          </a:xfrm>
          <a:prstGeom prst="line">
            <a:avLst/>
          </a:prstGeom>
          <a:ln w="38160">
            <a:solidFill>
              <a:srgbClr val="7030A0"/>
            </a:solidFill>
            <a:round/>
          </a:ln>
        </p:spPr>
      </p:sp>
      <p:sp>
        <p:nvSpPr>
          <p:cNvPr id="195" name="Line 14"/>
          <p:cNvSpPr/>
          <p:nvPr/>
        </p:nvSpPr>
        <p:spPr>
          <a:xfrm>
            <a:off x="6406920" y="3571560"/>
            <a:ext cx="2486160" cy="0"/>
          </a:xfrm>
          <a:prstGeom prst="line">
            <a:avLst/>
          </a:prstGeom>
          <a:ln w="38160">
            <a:solidFill>
              <a:srgbClr val="7030A0"/>
            </a:solidFill>
            <a:round/>
          </a:ln>
        </p:spPr>
      </p:sp>
      <p:sp>
        <p:nvSpPr>
          <p:cNvPr id="196" name="Line 15"/>
          <p:cNvSpPr/>
          <p:nvPr/>
        </p:nvSpPr>
        <p:spPr>
          <a:xfrm>
            <a:off x="6804000" y="2288880"/>
            <a:ext cx="936360" cy="0"/>
          </a:xfrm>
          <a:prstGeom prst="line">
            <a:avLst/>
          </a:prstGeom>
          <a:ln w="38160">
            <a:solidFill>
              <a:srgbClr val="7030A0"/>
            </a:solidFill>
            <a:round/>
          </a:ln>
        </p:spPr>
      </p:sp>
      <p:sp>
        <p:nvSpPr>
          <p:cNvPr id="197" name="Line 16"/>
          <p:cNvSpPr/>
          <p:nvPr/>
        </p:nvSpPr>
        <p:spPr>
          <a:xfrm>
            <a:off x="7740360" y="2276280"/>
            <a:ext cx="1152720" cy="1295280"/>
          </a:xfrm>
          <a:prstGeom prst="line">
            <a:avLst/>
          </a:prstGeom>
          <a:ln w="38160">
            <a:solidFill>
              <a:srgbClr val="7030A0"/>
            </a:solidFill>
            <a:round/>
          </a:ln>
        </p:spPr>
      </p:sp>
      <p:sp>
        <p:nvSpPr>
          <p:cNvPr id="198" name="CustomShape 17"/>
          <p:cNvSpPr/>
          <p:nvPr/>
        </p:nvSpPr>
        <p:spPr>
          <a:xfrm>
            <a:off x="6443640" y="193500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Q</a:t>
            </a:r>
            <a:endParaRPr/>
          </a:p>
        </p:txBody>
      </p:sp>
      <p:sp>
        <p:nvSpPr>
          <p:cNvPr id="199" name="CustomShape 18"/>
          <p:cNvSpPr/>
          <p:nvPr/>
        </p:nvSpPr>
        <p:spPr>
          <a:xfrm>
            <a:off x="7740000" y="1935000"/>
            <a:ext cx="35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endParaRPr/>
          </a:p>
        </p:txBody>
      </p:sp>
      <p:sp>
        <p:nvSpPr>
          <p:cNvPr id="200" name="CustomShape 19"/>
          <p:cNvSpPr/>
          <p:nvPr/>
        </p:nvSpPr>
        <p:spPr>
          <a:xfrm>
            <a:off x="8748360" y="3572640"/>
            <a:ext cx="278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M</a:t>
            </a:r>
            <a:endParaRPr/>
          </a:p>
        </p:txBody>
      </p:sp>
      <p:sp>
        <p:nvSpPr>
          <p:cNvPr id="201" name="CustomShape 20"/>
          <p:cNvSpPr/>
          <p:nvPr/>
        </p:nvSpPr>
        <p:spPr>
          <a:xfrm>
            <a:off x="6227640" y="3572640"/>
            <a:ext cx="57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</a:t>
            </a:r>
            <a:endParaRPr/>
          </a:p>
        </p:txBody>
      </p:sp>
      <p:sp>
        <p:nvSpPr>
          <p:cNvPr id="202" name="CustomShape 21"/>
          <p:cNvSpPr/>
          <p:nvPr/>
        </p:nvSpPr>
        <p:spPr>
          <a:xfrm>
            <a:off x="936000" y="3750480"/>
            <a:ext cx="14403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AB // CD</a:t>
            </a:r>
            <a:endParaRPr/>
          </a:p>
        </p:txBody>
      </p:sp>
      <p:sp>
        <p:nvSpPr>
          <p:cNvPr id="203" name="Line 22"/>
          <p:cNvSpPr/>
          <p:nvPr/>
        </p:nvSpPr>
        <p:spPr>
          <a:xfrm>
            <a:off x="1017000" y="3821760"/>
            <a:ext cx="350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04" name="Line 23"/>
          <p:cNvSpPr/>
          <p:nvPr/>
        </p:nvSpPr>
        <p:spPr>
          <a:xfrm>
            <a:off x="1737720" y="3821760"/>
            <a:ext cx="350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05" name="CustomShape 24"/>
          <p:cNvSpPr/>
          <p:nvPr/>
        </p:nvSpPr>
        <p:spPr>
          <a:xfrm>
            <a:off x="3995640" y="3860640"/>
            <a:ext cx="17276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JL // MN</a:t>
            </a:r>
            <a:endParaRPr/>
          </a:p>
        </p:txBody>
      </p:sp>
      <p:sp>
        <p:nvSpPr>
          <p:cNvPr id="206" name="Line 25"/>
          <p:cNvSpPr/>
          <p:nvPr/>
        </p:nvSpPr>
        <p:spPr>
          <a:xfrm>
            <a:off x="4039920" y="393192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07" name="Line 26"/>
          <p:cNvSpPr/>
          <p:nvPr/>
        </p:nvSpPr>
        <p:spPr>
          <a:xfrm>
            <a:off x="4716360" y="393192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08" name="CustomShape 27"/>
          <p:cNvSpPr/>
          <p:nvPr/>
        </p:nvSpPr>
        <p:spPr>
          <a:xfrm>
            <a:off x="6848640" y="3860640"/>
            <a:ext cx="17992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PQ // MN</a:t>
            </a:r>
            <a:endParaRPr/>
          </a:p>
        </p:txBody>
      </p:sp>
      <p:sp>
        <p:nvSpPr>
          <p:cNvPr id="209" name="Line 28"/>
          <p:cNvSpPr/>
          <p:nvPr/>
        </p:nvSpPr>
        <p:spPr>
          <a:xfrm>
            <a:off x="6992640" y="3931920"/>
            <a:ext cx="324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10" name="Line 29"/>
          <p:cNvSpPr/>
          <p:nvPr/>
        </p:nvSpPr>
        <p:spPr>
          <a:xfrm>
            <a:off x="7748280" y="3931920"/>
            <a:ext cx="324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11" name="CustomShape 30"/>
          <p:cNvSpPr/>
          <p:nvPr/>
        </p:nvSpPr>
        <p:spPr>
          <a:xfrm>
            <a:off x="440640" y="4514040"/>
            <a:ext cx="85586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Observe os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quadriláteros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das três figuras. Eles tem algo em comum. Você descobriu?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Eles apresentam apenas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um par de lados paralelos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Quadriláteros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assim são chamados de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trapézios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e os lados opostos paralelos são chamados de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bases do trapézio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  <p:sp>
        <p:nvSpPr>
          <p:cNvPr id="212" name="CustomShape 31"/>
          <p:cNvSpPr/>
          <p:nvPr/>
        </p:nvSpPr>
        <p:spPr>
          <a:xfrm>
            <a:off x="179280" y="1509840"/>
            <a:ext cx="28072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1" i="1" u="sng" strike="noStrike">
                <a:solidFill>
                  <a:srgbClr val="FF0000"/>
                </a:solidFill>
                <a:latin typeface="Calibri"/>
                <a:ea typeface="Microsoft YaHei"/>
              </a:rPr>
              <a:t>Trapézios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24000" y="942840"/>
            <a:ext cx="86428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Observe o </a:t>
            </a:r>
            <a:r>
              <a:rPr lang="pt-BR" sz="2400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</a:t>
            </a: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 ABCD: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3203640" y="2504288"/>
            <a:ext cx="790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altura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922560" y="1340768"/>
            <a:ext cx="5043960" cy="20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AB // CD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AB é a </a:t>
            </a:r>
            <a:r>
              <a:rPr lang="pt-BR" b="1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base menor</a:t>
            </a:r>
            <a:r>
              <a:rPr lang="pt-BR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CD é a </a:t>
            </a:r>
            <a:r>
              <a:rPr lang="pt-BR" b="1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base maior</a:t>
            </a:r>
            <a:r>
              <a:rPr lang="pt-BR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*A soma dos ângulos A e  D </a:t>
            </a:r>
            <a:r>
              <a:rPr lang="pt-BR" strike="noStrike" dirty="0" smtClean="0">
                <a:solidFill>
                  <a:srgbClr val="000000"/>
                </a:solidFill>
                <a:latin typeface="Calibri"/>
                <a:ea typeface="Microsoft YaHei"/>
              </a:rPr>
              <a:t>é 180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°.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*A soma dos ângulos B e  C </a:t>
            </a:r>
            <a:r>
              <a:rPr lang="pt-BR" strike="noStrike" dirty="0" smtClean="0">
                <a:solidFill>
                  <a:srgbClr val="000000"/>
                </a:solidFill>
                <a:latin typeface="Calibri"/>
                <a:ea typeface="Microsoft YaHei"/>
              </a:rPr>
              <a:t>é 180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°.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*A soma dos ângulos A, B, C e D é 360°.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8" name="Line 5"/>
          <p:cNvSpPr/>
          <p:nvPr/>
        </p:nvSpPr>
        <p:spPr>
          <a:xfrm>
            <a:off x="3965660" y="1411688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19" name="Line 6"/>
          <p:cNvSpPr/>
          <p:nvPr/>
        </p:nvSpPr>
        <p:spPr>
          <a:xfrm>
            <a:off x="4499992" y="1426088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20" name="Line 7"/>
          <p:cNvSpPr/>
          <p:nvPr/>
        </p:nvSpPr>
        <p:spPr>
          <a:xfrm>
            <a:off x="3968578" y="1700808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21" name="Line 8"/>
          <p:cNvSpPr/>
          <p:nvPr/>
        </p:nvSpPr>
        <p:spPr>
          <a:xfrm>
            <a:off x="3968578" y="1961802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398520" y="1899488"/>
            <a:ext cx="2460960" cy="1440360"/>
          </a:xfrm>
          <a:prstGeom prst="flowChartManualOperation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525240" y="3284984"/>
            <a:ext cx="42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224" name="CustomShape 11"/>
          <p:cNvSpPr/>
          <p:nvPr/>
        </p:nvSpPr>
        <p:spPr>
          <a:xfrm>
            <a:off x="2393280" y="3284984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2620440" y="1497728"/>
            <a:ext cx="55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226" name="CustomShape 13"/>
          <p:cNvSpPr/>
          <p:nvPr/>
        </p:nvSpPr>
        <p:spPr>
          <a:xfrm>
            <a:off x="324000" y="1540568"/>
            <a:ext cx="42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227" name="Line 14"/>
          <p:cNvSpPr/>
          <p:nvPr/>
        </p:nvSpPr>
        <p:spPr>
          <a:xfrm>
            <a:off x="3124080" y="1899128"/>
            <a:ext cx="34920" cy="144144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28" name="Line 15"/>
          <p:cNvSpPr/>
          <p:nvPr/>
        </p:nvSpPr>
        <p:spPr>
          <a:xfrm>
            <a:off x="2860560" y="1899128"/>
            <a:ext cx="298440" cy="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300000" sp="100000"/>
            </a:custDash>
            <a:round/>
          </a:ln>
        </p:spPr>
      </p:sp>
      <p:sp>
        <p:nvSpPr>
          <p:cNvPr id="229" name="Line 16"/>
          <p:cNvSpPr/>
          <p:nvPr/>
        </p:nvSpPr>
        <p:spPr>
          <a:xfrm>
            <a:off x="2393640" y="3340568"/>
            <a:ext cx="765360" cy="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30" name="Line 17"/>
          <p:cNvSpPr/>
          <p:nvPr/>
        </p:nvSpPr>
        <p:spPr>
          <a:xfrm>
            <a:off x="537840" y="2605808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31" name="Line 18"/>
          <p:cNvSpPr/>
          <p:nvPr/>
        </p:nvSpPr>
        <p:spPr>
          <a:xfrm>
            <a:off x="2485800" y="2613728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33" name="CustomShape 20"/>
          <p:cNvSpPr/>
          <p:nvPr/>
        </p:nvSpPr>
        <p:spPr>
          <a:xfrm>
            <a:off x="467544" y="3933056"/>
            <a:ext cx="8150400" cy="1568520"/>
          </a:xfrm>
          <a:prstGeom prst="rect">
            <a:avLst/>
          </a:prstGeom>
          <a:blipFill>
            <a:blip r:embed="rId2" cstate="print"/>
            <a:stretch>
              <a:fillRect l="-1113" t="-3055" r="-439" b="-7701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3132000" y="2565360"/>
            <a:ext cx="1294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altura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398520" y="1995480"/>
            <a:ext cx="2460960" cy="1440360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524520" y="3436920"/>
            <a:ext cx="42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393280" y="343692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244" name="CustomShape 6"/>
          <p:cNvSpPr/>
          <p:nvPr/>
        </p:nvSpPr>
        <p:spPr>
          <a:xfrm>
            <a:off x="2620440" y="1593720"/>
            <a:ext cx="55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245" name="CustomShape 7"/>
          <p:cNvSpPr/>
          <p:nvPr/>
        </p:nvSpPr>
        <p:spPr>
          <a:xfrm>
            <a:off x="323280" y="1636920"/>
            <a:ext cx="42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246" name="Line 8"/>
          <p:cNvSpPr/>
          <p:nvPr/>
        </p:nvSpPr>
        <p:spPr>
          <a:xfrm>
            <a:off x="3124080" y="1995480"/>
            <a:ext cx="34920" cy="144144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47" name="Line 9"/>
          <p:cNvSpPr/>
          <p:nvPr/>
        </p:nvSpPr>
        <p:spPr>
          <a:xfrm>
            <a:off x="2860560" y="1995480"/>
            <a:ext cx="298440" cy="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300000" sp="100000"/>
            </a:custDash>
            <a:round/>
          </a:ln>
        </p:spPr>
      </p:sp>
      <p:sp>
        <p:nvSpPr>
          <p:cNvPr id="248" name="Line 10"/>
          <p:cNvSpPr/>
          <p:nvPr/>
        </p:nvSpPr>
        <p:spPr>
          <a:xfrm>
            <a:off x="2393640" y="3436920"/>
            <a:ext cx="765360" cy="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49" name="Line 11"/>
          <p:cNvSpPr/>
          <p:nvPr/>
        </p:nvSpPr>
        <p:spPr>
          <a:xfrm>
            <a:off x="537840" y="2701800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50" name="Line 12"/>
          <p:cNvSpPr/>
          <p:nvPr/>
        </p:nvSpPr>
        <p:spPr>
          <a:xfrm>
            <a:off x="2485800" y="2709720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51" name="CustomShape 13"/>
          <p:cNvSpPr/>
          <p:nvPr/>
        </p:nvSpPr>
        <p:spPr>
          <a:xfrm rot="16841400">
            <a:off x="2140920" y="3199320"/>
            <a:ext cx="505440" cy="57528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4"/>
          <p:cNvSpPr/>
          <p:nvPr/>
        </p:nvSpPr>
        <p:spPr>
          <a:xfrm>
            <a:off x="565200" y="3164040"/>
            <a:ext cx="505440" cy="57528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5"/>
          <p:cNvSpPr/>
          <p:nvPr/>
        </p:nvSpPr>
        <p:spPr>
          <a:xfrm rot="4310400">
            <a:off x="179280" y="1801800"/>
            <a:ext cx="505440" cy="57528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6"/>
          <p:cNvSpPr/>
          <p:nvPr/>
        </p:nvSpPr>
        <p:spPr>
          <a:xfrm rot="11886000">
            <a:off x="2557800" y="1783800"/>
            <a:ext cx="505440" cy="57528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 rot="17577600">
            <a:off x="2098440" y="3330360"/>
            <a:ext cx="476640" cy="40212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8"/>
          <p:cNvSpPr/>
          <p:nvPr/>
        </p:nvSpPr>
        <p:spPr>
          <a:xfrm rot="176400">
            <a:off x="548280" y="3225600"/>
            <a:ext cx="476640" cy="40068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398520" y="4438800"/>
            <a:ext cx="2460960" cy="1440360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0"/>
          <p:cNvSpPr/>
          <p:nvPr/>
        </p:nvSpPr>
        <p:spPr>
          <a:xfrm>
            <a:off x="525240" y="5879520"/>
            <a:ext cx="42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259" name="CustomShape 21"/>
          <p:cNvSpPr/>
          <p:nvPr/>
        </p:nvSpPr>
        <p:spPr>
          <a:xfrm>
            <a:off x="2393280" y="587952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260" name="CustomShape 22"/>
          <p:cNvSpPr/>
          <p:nvPr/>
        </p:nvSpPr>
        <p:spPr>
          <a:xfrm>
            <a:off x="2620440" y="4035600"/>
            <a:ext cx="55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261" name="CustomShape 23"/>
          <p:cNvSpPr/>
          <p:nvPr/>
        </p:nvSpPr>
        <p:spPr>
          <a:xfrm>
            <a:off x="324000" y="4078440"/>
            <a:ext cx="42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262" name="Line 24"/>
          <p:cNvSpPr/>
          <p:nvPr/>
        </p:nvSpPr>
        <p:spPr>
          <a:xfrm>
            <a:off x="537840" y="5143320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63" name="Line 25"/>
          <p:cNvSpPr/>
          <p:nvPr/>
        </p:nvSpPr>
        <p:spPr>
          <a:xfrm>
            <a:off x="2485800" y="5151240"/>
            <a:ext cx="223920" cy="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264" name="Line 26"/>
          <p:cNvSpPr/>
          <p:nvPr/>
        </p:nvSpPr>
        <p:spPr>
          <a:xfrm>
            <a:off x="398160" y="4443120"/>
            <a:ext cx="1995480" cy="14414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265" name="Line 27"/>
          <p:cNvSpPr/>
          <p:nvPr/>
        </p:nvSpPr>
        <p:spPr>
          <a:xfrm flipV="1">
            <a:off x="895320" y="4443120"/>
            <a:ext cx="1941480" cy="14414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266" name="CustomShape 28"/>
          <p:cNvSpPr/>
          <p:nvPr/>
        </p:nvSpPr>
        <p:spPr>
          <a:xfrm>
            <a:off x="320760" y="879480"/>
            <a:ext cx="78634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Propriedades do </a:t>
            </a:r>
            <a:r>
              <a:rPr lang="pt-BR" sz="2400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 isósceles</a:t>
            </a: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/>
          </a:p>
        </p:txBody>
      </p:sp>
      <p:sp>
        <p:nvSpPr>
          <p:cNvPr id="267" name="CustomShape 29"/>
          <p:cNvSpPr/>
          <p:nvPr/>
        </p:nvSpPr>
        <p:spPr>
          <a:xfrm>
            <a:off x="3854520" y="1844640"/>
            <a:ext cx="51091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1.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Em todo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 isósceles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os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ângulos das bases são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Portanto: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*o ângulo A é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congruente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ao ângulo B e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*o ângulo C é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congruente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ao ângulo D</a:t>
            </a:r>
            <a:endParaRPr/>
          </a:p>
        </p:txBody>
      </p:sp>
      <p:sp>
        <p:nvSpPr>
          <p:cNvPr id="268" name="CustomShape 30"/>
          <p:cNvSpPr/>
          <p:nvPr/>
        </p:nvSpPr>
        <p:spPr>
          <a:xfrm>
            <a:off x="4032000" y="3306600"/>
            <a:ext cx="4463280" cy="21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Em todo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trapézio isósceles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, as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diagonais são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DejaVu Sans"/>
              </a:rPr>
              <a:t>Portanto: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DejaVu Sans"/>
              </a:rPr>
              <a:t>AC  BD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31"/>
          <p:cNvSpPr/>
          <p:nvPr/>
        </p:nvSpPr>
        <p:spPr>
          <a:xfrm>
            <a:off x="3996000" y="4438800"/>
            <a:ext cx="4463280" cy="1568520"/>
          </a:xfrm>
          <a:prstGeom prst="rect">
            <a:avLst/>
          </a:prstGeom>
          <a:blipFill>
            <a:blip r:embed="rId2" cstate="print"/>
            <a:stretch>
              <a:fillRect l="-2163" t="-3055" b="-7701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  <p:sp>
        <p:nvSpPr>
          <p:cNvPr id="270" name="Line 32"/>
          <p:cNvSpPr/>
          <p:nvPr/>
        </p:nvSpPr>
        <p:spPr>
          <a:xfrm>
            <a:off x="4127040" y="5601960"/>
            <a:ext cx="2872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71" name="Line 33"/>
          <p:cNvSpPr/>
          <p:nvPr/>
        </p:nvSpPr>
        <p:spPr>
          <a:xfrm>
            <a:off x="4788360" y="5601960"/>
            <a:ext cx="2876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68360" y="981000"/>
            <a:ext cx="6334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Observe, agora, o </a:t>
            </a:r>
            <a:r>
              <a:rPr lang="pt-BR" sz="2400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</a:t>
            </a: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 DEFG: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3059280" y="2637000"/>
            <a:ext cx="943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altura</a:t>
            </a:r>
            <a:endParaRPr/>
          </a:p>
        </p:txBody>
      </p:sp>
      <p:sp>
        <p:nvSpPr>
          <p:cNvPr id="277" name="CustomShape 4"/>
          <p:cNvSpPr/>
          <p:nvPr/>
        </p:nvSpPr>
        <p:spPr>
          <a:xfrm>
            <a:off x="4065480" y="1849320"/>
            <a:ext cx="49694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DG // EF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DG é a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base menor</a:t>
            </a:r>
            <a:r>
              <a:rPr lang="pt-BR" i="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EF é a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base maior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*A soma dos ângulos D e E é 180°.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*A soma dos ângulos F e G é 180°.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*A soma dos ângulos D, E, F e G é 360°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571680" y="4508640"/>
            <a:ext cx="7960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 distância entre as bases é denominada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altura</a:t>
            </a:r>
            <a:r>
              <a:rPr lang="pt-BR" i="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do trapézio</a:t>
            </a:r>
            <a:r>
              <a:rPr lang="pt-BR" i="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Neste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trapézio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lado DE é perpendicular às bases, por isso, esse trapézio recebe o nome de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trapézio retângulo</a:t>
            </a:r>
            <a:endParaRPr/>
          </a:p>
        </p:txBody>
      </p:sp>
      <p:sp>
        <p:nvSpPr>
          <p:cNvPr id="279" name="CustomShape 6"/>
          <p:cNvSpPr/>
          <p:nvPr/>
        </p:nvSpPr>
        <p:spPr>
          <a:xfrm rot="5400000">
            <a:off x="517680" y="2024280"/>
            <a:ext cx="2038680" cy="1788120"/>
          </a:xfrm>
          <a:prstGeom prst="flowChartManualInput">
            <a:avLst/>
          </a:prstGeom>
          <a:solidFill>
            <a:srgbClr val="00B0F0"/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1844280" y="1484280"/>
            <a:ext cx="554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G</a:t>
            </a:r>
            <a:endParaRPr/>
          </a:p>
        </p:txBody>
      </p:sp>
      <p:sp>
        <p:nvSpPr>
          <p:cNvPr id="281" name="CustomShape 8"/>
          <p:cNvSpPr/>
          <p:nvPr/>
        </p:nvSpPr>
        <p:spPr>
          <a:xfrm>
            <a:off x="2373480" y="3924360"/>
            <a:ext cx="624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F</a:t>
            </a:r>
            <a:endParaRPr/>
          </a:p>
        </p:txBody>
      </p:sp>
      <p:sp>
        <p:nvSpPr>
          <p:cNvPr id="282" name="CustomShape 9"/>
          <p:cNvSpPr/>
          <p:nvPr/>
        </p:nvSpPr>
        <p:spPr>
          <a:xfrm>
            <a:off x="373320" y="3924000"/>
            <a:ext cx="53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</a:t>
            </a:r>
            <a:endParaRPr/>
          </a:p>
        </p:txBody>
      </p:sp>
      <p:sp>
        <p:nvSpPr>
          <p:cNvPr id="283" name="CustomShape 10"/>
          <p:cNvSpPr/>
          <p:nvPr/>
        </p:nvSpPr>
        <p:spPr>
          <a:xfrm>
            <a:off x="324000" y="1556280"/>
            <a:ext cx="511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284" name="Line 11"/>
          <p:cNvSpPr/>
          <p:nvPr/>
        </p:nvSpPr>
        <p:spPr>
          <a:xfrm>
            <a:off x="2998440" y="1900080"/>
            <a:ext cx="0" cy="203976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85" name="Line 12"/>
          <p:cNvSpPr/>
          <p:nvPr/>
        </p:nvSpPr>
        <p:spPr>
          <a:xfrm flipV="1">
            <a:off x="2060280" y="1900080"/>
            <a:ext cx="938160" cy="1584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86" name="Line 13"/>
          <p:cNvSpPr/>
          <p:nvPr/>
        </p:nvSpPr>
        <p:spPr>
          <a:xfrm>
            <a:off x="2431800" y="3924000"/>
            <a:ext cx="566640" cy="0"/>
          </a:xfrm>
          <a:prstGeom prst="line">
            <a:avLst/>
          </a:prstGeom>
          <a:ln w="2844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287" name="Line 14"/>
          <p:cNvSpPr/>
          <p:nvPr/>
        </p:nvSpPr>
        <p:spPr>
          <a:xfrm>
            <a:off x="641160" y="2147760"/>
            <a:ext cx="26676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288" name="Line 15"/>
          <p:cNvSpPr/>
          <p:nvPr/>
        </p:nvSpPr>
        <p:spPr>
          <a:xfrm>
            <a:off x="647640" y="3682800"/>
            <a:ext cx="26676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289" name="Line 16"/>
          <p:cNvSpPr/>
          <p:nvPr/>
        </p:nvSpPr>
        <p:spPr>
          <a:xfrm>
            <a:off x="901440" y="1896840"/>
            <a:ext cx="0" cy="2476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290" name="Line 17"/>
          <p:cNvSpPr/>
          <p:nvPr/>
        </p:nvSpPr>
        <p:spPr>
          <a:xfrm>
            <a:off x="907920" y="3682800"/>
            <a:ext cx="0" cy="2476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291" name="Line 18"/>
          <p:cNvSpPr/>
          <p:nvPr/>
        </p:nvSpPr>
        <p:spPr>
          <a:xfrm>
            <a:off x="4167000" y="1915920"/>
            <a:ext cx="2952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92" name="Line 19"/>
          <p:cNvSpPr/>
          <p:nvPr/>
        </p:nvSpPr>
        <p:spPr>
          <a:xfrm>
            <a:off x="4900320" y="1915920"/>
            <a:ext cx="295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93" name="Line 20"/>
          <p:cNvSpPr/>
          <p:nvPr/>
        </p:nvSpPr>
        <p:spPr>
          <a:xfrm>
            <a:off x="4203360" y="2307960"/>
            <a:ext cx="297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294" name="Line 21"/>
          <p:cNvSpPr/>
          <p:nvPr/>
        </p:nvSpPr>
        <p:spPr>
          <a:xfrm>
            <a:off x="4149720" y="2681280"/>
            <a:ext cx="2952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284400" y="792000"/>
            <a:ext cx="8426880" cy="23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Base média do trapézio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         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segmento que tem extremidades nos pontos médios dos lados não paralelos é denominado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base média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A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base média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de um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trapézio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paralela às bases do trapézio e sua medida é igual à metade da soma das medidas das bases do trapézio.</a:t>
            </a:r>
            <a:endParaRPr/>
          </a:p>
        </p:txBody>
      </p:sp>
      <p:sp>
        <p:nvSpPr>
          <p:cNvPr id="298" name="CustomShape 3"/>
          <p:cNvSpPr/>
          <p:nvPr/>
        </p:nvSpPr>
        <p:spPr>
          <a:xfrm>
            <a:off x="396720" y="4083120"/>
            <a:ext cx="2462760" cy="1440360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4"/>
          <p:cNvSpPr/>
          <p:nvPr/>
        </p:nvSpPr>
        <p:spPr>
          <a:xfrm>
            <a:off x="524160" y="5524560"/>
            <a:ext cx="42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300" name="CustomShape 5"/>
          <p:cNvSpPr/>
          <p:nvPr/>
        </p:nvSpPr>
        <p:spPr>
          <a:xfrm>
            <a:off x="2392920" y="552456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620080" y="3681360"/>
            <a:ext cx="550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302" name="CustomShape 7"/>
          <p:cNvSpPr/>
          <p:nvPr/>
        </p:nvSpPr>
        <p:spPr>
          <a:xfrm>
            <a:off x="322920" y="3724200"/>
            <a:ext cx="423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303" name="Line 8"/>
          <p:cNvSpPr/>
          <p:nvPr/>
        </p:nvSpPr>
        <p:spPr>
          <a:xfrm>
            <a:off x="642600" y="4803480"/>
            <a:ext cx="197172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304" name="CustomShape 9"/>
          <p:cNvSpPr/>
          <p:nvPr/>
        </p:nvSpPr>
        <p:spPr>
          <a:xfrm>
            <a:off x="2627640" y="4652640"/>
            <a:ext cx="527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</a:t>
            </a:r>
            <a:endParaRPr/>
          </a:p>
        </p:txBody>
      </p:sp>
      <p:sp>
        <p:nvSpPr>
          <p:cNvPr id="305" name="CustomShape 10"/>
          <p:cNvSpPr/>
          <p:nvPr/>
        </p:nvSpPr>
        <p:spPr>
          <a:xfrm>
            <a:off x="250920" y="4652640"/>
            <a:ext cx="527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M</a:t>
            </a:r>
            <a:endParaRPr/>
          </a:p>
        </p:txBody>
      </p:sp>
      <p:sp>
        <p:nvSpPr>
          <p:cNvPr id="306" name="CustomShape 11"/>
          <p:cNvSpPr/>
          <p:nvPr/>
        </p:nvSpPr>
        <p:spPr>
          <a:xfrm>
            <a:off x="3648600" y="2707200"/>
            <a:ext cx="49676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 é ponto médio do lado AD.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N é ponto médio do lado BC.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MN é a base média do trapézio.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MN // AB e MN // CD.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307" name="CustomShape 12"/>
          <p:cNvSpPr/>
          <p:nvPr/>
        </p:nvSpPr>
        <p:spPr>
          <a:xfrm>
            <a:off x="3525480" y="3678480"/>
            <a:ext cx="4967640" cy="2592000"/>
          </a:xfrm>
          <a:prstGeom prst="rect">
            <a:avLst/>
          </a:prstGeom>
          <a:blipFill>
            <a:blip r:embed="rId2" cstate="print"/>
            <a:stretch>
              <a:fillRect l="-1821" t="-1850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  <p:sp>
        <p:nvSpPr>
          <p:cNvPr id="308" name="Line 13"/>
          <p:cNvSpPr/>
          <p:nvPr/>
        </p:nvSpPr>
        <p:spPr>
          <a:xfrm>
            <a:off x="6832800" y="3724200"/>
            <a:ext cx="329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09" name="Line 14"/>
          <p:cNvSpPr/>
          <p:nvPr/>
        </p:nvSpPr>
        <p:spPr>
          <a:xfrm>
            <a:off x="6732000" y="4115520"/>
            <a:ext cx="329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10" name="Line 15"/>
          <p:cNvSpPr/>
          <p:nvPr/>
        </p:nvSpPr>
        <p:spPr>
          <a:xfrm flipV="1">
            <a:off x="5076000" y="4829400"/>
            <a:ext cx="401040" cy="61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11" name="Line 16"/>
          <p:cNvSpPr/>
          <p:nvPr/>
        </p:nvSpPr>
        <p:spPr>
          <a:xfrm>
            <a:off x="4466520" y="4843080"/>
            <a:ext cx="329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12" name="Line 17"/>
          <p:cNvSpPr/>
          <p:nvPr/>
        </p:nvSpPr>
        <p:spPr>
          <a:xfrm>
            <a:off x="5911920" y="4825080"/>
            <a:ext cx="3290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13" name="Line 18"/>
          <p:cNvSpPr/>
          <p:nvPr/>
        </p:nvSpPr>
        <p:spPr>
          <a:xfrm flipV="1">
            <a:off x="3635640" y="4848480"/>
            <a:ext cx="401040" cy="61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14" name="Line 19"/>
          <p:cNvSpPr/>
          <p:nvPr/>
        </p:nvSpPr>
        <p:spPr>
          <a:xfrm flipV="1">
            <a:off x="3648600" y="4470480"/>
            <a:ext cx="401040" cy="61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108000" y="907920"/>
            <a:ext cx="88588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539640" y="746280"/>
            <a:ext cx="80632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bserve os seguintes quadriláteros:</a:t>
            </a:r>
            <a:endParaRPr/>
          </a:p>
        </p:txBody>
      </p:sp>
      <p:sp>
        <p:nvSpPr>
          <p:cNvPr id="319" name="CustomShape 4"/>
          <p:cNvSpPr/>
          <p:nvPr/>
        </p:nvSpPr>
        <p:spPr>
          <a:xfrm>
            <a:off x="627120" y="1998720"/>
            <a:ext cx="1943640" cy="933840"/>
          </a:xfrm>
          <a:prstGeom prst="parallelogram">
            <a:avLst>
              <a:gd name="adj" fmla="val 14299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5"/>
          <p:cNvSpPr/>
          <p:nvPr/>
        </p:nvSpPr>
        <p:spPr>
          <a:xfrm>
            <a:off x="627120" y="16286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321" name="CustomShape 6"/>
          <p:cNvSpPr/>
          <p:nvPr/>
        </p:nvSpPr>
        <p:spPr>
          <a:xfrm>
            <a:off x="2427120" y="1638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322" name="CustomShape 7"/>
          <p:cNvSpPr/>
          <p:nvPr/>
        </p:nvSpPr>
        <p:spPr>
          <a:xfrm>
            <a:off x="411120" y="2925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323" name="CustomShape 8"/>
          <p:cNvSpPr/>
          <p:nvPr/>
        </p:nvSpPr>
        <p:spPr>
          <a:xfrm>
            <a:off x="2139120" y="2934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324" name="CustomShape 9"/>
          <p:cNvSpPr/>
          <p:nvPr/>
        </p:nvSpPr>
        <p:spPr>
          <a:xfrm rot="16200000">
            <a:off x="3456000" y="1539720"/>
            <a:ext cx="1151280" cy="1941840"/>
          </a:xfrm>
          <a:prstGeom prst="diamond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0"/>
          <p:cNvSpPr/>
          <p:nvPr/>
        </p:nvSpPr>
        <p:spPr>
          <a:xfrm>
            <a:off x="4963680" y="23083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M</a:t>
            </a:r>
            <a:endParaRPr/>
          </a:p>
        </p:txBody>
      </p:sp>
      <p:sp>
        <p:nvSpPr>
          <p:cNvPr id="326" name="CustomShape 11"/>
          <p:cNvSpPr/>
          <p:nvPr/>
        </p:nvSpPr>
        <p:spPr>
          <a:xfrm>
            <a:off x="3811680" y="15159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</a:t>
            </a:r>
            <a:endParaRPr/>
          </a:p>
        </p:txBody>
      </p:sp>
      <p:sp>
        <p:nvSpPr>
          <p:cNvPr id="327" name="CustomShape 12"/>
          <p:cNvSpPr/>
          <p:nvPr/>
        </p:nvSpPr>
        <p:spPr>
          <a:xfrm>
            <a:off x="2668680" y="22363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Q</a:t>
            </a:r>
            <a:endParaRPr/>
          </a:p>
        </p:txBody>
      </p:sp>
      <p:sp>
        <p:nvSpPr>
          <p:cNvPr id="328" name="CustomShape 13"/>
          <p:cNvSpPr/>
          <p:nvPr/>
        </p:nvSpPr>
        <p:spPr>
          <a:xfrm>
            <a:off x="3924360" y="30596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endParaRPr/>
          </a:p>
        </p:txBody>
      </p:sp>
      <p:sp>
        <p:nvSpPr>
          <p:cNvPr id="329" name="CustomShape 14"/>
          <p:cNvSpPr/>
          <p:nvPr/>
        </p:nvSpPr>
        <p:spPr>
          <a:xfrm rot="16200000">
            <a:off x="5220360" y="1773720"/>
            <a:ext cx="1510200" cy="79092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5"/>
          <p:cNvSpPr/>
          <p:nvPr/>
        </p:nvSpPr>
        <p:spPr>
          <a:xfrm>
            <a:off x="5219640" y="1197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R</a:t>
            </a:r>
            <a:endParaRPr/>
          </a:p>
        </p:txBody>
      </p:sp>
      <p:sp>
        <p:nvSpPr>
          <p:cNvPr id="331" name="CustomShape 16"/>
          <p:cNvSpPr/>
          <p:nvPr/>
        </p:nvSpPr>
        <p:spPr>
          <a:xfrm>
            <a:off x="5291640" y="29246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U</a:t>
            </a:r>
            <a:endParaRPr/>
          </a:p>
        </p:txBody>
      </p:sp>
      <p:sp>
        <p:nvSpPr>
          <p:cNvPr id="332" name="CustomShape 17"/>
          <p:cNvSpPr/>
          <p:nvPr/>
        </p:nvSpPr>
        <p:spPr>
          <a:xfrm>
            <a:off x="6372000" y="1197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endParaRPr/>
          </a:p>
        </p:txBody>
      </p:sp>
      <p:sp>
        <p:nvSpPr>
          <p:cNvPr id="333" name="CustomShape 18"/>
          <p:cNvSpPr/>
          <p:nvPr/>
        </p:nvSpPr>
        <p:spPr>
          <a:xfrm>
            <a:off x="6372000" y="29246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T</a:t>
            </a:r>
            <a:endParaRPr/>
          </a:p>
        </p:txBody>
      </p:sp>
      <p:sp>
        <p:nvSpPr>
          <p:cNvPr id="334" name="CustomShape 19"/>
          <p:cNvSpPr/>
          <p:nvPr/>
        </p:nvSpPr>
        <p:spPr>
          <a:xfrm>
            <a:off x="7164360" y="1557360"/>
            <a:ext cx="1222920" cy="12229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0"/>
          <p:cNvSpPr/>
          <p:nvPr/>
        </p:nvSpPr>
        <p:spPr>
          <a:xfrm>
            <a:off x="6948360" y="1197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</a:t>
            </a:r>
            <a:endParaRPr/>
          </a:p>
        </p:txBody>
      </p:sp>
      <p:sp>
        <p:nvSpPr>
          <p:cNvPr id="336" name="CustomShape 21"/>
          <p:cNvSpPr/>
          <p:nvPr/>
        </p:nvSpPr>
        <p:spPr>
          <a:xfrm>
            <a:off x="8244720" y="1197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F</a:t>
            </a:r>
            <a:endParaRPr/>
          </a:p>
        </p:txBody>
      </p:sp>
      <p:sp>
        <p:nvSpPr>
          <p:cNvPr id="337" name="CustomShape 22"/>
          <p:cNvSpPr/>
          <p:nvPr/>
        </p:nvSpPr>
        <p:spPr>
          <a:xfrm>
            <a:off x="6948360" y="2772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H</a:t>
            </a:r>
            <a:endParaRPr/>
          </a:p>
        </p:txBody>
      </p:sp>
      <p:sp>
        <p:nvSpPr>
          <p:cNvPr id="338" name="CustomShape 23"/>
          <p:cNvSpPr/>
          <p:nvPr/>
        </p:nvSpPr>
        <p:spPr>
          <a:xfrm>
            <a:off x="8316720" y="2772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G</a:t>
            </a:r>
            <a:endParaRPr/>
          </a:p>
        </p:txBody>
      </p:sp>
      <p:sp>
        <p:nvSpPr>
          <p:cNvPr id="339" name="CustomShape 24"/>
          <p:cNvSpPr/>
          <p:nvPr/>
        </p:nvSpPr>
        <p:spPr>
          <a:xfrm>
            <a:off x="755640" y="3141720"/>
            <a:ext cx="15609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AB // CD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AC // BD</a:t>
            </a:r>
            <a:endParaRPr/>
          </a:p>
        </p:txBody>
      </p:sp>
      <p:sp>
        <p:nvSpPr>
          <p:cNvPr id="340" name="CustomShape 25"/>
          <p:cNvSpPr/>
          <p:nvPr/>
        </p:nvSpPr>
        <p:spPr>
          <a:xfrm>
            <a:off x="3132000" y="3357720"/>
            <a:ext cx="20865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PQ // MN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MP // QN</a:t>
            </a:r>
            <a:endParaRPr/>
          </a:p>
        </p:txBody>
      </p:sp>
      <p:sp>
        <p:nvSpPr>
          <p:cNvPr id="341" name="CustomShape 26"/>
          <p:cNvSpPr/>
          <p:nvPr/>
        </p:nvSpPr>
        <p:spPr>
          <a:xfrm>
            <a:off x="5435640" y="3357720"/>
            <a:ext cx="16563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RS // UT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UR // TS</a:t>
            </a:r>
            <a:endParaRPr/>
          </a:p>
        </p:txBody>
      </p:sp>
      <p:sp>
        <p:nvSpPr>
          <p:cNvPr id="342" name="CustomShape 27"/>
          <p:cNvSpPr/>
          <p:nvPr/>
        </p:nvSpPr>
        <p:spPr>
          <a:xfrm>
            <a:off x="7236000" y="3284640"/>
            <a:ext cx="176256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EF // HG</a:t>
            </a: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EH // FG</a:t>
            </a:r>
            <a:endParaRPr/>
          </a:p>
        </p:txBody>
      </p:sp>
      <p:sp>
        <p:nvSpPr>
          <p:cNvPr id="343" name="Line 28"/>
          <p:cNvSpPr/>
          <p:nvPr/>
        </p:nvSpPr>
        <p:spPr>
          <a:xfrm>
            <a:off x="826920" y="321300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4" name="Line 29"/>
          <p:cNvSpPr/>
          <p:nvPr/>
        </p:nvSpPr>
        <p:spPr>
          <a:xfrm>
            <a:off x="1547640" y="321300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5" name="Line 30"/>
          <p:cNvSpPr/>
          <p:nvPr/>
        </p:nvSpPr>
        <p:spPr>
          <a:xfrm>
            <a:off x="826920" y="3573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6" name="Line 31"/>
          <p:cNvSpPr/>
          <p:nvPr/>
        </p:nvSpPr>
        <p:spPr>
          <a:xfrm>
            <a:off x="1584000" y="3573360"/>
            <a:ext cx="3589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7" name="Line 32"/>
          <p:cNvSpPr/>
          <p:nvPr/>
        </p:nvSpPr>
        <p:spPr>
          <a:xfrm>
            <a:off x="3203280" y="342900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8" name="Line 33"/>
          <p:cNvSpPr/>
          <p:nvPr/>
        </p:nvSpPr>
        <p:spPr>
          <a:xfrm>
            <a:off x="3995640" y="342900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49" name="Line 34"/>
          <p:cNvSpPr/>
          <p:nvPr/>
        </p:nvSpPr>
        <p:spPr>
          <a:xfrm>
            <a:off x="3220920" y="3789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0" name="Line 35"/>
          <p:cNvSpPr/>
          <p:nvPr/>
        </p:nvSpPr>
        <p:spPr>
          <a:xfrm>
            <a:off x="4022640" y="3789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1" name="Line 36"/>
          <p:cNvSpPr/>
          <p:nvPr/>
        </p:nvSpPr>
        <p:spPr>
          <a:xfrm>
            <a:off x="6168960" y="3429000"/>
            <a:ext cx="358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2" name="Line 37"/>
          <p:cNvSpPr/>
          <p:nvPr/>
        </p:nvSpPr>
        <p:spPr>
          <a:xfrm>
            <a:off x="5527440" y="3789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3" name="Line 38"/>
          <p:cNvSpPr/>
          <p:nvPr/>
        </p:nvSpPr>
        <p:spPr>
          <a:xfrm>
            <a:off x="6227640" y="3789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4" name="Line 39"/>
          <p:cNvSpPr/>
          <p:nvPr/>
        </p:nvSpPr>
        <p:spPr>
          <a:xfrm>
            <a:off x="5476680" y="342900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5" name="Line 40"/>
          <p:cNvSpPr/>
          <p:nvPr/>
        </p:nvSpPr>
        <p:spPr>
          <a:xfrm>
            <a:off x="7308720" y="3716280"/>
            <a:ext cx="358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6" name="Line 41"/>
          <p:cNvSpPr/>
          <p:nvPr/>
        </p:nvSpPr>
        <p:spPr>
          <a:xfrm>
            <a:off x="8027640" y="371628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7" name="Line 42"/>
          <p:cNvSpPr/>
          <p:nvPr/>
        </p:nvSpPr>
        <p:spPr>
          <a:xfrm>
            <a:off x="7308720" y="3357360"/>
            <a:ext cx="358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8" name="Line 43"/>
          <p:cNvSpPr/>
          <p:nvPr/>
        </p:nvSpPr>
        <p:spPr>
          <a:xfrm>
            <a:off x="7968960" y="3357360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59" name="CustomShape 44"/>
          <p:cNvSpPr/>
          <p:nvPr/>
        </p:nvSpPr>
        <p:spPr>
          <a:xfrm>
            <a:off x="108000" y="4221000"/>
            <a:ext cx="885888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          T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odos apresentam os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lados opostos paralelos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 são chamados de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os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das quatro figuras. Que diferenças você observa entre eles? Compare as diferenças que você levantou com as do seu colega.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179280" y="920880"/>
            <a:ext cx="8963640" cy="40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Experimentalmente.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*Desenhe, em uma folha de papel um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um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retângulo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um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losango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um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quadrado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 Recorte-os.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os seus ângulos e os seus lados.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*Dobre-os, de modo a marcar suas diagonais.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o comprimento destas diagonais.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também o comprimento das duas partes da diagonal dividida pelo ponto médio. 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agora os ângulos que as diagonais formas entre si.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*Compare agora suas conclusões com as que você fez anteriormente.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O que você concluiu?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250920" y="1095480"/>
            <a:ext cx="8712720" cy="368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1ª Propriedade dos paralelogramos: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Em um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DejaVu Sans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, os ângulos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opostos são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F0000"/>
                </a:solidFill>
                <a:latin typeface="Calibri"/>
                <a:ea typeface="DejaVu Sans"/>
              </a:rPr>
              <a:t>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F0000"/>
                </a:solidFill>
                <a:latin typeface="Calibri"/>
                <a:ea typeface="DejaVu Sans"/>
              </a:rPr>
              <a:t>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F0000"/>
                </a:solidFill>
                <a:latin typeface="Calibri"/>
                <a:ea typeface="DejaVu Sans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4213080" y="2637000"/>
            <a:ext cx="4678920" cy="33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u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são medidas de ângulos colaterais internos, eles são suplementares. Então, temos: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CC00"/>
                </a:solidFill>
                <a:latin typeface="Calibri"/>
                <a:ea typeface="Microsoft YaHei"/>
              </a:rPr>
              <a:t>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 + u = 180°         u = 180° - a </a:t>
            </a:r>
            <a:r>
              <a:rPr lang="pt-BR" strike="noStrike">
                <a:solidFill>
                  <a:srgbClr val="0070C0"/>
                </a:solidFill>
                <a:latin typeface="Calibri"/>
                <a:ea typeface="Microsoft YaHei"/>
              </a:rPr>
              <a:t>(1)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70C0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*Como  a e e são medidas de ângulos colaterais internos, temos: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a + e = 180°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e = 180° - a </a:t>
            </a:r>
            <a:r>
              <a:rPr lang="pt-BR" strike="noStrike">
                <a:solidFill>
                  <a:srgbClr val="0070C0"/>
                </a:solidFill>
                <a:latin typeface="Calibri"/>
                <a:ea typeface="Microsoft YaHei"/>
              </a:rPr>
              <a:t>(2)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Comparando </a:t>
            </a:r>
            <a:r>
              <a:rPr lang="pt-BR" strike="noStrike">
                <a:solidFill>
                  <a:srgbClr val="1F497D"/>
                </a:solidFill>
                <a:latin typeface="Calibri"/>
                <a:ea typeface="Microsoft YaHei"/>
              </a:rPr>
              <a:t>(1)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</a:t>
            </a:r>
            <a:r>
              <a:rPr lang="pt-BR" strike="noStrike">
                <a:solidFill>
                  <a:srgbClr val="1F497D"/>
                </a:solidFill>
                <a:latin typeface="Calibri"/>
                <a:ea typeface="Microsoft YaHei"/>
              </a:rPr>
              <a:t> (2)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temos: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u = e              Ê = Û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900000" y="2997360"/>
            <a:ext cx="2734200" cy="1294200"/>
          </a:xfrm>
          <a:prstGeom prst="parallelogram">
            <a:avLst>
              <a:gd name="adj" fmla="val 14299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5"/>
          <p:cNvSpPr/>
          <p:nvPr/>
        </p:nvSpPr>
        <p:spPr>
          <a:xfrm>
            <a:off x="900000" y="276228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3591000" y="2782800"/>
            <a:ext cx="288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E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>
            <a:off x="3276720" y="414036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O</a:t>
            </a:r>
            <a:endParaRPr/>
          </a:p>
        </p:txBody>
      </p:sp>
      <p:sp>
        <p:nvSpPr>
          <p:cNvPr id="371" name="CustomShape 8"/>
          <p:cNvSpPr/>
          <p:nvPr/>
        </p:nvSpPr>
        <p:spPr>
          <a:xfrm>
            <a:off x="598320" y="414036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U</a:t>
            </a:r>
            <a:endParaRPr/>
          </a:p>
        </p:txBody>
      </p:sp>
      <p:sp>
        <p:nvSpPr>
          <p:cNvPr id="372" name="CustomShape 9"/>
          <p:cNvSpPr/>
          <p:nvPr/>
        </p:nvSpPr>
        <p:spPr>
          <a:xfrm>
            <a:off x="1160640" y="295272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373" name="CustomShape 10"/>
          <p:cNvSpPr/>
          <p:nvPr/>
        </p:nvSpPr>
        <p:spPr>
          <a:xfrm>
            <a:off x="3287880" y="291636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e</a:t>
            </a:r>
            <a:endParaRPr/>
          </a:p>
        </p:txBody>
      </p:sp>
      <p:sp>
        <p:nvSpPr>
          <p:cNvPr id="374" name="CustomShape 11"/>
          <p:cNvSpPr/>
          <p:nvPr/>
        </p:nvSpPr>
        <p:spPr>
          <a:xfrm>
            <a:off x="3057480" y="393696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o</a:t>
            </a:r>
            <a:endParaRPr/>
          </a:p>
        </p:txBody>
      </p:sp>
      <p:sp>
        <p:nvSpPr>
          <p:cNvPr id="375" name="CustomShape 12"/>
          <p:cNvSpPr/>
          <p:nvPr/>
        </p:nvSpPr>
        <p:spPr>
          <a:xfrm>
            <a:off x="922320" y="395748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u</a:t>
            </a:r>
            <a:endParaRPr/>
          </a:p>
        </p:txBody>
      </p:sp>
      <p:sp>
        <p:nvSpPr>
          <p:cNvPr id="376" name="CustomShape 13"/>
          <p:cNvSpPr/>
          <p:nvPr/>
        </p:nvSpPr>
        <p:spPr>
          <a:xfrm>
            <a:off x="355680" y="4890960"/>
            <a:ext cx="3628080" cy="91260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Em todo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, os ângulos consecutivos são suplementares.</a:t>
            </a:r>
            <a:endParaRPr/>
          </a:p>
        </p:txBody>
      </p:sp>
      <p:sp>
        <p:nvSpPr>
          <p:cNvPr id="377" name="CustomShape 14"/>
          <p:cNvSpPr/>
          <p:nvPr/>
        </p:nvSpPr>
        <p:spPr>
          <a:xfrm>
            <a:off x="355680" y="720720"/>
            <a:ext cx="35233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i="1" u="sng" strike="noStrike">
                <a:solidFill>
                  <a:srgbClr val="FF0000"/>
                </a:solidFill>
                <a:latin typeface="Calibri"/>
                <a:ea typeface="Microsoft YaHei"/>
              </a:rPr>
              <a:t>Paralelogramos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CustomShape 2"/>
          <p:cNvSpPr/>
          <p:nvPr/>
        </p:nvSpPr>
        <p:spPr>
          <a:xfrm>
            <a:off x="395280" y="784800"/>
            <a:ext cx="8747640" cy="399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DejaVu Sans"/>
              </a:rPr>
              <a:t>2ª propriedade: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Em qualquer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DejaVu Sans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, os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lados opostos são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1" name="CustomShape 3"/>
          <p:cNvSpPr/>
          <p:nvPr/>
        </p:nvSpPr>
        <p:spPr>
          <a:xfrm>
            <a:off x="4356000" y="2165400"/>
            <a:ext cx="4967640" cy="40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Traçando a diagonal AC, temos: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a = c   ( ângulos alternos internos)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b = d   ( ângulos alternos internos)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AC lado comum aos dois triângulos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Então temos,     ABC congruente ao     ACD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 Como consequência: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         m(AB) = m(CD)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FF0000"/>
                </a:solidFill>
                <a:latin typeface="Calibri"/>
                <a:ea typeface="DejaVu Sans"/>
              </a:rPr>
              <a:t>               </a:t>
            </a: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m(BC) = m(AD)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 Black"/>
                <a:ea typeface="DejaVu Sans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 Black"/>
                <a:ea typeface="DejaVu Sans"/>
              </a:rPr>
              <a:t> </a:t>
            </a:r>
            <a:endParaRPr/>
          </a:p>
        </p:txBody>
      </p:sp>
      <p:sp>
        <p:nvSpPr>
          <p:cNvPr id="382" name="CustomShape 4"/>
          <p:cNvSpPr/>
          <p:nvPr/>
        </p:nvSpPr>
        <p:spPr>
          <a:xfrm>
            <a:off x="684360" y="2708280"/>
            <a:ext cx="3165840" cy="1511640"/>
          </a:xfrm>
          <a:prstGeom prst="parallelogram">
            <a:avLst>
              <a:gd name="adj" fmla="val 23224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755640" y="242100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384" name="CustomShape 6"/>
          <p:cNvSpPr/>
          <p:nvPr/>
        </p:nvSpPr>
        <p:spPr>
          <a:xfrm>
            <a:off x="3824280" y="250344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385" name="CustomShape 7"/>
          <p:cNvSpPr/>
          <p:nvPr/>
        </p:nvSpPr>
        <p:spPr>
          <a:xfrm>
            <a:off x="3478320" y="406548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386" name="CustomShape 8"/>
          <p:cNvSpPr/>
          <p:nvPr/>
        </p:nvSpPr>
        <p:spPr>
          <a:xfrm>
            <a:off x="320760" y="409248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endParaRPr/>
          </a:p>
        </p:txBody>
      </p:sp>
      <p:sp>
        <p:nvSpPr>
          <p:cNvPr id="387" name="Line 9"/>
          <p:cNvSpPr/>
          <p:nvPr/>
        </p:nvSpPr>
        <p:spPr>
          <a:xfrm>
            <a:off x="1042920" y="2695320"/>
            <a:ext cx="2423880" cy="1508040"/>
          </a:xfrm>
          <a:prstGeom prst="line">
            <a:avLst/>
          </a:prstGeom>
          <a:ln w="28440">
            <a:solidFill>
              <a:srgbClr val="FFFF00"/>
            </a:solidFill>
            <a:round/>
          </a:ln>
        </p:spPr>
      </p:sp>
      <p:sp>
        <p:nvSpPr>
          <p:cNvPr id="388" name="CustomShape 10"/>
          <p:cNvSpPr/>
          <p:nvPr/>
        </p:nvSpPr>
        <p:spPr>
          <a:xfrm>
            <a:off x="971640" y="265572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389" name="CustomShape 11"/>
          <p:cNvSpPr/>
          <p:nvPr/>
        </p:nvSpPr>
        <p:spPr>
          <a:xfrm>
            <a:off x="1187280" y="256536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390" name="CustomShape 12"/>
          <p:cNvSpPr/>
          <p:nvPr/>
        </p:nvSpPr>
        <p:spPr>
          <a:xfrm>
            <a:off x="2843280" y="391320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endParaRPr/>
          </a:p>
        </p:txBody>
      </p:sp>
      <p:sp>
        <p:nvSpPr>
          <p:cNvPr id="391" name="CustomShape 13"/>
          <p:cNvSpPr/>
          <p:nvPr/>
        </p:nvSpPr>
        <p:spPr>
          <a:xfrm>
            <a:off x="3214800" y="375588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392" name="CustomShape 14"/>
          <p:cNvSpPr/>
          <p:nvPr/>
        </p:nvSpPr>
        <p:spPr>
          <a:xfrm>
            <a:off x="5694148" y="3486018"/>
            <a:ext cx="141840" cy="156240"/>
          </a:xfrm>
          <a:prstGeom prst="triangle">
            <a:avLst>
              <a:gd name="adj" fmla="val 15466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5"/>
          <p:cNvSpPr/>
          <p:nvPr/>
        </p:nvSpPr>
        <p:spPr>
          <a:xfrm>
            <a:off x="7520650" y="3487170"/>
            <a:ext cx="141840" cy="156240"/>
          </a:xfrm>
          <a:prstGeom prst="triangle">
            <a:avLst>
              <a:gd name="adj" fmla="val 15466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Line 16"/>
          <p:cNvSpPr/>
          <p:nvPr/>
        </p:nvSpPr>
        <p:spPr>
          <a:xfrm>
            <a:off x="6199960" y="2221430"/>
            <a:ext cx="2872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95" name="Line 17"/>
          <p:cNvSpPr/>
          <p:nvPr/>
        </p:nvSpPr>
        <p:spPr>
          <a:xfrm>
            <a:off x="4701026" y="2966972"/>
            <a:ext cx="308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96" name="Line 18"/>
          <p:cNvSpPr/>
          <p:nvPr/>
        </p:nvSpPr>
        <p:spPr>
          <a:xfrm>
            <a:off x="5325170" y="4429410"/>
            <a:ext cx="307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97" name="Line 19"/>
          <p:cNvSpPr/>
          <p:nvPr/>
        </p:nvSpPr>
        <p:spPr>
          <a:xfrm>
            <a:off x="6065810" y="4420310"/>
            <a:ext cx="308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98" name="Line 20"/>
          <p:cNvSpPr/>
          <p:nvPr/>
        </p:nvSpPr>
        <p:spPr>
          <a:xfrm>
            <a:off x="5325170" y="4939850"/>
            <a:ext cx="307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399" name="Line 21"/>
          <p:cNvSpPr/>
          <p:nvPr/>
        </p:nvSpPr>
        <p:spPr>
          <a:xfrm>
            <a:off x="6061130" y="4933370"/>
            <a:ext cx="308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2" name="CustomShape 2"/>
          <p:cNvSpPr/>
          <p:nvPr/>
        </p:nvSpPr>
        <p:spPr>
          <a:xfrm>
            <a:off x="755640" y="2565360"/>
            <a:ext cx="3023280" cy="1510200"/>
          </a:xfrm>
          <a:prstGeom prst="parallelogram">
            <a:avLst>
              <a:gd name="adj" fmla="val 2224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Line 3"/>
          <p:cNvSpPr/>
          <p:nvPr/>
        </p:nvSpPr>
        <p:spPr>
          <a:xfrm>
            <a:off x="1116000" y="2565360"/>
            <a:ext cx="2303280" cy="151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04" name="Line 4"/>
          <p:cNvSpPr/>
          <p:nvPr/>
        </p:nvSpPr>
        <p:spPr>
          <a:xfrm flipV="1">
            <a:off x="741240" y="2554200"/>
            <a:ext cx="3052800" cy="15094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05" name="CustomShape 5"/>
          <p:cNvSpPr/>
          <p:nvPr/>
        </p:nvSpPr>
        <p:spPr>
          <a:xfrm>
            <a:off x="822240" y="227664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endParaRPr/>
          </a:p>
        </p:txBody>
      </p:sp>
      <p:sp>
        <p:nvSpPr>
          <p:cNvPr id="406" name="CustomShape 6"/>
          <p:cNvSpPr/>
          <p:nvPr/>
        </p:nvSpPr>
        <p:spPr>
          <a:xfrm>
            <a:off x="3753000" y="234648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407" name="CustomShape 7"/>
          <p:cNvSpPr/>
          <p:nvPr/>
        </p:nvSpPr>
        <p:spPr>
          <a:xfrm>
            <a:off x="3348000" y="392436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408" name="CustomShape 8"/>
          <p:cNvSpPr/>
          <p:nvPr/>
        </p:nvSpPr>
        <p:spPr>
          <a:xfrm>
            <a:off x="479520" y="396396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409" name="CustomShape 9"/>
          <p:cNvSpPr/>
          <p:nvPr/>
        </p:nvSpPr>
        <p:spPr>
          <a:xfrm>
            <a:off x="1020600" y="3762360"/>
            <a:ext cx="288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410" name="CustomShape 10"/>
          <p:cNvSpPr/>
          <p:nvPr/>
        </p:nvSpPr>
        <p:spPr>
          <a:xfrm>
            <a:off x="2901960" y="377496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411" name="CustomShape 11"/>
          <p:cNvSpPr/>
          <p:nvPr/>
        </p:nvSpPr>
        <p:spPr>
          <a:xfrm>
            <a:off x="3179880" y="245124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412" name="CustomShape 12"/>
          <p:cNvSpPr/>
          <p:nvPr/>
        </p:nvSpPr>
        <p:spPr>
          <a:xfrm>
            <a:off x="1387440" y="2503440"/>
            <a:ext cx="28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endParaRPr/>
          </a:p>
        </p:txBody>
      </p:sp>
      <p:sp>
        <p:nvSpPr>
          <p:cNvPr id="413" name="CustomShape 13"/>
          <p:cNvSpPr/>
          <p:nvPr/>
        </p:nvSpPr>
        <p:spPr>
          <a:xfrm>
            <a:off x="2062080" y="2914560"/>
            <a:ext cx="43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M</a:t>
            </a:r>
            <a:endParaRPr/>
          </a:p>
        </p:txBody>
      </p:sp>
      <p:sp>
        <p:nvSpPr>
          <p:cNvPr id="414" name="CustomShape 14"/>
          <p:cNvSpPr/>
          <p:nvPr/>
        </p:nvSpPr>
        <p:spPr>
          <a:xfrm>
            <a:off x="288000" y="1080000"/>
            <a:ext cx="8568360" cy="53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3ª propriedade: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Em qualquer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DejaVu Sans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as diagonais cortam-se ao meio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CustomShape 15"/>
          <p:cNvSpPr/>
          <p:nvPr/>
        </p:nvSpPr>
        <p:spPr>
          <a:xfrm>
            <a:off x="4284720" y="2276640"/>
            <a:ext cx="4607280" cy="422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Traçando as diagonais AC e BD, temos: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a = c    ( ângulos alternos internos)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b = d    ( ângulos alternos internos)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m(AB) = m(CD)     (lados opostos)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Então, temos: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AMB  congruente ao    CMD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Como consequência: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          m(AM) = m(MC)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b="1" strike="noStrike">
                <a:solidFill>
                  <a:srgbClr val="FF0000"/>
                </a:solidFill>
                <a:latin typeface="Calibri"/>
                <a:ea typeface="DejaVu Sans"/>
              </a:rPr>
              <a:t>          </a:t>
            </a:r>
            <a:r>
              <a:rPr lang="pt-BR" sz="1600" b="1" strike="noStrike">
                <a:solidFill>
                  <a:srgbClr val="000000"/>
                </a:solidFill>
                <a:latin typeface="Calibri"/>
                <a:ea typeface="DejaVu Sans"/>
              </a:rPr>
              <a:t>m(BM) = m(MD)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6" name="CustomShape 16"/>
          <p:cNvSpPr/>
          <p:nvPr/>
        </p:nvSpPr>
        <p:spPr>
          <a:xfrm>
            <a:off x="4440032" y="3846058"/>
            <a:ext cx="141840" cy="143280"/>
          </a:xfrm>
          <a:prstGeom prst="triangle">
            <a:avLst>
              <a:gd name="adj" fmla="val 15466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17"/>
          <p:cNvSpPr/>
          <p:nvPr/>
        </p:nvSpPr>
        <p:spPr>
          <a:xfrm>
            <a:off x="6444208" y="3861048"/>
            <a:ext cx="141840" cy="143280"/>
          </a:xfrm>
          <a:prstGeom prst="triangle">
            <a:avLst>
              <a:gd name="adj" fmla="val 15466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Line 18"/>
          <p:cNvSpPr/>
          <p:nvPr/>
        </p:nvSpPr>
        <p:spPr>
          <a:xfrm>
            <a:off x="5004048" y="4581128"/>
            <a:ext cx="399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19" name="Line 19"/>
          <p:cNvSpPr/>
          <p:nvPr/>
        </p:nvSpPr>
        <p:spPr>
          <a:xfrm>
            <a:off x="5796136" y="4581128"/>
            <a:ext cx="399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0" name="Line 20"/>
          <p:cNvSpPr/>
          <p:nvPr/>
        </p:nvSpPr>
        <p:spPr>
          <a:xfrm>
            <a:off x="5004048" y="5085184"/>
            <a:ext cx="3999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1" name="Line 21"/>
          <p:cNvSpPr/>
          <p:nvPr/>
        </p:nvSpPr>
        <p:spPr>
          <a:xfrm>
            <a:off x="5796136" y="5085184"/>
            <a:ext cx="4003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2" name="Line 22"/>
          <p:cNvSpPr/>
          <p:nvPr/>
        </p:nvSpPr>
        <p:spPr>
          <a:xfrm>
            <a:off x="4860032" y="3068960"/>
            <a:ext cx="3078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3" name="Line 23"/>
          <p:cNvSpPr/>
          <p:nvPr/>
        </p:nvSpPr>
        <p:spPr>
          <a:xfrm>
            <a:off x="5580112" y="3068960"/>
            <a:ext cx="308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4" name="Line 24"/>
          <p:cNvSpPr/>
          <p:nvPr/>
        </p:nvSpPr>
        <p:spPr>
          <a:xfrm>
            <a:off x="6285202" y="2334960"/>
            <a:ext cx="252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25" name="Line 25"/>
          <p:cNvSpPr/>
          <p:nvPr/>
        </p:nvSpPr>
        <p:spPr>
          <a:xfrm>
            <a:off x="6694180" y="2332670"/>
            <a:ext cx="2520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479520" y="765000"/>
            <a:ext cx="849996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  <a:ea typeface="Microsoft YaHei"/>
              </a:rPr>
              <a:t>Observe os polígonos abaixo: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  <a:ea typeface="Microsoft YaHei"/>
              </a:rPr>
              <a:t>Quais deles tem exatamente quatro lados?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874800" y="2347920"/>
            <a:ext cx="648360" cy="1080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019160" y="2636280"/>
            <a:ext cx="431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611280" y="3860640"/>
            <a:ext cx="1176840" cy="1367280"/>
          </a:xfrm>
          <a:prstGeom prst="pentagon">
            <a:avLst>
              <a:gd name="hf" fmla="val 18039"/>
              <a:gd name="vf" fmla="val 18291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1051560" y="4407480"/>
            <a:ext cx="430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6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7499520" y="2336760"/>
            <a:ext cx="864000" cy="875160"/>
          </a:xfrm>
          <a:prstGeom prst="plus">
            <a:avLst>
              <a:gd name="adj" fmla="val 14299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7715520" y="2565360"/>
            <a:ext cx="431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5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5915160" y="3860640"/>
            <a:ext cx="1296000" cy="1222920"/>
          </a:xfrm>
          <a:prstGeom prst="hexagon">
            <a:avLst>
              <a:gd name="adj" fmla="val 14299"/>
              <a:gd name="vf" fmla="val 18520"/>
            </a:avLst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6419520" y="4263120"/>
            <a:ext cx="4312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9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 rot="2741400">
            <a:off x="7633440" y="3848760"/>
            <a:ext cx="1018800" cy="1006200"/>
          </a:xfrm>
          <a:prstGeom prst="flowChartManualInput">
            <a:avLst/>
          </a:prstGeom>
          <a:solidFill>
            <a:srgbClr val="00B0F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7867080" y="4140000"/>
            <a:ext cx="790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10</a:t>
            </a: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2556000" y="4076640"/>
            <a:ext cx="1078560" cy="1367280"/>
          </a:xfrm>
          <a:prstGeom prst="parallelogram">
            <a:avLst>
              <a:gd name="adj" fmla="val 14299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2915640" y="4551120"/>
            <a:ext cx="43056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7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 rot="19624800">
            <a:off x="4410720" y="3861000"/>
            <a:ext cx="791280" cy="1367280"/>
          </a:xfrm>
          <a:prstGeom prst="flowChartCollate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4427640" y="4446000"/>
            <a:ext cx="430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8</a:t>
            </a:r>
            <a:endParaRPr/>
          </a:p>
        </p:txBody>
      </p:sp>
      <p:sp>
        <p:nvSpPr>
          <p:cNvPr id="55" name="CustomShape 17"/>
          <p:cNvSpPr/>
          <p:nvPr/>
        </p:nvSpPr>
        <p:spPr>
          <a:xfrm rot="19921200">
            <a:off x="2288160" y="2060280"/>
            <a:ext cx="1006920" cy="1367280"/>
          </a:xfrm>
          <a:prstGeom prst="triangle">
            <a:avLst>
              <a:gd name="adj" fmla="val 15466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8"/>
          <p:cNvSpPr/>
          <p:nvPr/>
        </p:nvSpPr>
        <p:spPr>
          <a:xfrm>
            <a:off x="2747160" y="2729520"/>
            <a:ext cx="430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endParaRPr/>
          </a:p>
        </p:txBody>
      </p:sp>
      <p:sp>
        <p:nvSpPr>
          <p:cNvPr id="57" name="CustomShape 19"/>
          <p:cNvSpPr/>
          <p:nvPr/>
        </p:nvSpPr>
        <p:spPr>
          <a:xfrm>
            <a:off x="4114800" y="2276640"/>
            <a:ext cx="790920" cy="100692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0"/>
          <p:cNvSpPr/>
          <p:nvPr/>
        </p:nvSpPr>
        <p:spPr>
          <a:xfrm>
            <a:off x="4186800" y="2636640"/>
            <a:ext cx="430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3</a:t>
            </a:r>
            <a:endParaRPr/>
          </a:p>
        </p:txBody>
      </p:sp>
      <p:sp>
        <p:nvSpPr>
          <p:cNvPr id="59" name="CustomShape 21"/>
          <p:cNvSpPr/>
          <p:nvPr/>
        </p:nvSpPr>
        <p:spPr>
          <a:xfrm>
            <a:off x="5627520" y="2205000"/>
            <a:ext cx="1222920" cy="1078560"/>
          </a:xfrm>
          <a:prstGeom prst="trapezoid">
            <a:avLst>
              <a:gd name="adj" fmla="val 14299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6059520" y="2493000"/>
            <a:ext cx="430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4</a:t>
            </a:r>
            <a:endParaRPr/>
          </a:p>
        </p:txBody>
      </p:sp>
      <p:sp>
        <p:nvSpPr>
          <p:cNvPr id="61" name="CustomShape 23"/>
          <p:cNvSpPr/>
          <p:nvPr/>
        </p:nvSpPr>
        <p:spPr>
          <a:xfrm>
            <a:off x="1347840" y="5665680"/>
            <a:ext cx="6984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Microsoft YaHei"/>
              </a:rPr>
              <a:t>Eles são chamados QUADRILÁTEROS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36360" y="993600"/>
            <a:ext cx="91065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Paralelogramos especiais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800" strike="noStrike">
                <a:solidFill>
                  <a:srgbClr val="000000"/>
                </a:solidFill>
                <a:latin typeface="Calibri"/>
                <a:ea typeface="Microsoft YaHei"/>
              </a:rPr>
              <a:t>     </a:t>
            </a:r>
            <a:r>
              <a:rPr lang="pt-BR" sz="2200" b="1" i="1" u="sng" strike="noStrike">
                <a:solidFill>
                  <a:srgbClr val="FF0000"/>
                </a:solidFill>
                <a:latin typeface="Calibri"/>
                <a:ea typeface="Microsoft YaHei"/>
              </a:rPr>
              <a:t>Retângulo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755640" y="2781360"/>
            <a:ext cx="1941840" cy="1006920"/>
          </a:xfrm>
          <a:prstGeom prst="rect">
            <a:avLst/>
          </a:prstGeom>
          <a:solidFill>
            <a:srgbClr val="92D05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4"/>
          <p:cNvSpPr/>
          <p:nvPr/>
        </p:nvSpPr>
        <p:spPr>
          <a:xfrm>
            <a:off x="539640" y="242100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2555280" y="242100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432" name="CustomShape 6"/>
          <p:cNvSpPr/>
          <p:nvPr/>
        </p:nvSpPr>
        <p:spPr>
          <a:xfrm>
            <a:off x="539640" y="385200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433" name="CustomShape 7"/>
          <p:cNvSpPr/>
          <p:nvPr/>
        </p:nvSpPr>
        <p:spPr>
          <a:xfrm>
            <a:off x="2555280" y="378900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434" name="Line 8"/>
          <p:cNvSpPr/>
          <p:nvPr/>
        </p:nvSpPr>
        <p:spPr>
          <a:xfrm>
            <a:off x="741240" y="2997000"/>
            <a:ext cx="2887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35" name="Line 9"/>
          <p:cNvSpPr/>
          <p:nvPr/>
        </p:nvSpPr>
        <p:spPr>
          <a:xfrm>
            <a:off x="2411280" y="2997000"/>
            <a:ext cx="28728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36" name="Line 10"/>
          <p:cNvSpPr/>
          <p:nvPr/>
        </p:nvSpPr>
        <p:spPr>
          <a:xfrm>
            <a:off x="2411280" y="3573360"/>
            <a:ext cx="28728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37" name="Line 11"/>
          <p:cNvSpPr/>
          <p:nvPr/>
        </p:nvSpPr>
        <p:spPr>
          <a:xfrm>
            <a:off x="741240" y="3573360"/>
            <a:ext cx="2887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38" name="Line 12"/>
          <p:cNvSpPr/>
          <p:nvPr/>
        </p:nvSpPr>
        <p:spPr>
          <a:xfrm>
            <a:off x="1042920" y="2774880"/>
            <a:ext cx="0" cy="222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39" name="Line 13"/>
          <p:cNvSpPr/>
          <p:nvPr/>
        </p:nvSpPr>
        <p:spPr>
          <a:xfrm>
            <a:off x="1042920" y="356688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40" name="Line 14"/>
          <p:cNvSpPr/>
          <p:nvPr/>
        </p:nvSpPr>
        <p:spPr>
          <a:xfrm>
            <a:off x="2411280" y="278100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41" name="Line 15"/>
          <p:cNvSpPr/>
          <p:nvPr/>
        </p:nvSpPr>
        <p:spPr>
          <a:xfrm>
            <a:off x="2411280" y="356688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42" name="CustomShape 16"/>
          <p:cNvSpPr/>
          <p:nvPr/>
        </p:nvSpPr>
        <p:spPr>
          <a:xfrm>
            <a:off x="755640" y="4653000"/>
            <a:ext cx="1941840" cy="1006920"/>
          </a:xfrm>
          <a:prstGeom prst="rect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17"/>
          <p:cNvSpPr/>
          <p:nvPr/>
        </p:nvSpPr>
        <p:spPr>
          <a:xfrm>
            <a:off x="539640" y="429264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444" name="CustomShape 18"/>
          <p:cNvSpPr/>
          <p:nvPr/>
        </p:nvSpPr>
        <p:spPr>
          <a:xfrm>
            <a:off x="2555280" y="429264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445" name="CustomShape 19"/>
          <p:cNvSpPr/>
          <p:nvPr/>
        </p:nvSpPr>
        <p:spPr>
          <a:xfrm>
            <a:off x="539640" y="572364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446" name="CustomShape 20"/>
          <p:cNvSpPr/>
          <p:nvPr/>
        </p:nvSpPr>
        <p:spPr>
          <a:xfrm>
            <a:off x="2555280" y="5660640"/>
            <a:ext cx="502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447" name="Line 21"/>
          <p:cNvSpPr/>
          <p:nvPr/>
        </p:nvSpPr>
        <p:spPr>
          <a:xfrm>
            <a:off x="741240" y="4868640"/>
            <a:ext cx="2887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48" name="Line 22"/>
          <p:cNvSpPr/>
          <p:nvPr/>
        </p:nvSpPr>
        <p:spPr>
          <a:xfrm>
            <a:off x="2411280" y="4868640"/>
            <a:ext cx="28728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49" name="Line 23"/>
          <p:cNvSpPr/>
          <p:nvPr/>
        </p:nvSpPr>
        <p:spPr>
          <a:xfrm>
            <a:off x="2411280" y="5445000"/>
            <a:ext cx="28728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0" name="Line 24"/>
          <p:cNvSpPr/>
          <p:nvPr/>
        </p:nvSpPr>
        <p:spPr>
          <a:xfrm>
            <a:off x="741240" y="5445000"/>
            <a:ext cx="2887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1" name="Line 25"/>
          <p:cNvSpPr/>
          <p:nvPr/>
        </p:nvSpPr>
        <p:spPr>
          <a:xfrm>
            <a:off x="1042920" y="4646520"/>
            <a:ext cx="0" cy="222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2" name="Line 26"/>
          <p:cNvSpPr/>
          <p:nvPr/>
        </p:nvSpPr>
        <p:spPr>
          <a:xfrm>
            <a:off x="1042920" y="543852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3" name="Line 27"/>
          <p:cNvSpPr/>
          <p:nvPr/>
        </p:nvSpPr>
        <p:spPr>
          <a:xfrm>
            <a:off x="2411280" y="465264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4" name="Line 28"/>
          <p:cNvSpPr/>
          <p:nvPr/>
        </p:nvSpPr>
        <p:spPr>
          <a:xfrm>
            <a:off x="2411280" y="5438520"/>
            <a:ext cx="0" cy="2224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455" name="Line 29"/>
          <p:cNvSpPr/>
          <p:nvPr/>
        </p:nvSpPr>
        <p:spPr>
          <a:xfrm>
            <a:off x="792000" y="4662360"/>
            <a:ext cx="1906560" cy="9986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456" name="Line 30"/>
          <p:cNvSpPr/>
          <p:nvPr/>
        </p:nvSpPr>
        <p:spPr>
          <a:xfrm flipV="1">
            <a:off x="755640" y="4643280"/>
            <a:ext cx="1942920" cy="10112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457" name="CustomShape 31"/>
          <p:cNvSpPr/>
          <p:nvPr/>
        </p:nvSpPr>
        <p:spPr>
          <a:xfrm>
            <a:off x="3419872" y="2132856"/>
            <a:ext cx="48589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Microsoft YaHei"/>
              </a:rPr>
              <a:t>Retângulo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 é o </a:t>
            </a:r>
            <a:r>
              <a:rPr lang="pt-BR" b="1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paralelogramo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 que tem os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Microsoft YaHei"/>
              </a:rPr>
              <a:t>quatro ângulos congruentes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 (retos).</a:t>
            </a:r>
            <a:endParaRPr dirty="0"/>
          </a:p>
        </p:txBody>
      </p:sp>
      <p:sp>
        <p:nvSpPr>
          <p:cNvPr id="459" name="CustomShape 33"/>
          <p:cNvSpPr/>
          <p:nvPr/>
        </p:nvSpPr>
        <p:spPr>
          <a:xfrm>
            <a:off x="3347864" y="3717032"/>
            <a:ext cx="4823280" cy="1937880"/>
          </a:xfrm>
          <a:prstGeom prst="rect">
            <a:avLst/>
          </a:prstGeom>
          <a:blipFill>
            <a:blip r:embed="rId2" cstate="print"/>
            <a:stretch>
              <a:fillRect l="-1873" t="-2474" b="-624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Imagem 1"/>
          <p:cNvPicPr/>
          <p:nvPr/>
        </p:nvPicPr>
        <p:blipFill>
          <a:blip r:embed="rId2" cstate="print"/>
          <a:stretch/>
        </p:blipFill>
        <p:spPr>
          <a:xfrm>
            <a:off x="0" y="-16200"/>
            <a:ext cx="9215640" cy="6911640"/>
          </a:xfrm>
          <a:prstGeom prst="rect">
            <a:avLst/>
          </a:prstGeom>
          <a:ln>
            <a:noFill/>
          </a:ln>
        </p:spPr>
      </p:pic>
      <p:sp>
        <p:nvSpPr>
          <p:cNvPr id="463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64" name="CustomShape 2"/>
          <p:cNvSpPr/>
          <p:nvPr/>
        </p:nvSpPr>
        <p:spPr>
          <a:xfrm>
            <a:off x="395280" y="836640"/>
            <a:ext cx="83523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i="1" u="sng" strike="noStrike">
                <a:solidFill>
                  <a:srgbClr val="FF0000"/>
                </a:solidFill>
                <a:latin typeface="Calibri"/>
                <a:ea typeface="Microsoft YaHei"/>
              </a:rPr>
              <a:t>Losango</a:t>
            </a:r>
            <a:endParaRPr/>
          </a:p>
        </p:txBody>
      </p:sp>
      <p:sp>
        <p:nvSpPr>
          <p:cNvPr id="465" name="CustomShape 3"/>
          <p:cNvSpPr/>
          <p:nvPr/>
        </p:nvSpPr>
        <p:spPr>
          <a:xfrm rot="5400000">
            <a:off x="1188360" y="981000"/>
            <a:ext cx="1299240" cy="2451600"/>
          </a:xfrm>
          <a:prstGeom prst="diamond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Line 4"/>
          <p:cNvSpPr/>
          <p:nvPr/>
        </p:nvSpPr>
        <p:spPr>
          <a:xfrm>
            <a:off x="1187280" y="1804680"/>
            <a:ext cx="144360" cy="123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67" name="Line 5"/>
          <p:cNvSpPr/>
          <p:nvPr/>
        </p:nvSpPr>
        <p:spPr>
          <a:xfrm flipH="1">
            <a:off x="2339640" y="1773000"/>
            <a:ext cx="71640" cy="155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68" name="Line 6"/>
          <p:cNvSpPr/>
          <p:nvPr/>
        </p:nvSpPr>
        <p:spPr>
          <a:xfrm>
            <a:off x="2339640" y="2492280"/>
            <a:ext cx="142920" cy="14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69" name="Line 7"/>
          <p:cNvSpPr/>
          <p:nvPr/>
        </p:nvSpPr>
        <p:spPr>
          <a:xfrm flipH="1">
            <a:off x="1187280" y="2473200"/>
            <a:ext cx="144360" cy="1634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70" name="CustomShape 8"/>
          <p:cNvSpPr/>
          <p:nvPr/>
        </p:nvSpPr>
        <p:spPr>
          <a:xfrm>
            <a:off x="3571920" y="1665720"/>
            <a:ext cx="51757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Losango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ou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rombo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o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que tem os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quatro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lados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  <p:sp>
        <p:nvSpPr>
          <p:cNvPr id="471" name="CustomShape 9"/>
          <p:cNvSpPr/>
          <p:nvPr/>
        </p:nvSpPr>
        <p:spPr>
          <a:xfrm>
            <a:off x="539640" y="3092464"/>
            <a:ext cx="7847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u="sng" strike="noStrike" dirty="0">
                <a:solidFill>
                  <a:srgbClr val="000000"/>
                </a:solidFill>
                <a:latin typeface="Calibri"/>
                <a:ea typeface="Microsoft YaHei"/>
              </a:rPr>
              <a:t>Propriedades dos losangos: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          Além das propriedades dos</a:t>
            </a:r>
            <a:r>
              <a:rPr lang="pt-BR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b="1" i="1" strike="noStrike" dirty="0">
                <a:solidFill>
                  <a:srgbClr val="000000"/>
                </a:solidFill>
                <a:latin typeface="Calibri"/>
                <a:ea typeface="Microsoft YaHei"/>
              </a:rPr>
              <a:t>paralelogramos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, os losangos apresentam:</a:t>
            </a:r>
            <a:endParaRPr dirty="0"/>
          </a:p>
        </p:txBody>
      </p:sp>
      <p:sp>
        <p:nvSpPr>
          <p:cNvPr id="472" name="CustomShape 10"/>
          <p:cNvSpPr/>
          <p:nvPr/>
        </p:nvSpPr>
        <p:spPr>
          <a:xfrm>
            <a:off x="3960000" y="4010040"/>
            <a:ext cx="50756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*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Microsoft YaHei"/>
              </a:rPr>
              <a:t>As diagonais perpendiculares: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FF0000"/>
                </a:solidFill>
                <a:latin typeface="Calibri"/>
                <a:ea typeface="Microsoft YaHei"/>
              </a:rPr>
              <a:t>               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AC           BD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FF0000"/>
                </a:solidFill>
                <a:latin typeface="Calibri"/>
                <a:ea typeface="Microsoft YaHei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*As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Microsoft YaHei"/>
              </a:rPr>
              <a:t> diagonais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são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Microsoft YaHei"/>
              </a:rPr>
              <a:t> bissetrizes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dos</a:t>
            </a:r>
            <a:r>
              <a:rPr lang="pt-BR" strike="noStrike" dirty="0">
                <a:solidFill>
                  <a:srgbClr val="FF0000"/>
                </a:solidFill>
                <a:latin typeface="Calibri"/>
                <a:ea typeface="Microsoft YaHei"/>
              </a:rPr>
              <a:t>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Microsoft YaHei"/>
              </a:rPr>
              <a:t>ângulos internos.</a:t>
            </a:r>
            <a:endParaRPr dirty="0"/>
          </a:p>
        </p:txBody>
      </p:sp>
      <p:sp>
        <p:nvSpPr>
          <p:cNvPr id="473" name="Line 11"/>
          <p:cNvSpPr/>
          <p:nvPr/>
        </p:nvSpPr>
        <p:spPr>
          <a:xfrm>
            <a:off x="1719000" y="5476680"/>
            <a:ext cx="112680" cy="11916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74" name="Line 12"/>
          <p:cNvSpPr/>
          <p:nvPr/>
        </p:nvSpPr>
        <p:spPr>
          <a:xfrm>
            <a:off x="2141280" y="4563720"/>
            <a:ext cx="136440" cy="14616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75" name="CustomShape 13"/>
          <p:cNvSpPr/>
          <p:nvPr/>
        </p:nvSpPr>
        <p:spPr>
          <a:xfrm rot="5400000">
            <a:off x="1096200" y="3716280"/>
            <a:ext cx="1602360" cy="2948400"/>
          </a:xfrm>
          <a:prstGeom prst="diamond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Line 14"/>
          <p:cNvSpPr/>
          <p:nvPr/>
        </p:nvSpPr>
        <p:spPr>
          <a:xfrm>
            <a:off x="1117440" y="4694040"/>
            <a:ext cx="174600" cy="154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77" name="Line 15"/>
          <p:cNvSpPr/>
          <p:nvPr/>
        </p:nvSpPr>
        <p:spPr>
          <a:xfrm flipH="1">
            <a:off x="2509560" y="4655880"/>
            <a:ext cx="87480" cy="1922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78" name="Line 16"/>
          <p:cNvSpPr/>
          <p:nvPr/>
        </p:nvSpPr>
        <p:spPr>
          <a:xfrm>
            <a:off x="2509560" y="5545080"/>
            <a:ext cx="174600" cy="1778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79" name="Line 17"/>
          <p:cNvSpPr/>
          <p:nvPr/>
        </p:nvSpPr>
        <p:spPr>
          <a:xfrm flipH="1">
            <a:off x="1117440" y="5521320"/>
            <a:ext cx="174600" cy="20160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80" name="Line 18"/>
          <p:cNvSpPr/>
          <p:nvPr/>
        </p:nvSpPr>
        <p:spPr>
          <a:xfrm>
            <a:off x="1677960" y="4960800"/>
            <a:ext cx="4348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81" name="Line 19"/>
          <p:cNvSpPr/>
          <p:nvPr/>
        </p:nvSpPr>
        <p:spPr>
          <a:xfrm>
            <a:off x="1672920" y="5362560"/>
            <a:ext cx="43524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82" name="Line 20"/>
          <p:cNvSpPr/>
          <p:nvPr/>
        </p:nvSpPr>
        <p:spPr>
          <a:xfrm>
            <a:off x="1693800" y="4960800"/>
            <a:ext cx="0" cy="4064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83" name="Line 21"/>
          <p:cNvSpPr/>
          <p:nvPr/>
        </p:nvSpPr>
        <p:spPr>
          <a:xfrm>
            <a:off x="2112840" y="4960800"/>
            <a:ext cx="0" cy="4064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484" name="CustomShape 22"/>
          <p:cNvSpPr/>
          <p:nvPr/>
        </p:nvSpPr>
        <p:spPr>
          <a:xfrm rot="2445000">
            <a:off x="316800" y="4925520"/>
            <a:ext cx="497160" cy="57780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23"/>
          <p:cNvSpPr/>
          <p:nvPr/>
        </p:nvSpPr>
        <p:spPr>
          <a:xfrm rot="13167000">
            <a:off x="2937960" y="4863600"/>
            <a:ext cx="496800" cy="57816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24"/>
          <p:cNvSpPr/>
          <p:nvPr/>
        </p:nvSpPr>
        <p:spPr>
          <a:xfrm rot="8137800">
            <a:off x="1587960" y="3969000"/>
            <a:ext cx="613440" cy="63180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25"/>
          <p:cNvSpPr/>
          <p:nvPr/>
        </p:nvSpPr>
        <p:spPr>
          <a:xfrm rot="18640800">
            <a:off x="1666800" y="5777280"/>
            <a:ext cx="498960" cy="57564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Line 26"/>
          <p:cNvSpPr/>
          <p:nvPr/>
        </p:nvSpPr>
        <p:spPr>
          <a:xfrm>
            <a:off x="2822400" y="4978080"/>
            <a:ext cx="209520" cy="1018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89" name="Line 27"/>
          <p:cNvSpPr/>
          <p:nvPr/>
        </p:nvSpPr>
        <p:spPr>
          <a:xfrm flipV="1">
            <a:off x="2842920" y="5248080"/>
            <a:ext cx="200160" cy="11916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90" name="Line 28"/>
          <p:cNvSpPr/>
          <p:nvPr/>
        </p:nvSpPr>
        <p:spPr>
          <a:xfrm flipV="1">
            <a:off x="725400" y="5028840"/>
            <a:ext cx="166680" cy="842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91" name="Line 29"/>
          <p:cNvSpPr/>
          <p:nvPr/>
        </p:nvSpPr>
        <p:spPr>
          <a:xfrm>
            <a:off x="695160" y="5254560"/>
            <a:ext cx="230040" cy="61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492" name="Line 30"/>
          <p:cNvSpPr/>
          <p:nvPr/>
        </p:nvSpPr>
        <p:spPr>
          <a:xfrm>
            <a:off x="421920" y="5190840"/>
            <a:ext cx="294984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493" name="Line 31"/>
          <p:cNvSpPr/>
          <p:nvPr/>
        </p:nvSpPr>
        <p:spPr>
          <a:xfrm flipH="1">
            <a:off x="1896840" y="4389120"/>
            <a:ext cx="3240" cy="16034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494" name="Line 32"/>
          <p:cNvSpPr/>
          <p:nvPr/>
        </p:nvSpPr>
        <p:spPr>
          <a:xfrm>
            <a:off x="1979280" y="4487760"/>
            <a:ext cx="136800" cy="14760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95" name="Line 33"/>
          <p:cNvSpPr/>
          <p:nvPr/>
        </p:nvSpPr>
        <p:spPr>
          <a:xfrm flipV="1">
            <a:off x="1665000" y="4478040"/>
            <a:ext cx="144720" cy="18108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96" name="Line 34"/>
          <p:cNvSpPr/>
          <p:nvPr/>
        </p:nvSpPr>
        <p:spPr>
          <a:xfrm>
            <a:off x="1736640" y="5702040"/>
            <a:ext cx="135000" cy="14616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97" name="Line 35"/>
          <p:cNvSpPr/>
          <p:nvPr/>
        </p:nvSpPr>
        <p:spPr>
          <a:xfrm flipV="1">
            <a:off x="1900080" y="5719680"/>
            <a:ext cx="144360" cy="18072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98" name="Line 36"/>
          <p:cNvSpPr/>
          <p:nvPr/>
        </p:nvSpPr>
        <p:spPr>
          <a:xfrm flipV="1">
            <a:off x="1987200" y="5722920"/>
            <a:ext cx="144720" cy="18072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499" name="Line 37"/>
          <p:cNvSpPr/>
          <p:nvPr/>
        </p:nvSpPr>
        <p:spPr>
          <a:xfrm>
            <a:off x="1698480" y="5757840"/>
            <a:ext cx="136440" cy="14580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500" name="Line 38"/>
          <p:cNvSpPr/>
          <p:nvPr/>
        </p:nvSpPr>
        <p:spPr>
          <a:xfrm flipV="1">
            <a:off x="1704960" y="4498920"/>
            <a:ext cx="144360" cy="18072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501" name="Line 39"/>
          <p:cNvSpPr/>
          <p:nvPr/>
        </p:nvSpPr>
        <p:spPr>
          <a:xfrm>
            <a:off x="1933560" y="4510080"/>
            <a:ext cx="136440" cy="145800"/>
          </a:xfrm>
          <a:prstGeom prst="line">
            <a:avLst/>
          </a:prstGeom>
          <a:ln w="19080">
            <a:solidFill>
              <a:srgbClr val="92D050"/>
            </a:solidFill>
            <a:round/>
          </a:ln>
        </p:spPr>
      </p:sp>
      <p:sp>
        <p:nvSpPr>
          <p:cNvPr id="502" name="CustomShape 40"/>
          <p:cNvSpPr/>
          <p:nvPr/>
        </p:nvSpPr>
        <p:spPr>
          <a:xfrm>
            <a:off x="1777320" y="3933720"/>
            <a:ext cx="417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503" name="CustomShape 41"/>
          <p:cNvSpPr/>
          <p:nvPr/>
        </p:nvSpPr>
        <p:spPr>
          <a:xfrm>
            <a:off x="108000" y="4959000"/>
            <a:ext cx="417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504" name="CustomShape 42"/>
          <p:cNvSpPr/>
          <p:nvPr/>
        </p:nvSpPr>
        <p:spPr>
          <a:xfrm>
            <a:off x="1764000" y="5966640"/>
            <a:ext cx="417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505" name="CustomShape 43"/>
          <p:cNvSpPr/>
          <p:nvPr/>
        </p:nvSpPr>
        <p:spPr>
          <a:xfrm>
            <a:off x="3361320" y="5031000"/>
            <a:ext cx="417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506" name="Line 44"/>
          <p:cNvSpPr/>
          <p:nvPr/>
        </p:nvSpPr>
        <p:spPr>
          <a:xfrm>
            <a:off x="5277090" y="4520624"/>
            <a:ext cx="28872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507" name="Line 45"/>
          <p:cNvSpPr/>
          <p:nvPr/>
        </p:nvSpPr>
        <p:spPr>
          <a:xfrm>
            <a:off x="5421450" y="4365104"/>
            <a:ext cx="0" cy="155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508" name="Line 46"/>
          <p:cNvSpPr/>
          <p:nvPr/>
        </p:nvSpPr>
        <p:spPr>
          <a:xfrm>
            <a:off x="4788024" y="4365104"/>
            <a:ext cx="3603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509" name="Line 47"/>
          <p:cNvSpPr/>
          <p:nvPr/>
        </p:nvSpPr>
        <p:spPr>
          <a:xfrm>
            <a:off x="5652120" y="4365104"/>
            <a:ext cx="3585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2" name="CustomShape 2"/>
          <p:cNvSpPr/>
          <p:nvPr/>
        </p:nvSpPr>
        <p:spPr>
          <a:xfrm>
            <a:off x="307800" y="765000"/>
            <a:ext cx="8426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i="1" u="sng" strike="noStrike">
                <a:solidFill>
                  <a:srgbClr val="FF0000"/>
                </a:solidFill>
                <a:latin typeface="Calibri"/>
                <a:ea typeface="Microsoft YaHei"/>
              </a:rPr>
              <a:t>Quadrado</a:t>
            </a:r>
            <a:endParaRPr/>
          </a:p>
        </p:txBody>
      </p:sp>
      <p:sp>
        <p:nvSpPr>
          <p:cNvPr id="513" name="CustomShape 3"/>
          <p:cNvSpPr/>
          <p:nvPr/>
        </p:nvSpPr>
        <p:spPr>
          <a:xfrm>
            <a:off x="382680" y="1413000"/>
            <a:ext cx="1511640" cy="14389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Line 4"/>
          <p:cNvSpPr/>
          <p:nvPr/>
        </p:nvSpPr>
        <p:spPr>
          <a:xfrm>
            <a:off x="577800" y="1412640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15" name="Line 5"/>
          <p:cNvSpPr/>
          <p:nvPr/>
        </p:nvSpPr>
        <p:spPr>
          <a:xfrm>
            <a:off x="1677960" y="1412640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16" name="Line 6"/>
          <p:cNvSpPr/>
          <p:nvPr/>
        </p:nvSpPr>
        <p:spPr>
          <a:xfrm>
            <a:off x="572760" y="2636640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17" name="Line 7"/>
          <p:cNvSpPr/>
          <p:nvPr/>
        </p:nvSpPr>
        <p:spPr>
          <a:xfrm>
            <a:off x="1677960" y="2636640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18" name="Line 8"/>
          <p:cNvSpPr/>
          <p:nvPr/>
        </p:nvSpPr>
        <p:spPr>
          <a:xfrm>
            <a:off x="382320" y="1628640"/>
            <a:ext cx="1954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19" name="Line 9"/>
          <p:cNvSpPr/>
          <p:nvPr/>
        </p:nvSpPr>
        <p:spPr>
          <a:xfrm>
            <a:off x="382320" y="2643120"/>
            <a:ext cx="1954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20" name="Line 10"/>
          <p:cNvSpPr/>
          <p:nvPr/>
        </p:nvSpPr>
        <p:spPr>
          <a:xfrm>
            <a:off x="1698480" y="1628640"/>
            <a:ext cx="1969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21" name="Line 11"/>
          <p:cNvSpPr/>
          <p:nvPr/>
        </p:nvSpPr>
        <p:spPr>
          <a:xfrm>
            <a:off x="1692000" y="2649240"/>
            <a:ext cx="1954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22" name="Line 12"/>
          <p:cNvSpPr/>
          <p:nvPr/>
        </p:nvSpPr>
        <p:spPr>
          <a:xfrm>
            <a:off x="1069920" y="1341360"/>
            <a:ext cx="0" cy="144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23" name="Line 13"/>
          <p:cNvSpPr/>
          <p:nvPr/>
        </p:nvSpPr>
        <p:spPr>
          <a:xfrm>
            <a:off x="1091880" y="2773080"/>
            <a:ext cx="0" cy="1447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24" name="Line 14"/>
          <p:cNvSpPr/>
          <p:nvPr/>
        </p:nvSpPr>
        <p:spPr>
          <a:xfrm>
            <a:off x="279360" y="2133360"/>
            <a:ext cx="190440" cy="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</p:sp>
      <p:sp>
        <p:nvSpPr>
          <p:cNvPr id="525" name="Line 15"/>
          <p:cNvSpPr/>
          <p:nvPr/>
        </p:nvSpPr>
        <p:spPr>
          <a:xfrm>
            <a:off x="1788840" y="2131920"/>
            <a:ext cx="190440" cy="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</p:sp>
      <p:sp>
        <p:nvSpPr>
          <p:cNvPr id="526" name="CustomShape 16"/>
          <p:cNvSpPr/>
          <p:nvPr/>
        </p:nvSpPr>
        <p:spPr>
          <a:xfrm>
            <a:off x="2313000" y="1773360"/>
            <a:ext cx="6434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Quadrado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o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que tem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quatro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lados congruentes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quatro ângulos congruentes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  <p:sp>
        <p:nvSpPr>
          <p:cNvPr id="527" name="CustomShape 17"/>
          <p:cNvSpPr/>
          <p:nvPr/>
        </p:nvSpPr>
        <p:spPr>
          <a:xfrm>
            <a:off x="395280" y="2924280"/>
            <a:ext cx="84967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Propriedades do quadrado: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Além das propriedades dos </a:t>
            </a:r>
            <a:r>
              <a:rPr lang="pt-BR" b="1" i="1" strike="noStrike">
                <a:solidFill>
                  <a:srgbClr val="000000"/>
                </a:solidFill>
                <a:latin typeface="Calibri"/>
                <a:ea typeface="Microsoft YaHei"/>
              </a:rPr>
              <a:t>paralelogramos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quadrado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um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Microsoft YaHei"/>
              </a:rPr>
              <a:t>retângulo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e um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Microsoft YaHei"/>
              </a:rPr>
              <a:t>losango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ao mesmo tempo. </a:t>
            </a:r>
            <a:endParaRPr/>
          </a:p>
        </p:txBody>
      </p:sp>
      <p:sp>
        <p:nvSpPr>
          <p:cNvPr id="528" name="CustomShape 18"/>
          <p:cNvSpPr/>
          <p:nvPr/>
        </p:nvSpPr>
        <p:spPr>
          <a:xfrm>
            <a:off x="1327280" y="4174984"/>
            <a:ext cx="1510200" cy="1438920"/>
          </a:xfrm>
          <a:prstGeom prst="rect">
            <a:avLst/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19"/>
          <p:cNvSpPr/>
          <p:nvPr/>
        </p:nvSpPr>
        <p:spPr>
          <a:xfrm>
            <a:off x="1522400" y="4174624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0" name="Line 20"/>
          <p:cNvSpPr/>
          <p:nvPr/>
        </p:nvSpPr>
        <p:spPr>
          <a:xfrm>
            <a:off x="2622560" y="4174624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1" name="Line 21"/>
          <p:cNvSpPr/>
          <p:nvPr/>
        </p:nvSpPr>
        <p:spPr>
          <a:xfrm>
            <a:off x="1517360" y="5398624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2" name="Line 22"/>
          <p:cNvSpPr/>
          <p:nvPr/>
        </p:nvSpPr>
        <p:spPr>
          <a:xfrm>
            <a:off x="2622560" y="5398624"/>
            <a:ext cx="0" cy="216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3" name="Line 23"/>
          <p:cNvSpPr/>
          <p:nvPr/>
        </p:nvSpPr>
        <p:spPr>
          <a:xfrm>
            <a:off x="1326920" y="4390624"/>
            <a:ext cx="1954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4" name="Line 24"/>
          <p:cNvSpPr/>
          <p:nvPr/>
        </p:nvSpPr>
        <p:spPr>
          <a:xfrm>
            <a:off x="1326920" y="5405104"/>
            <a:ext cx="19548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5" name="Line 25"/>
          <p:cNvSpPr/>
          <p:nvPr/>
        </p:nvSpPr>
        <p:spPr>
          <a:xfrm>
            <a:off x="2643080" y="4390624"/>
            <a:ext cx="1951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6" name="Line 26"/>
          <p:cNvSpPr/>
          <p:nvPr/>
        </p:nvSpPr>
        <p:spPr>
          <a:xfrm>
            <a:off x="2635160" y="5411224"/>
            <a:ext cx="195120" cy="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537" name="Line 27"/>
          <p:cNvSpPr/>
          <p:nvPr/>
        </p:nvSpPr>
        <p:spPr>
          <a:xfrm>
            <a:off x="2012720" y="4103344"/>
            <a:ext cx="0" cy="144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38" name="Line 28"/>
          <p:cNvSpPr/>
          <p:nvPr/>
        </p:nvSpPr>
        <p:spPr>
          <a:xfrm>
            <a:off x="2036480" y="5535064"/>
            <a:ext cx="0" cy="144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39" name="Line 29"/>
          <p:cNvSpPr/>
          <p:nvPr/>
        </p:nvSpPr>
        <p:spPr>
          <a:xfrm>
            <a:off x="1223960" y="4895344"/>
            <a:ext cx="190440" cy="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</p:sp>
      <p:sp>
        <p:nvSpPr>
          <p:cNvPr id="540" name="Line 30"/>
          <p:cNvSpPr/>
          <p:nvPr/>
        </p:nvSpPr>
        <p:spPr>
          <a:xfrm>
            <a:off x="2732000" y="4893904"/>
            <a:ext cx="190440" cy="0"/>
          </a:xfrm>
          <a:prstGeom prst="line">
            <a:avLst/>
          </a:prstGeom>
          <a:ln w="19080">
            <a:solidFill>
              <a:srgbClr val="4A7EBB"/>
            </a:solidFill>
            <a:round/>
          </a:ln>
        </p:spPr>
      </p:sp>
      <p:sp>
        <p:nvSpPr>
          <p:cNvPr id="541" name="Line 31"/>
          <p:cNvSpPr/>
          <p:nvPr/>
        </p:nvSpPr>
        <p:spPr>
          <a:xfrm flipH="1">
            <a:off x="1802120" y="4566664"/>
            <a:ext cx="288000" cy="2448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42" name="Line 32"/>
          <p:cNvSpPr/>
          <p:nvPr/>
        </p:nvSpPr>
        <p:spPr>
          <a:xfrm flipH="1">
            <a:off x="2090480" y="4915864"/>
            <a:ext cx="284400" cy="2415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43" name="Line 33"/>
          <p:cNvSpPr/>
          <p:nvPr/>
        </p:nvSpPr>
        <p:spPr>
          <a:xfrm>
            <a:off x="2094800" y="4564504"/>
            <a:ext cx="289800" cy="340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44" name="Line 34"/>
          <p:cNvSpPr/>
          <p:nvPr/>
        </p:nvSpPr>
        <p:spPr>
          <a:xfrm>
            <a:off x="1807520" y="4804264"/>
            <a:ext cx="289800" cy="340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545" name="Line 35"/>
          <p:cNvSpPr/>
          <p:nvPr/>
        </p:nvSpPr>
        <p:spPr>
          <a:xfrm>
            <a:off x="1319000" y="4160224"/>
            <a:ext cx="1519200" cy="14479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546" name="Line 36"/>
          <p:cNvSpPr/>
          <p:nvPr/>
        </p:nvSpPr>
        <p:spPr>
          <a:xfrm flipV="1">
            <a:off x="1319000" y="4158784"/>
            <a:ext cx="1519200" cy="14400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547" name="CustomShape 37"/>
          <p:cNvSpPr/>
          <p:nvPr/>
        </p:nvSpPr>
        <p:spPr>
          <a:xfrm>
            <a:off x="971600" y="4005064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endParaRPr/>
          </a:p>
        </p:txBody>
      </p:sp>
      <p:sp>
        <p:nvSpPr>
          <p:cNvPr id="548" name="CustomShape 38"/>
          <p:cNvSpPr/>
          <p:nvPr/>
        </p:nvSpPr>
        <p:spPr>
          <a:xfrm>
            <a:off x="1008680" y="5454784"/>
            <a:ext cx="258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Q</a:t>
            </a:r>
            <a:endParaRPr/>
          </a:p>
        </p:txBody>
      </p:sp>
      <p:sp>
        <p:nvSpPr>
          <p:cNvPr id="549" name="CustomShape 39"/>
          <p:cNvSpPr/>
          <p:nvPr/>
        </p:nvSpPr>
        <p:spPr>
          <a:xfrm>
            <a:off x="2879600" y="4024144"/>
            <a:ext cx="40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endParaRPr/>
          </a:p>
        </p:txBody>
      </p:sp>
      <p:sp>
        <p:nvSpPr>
          <p:cNvPr id="550" name="CustomShape 40"/>
          <p:cNvSpPr/>
          <p:nvPr/>
        </p:nvSpPr>
        <p:spPr>
          <a:xfrm>
            <a:off x="2879600" y="5454784"/>
            <a:ext cx="402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R</a:t>
            </a:r>
            <a:endParaRPr/>
          </a:p>
        </p:txBody>
      </p:sp>
      <p:sp>
        <p:nvSpPr>
          <p:cNvPr id="551" name="CustomShape 41"/>
          <p:cNvSpPr/>
          <p:nvPr/>
        </p:nvSpPr>
        <p:spPr>
          <a:xfrm>
            <a:off x="3786120" y="4221000"/>
            <a:ext cx="51058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Assim, 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quadrado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*As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diagonais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são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congruentes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*As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diagonais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são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perpendiculares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As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diagonais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são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bissetrizes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dos ângulos internos.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4" name="CustomShape 2"/>
          <p:cNvSpPr/>
          <p:nvPr/>
        </p:nvSpPr>
        <p:spPr>
          <a:xfrm>
            <a:off x="320760" y="839880"/>
            <a:ext cx="82825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Analise o diagrama dos conjuntos dos quadriláteros notáveis.</a:t>
            </a:r>
            <a:endParaRPr/>
          </a:p>
        </p:txBody>
      </p:sp>
      <p:sp>
        <p:nvSpPr>
          <p:cNvPr id="555" name="CustomShape 3"/>
          <p:cNvSpPr/>
          <p:nvPr/>
        </p:nvSpPr>
        <p:spPr>
          <a:xfrm>
            <a:off x="5003640" y="1509840"/>
            <a:ext cx="413928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Vamos tomar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R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para retângulos,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Q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para quadrados,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L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para losangos,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para paralelogramos,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T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para trapézios e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D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para quadriláteros.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Assim podemos dizer que: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</a:t>
            </a:r>
            <a:endParaRPr/>
          </a:p>
        </p:txBody>
      </p:sp>
      <p:pic>
        <p:nvPicPr>
          <p:cNvPr id="556" name="irc_mi"/>
          <p:cNvPicPr/>
          <p:nvPr/>
        </p:nvPicPr>
        <p:blipFill>
          <a:blip r:embed="rId2" cstate="print"/>
          <a:stretch/>
        </p:blipFill>
        <p:spPr>
          <a:xfrm>
            <a:off x="324000" y="1557360"/>
            <a:ext cx="4391640" cy="3117600"/>
          </a:xfrm>
          <a:prstGeom prst="rect">
            <a:avLst/>
          </a:prstGeom>
          <a:ln>
            <a:noFill/>
          </a:ln>
        </p:spPr>
      </p:pic>
      <p:sp>
        <p:nvSpPr>
          <p:cNvPr id="557" name="CustomShape 4"/>
          <p:cNvSpPr/>
          <p:nvPr/>
        </p:nvSpPr>
        <p:spPr>
          <a:xfrm>
            <a:off x="452160" y="4766400"/>
            <a:ext cx="406728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Calibri"/>
                <a:ea typeface="Microsoft YaHei"/>
              </a:rPr>
              <a:t>https://www.google.com.br/search?q=imagens+de+quadril%C3%A1teros&amp;biw=1366&amp;bih=667&amp;source=lnms&amp;tbm=isch&amp;sa=X&amp;ved=0CAYQ_AUoAWoVChMI38aGvK35xgIVQguQCh27xAPV#imgrc=ADgJzuXIBFHpbM%3A</a:t>
            </a:r>
            <a:endParaRPr/>
          </a:p>
        </p:txBody>
      </p:sp>
      <p:sp>
        <p:nvSpPr>
          <p:cNvPr id="559" name="CustomShape 6"/>
          <p:cNvSpPr/>
          <p:nvPr/>
        </p:nvSpPr>
        <p:spPr>
          <a:xfrm>
            <a:off x="5292080" y="3068960"/>
            <a:ext cx="2015280" cy="2676600"/>
          </a:xfrm>
          <a:prstGeom prst="rect">
            <a:avLst/>
          </a:prstGeom>
          <a:blipFill>
            <a:blip r:embed="rId3" cstate="print"/>
            <a:stretch>
              <a:fillRect l="-4488" t="-1786" b="-405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62" name="CustomShape 2"/>
          <p:cNvSpPr/>
          <p:nvPr/>
        </p:nvSpPr>
        <p:spPr>
          <a:xfrm>
            <a:off x="320760" y="698400"/>
            <a:ext cx="8498520" cy="213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Atividades de revisão.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1.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Após este estudo sobre os quadriláteros notáveis, faça o que se pede: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analise cada um dos quadriláteros deste painel.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forme grupos de acordo com as características que você observou.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descreva as características de cada grupo.</a:t>
            </a:r>
            <a:endParaRPr/>
          </a:p>
        </p:txBody>
      </p:sp>
      <p:pic>
        <p:nvPicPr>
          <p:cNvPr id="563" name="Imagem 6"/>
          <p:cNvPicPr/>
          <p:nvPr/>
        </p:nvPicPr>
        <p:blipFill>
          <a:blip r:embed="rId2" cstate="print"/>
          <a:stretch/>
        </p:blipFill>
        <p:spPr>
          <a:xfrm>
            <a:off x="1619280" y="2924280"/>
            <a:ext cx="5399640" cy="2298960"/>
          </a:xfrm>
          <a:prstGeom prst="rect">
            <a:avLst/>
          </a:prstGeom>
          <a:ln>
            <a:noFill/>
          </a:ln>
        </p:spPr>
      </p:pic>
      <p:sp>
        <p:nvSpPr>
          <p:cNvPr id="564" name="CustomShape 3"/>
          <p:cNvSpPr/>
          <p:nvPr/>
        </p:nvSpPr>
        <p:spPr>
          <a:xfrm>
            <a:off x="2033640" y="5189040"/>
            <a:ext cx="457092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Calibri"/>
                <a:ea typeface="Microsoft YaHei"/>
              </a:rPr>
              <a:t>https://www.google.com.br/search?q=imagens+de+quadril%C3%A1teros&amp;biw=1366&amp;bih=667&amp;source=lnms&amp;tbm=isch&amp;sa=X&amp;ved=0CAYQ_AUoAWoVChMI38aGvK35xgIVQguQCh27xAPV#imgrc=Drwu_hwBXaxg7M%3A</a:t>
            </a:r>
            <a:endParaRPr/>
          </a:p>
        </p:txBody>
      </p:sp>
      <p:sp>
        <p:nvSpPr>
          <p:cNvPr id="565" name="CustomShape 4"/>
          <p:cNvSpPr/>
          <p:nvPr/>
        </p:nvSpPr>
        <p:spPr>
          <a:xfrm>
            <a:off x="1906560" y="2995560"/>
            <a:ext cx="197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endParaRPr/>
          </a:p>
        </p:txBody>
      </p:sp>
      <p:sp>
        <p:nvSpPr>
          <p:cNvPr id="566" name="CustomShape 5"/>
          <p:cNvSpPr/>
          <p:nvPr/>
        </p:nvSpPr>
        <p:spPr>
          <a:xfrm>
            <a:off x="1906560" y="350028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endParaRPr/>
          </a:p>
        </p:txBody>
      </p:sp>
      <p:sp>
        <p:nvSpPr>
          <p:cNvPr id="567" name="CustomShape 6"/>
          <p:cNvSpPr/>
          <p:nvPr/>
        </p:nvSpPr>
        <p:spPr>
          <a:xfrm>
            <a:off x="1906560" y="3860640"/>
            <a:ext cx="197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3</a:t>
            </a:r>
            <a:endParaRPr/>
          </a:p>
        </p:txBody>
      </p:sp>
      <p:sp>
        <p:nvSpPr>
          <p:cNvPr id="568" name="CustomShape 7"/>
          <p:cNvSpPr/>
          <p:nvPr/>
        </p:nvSpPr>
        <p:spPr>
          <a:xfrm>
            <a:off x="1906560" y="443556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4</a:t>
            </a:r>
            <a:endParaRPr/>
          </a:p>
        </p:txBody>
      </p:sp>
      <p:sp>
        <p:nvSpPr>
          <p:cNvPr id="569" name="CustomShape 8"/>
          <p:cNvSpPr/>
          <p:nvPr/>
        </p:nvSpPr>
        <p:spPr>
          <a:xfrm>
            <a:off x="2554200" y="3365640"/>
            <a:ext cx="21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2338560" y="4435560"/>
            <a:ext cx="21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6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3419640" y="313992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7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2914560" y="3735360"/>
            <a:ext cx="288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8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3316320" y="3735360"/>
            <a:ext cx="21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9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3635280" y="3643200"/>
            <a:ext cx="502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10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4138560" y="3355920"/>
            <a:ext cx="4305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11</a:t>
            </a:r>
            <a:endParaRPr/>
          </a:p>
        </p:txBody>
      </p:sp>
      <p:sp>
        <p:nvSpPr>
          <p:cNvPr id="576" name="CustomShape 15"/>
          <p:cNvSpPr/>
          <p:nvPr/>
        </p:nvSpPr>
        <p:spPr>
          <a:xfrm>
            <a:off x="4714920" y="3068640"/>
            <a:ext cx="503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12</a:t>
            </a:r>
            <a:endParaRPr/>
          </a:p>
        </p:txBody>
      </p:sp>
      <p:sp>
        <p:nvSpPr>
          <p:cNvPr id="577" name="CustomShape 16"/>
          <p:cNvSpPr/>
          <p:nvPr/>
        </p:nvSpPr>
        <p:spPr>
          <a:xfrm>
            <a:off x="4570560" y="3726000"/>
            <a:ext cx="503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13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4937400" y="3735360"/>
            <a:ext cx="46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14</a:t>
            </a:r>
            <a:endParaRPr/>
          </a:p>
        </p:txBody>
      </p:sp>
      <p:sp>
        <p:nvSpPr>
          <p:cNvPr id="579" name="CustomShape 18"/>
          <p:cNvSpPr/>
          <p:nvPr/>
        </p:nvSpPr>
        <p:spPr>
          <a:xfrm>
            <a:off x="5362560" y="3714840"/>
            <a:ext cx="4323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15</a:t>
            </a:r>
            <a:endParaRPr/>
          </a:p>
        </p:txBody>
      </p:sp>
      <p:sp>
        <p:nvSpPr>
          <p:cNvPr id="580" name="CustomShape 19"/>
          <p:cNvSpPr/>
          <p:nvPr/>
        </p:nvSpPr>
        <p:spPr>
          <a:xfrm>
            <a:off x="5651640" y="3139920"/>
            <a:ext cx="616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16</a:t>
            </a:r>
            <a:endParaRPr/>
          </a:p>
        </p:txBody>
      </p:sp>
      <p:sp>
        <p:nvSpPr>
          <p:cNvPr id="581" name="CustomShape 20"/>
          <p:cNvSpPr/>
          <p:nvPr/>
        </p:nvSpPr>
        <p:spPr>
          <a:xfrm>
            <a:off x="6370560" y="2995560"/>
            <a:ext cx="503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17</a:t>
            </a:r>
            <a:endParaRPr/>
          </a:p>
        </p:txBody>
      </p:sp>
      <p:sp>
        <p:nvSpPr>
          <p:cNvPr id="582" name="CustomShape 21"/>
          <p:cNvSpPr/>
          <p:nvPr/>
        </p:nvSpPr>
        <p:spPr>
          <a:xfrm>
            <a:off x="6370560" y="3427560"/>
            <a:ext cx="64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18</a:t>
            </a:r>
            <a:endParaRPr/>
          </a:p>
        </p:txBody>
      </p:sp>
      <p:sp>
        <p:nvSpPr>
          <p:cNvPr id="583" name="CustomShape 22"/>
          <p:cNvSpPr/>
          <p:nvPr/>
        </p:nvSpPr>
        <p:spPr>
          <a:xfrm>
            <a:off x="6370560" y="3868560"/>
            <a:ext cx="648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19</a:t>
            </a:r>
            <a:endParaRPr/>
          </a:p>
        </p:txBody>
      </p:sp>
      <p:sp>
        <p:nvSpPr>
          <p:cNvPr id="584" name="CustomShape 23"/>
          <p:cNvSpPr/>
          <p:nvPr/>
        </p:nvSpPr>
        <p:spPr>
          <a:xfrm>
            <a:off x="6370560" y="4468680"/>
            <a:ext cx="51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20</a:t>
            </a:r>
            <a:endParaRPr/>
          </a:p>
        </p:txBody>
      </p:sp>
      <p:sp>
        <p:nvSpPr>
          <p:cNvPr id="585" name="CustomShape 24"/>
          <p:cNvSpPr/>
          <p:nvPr/>
        </p:nvSpPr>
        <p:spPr>
          <a:xfrm>
            <a:off x="5945400" y="4435560"/>
            <a:ext cx="47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21</a:t>
            </a:r>
            <a:endParaRPr/>
          </a:p>
        </p:txBody>
      </p:sp>
      <p:sp>
        <p:nvSpPr>
          <p:cNvPr id="586" name="CustomShape 25"/>
          <p:cNvSpPr/>
          <p:nvPr/>
        </p:nvSpPr>
        <p:spPr>
          <a:xfrm>
            <a:off x="5291280" y="4427640"/>
            <a:ext cx="4305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22</a:t>
            </a:r>
            <a:endParaRPr/>
          </a:p>
        </p:txBody>
      </p:sp>
      <p:sp>
        <p:nvSpPr>
          <p:cNvPr id="587" name="CustomShape 26"/>
          <p:cNvSpPr/>
          <p:nvPr/>
        </p:nvSpPr>
        <p:spPr>
          <a:xfrm>
            <a:off x="4570560" y="4427640"/>
            <a:ext cx="47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23</a:t>
            </a:r>
            <a:endParaRPr/>
          </a:p>
        </p:txBody>
      </p:sp>
      <p:sp>
        <p:nvSpPr>
          <p:cNvPr id="588" name="CustomShape 27"/>
          <p:cNvSpPr/>
          <p:nvPr/>
        </p:nvSpPr>
        <p:spPr>
          <a:xfrm>
            <a:off x="4138560" y="4435560"/>
            <a:ext cx="4305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24</a:t>
            </a:r>
            <a:endParaRPr/>
          </a:p>
        </p:txBody>
      </p:sp>
      <p:sp>
        <p:nvSpPr>
          <p:cNvPr id="589" name="CustomShape 28"/>
          <p:cNvSpPr/>
          <p:nvPr/>
        </p:nvSpPr>
        <p:spPr>
          <a:xfrm>
            <a:off x="3665520" y="4464000"/>
            <a:ext cx="47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25</a:t>
            </a:r>
            <a:endParaRPr/>
          </a:p>
        </p:txBody>
      </p:sp>
      <p:sp>
        <p:nvSpPr>
          <p:cNvPr id="590" name="CustomShape 29"/>
          <p:cNvSpPr/>
          <p:nvPr/>
        </p:nvSpPr>
        <p:spPr>
          <a:xfrm>
            <a:off x="3029040" y="4435560"/>
            <a:ext cx="4608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3" name="CustomShape 2"/>
          <p:cNvSpPr/>
          <p:nvPr/>
        </p:nvSpPr>
        <p:spPr>
          <a:xfrm>
            <a:off x="324000" y="3714120"/>
            <a:ext cx="6498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120°</a:t>
            </a:r>
            <a:endParaRPr/>
          </a:p>
        </p:txBody>
      </p:sp>
      <p:sp>
        <p:nvSpPr>
          <p:cNvPr id="594" name="CustomShape 3"/>
          <p:cNvSpPr/>
          <p:nvPr/>
        </p:nvSpPr>
        <p:spPr>
          <a:xfrm>
            <a:off x="1774800" y="2644560"/>
            <a:ext cx="56736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95°</a:t>
            </a:r>
            <a:endParaRPr/>
          </a:p>
        </p:txBody>
      </p:sp>
      <p:sp>
        <p:nvSpPr>
          <p:cNvPr id="595" name="CustomShape 4"/>
          <p:cNvSpPr/>
          <p:nvPr/>
        </p:nvSpPr>
        <p:spPr>
          <a:xfrm>
            <a:off x="2847240" y="4496760"/>
            <a:ext cx="646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130°</a:t>
            </a:r>
            <a:endParaRPr/>
          </a:p>
        </p:txBody>
      </p:sp>
      <p:sp>
        <p:nvSpPr>
          <p:cNvPr id="596" name="Line 5"/>
          <p:cNvSpPr/>
          <p:nvPr/>
        </p:nvSpPr>
        <p:spPr>
          <a:xfrm>
            <a:off x="758520" y="3497040"/>
            <a:ext cx="863640" cy="1513080"/>
          </a:xfrm>
          <a:prstGeom prst="line">
            <a:avLst/>
          </a:prstGeom>
          <a:ln w="28440">
            <a:solidFill>
              <a:srgbClr val="FFC000"/>
            </a:solidFill>
            <a:round/>
          </a:ln>
        </p:spPr>
      </p:sp>
      <p:sp>
        <p:nvSpPr>
          <p:cNvPr id="597" name="Line 6"/>
          <p:cNvSpPr/>
          <p:nvPr/>
        </p:nvSpPr>
        <p:spPr>
          <a:xfrm>
            <a:off x="1622160" y="5010120"/>
            <a:ext cx="1224000" cy="0"/>
          </a:xfrm>
          <a:prstGeom prst="line">
            <a:avLst/>
          </a:prstGeom>
          <a:ln w="28440">
            <a:solidFill>
              <a:srgbClr val="FFC000"/>
            </a:solidFill>
            <a:round/>
          </a:ln>
        </p:spPr>
      </p:sp>
      <p:sp>
        <p:nvSpPr>
          <p:cNvPr id="598" name="Line 7"/>
          <p:cNvSpPr/>
          <p:nvPr/>
        </p:nvSpPr>
        <p:spPr>
          <a:xfrm flipH="1" flipV="1">
            <a:off x="2414520" y="3065400"/>
            <a:ext cx="431640" cy="1944720"/>
          </a:xfrm>
          <a:prstGeom prst="line">
            <a:avLst/>
          </a:prstGeom>
          <a:ln w="28440">
            <a:solidFill>
              <a:srgbClr val="FFC000"/>
            </a:solidFill>
            <a:round/>
          </a:ln>
        </p:spPr>
      </p:sp>
      <p:sp>
        <p:nvSpPr>
          <p:cNvPr id="599" name="Line 8"/>
          <p:cNvSpPr/>
          <p:nvPr/>
        </p:nvSpPr>
        <p:spPr>
          <a:xfrm flipH="1">
            <a:off x="685800" y="3065400"/>
            <a:ext cx="1728720" cy="431640"/>
          </a:xfrm>
          <a:prstGeom prst="line">
            <a:avLst/>
          </a:prstGeom>
          <a:ln w="28440">
            <a:solidFill>
              <a:srgbClr val="FFC000"/>
            </a:solidFill>
            <a:round/>
          </a:ln>
        </p:spPr>
      </p:sp>
      <p:sp>
        <p:nvSpPr>
          <p:cNvPr id="600" name="Line 9"/>
          <p:cNvSpPr/>
          <p:nvPr/>
        </p:nvSpPr>
        <p:spPr>
          <a:xfrm>
            <a:off x="2846160" y="5010120"/>
            <a:ext cx="792360" cy="0"/>
          </a:xfrm>
          <a:prstGeom prst="line">
            <a:avLst/>
          </a:prstGeom>
          <a:ln w="28440" cap="rnd">
            <a:solidFill>
              <a:srgbClr val="FFC000"/>
            </a:solidFill>
            <a:custDash>
              <a:ds d="300000" sp="100000"/>
            </a:custDash>
            <a:round/>
          </a:ln>
        </p:spPr>
      </p:sp>
      <p:sp>
        <p:nvSpPr>
          <p:cNvPr id="601" name="Line 10"/>
          <p:cNvSpPr/>
          <p:nvPr/>
        </p:nvSpPr>
        <p:spPr>
          <a:xfrm flipH="1">
            <a:off x="179280" y="3497040"/>
            <a:ext cx="579240" cy="144360"/>
          </a:xfrm>
          <a:prstGeom prst="line">
            <a:avLst/>
          </a:prstGeom>
          <a:ln w="28440" cap="rnd">
            <a:solidFill>
              <a:srgbClr val="FFC000"/>
            </a:solidFill>
            <a:custDash>
              <a:ds d="300000" sp="100000"/>
            </a:custDash>
            <a:round/>
          </a:ln>
        </p:spPr>
      </p:sp>
      <p:sp>
        <p:nvSpPr>
          <p:cNvPr id="602" name="Line 11"/>
          <p:cNvSpPr/>
          <p:nvPr/>
        </p:nvSpPr>
        <p:spPr>
          <a:xfrm flipH="1" flipV="1">
            <a:off x="2341440" y="2690640"/>
            <a:ext cx="73080" cy="374760"/>
          </a:xfrm>
          <a:prstGeom prst="line">
            <a:avLst/>
          </a:prstGeom>
          <a:ln w="28440" cap="rnd">
            <a:solidFill>
              <a:srgbClr val="FFC000"/>
            </a:solidFill>
            <a:custDash>
              <a:ds d="300000" sp="100000"/>
            </a:custDash>
            <a:round/>
          </a:ln>
        </p:spPr>
      </p:sp>
      <p:sp>
        <p:nvSpPr>
          <p:cNvPr id="603" name="CustomShape 12"/>
          <p:cNvSpPr/>
          <p:nvPr/>
        </p:nvSpPr>
        <p:spPr>
          <a:xfrm>
            <a:off x="2494080" y="4735440"/>
            <a:ext cx="575280" cy="54504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CustomShape 13"/>
          <p:cNvSpPr/>
          <p:nvPr/>
        </p:nvSpPr>
        <p:spPr>
          <a:xfrm rot="8936400">
            <a:off x="447840" y="3159720"/>
            <a:ext cx="575280" cy="54504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CustomShape 14"/>
          <p:cNvSpPr/>
          <p:nvPr/>
        </p:nvSpPr>
        <p:spPr>
          <a:xfrm rot="16383000">
            <a:off x="2084040" y="2889720"/>
            <a:ext cx="575280" cy="54648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15"/>
          <p:cNvSpPr/>
          <p:nvPr/>
        </p:nvSpPr>
        <p:spPr>
          <a:xfrm rot="21010200">
            <a:off x="1294560" y="4799160"/>
            <a:ext cx="506880" cy="54648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16"/>
          <p:cNvSpPr/>
          <p:nvPr/>
        </p:nvSpPr>
        <p:spPr>
          <a:xfrm>
            <a:off x="1623240" y="4424760"/>
            <a:ext cx="223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x</a:t>
            </a:r>
            <a:endParaRPr/>
          </a:p>
        </p:txBody>
      </p:sp>
      <p:sp>
        <p:nvSpPr>
          <p:cNvPr id="608" name="CustomShape 17"/>
          <p:cNvSpPr/>
          <p:nvPr/>
        </p:nvSpPr>
        <p:spPr>
          <a:xfrm>
            <a:off x="179280" y="779400"/>
            <a:ext cx="86396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2.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Leia, reflita e responda: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O tatu bola Tubiu saiu da sua toca no ponto A e foi em frente até o ponto B. Girou para a esquerda 130° e andou em frente até o ponto C. Tubiu girou novamente para esquerda 95° e foi em frente até o ponto D. Girou 120° para a esquerda e andou até voltar a sua toca.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Observe o esquema e determine o valor do ângulo A.</a:t>
            </a:r>
            <a:endParaRPr/>
          </a:p>
        </p:txBody>
      </p:sp>
      <p:sp>
        <p:nvSpPr>
          <p:cNvPr id="610" name="CustomShape 19"/>
          <p:cNvSpPr/>
          <p:nvPr/>
        </p:nvSpPr>
        <p:spPr>
          <a:xfrm>
            <a:off x="1332000" y="5008680"/>
            <a:ext cx="441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611" name="CustomShape 20"/>
          <p:cNvSpPr/>
          <p:nvPr/>
        </p:nvSpPr>
        <p:spPr>
          <a:xfrm>
            <a:off x="2627280" y="5013360"/>
            <a:ext cx="45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612" name="CustomShape 21"/>
          <p:cNvSpPr/>
          <p:nvPr/>
        </p:nvSpPr>
        <p:spPr>
          <a:xfrm>
            <a:off x="2484360" y="2852640"/>
            <a:ext cx="497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613" name="CustomShape 22"/>
          <p:cNvSpPr/>
          <p:nvPr/>
        </p:nvSpPr>
        <p:spPr>
          <a:xfrm>
            <a:off x="501480" y="3062160"/>
            <a:ext cx="46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614" name="CustomShape 23"/>
          <p:cNvSpPr/>
          <p:nvPr/>
        </p:nvSpPr>
        <p:spPr>
          <a:xfrm>
            <a:off x="4500720" y="2809800"/>
            <a:ext cx="431856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0000"/>
                </a:solidFill>
                <a:latin typeface="Calibri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ângulo C mede: 180° - 95° = 85°;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ângulo D mede: 180° - 120° = 60°;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ângulo B mede: 180° - 130° = 50°;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Se a soma dos quatro ângulos de um quadrilátero mede 360°, então: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 + B + C + D = 360°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 + 50° + 85° + 60° = 360°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A = 360° - 195°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A = 165 °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7" name="CustomShape 2"/>
          <p:cNvSpPr/>
          <p:nvPr/>
        </p:nvSpPr>
        <p:spPr>
          <a:xfrm>
            <a:off x="468360" y="981000"/>
            <a:ext cx="8063280" cy="31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3.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Sabendo-se que o tatu Tubui percorreu, neste percurso, 50 m e que a distância de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para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de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(x – 2)m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; a distância entre B 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de (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2x - 4) m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; a distância entre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e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D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é de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(x + 4) m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 a distância entre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D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é de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(x + 2)m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determine o valor de 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Resolução: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 perímetro do quadrilátero (percurso feito pelo tatu) é 50m. Então: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x – 2  +  2x – 4  +  x + 4  +  x + 2 = 50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             5x = 50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         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x = 10 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0" name="CustomShape 2"/>
          <p:cNvSpPr/>
          <p:nvPr/>
        </p:nvSpPr>
        <p:spPr>
          <a:xfrm>
            <a:off x="320760" y="692280"/>
            <a:ext cx="8571600" cy="61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Analise as proposições e julgue-as V(verdadeira) ou F(falsa):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losango é paralelogramo.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retângulo é paralelogramo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paralelogramo é trapézio.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quadrado é retângulo e losango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 todo losango é quadrado.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paralelogramo é retângulo.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todo retângulo é quadrado.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se dois lados opostos de um quadrilátero são congruentes, então ele é um paralelogramo.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se dois ângulos opostos de um quadrilátero são congruentes, então ele é um paralelogramo.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se dois lados opostos de um quadrilátero são paralelos e congruentes, então ele é um paralelogramo.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um ângulo agudo e um ângulo obtuso de um paralelogramo são sempre suplementares.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(    ) se as diagonais de um paralelogramo são perpendiculares, então ele é um losango.                                                                   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(resposta no slide seguinte)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3" name="CustomShape 2"/>
          <p:cNvSpPr/>
          <p:nvPr/>
        </p:nvSpPr>
        <p:spPr>
          <a:xfrm>
            <a:off x="250920" y="941400"/>
            <a:ext cx="878400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Microsoft YaHei"/>
              </a:rPr>
              <a:t>5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As diagonais de um retângulo formam, entre si, um ângulo de 110°. Calcule os ângulos que cada uma delas forma com os lados.</a:t>
            </a:r>
            <a:endParaRPr/>
          </a:p>
        </p:txBody>
      </p:sp>
      <p:sp>
        <p:nvSpPr>
          <p:cNvPr id="624" name="CustomShape 3"/>
          <p:cNvSpPr/>
          <p:nvPr/>
        </p:nvSpPr>
        <p:spPr>
          <a:xfrm rot="19875000">
            <a:off x="1654560" y="2584080"/>
            <a:ext cx="575280" cy="35928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CustomShape 4"/>
          <p:cNvSpPr/>
          <p:nvPr/>
        </p:nvSpPr>
        <p:spPr>
          <a:xfrm rot="5831400">
            <a:off x="457200" y="2108880"/>
            <a:ext cx="359280" cy="295920"/>
          </a:xfrm>
          <a:prstGeom prst="arc">
            <a:avLst>
              <a:gd name="adj1" fmla="val 16200000"/>
              <a:gd name="adj2" fmla="val 0"/>
            </a:avLst>
          </a:prstGeom>
          <a:noFill/>
          <a:ln w="1908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CustomShape 5"/>
          <p:cNvSpPr/>
          <p:nvPr/>
        </p:nvSpPr>
        <p:spPr>
          <a:xfrm>
            <a:off x="1763640" y="2210040"/>
            <a:ext cx="718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110°</a:t>
            </a:r>
            <a:endParaRPr/>
          </a:p>
        </p:txBody>
      </p:sp>
      <p:sp>
        <p:nvSpPr>
          <p:cNvPr id="627" name="CustomShape 6"/>
          <p:cNvSpPr/>
          <p:nvPr/>
        </p:nvSpPr>
        <p:spPr>
          <a:xfrm>
            <a:off x="611640" y="228204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x</a:t>
            </a:r>
            <a:endParaRPr/>
          </a:p>
        </p:txBody>
      </p:sp>
      <p:sp>
        <p:nvSpPr>
          <p:cNvPr id="628" name="CustomShape 7"/>
          <p:cNvSpPr/>
          <p:nvPr/>
        </p:nvSpPr>
        <p:spPr>
          <a:xfrm>
            <a:off x="1043640" y="206604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y</a:t>
            </a:r>
            <a:endParaRPr/>
          </a:p>
        </p:txBody>
      </p:sp>
      <p:sp>
        <p:nvSpPr>
          <p:cNvPr id="629" name="CustomShape 8"/>
          <p:cNvSpPr/>
          <p:nvPr/>
        </p:nvSpPr>
        <p:spPr>
          <a:xfrm>
            <a:off x="1331640" y="2498040"/>
            <a:ext cx="574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70°</a:t>
            </a:r>
            <a:endParaRPr/>
          </a:p>
        </p:txBody>
      </p:sp>
      <p:sp>
        <p:nvSpPr>
          <p:cNvPr id="630" name="CustomShape 9"/>
          <p:cNvSpPr/>
          <p:nvPr/>
        </p:nvSpPr>
        <p:spPr>
          <a:xfrm>
            <a:off x="586080" y="2739960"/>
            <a:ext cx="286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x</a:t>
            </a:r>
            <a:endParaRPr/>
          </a:p>
        </p:txBody>
      </p:sp>
      <p:sp>
        <p:nvSpPr>
          <p:cNvPr id="631" name="CustomShape 10"/>
          <p:cNvSpPr/>
          <p:nvPr/>
        </p:nvSpPr>
        <p:spPr>
          <a:xfrm>
            <a:off x="611280" y="2209680"/>
            <a:ext cx="2878560" cy="9356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Line 11"/>
          <p:cNvSpPr/>
          <p:nvPr/>
        </p:nvSpPr>
        <p:spPr>
          <a:xfrm>
            <a:off x="610920" y="2209680"/>
            <a:ext cx="2879640" cy="9367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3" name="Line 12"/>
          <p:cNvSpPr/>
          <p:nvPr/>
        </p:nvSpPr>
        <p:spPr>
          <a:xfrm flipV="1">
            <a:off x="610920" y="2209680"/>
            <a:ext cx="2879640" cy="9367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4" name="CustomShape 13"/>
          <p:cNvSpPr/>
          <p:nvPr/>
        </p:nvSpPr>
        <p:spPr>
          <a:xfrm>
            <a:off x="385920" y="1809720"/>
            <a:ext cx="42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635" name="CustomShape 14"/>
          <p:cNvSpPr/>
          <p:nvPr/>
        </p:nvSpPr>
        <p:spPr>
          <a:xfrm>
            <a:off x="3419280" y="18097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636" name="CustomShape 15"/>
          <p:cNvSpPr/>
          <p:nvPr/>
        </p:nvSpPr>
        <p:spPr>
          <a:xfrm>
            <a:off x="3347280" y="31460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637" name="CustomShape 16"/>
          <p:cNvSpPr/>
          <p:nvPr/>
        </p:nvSpPr>
        <p:spPr>
          <a:xfrm>
            <a:off x="464760" y="3177000"/>
            <a:ext cx="721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638" name="CustomShape 17"/>
          <p:cNvSpPr/>
          <p:nvPr/>
        </p:nvSpPr>
        <p:spPr>
          <a:xfrm>
            <a:off x="1835640" y="2678040"/>
            <a:ext cx="338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M</a:t>
            </a:r>
            <a:endParaRPr/>
          </a:p>
        </p:txBody>
      </p:sp>
      <p:sp>
        <p:nvSpPr>
          <p:cNvPr id="639" name="CustomShape 18"/>
          <p:cNvSpPr/>
          <p:nvPr/>
        </p:nvSpPr>
        <p:spPr>
          <a:xfrm>
            <a:off x="5148360" y="1822320"/>
            <a:ext cx="3959640" cy="32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FF0000"/>
                </a:solidFill>
                <a:latin typeface="Calibri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*No triângulo AMD, temos: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x + x + 70° = 180°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2x  = 180° - 70° 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x = 55°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Como   x + y = 90°,    então;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y = 90 – 55°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y = 35°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0" name="CustomShape 19"/>
          <p:cNvSpPr/>
          <p:nvPr/>
        </p:nvSpPr>
        <p:spPr>
          <a:xfrm>
            <a:off x="432000" y="3816000"/>
            <a:ext cx="2961360" cy="228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0000"/>
                </a:solidFill>
                <a:latin typeface="Calibri"/>
                <a:ea typeface="DejaVu Sans"/>
              </a:rPr>
              <a:t>Resposta da questão 4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V               7. F    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V               8. F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V               9. F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V             10. V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F              11. V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pt-BR" strike="noStrike">
                <a:solidFill>
                  <a:srgbClr val="FF0000"/>
                </a:solidFill>
                <a:latin typeface="Calibri"/>
                <a:ea typeface="DejaVu Sans"/>
              </a:rPr>
              <a:t>F              12. 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3" name="CustomShape 2"/>
          <p:cNvSpPr/>
          <p:nvPr/>
        </p:nvSpPr>
        <p:spPr>
          <a:xfrm>
            <a:off x="250920" y="836640"/>
            <a:ext cx="8641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6.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Se ABCD é um paralelogramo, qual é a medida do ângulo A?</a:t>
            </a:r>
            <a:endParaRPr/>
          </a:p>
        </p:txBody>
      </p:sp>
      <p:sp>
        <p:nvSpPr>
          <p:cNvPr id="644" name="CustomShape 3"/>
          <p:cNvSpPr/>
          <p:nvPr/>
        </p:nvSpPr>
        <p:spPr>
          <a:xfrm>
            <a:off x="2349360" y="1850400"/>
            <a:ext cx="2813400" cy="1292760"/>
          </a:xfrm>
          <a:prstGeom prst="parallelogram">
            <a:avLst>
              <a:gd name="adj" fmla="val 14299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CustomShape 4"/>
          <p:cNvSpPr/>
          <p:nvPr/>
        </p:nvSpPr>
        <p:spPr>
          <a:xfrm>
            <a:off x="2792880" y="1892520"/>
            <a:ext cx="99288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 + 70°</a:t>
            </a:r>
            <a:endParaRPr/>
          </a:p>
        </p:txBody>
      </p:sp>
      <p:sp>
        <p:nvSpPr>
          <p:cNvPr id="646" name="CustomShape 5"/>
          <p:cNvSpPr/>
          <p:nvPr/>
        </p:nvSpPr>
        <p:spPr>
          <a:xfrm>
            <a:off x="4377960" y="2642760"/>
            <a:ext cx="544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2a</a:t>
            </a:r>
            <a:endParaRPr/>
          </a:p>
        </p:txBody>
      </p:sp>
      <p:sp>
        <p:nvSpPr>
          <p:cNvPr id="647" name="CustomShape 6"/>
          <p:cNvSpPr/>
          <p:nvPr/>
        </p:nvSpPr>
        <p:spPr>
          <a:xfrm>
            <a:off x="2318040" y="1388520"/>
            <a:ext cx="3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648" name="CustomShape 7"/>
          <p:cNvSpPr/>
          <p:nvPr/>
        </p:nvSpPr>
        <p:spPr>
          <a:xfrm>
            <a:off x="2016000" y="3143880"/>
            <a:ext cx="519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649" name="CustomShape 8"/>
          <p:cNvSpPr/>
          <p:nvPr/>
        </p:nvSpPr>
        <p:spPr>
          <a:xfrm>
            <a:off x="4762800" y="3143880"/>
            <a:ext cx="5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650" name="CustomShape 9"/>
          <p:cNvSpPr/>
          <p:nvPr/>
        </p:nvSpPr>
        <p:spPr>
          <a:xfrm>
            <a:off x="5084280" y="1481040"/>
            <a:ext cx="372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651" name="CustomShape 10"/>
          <p:cNvSpPr/>
          <p:nvPr/>
        </p:nvSpPr>
        <p:spPr>
          <a:xfrm rot="16476600">
            <a:off x="4653720" y="2909520"/>
            <a:ext cx="378360" cy="47844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CustomShape 11"/>
          <p:cNvSpPr/>
          <p:nvPr/>
        </p:nvSpPr>
        <p:spPr>
          <a:xfrm rot="4882800">
            <a:off x="2409840" y="1647000"/>
            <a:ext cx="378360" cy="47844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CustomShape 12"/>
          <p:cNvSpPr/>
          <p:nvPr/>
        </p:nvSpPr>
        <p:spPr>
          <a:xfrm>
            <a:off x="648000" y="3960000"/>
            <a:ext cx="828108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*Como em todo paralelogramo os ângulos opostos são congruente, então: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2a = a + 70°          2a - a = 70°    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 = 70° 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*Como os ângulos agudo e obtuso são suplementares, temos: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2a + Â = 180°       2. 70° + Â = 180°        Â = 180° - 140°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Â = 40°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612720" y="692280"/>
            <a:ext cx="8279280" cy="161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O que é quadrilátero?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Vamos considerar quatro pontos A, B, C e D distribuídos, de modo que, a reta que contém dois deles não passa por nenhum dos outros dois.</a:t>
            </a:r>
            <a:endParaRPr/>
          </a:p>
        </p:txBody>
      </p:sp>
      <p:sp>
        <p:nvSpPr>
          <p:cNvPr id="65" name="CustomShape 3"/>
          <p:cNvSpPr/>
          <p:nvPr/>
        </p:nvSpPr>
        <p:spPr>
          <a:xfrm flipV="1">
            <a:off x="525600" y="3202920"/>
            <a:ext cx="1727640" cy="43056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4"/>
          <p:cNvSpPr/>
          <p:nvPr/>
        </p:nvSpPr>
        <p:spPr>
          <a:xfrm>
            <a:off x="812880" y="3132000"/>
            <a:ext cx="72000" cy="151164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5"/>
          <p:cNvSpPr/>
          <p:nvPr/>
        </p:nvSpPr>
        <p:spPr>
          <a:xfrm flipV="1">
            <a:off x="669960" y="4138920"/>
            <a:ext cx="2086560" cy="28620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6"/>
          <p:cNvSpPr/>
          <p:nvPr/>
        </p:nvSpPr>
        <p:spPr>
          <a:xfrm>
            <a:off x="1533600" y="2843280"/>
            <a:ext cx="1151280" cy="158328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7"/>
          <p:cNvSpPr/>
          <p:nvPr/>
        </p:nvSpPr>
        <p:spPr>
          <a:xfrm>
            <a:off x="525600" y="3419640"/>
            <a:ext cx="2230920" cy="86400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8"/>
          <p:cNvSpPr/>
          <p:nvPr/>
        </p:nvSpPr>
        <p:spPr>
          <a:xfrm flipH="1">
            <a:off x="669240" y="2843280"/>
            <a:ext cx="1583280" cy="18007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9"/>
          <p:cNvSpPr/>
          <p:nvPr/>
        </p:nvSpPr>
        <p:spPr>
          <a:xfrm>
            <a:off x="2253600" y="4158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72" name="CustomShape 10"/>
          <p:cNvSpPr/>
          <p:nvPr/>
        </p:nvSpPr>
        <p:spPr>
          <a:xfrm>
            <a:off x="885600" y="4347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73" name="CustomShape 11"/>
          <p:cNvSpPr/>
          <p:nvPr/>
        </p:nvSpPr>
        <p:spPr>
          <a:xfrm>
            <a:off x="1718280" y="28843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74" name="CustomShape 12"/>
          <p:cNvSpPr/>
          <p:nvPr/>
        </p:nvSpPr>
        <p:spPr>
          <a:xfrm>
            <a:off x="768600" y="320328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75" name="CustomShape 13"/>
          <p:cNvSpPr/>
          <p:nvPr/>
        </p:nvSpPr>
        <p:spPr>
          <a:xfrm flipV="1">
            <a:off x="3225960" y="3346560"/>
            <a:ext cx="2589840" cy="7020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4"/>
          <p:cNvSpPr/>
          <p:nvPr/>
        </p:nvSpPr>
        <p:spPr>
          <a:xfrm flipV="1">
            <a:off x="3297240" y="4068000"/>
            <a:ext cx="2518200" cy="14184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5"/>
          <p:cNvSpPr/>
          <p:nvPr/>
        </p:nvSpPr>
        <p:spPr>
          <a:xfrm>
            <a:off x="3586320" y="3060720"/>
            <a:ext cx="70200" cy="14389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6"/>
          <p:cNvSpPr/>
          <p:nvPr/>
        </p:nvSpPr>
        <p:spPr>
          <a:xfrm>
            <a:off x="5384880" y="2916360"/>
            <a:ext cx="143280" cy="14389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7"/>
          <p:cNvSpPr/>
          <p:nvPr/>
        </p:nvSpPr>
        <p:spPr>
          <a:xfrm flipV="1">
            <a:off x="3297240" y="3202920"/>
            <a:ext cx="2518200" cy="115128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8"/>
          <p:cNvSpPr/>
          <p:nvPr/>
        </p:nvSpPr>
        <p:spPr>
          <a:xfrm>
            <a:off x="3257640" y="3294000"/>
            <a:ext cx="2661120" cy="93384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9"/>
          <p:cNvSpPr/>
          <p:nvPr/>
        </p:nvSpPr>
        <p:spPr>
          <a:xfrm>
            <a:off x="5240880" y="4059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82" name="CustomShape 20"/>
          <p:cNvSpPr/>
          <p:nvPr/>
        </p:nvSpPr>
        <p:spPr>
          <a:xfrm>
            <a:off x="5384880" y="297828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83" name="CustomShape 21"/>
          <p:cNvSpPr/>
          <p:nvPr/>
        </p:nvSpPr>
        <p:spPr>
          <a:xfrm>
            <a:off x="3585600" y="30913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84" name="CustomShape 22"/>
          <p:cNvSpPr/>
          <p:nvPr/>
        </p:nvSpPr>
        <p:spPr>
          <a:xfrm>
            <a:off x="3630240" y="4212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85" name="CustomShape 23"/>
          <p:cNvSpPr/>
          <p:nvPr/>
        </p:nvSpPr>
        <p:spPr>
          <a:xfrm>
            <a:off x="7307280" y="2992320"/>
            <a:ext cx="1002240" cy="15199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4"/>
          <p:cNvSpPr/>
          <p:nvPr/>
        </p:nvSpPr>
        <p:spPr>
          <a:xfrm flipH="1">
            <a:off x="6761880" y="2930400"/>
            <a:ext cx="832320" cy="151020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5"/>
          <p:cNvSpPr/>
          <p:nvPr/>
        </p:nvSpPr>
        <p:spPr>
          <a:xfrm flipV="1">
            <a:off x="6597720" y="4008600"/>
            <a:ext cx="1200600" cy="3769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6"/>
          <p:cNvSpPr/>
          <p:nvPr/>
        </p:nvSpPr>
        <p:spPr>
          <a:xfrm flipH="1" flipV="1">
            <a:off x="7163640" y="4008600"/>
            <a:ext cx="1427760" cy="34164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7"/>
          <p:cNvSpPr/>
          <p:nvPr/>
        </p:nvSpPr>
        <p:spPr>
          <a:xfrm>
            <a:off x="7410600" y="2859120"/>
            <a:ext cx="160920" cy="179280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8"/>
          <p:cNvSpPr/>
          <p:nvPr/>
        </p:nvSpPr>
        <p:spPr>
          <a:xfrm flipV="1">
            <a:off x="6383160" y="4224600"/>
            <a:ext cx="2200680" cy="106920"/>
          </a:xfrm>
          <a:prstGeom prst="straightConnector1">
            <a:avLst/>
          </a:prstGeom>
          <a:noFill/>
          <a:ln w="28440">
            <a:solidFill>
              <a:srgbClr val="4A7EBB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9"/>
          <p:cNvSpPr/>
          <p:nvPr/>
        </p:nvSpPr>
        <p:spPr>
          <a:xfrm>
            <a:off x="7122960" y="2993040"/>
            <a:ext cx="399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92" name="CustomShape 30"/>
          <p:cNvSpPr/>
          <p:nvPr/>
        </p:nvSpPr>
        <p:spPr>
          <a:xfrm>
            <a:off x="6597720" y="3902040"/>
            <a:ext cx="348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93" name="CustomShape 31"/>
          <p:cNvSpPr/>
          <p:nvPr/>
        </p:nvSpPr>
        <p:spPr>
          <a:xfrm>
            <a:off x="7401600" y="3686040"/>
            <a:ext cx="458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94" name="CustomShape 32"/>
          <p:cNvSpPr/>
          <p:nvPr/>
        </p:nvSpPr>
        <p:spPr>
          <a:xfrm>
            <a:off x="8083800" y="386604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95" name="CustomShape 33"/>
          <p:cNvSpPr/>
          <p:nvPr/>
        </p:nvSpPr>
        <p:spPr>
          <a:xfrm>
            <a:off x="755640" y="5127480"/>
            <a:ext cx="7776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Cada uma das seis retas contém apenas dois pontos.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0" name="CustomShape 2"/>
          <p:cNvSpPr/>
          <p:nvPr/>
        </p:nvSpPr>
        <p:spPr>
          <a:xfrm>
            <a:off x="388800" y="692280"/>
            <a:ext cx="8279280" cy="41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DejaVu Sans"/>
              </a:rPr>
              <a:t>7. 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No quadrilátero da figura, AE e OE são as bissetrizes dos ângulos Â e Ô, respectivamente. Qual é o valor da medida x?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1" name="CustomShape 3"/>
          <p:cNvSpPr/>
          <p:nvPr/>
        </p:nvSpPr>
        <p:spPr>
          <a:xfrm>
            <a:off x="4176720" y="1628640"/>
            <a:ext cx="4931280" cy="517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0000"/>
                </a:solidFill>
                <a:latin typeface="Calibri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Sendo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= m(Â) e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= m(Ô), temos: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+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+ 100° + 120° = 360°</a:t>
            </a:r>
            <a:endParaRPr/>
          </a:p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+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= 140° </a:t>
            </a:r>
            <a:r>
              <a:rPr lang="pt-BR" strike="noStrike">
                <a:solidFill>
                  <a:srgbClr val="1F497D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(1)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*No triângulo AEO, temos: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o  + a + x =180°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2     2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o + a + 2x = 360°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(2)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*Substituindo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(1)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em</a:t>
            </a:r>
            <a:r>
              <a:rPr lang="pt-BR" strike="noStrike">
                <a:solidFill>
                  <a:srgbClr val="1F497D"/>
                </a:solidFill>
                <a:latin typeface="Calibri"/>
                <a:ea typeface="Microsoft YaHei"/>
              </a:rPr>
              <a:t> 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(2)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, vem: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140° + 2x = 360°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2x = 360° - 140°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2x = 220°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x = 110°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62" name="Line 4"/>
          <p:cNvSpPr/>
          <p:nvPr/>
        </p:nvSpPr>
        <p:spPr>
          <a:xfrm>
            <a:off x="1223640" y="3867120"/>
            <a:ext cx="147816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663" name="Line 5"/>
          <p:cNvSpPr/>
          <p:nvPr/>
        </p:nvSpPr>
        <p:spPr>
          <a:xfrm flipV="1">
            <a:off x="1136520" y="2217600"/>
            <a:ext cx="2260440" cy="6951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664" name="Line 6"/>
          <p:cNvSpPr/>
          <p:nvPr/>
        </p:nvSpPr>
        <p:spPr>
          <a:xfrm flipH="1">
            <a:off x="2701800" y="2217600"/>
            <a:ext cx="695160" cy="164952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665" name="Line 7"/>
          <p:cNvSpPr/>
          <p:nvPr/>
        </p:nvSpPr>
        <p:spPr>
          <a:xfrm>
            <a:off x="1136520" y="2912760"/>
            <a:ext cx="87120" cy="95436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666" name="Line 8"/>
          <p:cNvSpPr/>
          <p:nvPr/>
        </p:nvSpPr>
        <p:spPr>
          <a:xfrm>
            <a:off x="1136520" y="2912760"/>
            <a:ext cx="782640" cy="60804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667" name="Line 9"/>
          <p:cNvSpPr/>
          <p:nvPr/>
        </p:nvSpPr>
        <p:spPr>
          <a:xfrm flipH="1">
            <a:off x="1919160" y="2217600"/>
            <a:ext cx="1477800" cy="13032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668" name="CustomShape 10"/>
          <p:cNvSpPr/>
          <p:nvPr/>
        </p:nvSpPr>
        <p:spPr>
          <a:xfrm>
            <a:off x="3363840" y="177336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669" name="CustomShape 11"/>
          <p:cNvSpPr/>
          <p:nvPr/>
        </p:nvSpPr>
        <p:spPr>
          <a:xfrm>
            <a:off x="2525760" y="385596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670" name="CustomShape 12"/>
          <p:cNvSpPr/>
          <p:nvPr/>
        </p:nvSpPr>
        <p:spPr>
          <a:xfrm>
            <a:off x="1014840" y="382176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671" name="CustomShape 13"/>
          <p:cNvSpPr/>
          <p:nvPr/>
        </p:nvSpPr>
        <p:spPr>
          <a:xfrm>
            <a:off x="788400" y="265176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O</a:t>
            </a:r>
            <a:endParaRPr/>
          </a:p>
        </p:txBody>
      </p:sp>
      <p:sp>
        <p:nvSpPr>
          <p:cNvPr id="672" name="CustomShape 14"/>
          <p:cNvSpPr/>
          <p:nvPr/>
        </p:nvSpPr>
        <p:spPr>
          <a:xfrm>
            <a:off x="1693800" y="347508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E</a:t>
            </a:r>
            <a:endParaRPr/>
          </a:p>
        </p:txBody>
      </p:sp>
      <p:sp>
        <p:nvSpPr>
          <p:cNvPr id="673" name="CustomShape 15"/>
          <p:cNvSpPr/>
          <p:nvPr/>
        </p:nvSpPr>
        <p:spPr>
          <a:xfrm>
            <a:off x="1745280" y="2988720"/>
            <a:ext cx="52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x</a:t>
            </a:r>
            <a:endParaRPr/>
          </a:p>
        </p:txBody>
      </p:sp>
      <p:sp>
        <p:nvSpPr>
          <p:cNvPr id="674" name="CustomShape 16"/>
          <p:cNvSpPr/>
          <p:nvPr/>
        </p:nvSpPr>
        <p:spPr>
          <a:xfrm>
            <a:off x="912960" y="3521160"/>
            <a:ext cx="433800" cy="2592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CustomShape 17"/>
          <p:cNvSpPr/>
          <p:nvPr/>
        </p:nvSpPr>
        <p:spPr>
          <a:xfrm rot="10800000">
            <a:off x="3897720" y="4480560"/>
            <a:ext cx="433800" cy="26244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18"/>
          <p:cNvSpPr/>
          <p:nvPr/>
        </p:nvSpPr>
        <p:spPr>
          <a:xfrm>
            <a:off x="3087360" y="3595320"/>
            <a:ext cx="83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120º</a:t>
            </a:r>
            <a:endParaRPr/>
          </a:p>
        </p:txBody>
      </p:sp>
      <p:sp>
        <p:nvSpPr>
          <p:cNvPr id="677" name="CustomShape 19"/>
          <p:cNvSpPr/>
          <p:nvPr/>
        </p:nvSpPr>
        <p:spPr>
          <a:xfrm>
            <a:off x="179280" y="3297240"/>
            <a:ext cx="834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100º</a:t>
            </a:r>
            <a:endParaRPr/>
          </a:p>
        </p:txBody>
      </p:sp>
      <p:sp>
        <p:nvSpPr>
          <p:cNvPr id="678" name="Line 20"/>
          <p:cNvSpPr/>
          <p:nvPr/>
        </p:nvSpPr>
        <p:spPr>
          <a:xfrm>
            <a:off x="4251240" y="3860640"/>
            <a:ext cx="32076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679" name="Line 21"/>
          <p:cNvSpPr/>
          <p:nvPr/>
        </p:nvSpPr>
        <p:spPr>
          <a:xfrm>
            <a:off x="4755960" y="3860640"/>
            <a:ext cx="320760" cy="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82" name="CustomShape 2"/>
          <p:cNvSpPr/>
          <p:nvPr/>
        </p:nvSpPr>
        <p:spPr>
          <a:xfrm>
            <a:off x="250920" y="765000"/>
            <a:ext cx="8641440" cy="50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dirty="0">
                <a:solidFill>
                  <a:srgbClr val="000000"/>
                </a:solidFill>
                <a:latin typeface="Calibri"/>
                <a:ea typeface="DejaVu Sans"/>
              </a:rPr>
              <a:t>8. </a:t>
            </a:r>
            <a:r>
              <a:rPr lang="pt-BR" sz="2000" strike="noStrike" dirty="0">
                <a:solidFill>
                  <a:srgbClr val="000000"/>
                </a:solidFill>
                <a:latin typeface="Calibri"/>
                <a:ea typeface="DejaVu Sans"/>
              </a:rPr>
              <a:t>No losango ABCD, determine: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as medidas x e y indicadas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lphaLcParenR"/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as medidas dos quatro ângulos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      do losango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b="1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Logo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as medidas dos ângulos do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losango são: </a:t>
            </a:r>
            <a:r>
              <a:rPr lang="pt-BR" b="1" strike="noStrike" dirty="0">
                <a:solidFill>
                  <a:srgbClr val="FF0000"/>
                </a:solidFill>
                <a:latin typeface="Calibri"/>
                <a:ea typeface="DejaVu Sans"/>
              </a:rPr>
              <a:t>106°, 106°, 74° e 74</a:t>
            </a:r>
            <a:r>
              <a:rPr lang="pt-BR" b="1" strike="noStrike" dirty="0" smtClean="0">
                <a:solidFill>
                  <a:srgbClr val="FF0000"/>
                </a:solidFill>
                <a:latin typeface="Calibri"/>
                <a:ea typeface="DejaVu Sans"/>
              </a:rPr>
              <a:t>°</a:t>
            </a:r>
            <a:r>
              <a:rPr lang="pt-BR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sp>
        <p:nvSpPr>
          <p:cNvPr id="683" name="CustomShape 3"/>
          <p:cNvSpPr/>
          <p:nvPr/>
        </p:nvSpPr>
        <p:spPr>
          <a:xfrm>
            <a:off x="4427640" y="1052640"/>
            <a:ext cx="453600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0000"/>
                </a:solidFill>
                <a:latin typeface="Arial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Sabendo-se que as diagonais do losango são perpendiculares, então: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x + 37° = 90°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        x = 53°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Sendo as diagonais bissetrizes dos ângulos, temos: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ângulo B = 2x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ângulo B = 106°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Sabendo-se que A + B + C + D = 360°, e que os ângulos opostos são congruentes, temos: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106° + 106° + 2y + 2y = 360°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4y = 360° - 212°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                             4y = 148°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                               y = 37°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84" name="Line 4"/>
          <p:cNvSpPr/>
          <p:nvPr/>
        </p:nvSpPr>
        <p:spPr>
          <a:xfrm>
            <a:off x="2090520" y="1628640"/>
            <a:ext cx="0" cy="9367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85" name="CustomShape 5"/>
          <p:cNvSpPr/>
          <p:nvPr/>
        </p:nvSpPr>
        <p:spPr>
          <a:xfrm>
            <a:off x="755640" y="1628640"/>
            <a:ext cx="2662920" cy="93564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CustomShape 6"/>
          <p:cNvSpPr/>
          <p:nvPr/>
        </p:nvSpPr>
        <p:spPr>
          <a:xfrm>
            <a:off x="439560" y="190188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A</a:t>
            </a:r>
            <a:endParaRPr/>
          </a:p>
        </p:txBody>
      </p:sp>
      <p:sp>
        <p:nvSpPr>
          <p:cNvPr id="687" name="CustomShape 7"/>
          <p:cNvSpPr/>
          <p:nvPr/>
        </p:nvSpPr>
        <p:spPr>
          <a:xfrm>
            <a:off x="1908000" y="258300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B</a:t>
            </a:r>
            <a:endParaRPr/>
          </a:p>
        </p:txBody>
      </p:sp>
      <p:sp>
        <p:nvSpPr>
          <p:cNvPr id="688" name="CustomShape 8"/>
          <p:cNvSpPr/>
          <p:nvPr/>
        </p:nvSpPr>
        <p:spPr>
          <a:xfrm>
            <a:off x="3419640" y="191772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C</a:t>
            </a:r>
            <a:endParaRPr/>
          </a:p>
        </p:txBody>
      </p:sp>
      <p:sp>
        <p:nvSpPr>
          <p:cNvPr id="689" name="CustomShape 9"/>
          <p:cNvSpPr/>
          <p:nvPr/>
        </p:nvSpPr>
        <p:spPr>
          <a:xfrm>
            <a:off x="1965240" y="1268280"/>
            <a:ext cx="357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endParaRPr/>
          </a:p>
        </p:txBody>
      </p:sp>
      <p:sp>
        <p:nvSpPr>
          <p:cNvPr id="690" name="Line 10"/>
          <p:cNvSpPr/>
          <p:nvPr/>
        </p:nvSpPr>
        <p:spPr>
          <a:xfrm>
            <a:off x="799920" y="2085840"/>
            <a:ext cx="2619360" cy="158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91" name="CustomShape 11"/>
          <p:cNvSpPr/>
          <p:nvPr/>
        </p:nvSpPr>
        <p:spPr>
          <a:xfrm flipV="1">
            <a:off x="2141640" y="1598040"/>
            <a:ext cx="575280" cy="430560"/>
          </a:xfrm>
          <a:prstGeom prst="straightConnector1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CustomShape 12"/>
          <p:cNvSpPr/>
          <p:nvPr/>
        </p:nvSpPr>
        <p:spPr>
          <a:xfrm>
            <a:off x="2700360" y="1413000"/>
            <a:ext cx="933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x+37°</a:t>
            </a:r>
            <a:endParaRPr/>
          </a:p>
        </p:txBody>
      </p:sp>
      <p:sp>
        <p:nvSpPr>
          <p:cNvPr id="693" name="CustomShape 13"/>
          <p:cNvSpPr/>
          <p:nvPr/>
        </p:nvSpPr>
        <p:spPr>
          <a:xfrm>
            <a:off x="2050920" y="212724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x</a:t>
            </a:r>
            <a:endParaRPr/>
          </a:p>
        </p:txBody>
      </p:sp>
      <p:sp>
        <p:nvSpPr>
          <p:cNvPr id="694" name="CustomShape 14"/>
          <p:cNvSpPr/>
          <p:nvPr/>
        </p:nvSpPr>
        <p:spPr>
          <a:xfrm>
            <a:off x="1187280" y="1773360"/>
            <a:ext cx="359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Arial"/>
                <a:ea typeface="Microsoft YaHei"/>
              </a:rPr>
              <a:t>y</a:t>
            </a:r>
            <a:endParaRPr/>
          </a:p>
        </p:txBody>
      </p:sp>
      <p:sp>
        <p:nvSpPr>
          <p:cNvPr id="695" name="CustomShape 15"/>
          <p:cNvSpPr/>
          <p:nvPr/>
        </p:nvSpPr>
        <p:spPr>
          <a:xfrm>
            <a:off x="1042920" y="1989000"/>
            <a:ext cx="143280" cy="21492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CustomShape 16"/>
          <p:cNvSpPr/>
          <p:nvPr/>
        </p:nvSpPr>
        <p:spPr>
          <a:xfrm>
            <a:off x="1935000" y="2394000"/>
            <a:ext cx="286200" cy="21492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CustomShape 17"/>
          <p:cNvSpPr/>
          <p:nvPr/>
        </p:nvSpPr>
        <p:spPr>
          <a:xfrm rot="10800000">
            <a:off x="9180720" y="6667560"/>
            <a:ext cx="1727640" cy="430560"/>
          </a:xfrm>
          <a:prstGeom prst="bentConnector3">
            <a:avLst>
              <a:gd name="adj1" fmla="val 50000"/>
            </a:avLst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00" name="CustomShape 2"/>
          <p:cNvSpPr/>
          <p:nvPr/>
        </p:nvSpPr>
        <p:spPr>
          <a:xfrm>
            <a:off x="320760" y="836640"/>
            <a:ext cx="8426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9.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Sabendo que ABCD é um trapézio, P é ponto médio de AD e Q é ponto médio de BC, calcule x, y, z e o perímetro de ABCD. </a:t>
            </a:r>
            <a:endParaRPr/>
          </a:p>
        </p:txBody>
      </p:sp>
      <p:sp>
        <p:nvSpPr>
          <p:cNvPr id="701" name="Line 3"/>
          <p:cNvSpPr/>
          <p:nvPr/>
        </p:nvSpPr>
        <p:spPr>
          <a:xfrm>
            <a:off x="8028384" y="908720"/>
            <a:ext cx="2872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702" name="Line 4"/>
          <p:cNvSpPr/>
          <p:nvPr/>
        </p:nvSpPr>
        <p:spPr>
          <a:xfrm>
            <a:off x="5652120" y="908720"/>
            <a:ext cx="28728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</p:sp>
      <p:sp>
        <p:nvSpPr>
          <p:cNvPr id="703" name="Line 5"/>
          <p:cNvSpPr/>
          <p:nvPr/>
        </p:nvSpPr>
        <p:spPr>
          <a:xfrm flipV="1">
            <a:off x="801360" y="3492360"/>
            <a:ext cx="1924200" cy="3952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704" name="Line 6"/>
          <p:cNvSpPr/>
          <p:nvPr/>
        </p:nvSpPr>
        <p:spPr>
          <a:xfrm>
            <a:off x="647640" y="2771640"/>
            <a:ext cx="287280" cy="2232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705" name="Line 7"/>
          <p:cNvSpPr/>
          <p:nvPr/>
        </p:nvSpPr>
        <p:spPr>
          <a:xfrm flipV="1">
            <a:off x="647640" y="2268360"/>
            <a:ext cx="2330280" cy="5032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706" name="Line 8"/>
          <p:cNvSpPr/>
          <p:nvPr/>
        </p:nvSpPr>
        <p:spPr>
          <a:xfrm flipH="1">
            <a:off x="2452680" y="2268360"/>
            <a:ext cx="525240" cy="244800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707" name="Line 9"/>
          <p:cNvSpPr/>
          <p:nvPr/>
        </p:nvSpPr>
        <p:spPr>
          <a:xfrm flipV="1">
            <a:off x="934920" y="4716360"/>
            <a:ext cx="1517760" cy="2872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708" name="CustomShape 10"/>
          <p:cNvSpPr/>
          <p:nvPr/>
        </p:nvSpPr>
        <p:spPr>
          <a:xfrm>
            <a:off x="633960" y="4922640"/>
            <a:ext cx="335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709" name="CustomShape 11"/>
          <p:cNvSpPr/>
          <p:nvPr/>
        </p:nvSpPr>
        <p:spPr>
          <a:xfrm>
            <a:off x="2329560" y="4716000"/>
            <a:ext cx="261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710" name="CustomShape 12"/>
          <p:cNvSpPr/>
          <p:nvPr/>
        </p:nvSpPr>
        <p:spPr>
          <a:xfrm>
            <a:off x="2761560" y="3348000"/>
            <a:ext cx="405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Q</a:t>
            </a:r>
            <a:endParaRPr/>
          </a:p>
        </p:txBody>
      </p:sp>
      <p:sp>
        <p:nvSpPr>
          <p:cNvPr id="711" name="CustomShape 13"/>
          <p:cNvSpPr/>
          <p:nvPr/>
        </p:nvSpPr>
        <p:spPr>
          <a:xfrm>
            <a:off x="2988000" y="1989000"/>
            <a:ext cx="379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712" name="CustomShape 14"/>
          <p:cNvSpPr/>
          <p:nvPr/>
        </p:nvSpPr>
        <p:spPr>
          <a:xfrm>
            <a:off x="394920" y="2520360"/>
            <a:ext cx="39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713" name="CustomShape 15"/>
          <p:cNvSpPr/>
          <p:nvPr/>
        </p:nvSpPr>
        <p:spPr>
          <a:xfrm>
            <a:off x="456840" y="3806640"/>
            <a:ext cx="315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P</a:t>
            </a:r>
            <a:endParaRPr/>
          </a:p>
        </p:txBody>
      </p:sp>
      <p:sp>
        <p:nvSpPr>
          <p:cNvPr id="714" name="CustomShape 16"/>
          <p:cNvSpPr/>
          <p:nvPr/>
        </p:nvSpPr>
        <p:spPr>
          <a:xfrm rot="20870400">
            <a:off x="1204560" y="2135880"/>
            <a:ext cx="86328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26 cm</a:t>
            </a:r>
            <a:endParaRPr/>
          </a:p>
        </p:txBody>
      </p:sp>
      <p:sp>
        <p:nvSpPr>
          <p:cNvPr id="715" name="CustomShape 17"/>
          <p:cNvSpPr/>
          <p:nvPr/>
        </p:nvSpPr>
        <p:spPr>
          <a:xfrm rot="20971800">
            <a:off x="1272960" y="4928760"/>
            <a:ext cx="8204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10 cm</a:t>
            </a:r>
            <a:endParaRPr/>
          </a:p>
        </p:txBody>
      </p:sp>
      <p:sp>
        <p:nvSpPr>
          <p:cNvPr id="716" name="CustomShape 18"/>
          <p:cNvSpPr/>
          <p:nvPr/>
        </p:nvSpPr>
        <p:spPr>
          <a:xfrm rot="20846400">
            <a:off x="1617480" y="3616920"/>
            <a:ext cx="5324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x</a:t>
            </a:r>
            <a:endParaRPr/>
          </a:p>
        </p:txBody>
      </p:sp>
      <p:sp>
        <p:nvSpPr>
          <p:cNvPr id="717" name="CustomShape 19"/>
          <p:cNvSpPr/>
          <p:nvPr/>
        </p:nvSpPr>
        <p:spPr>
          <a:xfrm>
            <a:off x="777960" y="4838760"/>
            <a:ext cx="311760" cy="28800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CustomShape 20"/>
          <p:cNvSpPr/>
          <p:nvPr/>
        </p:nvSpPr>
        <p:spPr>
          <a:xfrm>
            <a:off x="622440" y="3708360"/>
            <a:ext cx="311760" cy="28620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CustomShape 21"/>
          <p:cNvSpPr/>
          <p:nvPr/>
        </p:nvSpPr>
        <p:spPr>
          <a:xfrm rot="16455000">
            <a:off x="2540520" y="3341880"/>
            <a:ext cx="384840" cy="45756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22"/>
          <p:cNvSpPr/>
          <p:nvPr/>
        </p:nvSpPr>
        <p:spPr>
          <a:xfrm rot="16455000">
            <a:off x="2267280" y="4545000"/>
            <a:ext cx="384840" cy="45756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23"/>
          <p:cNvSpPr/>
          <p:nvPr/>
        </p:nvSpPr>
        <p:spPr>
          <a:xfrm rot="16455000">
            <a:off x="2437200" y="3306960"/>
            <a:ext cx="568800" cy="58140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CustomShape 24"/>
          <p:cNvSpPr/>
          <p:nvPr/>
        </p:nvSpPr>
        <p:spPr>
          <a:xfrm rot="16455000">
            <a:off x="2188080" y="4515120"/>
            <a:ext cx="568800" cy="581400"/>
          </a:xfrm>
          <a:prstGeom prst="arc">
            <a:avLst>
              <a:gd name="adj1" fmla="val 16200000"/>
              <a:gd name="adj2" fmla="val 0"/>
            </a:avLst>
          </a:prstGeom>
          <a:noFill/>
          <a:ln w="284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CustomShape 25"/>
          <p:cNvSpPr/>
          <p:nvPr/>
        </p:nvSpPr>
        <p:spPr>
          <a:xfrm>
            <a:off x="34920" y="3123720"/>
            <a:ext cx="8262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10 cm</a:t>
            </a:r>
            <a:endParaRPr/>
          </a:p>
        </p:txBody>
      </p:sp>
      <p:sp>
        <p:nvSpPr>
          <p:cNvPr id="724" name="CustomShape 26"/>
          <p:cNvSpPr/>
          <p:nvPr/>
        </p:nvSpPr>
        <p:spPr>
          <a:xfrm>
            <a:off x="2511000" y="3991320"/>
            <a:ext cx="763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13 cm</a:t>
            </a:r>
            <a:endParaRPr/>
          </a:p>
        </p:txBody>
      </p:sp>
      <p:sp>
        <p:nvSpPr>
          <p:cNvPr id="725" name="CustomShape 27"/>
          <p:cNvSpPr/>
          <p:nvPr/>
        </p:nvSpPr>
        <p:spPr>
          <a:xfrm>
            <a:off x="960120" y="3384000"/>
            <a:ext cx="397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y</a:t>
            </a:r>
            <a:endParaRPr/>
          </a:p>
        </p:txBody>
      </p:sp>
      <p:sp>
        <p:nvSpPr>
          <p:cNvPr id="726" name="CustomShape 28"/>
          <p:cNvSpPr/>
          <p:nvPr/>
        </p:nvSpPr>
        <p:spPr>
          <a:xfrm>
            <a:off x="2221560" y="3063240"/>
            <a:ext cx="417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z</a:t>
            </a:r>
            <a:endParaRPr/>
          </a:p>
        </p:txBody>
      </p:sp>
      <p:sp>
        <p:nvSpPr>
          <p:cNvPr id="727" name="CustomShape 29"/>
          <p:cNvSpPr/>
          <p:nvPr/>
        </p:nvSpPr>
        <p:spPr>
          <a:xfrm>
            <a:off x="934200" y="4562640"/>
            <a:ext cx="6840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110°</a:t>
            </a:r>
            <a:endParaRPr/>
          </a:p>
        </p:txBody>
      </p:sp>
      <p:sp>
        <p:nvSpPr>
          <p:cNvPr id="728" name="CustomShape 30"/>
          <p:cNvSpPr/>
          <p:nvPr/>
        </p:nvSpPr>
        <p:spPr>
          <a:xfrm>
            <a:off x="1783080" y="4274640"/>
            <a:ext cx="70740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120°</a:t>
            </a:r>
            <a:endParaRPr/>
          </a:p>
        </p:txBody>
      </p:sp>
      <p:sp>
        <p:nvSpPr>
          <p:cNvPr id="730" name="CustomShape 32"/>
          <p:cNvSpPr/>
          <p:nvPr/>
        </p:nvSpPr>
        <p:spPr>
          <a:xfrm>
            <a:off x="3491880" y="1844824"/>
            <a:ext cx="5183640" cy="4248472"/>
          </a:xfrm>
          <a:prstGeom prst="rect">
            <a:avLst/>
          </a:prstGeom>
          <a:blipFill>
            <a:blip r:embed="rId2" cstate="print"/>
            <a:stretch>
              <a:fillRect l="-1745" t="-1066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42" name="CustomShape 2"/>
          <p:cNvSpPr/>
          <p:nvPr/>
        </p:nvSpPr>
        <p:spPr>
          <a:xfrm>
            <a:off x="320760" y="907920"/>
            <a:ext cx="835380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10.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Meu irmão e eu compramos um sítio, na forma de um losango com o lado medindo 500 m. Dividimos o sítio na direção das diagonais, uma medindo 600 m e a outra 800 m . Dessa forma, o sítio ficou dividido em quatro partes iguais. Quantos metros de arame farpado são necessários para cercar uma dessas partes, desse terreno, com três fios de arame?</a:t>
            </a:r>
            <a:endParaRPr/>
          </a:p>
        </p:txBody>
      </p:sp>
      <p:sp>
        <p:nvSpPr>
          <p:cNvPr id="743" name="CustomShape 3"/>
          <p:cNvSpPr/>
          <p:nvPr/>
        </p:nvSpPr>
        <p:spPr>
          <a:xfrm>
            <a:off x="1907280" y="378900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500 m</a:t>
            </a:r>
            <a:endParaRPr/>
          </a:p>
        </p:txBody>
      </p:sp>
      <p:sp>
        <p:nvSpPr>
          <p:cNvPr id="744" name="CustomShape 4"/>
          <p:cNvSpPr/>
          <p:nvPr/>
        </p:nvSpPr>
        <p:spPr>
          <a:xfrm>
            <a:off x="179280" y="522000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500 m</a:t>
            </a:r>
            <a:endParaRPr/>
          </a:p>
        </p:txBody>
      </p:sp>
      <p:sp>
        <p:nvSpPr>
          <p:cNvPr id="745" name="CustomShape 5"/>
          <p:cNvSpPr/>
          <p:nvPr/>
        </p:nvSpPr>
        <p:spPr>
          <a:xfrm>
            <a:off x="179280" y="385164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500 m</a:t>
            </a:r>
            <a:endParaRPr/>
          </a:p>
        </p:txBody>
      </p:sp>
      <p:sp>
        <p:nvSpPr>
          <p:cNvPr id="746" name="CustomShape 6"/>
          <p:cNvSpPr/>
          <p:nvPr/>
        </p:nvSpPr>
        <p:spPr>
          <a:xfrm>
            <a:off x="1979280" y="522000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500 m</a:t>
            </a:r>
            <a:endParaRPr/>
          </a:p>
        </p:txBody>
      </p:sp>
      <p:sp>
        <p:nvSpPr>
          <p:cNvPr id="747" name="CustomShape 7"/>
          <p:cNvSpPr/>
          <p:nvPr/>
        </p:nvSpPr>
        <p:spPr>
          <a:xfrm>
            <a:off x="539640" y="3429000"/>
            <a:ext cx="1956240" cy="2591280"/>
          </a:xfrm>
          <a:prstGeom prst="diamond">
            <a:avLst/>
          </a:prstGeom>
          <a:solidFill>
            <a:srgbClr val="00B05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Line 8"/>
          <p:cNvSpPr/>
          <p:nvPr/>
        </p:nvSpPr>
        <p:spPr>
          <a:xfrm>
            <a:off x="539640" y="4725720"/>
            <a:ext cx="195732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749" name="Line 9"/>
          <p:cNvSpPr/>
          <p:nvPr/>
        </p:nvSpPr>
        <p:spPr>
          <a:xfrm>
            <a:off x="1501560" y="3429000"/>
            <a:ext cx="0" cy="25923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750" name="Line 10"/>
          <p:cNvSpPr/>
          <p:nvPr/>
        </p:nvSpPr>
        <p:spPr>
          <a:xfrm>
            <a:off x="1517400" y="3429000"/>
            <a:ext cx="1254240" cy="0"/>
          </a:xfrm>
          <a:prstGeom prst="line">
            <a:avLst/>
          </a:prstGeom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751" name="Line 11"/>
          <p:cNvSpPr/>
          <p:nvPr/>
        </p:nvSpPr>
        <p:spPr>
          <a:xfrm>
            <a:off x="1517400" y="6021360"/>
            <a:ext cx="1254240" cy="0"/>
          </a:xfrm>
          <a:prstGeom prst="line">
            <a:avLst/>
          </a:prstGeom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</p:sp>
      <p:sp>
        <p:nvSpPr>
          <p:cNvPr id="752" name="Line 12"/>
          <p:cNvSpPr/>
          <p:nvPr/>
        </p:nvSpPr>
        <p:spPr>
          <a:xfrm>
            <a:off x="2771640" y="3429000"/>
            <a:ext cx="0" cy="2592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753" name="CustomShape 13"/>
          <p:cNvSpPr/>
          <p:nvPr/>
        </p:nvSpPr>
        <p:spPr>
          <a:xfrm>
            <a:off x="2771280" y="451260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800 m</a:t>
            </a:r>
            <a:endParaRPr/>
          </a:p>
        </p:txBody>
      </p:sp>
      <p:sp>
        <p:nvSpPr>
          <p:cNvPr id="754" name="CustomShape 14"/>
          <p:cNvSpPr/>
          <p:nvPr/>
        </p:nvSpPr>
        <p:spPr>
          <a:xfrm>
            <a:off x="1043280" y="4428000"/>
            <a:ext cx="790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600 m</a:t>
            </a:r>
            <a:endParaRPr/>
          </a:p>
        </p:txBody>
      </p:sp>
      <p:sp>
        <p:nvSpPr>
          <p:cNvPr id="755" name="CustomShape 15"/>
          <p:cNvSpPr/>
          <p:nvPr/>
        </p:nvSpPr>
        <p:spPr>
          <a:xfrm>
            <a:off x="3780000" y="3216240"/>
            <a:ext cx="51123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Resolução: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As diagonais dividem-se ao meio, então cada parte deste terreno é um triângulo assim:</a:t>
            </a:r>
            <a:endParaRPr/>
          </a:p>
        </p:txBody>
      </p:sp>
      <p:sp>
        <p:nvSpPr>
          <p:cNvPr id="756" name="CustomShape 16"/>
          <p:cNvSpPr/>
          <p:nvPr/>
        </p:nvSpPr>
        <p:spPr>
          <a:xfrm>
            <a:off x="4572000" y="4292640"/>
            <a:ext cx="1078560" cy="1303920"/>
          </a:xfrm>
          <a:prstGeom prst="rtTriangle">
            <a:avLst/>
          </a:prstGeom>
          <a:solidFill>
            <a:srgbClr val="00B050"/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CustomShape 17"/>
          <p:cNvSpPr/>
          <p:nvPr/>
        </p:nvSpPr>
        <p:spPr>
          <a:xfrm>
            <a:off x="5075280" y="4662000"/>
            <a:ext cx="790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500 m</a:t>
            </a:r>
            <a:endParaRPr/>
          </a:p>
        </p:txBody>
      </p:sp>
      <p:sp>
        <p:nvSpPr>
          <p:cNvPr id="758" name="CustomShape 18"/>
          <p:cNvSpPr/>
          <p:nvPr/>
        </p:nvSpPr>
        <p:spPr>
          <a:xfrm>
            <a:off x="4715280" y="5598000"/>
            <a:ext cx="8629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300 m</a:t>
            </a:r>
            <a:endParaRPr/>
          </a:p>
        </p:txBody>
      </p:sp>
      <p:sp>
        <p:nvSpPr>
          <p:cNvPr id="759" name="CustomShape 19"/>
          <p:cNvSpPr/>
          <p:nvPr/>
        </p:nvSpPr>
        <p:spPr>
          <a:xfrm>
            <a:off x="3851280" y="4746600"/>
            <a:ext cx="8168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400 m</a:t>
            </a:r>
            <a:endParaRPr/>
          </a:p>
        </p:txBody>
      </p:sp>
      <p:sp>
        <p:nvSpPr>
          <p:cNvPr id="760" name="CustomShape 20"/>
          <p:cNvSpPr/>
          <p:nvPr/>
        </p:nvSpPr>
        <p:spPr>
          <a:xfrm>
            <a:off x="5867280" y="4221000"/>
            <a:ext cx="3024720" cy="13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600" strike="noStrike">
                <a:solidFill>
                  <a:srgbClr val="000000"/>
                </a:solidFill>
                <a:latin typeface="Calibri"/>
                <a:ea typeface="Microsoft YaHei"/>
              </a:rPr>
              <a:t>Uma volta de arame mede:</a:t>
            </a:r>
            <a:endParaRPr/>
          </a:p>
          <a:p>
            <a:pPr>
              <a:lnSpc>
                <a:spcPct val="100000"/>
              </a:lnSpc>
            </a:pPr>
            <a:r>
              <a:rPr lang="pt-BR" sz="1600" strike="noStrike">
                <a:solidFill>
                  <a:srgbClr val="000000"/>
                </a:solidFill>
                <a:latin typeface="Calibri"/>
                <a:ea typeface="Microsoft YaHei"/>
              </a:rPr>
              <a:t>400 + 300 + 500 = 1200 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600" strike="noStrike">
                <a:solidFill>
                  <a:srgbClr val="000000"/>
                </a:solidFill>
                <a:latin typeface="Calibri"/>
                <a:ea typeface="Microsoft YaHei"/>
              </a:rPr>
              <a:t>Então três voltas de arame são: 1200m x 3 = </a:t>
            </a:r>
            <a:r>
              <a:rPr lang="pt-BR" sz="1600" b="1" strike="noStrike">
                <a:solidFill>
                  <a:srgbClr val="000000"/>
                </a:solidFill>
                <a:latin typeface="Calibri"/>
                <a:ea typeface="Microsoft YaHei"/>
              </a:rPr>
              <a:t>3600m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3" name="CustomShape 2"/>
          <p:cNvSpPr/>
          <p:nvPr/>
        </p:nvSpPr>
        <p:spPr>
          <a:xfrm>
            <a:off x="575640" y="936000"/>
            <a:ext cx="842364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Bibliografia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Giovanni, José Ruy, 1937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Matemática pensar e descobrir: novo / Giovanni &amp; Giovanni Jr.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São Paulo: FTD, 2000.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Bonjorno José Roberto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Matemática: fazendo a diferença / José Roberto Bonjorno, Regina Azenha Bonjorno , Ayrton Olivares. – 1 ed- São Paulo:FTD, 2006.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Iezzi, Gelson, 1939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Matemática e realidade: 7ª série / Gelson Iezzi, Osvaldo Dolce, Antonio Machado - 4 ed reform.- São Paulo: Atual, 2000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Bianchini, Edwaldo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Matemática / Edwaldo Bianchini. -</a:t>
            </a:r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7ª ed - São  Paulo: Moderna, 2002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Line 2"/>
          <p:cNvSpPr/>
          <p:nvPr/>
        </p:nvSpPr>
        <p:spPr>
          <a:xfrm>
            <a:off x="1834920" y="2595240"/>
            <a:ext cx="576360" cy="882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99" name="CustomShape 3"/>
          <p:cNvSpPr/>
          <p:nvPr/>
        </p:nvSpPr>
        <p:spPr>
          <a:xfrm>
            <a:off x="2195640" y="34776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664200" y="38487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1660680" y="2205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539640" y="25239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03" name="Line 7"/>
          <p:cNvSpPr/>
          <p:nvPr/>
        </p:nvSpPr>
        <p:spPr>
          <a:xfrm flipV="1">
            <a:off x="731520" y="2609640"/>
            <a:ext cx="1103400" cy="3700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04" name="Line 8"/>
          <p:cNvSpPr/>
          <p:nvPr/>
        </p:nvSpPr>
        <p:spPr>
          <a:xfrm flipH="1">
            <a:off x="879120" y="3473280"/>
            <a:ext cx="1532160" cy="3747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05" name="Line 9"/>
          <p:cNvSpPr/>
          <p:nvPr/>
        </p:nvSpPr>
        <p:spPr>
          <a:xfrm>
            <a:off x="731520" y="2957400"/>
            <a:ext cx="147600" cy="89064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06" name="CustomShape 10"/>
          <p:cNvSpPr/>
          <p:nvPr/>
        </p:nvSpPr>
        <p:spPr>
          <a:xfrm>
            <a:off x="7236360" y="1773360"/>
            <a:ext cx="399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07" name="CustomShape 11"/>
          <p:cNvSpPr/>
          <p:nvPr/>
        </p:nvSpPr>
        <p:spPr>
          <a:xfrm>
            <a:off x="6597720" y="2960640"/>
            <a:ext cx="349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108" name="CustomShape 12"/>
          <p:cNvSpPr/>
          <p:nvPr/>
        </p:nvSpPr>
        <p:spPr>
          <a:xfrm>
            <a:off x="7401600" y="3130920"/>
            <a:ext cx="458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109" name="CustomShape 13"/>
          <p:cNvSpPr/>
          <p:nvPr/>
        </p:nvSpPr>
        <p:spPr>
          <a:xfrm>
            <a:off x="8083800" y="292464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110" name="Line 14"/>
          <p:cNvSpPr/>
          <p:nvPr/>
        </p:nvSpPr>
        <p:spPr>
          <a:xfrm flipH="1">
            <a:off x="6808680" y="2201760"/>
            <a:ext cx="577800" cy="121284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11" name="Line 15"/>
          <p:cNvSpPr/>
          <p:nvPr/>
        </p:nvSpPr>
        <p:spPr>
          <a:xfrm flipV="1">
            <a:off x="6794280" y="3144600"/>
            <a:ext cx="730440" cy="2761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12" name="Line 16"/>
          <p:cNvSpPr/>
          <p:nvPr/>
        </p:nvSpPr>
        <p:spPr>
          <a:xfrm>
            <a:off x="7503840" y="3144600"/>
            <a:ext cx="646200" cy="16992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</p:sp>
      <p:sp>
        <p:nvSpPr>
          <p:cNvPr id="113" name="Line 17"/>
          <p:cNvSpPr/>
          <p:nvPr/>
        </p:nvSpPr>
        <p:spPr>
          <a:xfrm>
            <a:off x="7394400" y="2207880"/>
            <a:ext cx="765000" cy="109872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14" name="CustomShape 18"/>
          <p:cNvSpPr/>
          <p:nvPr/>
        </p:nvSpPr>
        <p:spPr>
          <a:xfrm>
            <a:off x="5179320" y="3132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115" name="CustomShape 19"/>
          <p:cNvSpPr/>
          <p:nvPr/>
        </p:nvSpPr>
        <p:spPr>
          <a:xfrm>
            <a:off x="5292360" y="20509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116" name="CustomShape 20"/>
          <p:cNvSpPr/>
          <p:nvPr/>
        </p:nvSpPr>
        <p:spPr>
          <a:xfrm>
            <a:off x="3492000" y="21639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17" name="CustomShape 21"/>
          <p:cNvSpPr/>
          <p:nvPr/>
        </p:nvSpPr>
        <p:spPr>
          <a:xfrm>
            <a:off x="3419640" y="321336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118" name="Line 22"/>
          <p:cNvSpPr/>
          <p:nvPr/>
        </p:nvSpPr>
        <p:spPr>
          <a:xfrm>
            <a:off x="5375160" y="2420640"/>
            <a:ext cx="6120" cy="711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19" name="Line 23"/>
          <p:cNvSpPr/>
          <p:nvPr/>
        </p:nvSpPr>
        <p:spPr>
          <a:xfrm flipH="1">
            <a:off x="3595680" y="2481120"/>
            <a:ext cx="10800" cy="7588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20" name="Line 24"/>
          <p:cNvSpPr/>
          <p:nvPr/>
        </p:nvSpPr>
        <p:spPr>
          <a:xfrm flipV="1">
            <a:off x="3595680" y="2420640"/>
            <a:ext cx="1785600" cy="7164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21" name="Line 25"/>
          <p:cNvSpPr/>
          <p:nvPr/>
        </p:nvSpPr>
        <p:spPr>
          <a:xfrm flipV="1">
            <a:off x="3590640" y="3132000"/>
            <a:ext cx="1800360" cy="9828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</p:sp>
      <p:sp>
        <p:nvSpPr>
          <p:cNvPr id="122" name="CustomShape 26"/>
          <p:cNvSpPr/>
          <p:nvPr/>
        </p:nvSpPr>
        <p:spPr>
          <a:xfrm>
            <a:off x="558720" y="1008000"/>
            <a:ext cx="8260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Se considerarmos os segmentos AB, BC, CD e DA, teremos formado uma linha poligonal fechada, com 4 lados, também chamada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DejaVu Sans"/>
              </a:rPr>
              <a:t>quadrilátero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 ABCD.</a:t>
            </a:r>
            <a:endParaRPr/>
          </a:p>
        </p:txBody>
      </p:sp>
      <p:sp>
        <p:nvSpPr>
          <p:cNvPr id="123" name="CustomShape 27"/>
          <p:cNvSpPr/>
          <p:nvPr/>
        </p:nvSpPr>
        <p:spPr>
          <a:xfrm>
            <a:off x="558720" y="4508640"/>
            <a:ext cx="8115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Dados quatro pontos A, B, C e D, dos quais não há três colineares, chama-se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Microsoft YaHei"/>
              </a:rPr>
              <a:t>quadrilátero</a:t>
            </a:r>
            <a:r>
              <a:rPr lang="pt-BR" strike="noStrike">
                <a:solidFill>
                  <a:srgbClr val="FF0000"/>
                </a:solidFill>
                <a:latin typeface="Calibri"/>
                <a:ea typeface="Microsoft YaHei"/>
              </a:rPr>
              <a:t>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ABCD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a reunião dos segmentos AB, BC, CD e DA.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68360" y="981000"/>
            <a:ext cx="81349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Com frequência, você tem contato com figuras que apresentam formas de quadriláteros.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Veja como os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Microsoft YaHei"/>
              </a:rPr>
              <a:t>quadriláteros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estão em toda parte</a:t>
            </a:r>
            <a:r>
              <a:rPr lang="pt-BR" sz="2400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  <p:pic>
        <p:nvPicPr>
          <p:cNvPr id="127" name="irc_mi"/>
          <p:cNvPicPr/>
          <p:nvPr/>
        </p:nvPicPr>
        <p:blipFill>
          <a:blip r:embed="rId2" cstate="print"/>
          <a:srcRect l="9409"/>
          <a:stretch/>
        </p:blipFill>
        <p:spPr>
          <a:xfrm>
            <a:off x="330120" y="2349360"/>
            <a:ext cx="3448440" cy="269280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179280" y="5261040"/>
            <a:ext cx="370260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pt-BR" sz="1200" u="sng" strike="noStrike">
                <a:solidFill>
                  <a:srgbClr val="0000FF"/>
                </a:solidFill>
                <a:latin typeface="Arial"/>
                <a:ea typeface="Microsoft YaHei"/>
              </a:rPr>
              <a:t>http://www.diariodocomercio.com.br/noticia.php?tit=mmx_mineracao_deve_negociar_300_milt_de_minerio_de_ferro&amp;id=.14.08.23</a:t>
            </a:r>
            <a:r>
              <a:rPr lang="pt-BR" sz="1200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/>
          </a:p>
        </p:txBody>
      </p:sp>
      <p:pic>
        <p:nvPicPr>
          <p:cNvPr id="129" name="Picture 12"/>
          <p:cNvPicPr/>
          <p:nvPr/>
        </p:nvPicPr>
        <p:blipFill>
          <a:blip r:embed="rId3" cstate="print"/>
          <a:stretch/>
        </p:blipFill>
        <p:spPr>
          <a:xfrm>
            <a:off x="4281480" y="2289240"/>
            <a:ext cx="3872520" cy="290412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>
          <a:xfrm>
            <a:off x="4281480" y="5302080"/>
            <a:ext cx="3872520" cy="5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200" strike="noStrike">
                <a:solidFill>
                  <a:srgbClr val="551A8B"/>
                </a:solidFill>
                <a:latin typeface="Arial"/>
                <a:ea typeface="Microsoft YaHei"/>
              </a:rPr>
              <a:t>http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://</a:t>
            </a:r>
            <a:r>
              <a:rPr lang="pt-BR" sz="1200" strike="noStrike">
                <a:solidFill>
                  <a:srgbClr val="551A8B"/>
                </a:solidFill>
                <a:latin typeface="Arial"/>
                <a:ea typeface="Microsoft YaHei"/>
              </a:rPr>
              <a:t>famebiography.net/wp-content/uploads/3868_sidney.jpg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3991320" y="5139720"/>
            <a:ext cx="4823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Nos prédios, nas construções, nos móveis, paredes, quadros, cerâmicas, portas, nos eletrodomésticos, ... etc.</a:t>
            </a:r>
            <a:endParaRPr/>
          </a:p>
        </p:txBody>
      </p:sp>
      <p:pic>
        <p:nvPicPr>
          <p:cNvPr id="134" name="irc_mi"/>
          <p:cNvPicPr/>
          <p:nvPr/>
        </p:nvPicPr>
        <p:blipFill>
          <a:blip r:embed="rId2" cstate="print"/>
          <a:srcRect t="8480"/>
          <a:stretch/>
        </p:blipFill>
        <p:spPr>
          <a:xfrm>
            <a:off x="322200" y="907920"/>
            <a:ext cx="3168000" cy="46519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250920" y="5560920"/>
            <a:ext cx="3312000" cy="54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pt-BR" sz="1000" u="sng" strike="noStrike">
                <a:solidFill>
                  <a:srgbClr val="0000FF"/>
                </a:solidFill>
                <a:latin typeface="Arial"/>
                <a:ea typeface="Microsoft YaHei"/>
              </a:rPr>
              <a:t>http://www.parisattitude.com/pt/alugar-apartamento/st-placide,apartamento,1-quarto,1439.aspx</a:t>
            </a:r>
            <a:r>
              <a:rPr lang="pt-BR" sz="1000" strike="noStrike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/>
          </a:p>
        </p:txBody>
      </p:sp>
      <p:pic>
        <p:nvPicPr>
          <p:cNvPr id="136" name="Imagem 4"/>
          <p:cNvPicPr/>
          <p:nvPr/>
        </p:nvPicPr>
        <p:blipFill>
          <a:blip r:embed="rId3" cstate="print"/>
          <a:stretch/>
        </p:blipFill>
        <p:spPr>
          <a:xfrm>
            <a:off x="4281480" y="901800"/>
            <a:ext cx="4034520" cy="281520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3995640" y="3716280"/>
            <a:ext cx="4752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000" strike="noStrike">
                <a:solidFill>
                  <a:srgbClr val="000000"/>
                </a:solidFill>
                <a:latin typeface="Calibri"/>
                <a:ea typeface="Microsoft YaHei"/>
              </a:rPr>
              <a:t>http://www.google.com.br/imgres?imgurl=http://static.blogo.it/criadesignblog/modular_system.jpg&amp;imgrefurl=http://www.criadesignblog.com/post/2104/quadrilateros-iluminados-pardecoracao-de-banheiros&amp;h=288&amp;w=432&amp;tbnid=DdKTOP7huN3Z1M:&amp;zoom=1&amp;docid=bitrieE5GlD_yM&amp;ei=sk-kVe3eC4yYwgSnyZvQCQ&amp;tbm=isch&amp;ved=0CDoQMyg3MDc4rAJqFQoTCO3_woin2cYCFQyMkAodp-QGm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60360" y="798480"/>
            <a:ext cx="8422200" cy="55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strike="noStrike" dirty="0">
                <a:solidFill>
                  <a:srgbClr val="000000"/>
                </a:solidFill>
                <a:latin typeface="Calibri"/>
                <a:ea typeface="DejaVu Sans"/>
              </a:rPr>
              <a:t>Elementos de um quadrilátero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Num quadrilátero AEOU da figura, podemos destacar os seguintes elementos: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As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pontos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 A, E, O, U são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vértices.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Os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ângulos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 Â, Ê, Ô e Û são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ângulos internos. 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 segmentos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AE, EO, OU, UA são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lados.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Os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segmentos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 AO e EU são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diagonais.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b="1" u="sng" strike="noStrike" dirty="0">
                <a:solidFill>
                  <a:srgbClr val="000000"/>
                </a:solidFill>
                <a:latin typeface="Calibri"/>
                <a:ea typeface="DejaVu Sans"/>
              </a:rPr>
              <a:t>Perímetro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É a soma de todos os lados      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2p = AE + EO + OU + UA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2000" strike="noStrike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Nesse </a:t>
            </a: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quadrilátero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, temos: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vértices opostos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: A e O ; E </a:t>
            </a:r>
            <a:r>
              <a:rPr lang="pt-BR" strike="noStrike" dirty="0" err="1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 U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lados opostos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: AE e OU ; AU e EO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b="1" strike="noStrike" dirty="0">
                <a:solidFill>
                  <a:srgbClr val="000000"/>
                </a:solidFill>
                <a:latin typeface="Calibri"/>
                <a:ea typeface="DejaVu Sans"/>
              </a:rPr>
              <a:t>ângulos internos opostos</a:t>
            </a:r>
            <a:r>
              <a:rPr lang="pt-BR" strike="noStrike" dirty="0">
                <a:solidFill>
                  <a:srgbClr val="000000"/>
                </a:solidFill>
                <a:latin typeface="Calibri"/>
                <a:ea typeface="DejaVu Sans"/>
              </a:rPr>
              <a:t>: Â e Ô ; Ê e Û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1" name="CustomShape 3"/>
          <p:cNvSpPr/>
          <p:nvPr/>
        </p:nvSpPr>
        <p:spPr>
          <a:xfrm>
            <a:off x="3348000" y="4103640"/>
            <a:ext cx="214920" cy="3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6012000" y="2205000"/>
            <a:ext cx="2014920" cy="1296000"/>
          </a:xfrm>
          <a:prstGeom prst="trapezoid">
            <a:avLst>
              <a:gd name="adj" fmla="val 14299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5"/>
          <p:cNvSpPr/>
          <p:nvPr/>
        </p:nvSpPr>
        <p:spPr>
          <a:xfrm flipV="1">
            <a:off x="6011640" y="2205000"/>
            <a:ext cx="1655640" cy="12967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144" name="CustomShape 6"/>
          <p:cNvSpPr/>
          <p:nvPr/>
        </p:nvSpPr>
        <p:spPr>
          <a:xfrm>
            <a:off x="5867280" y="191772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7739640" y="18446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</a:t>
            </a:r>
            <a:endParaRPr/>
          </a:p>
        </p:txBody>
      </p:sp>
      <p:sp>
        <p:nvSpPr>
          <p:cNvPr id="146" name="CustomShape 8"/>
          <p:cNvSpPr/>
          <p:nvPr/>
        </p:nvSpPr>
        <p:spPr>
          <a:xfrm>
            <a:off x="7885080" y="356400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endParaRPr/>
          </a:p>
        </p:txBody>
      </p:sp>
      <p:sp>
        <p:nvSpPr>
          <p:cNvPr id="147" name="CustomShape 9"/>
          <p:cNvSpPr/>
          <p:nvPr/>
        </p:nvSpPr>
        <p:spPr>
          <a:xfrm>
            <a:off x="5651640" y="350208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U</a:t>
            </a:r>
            <a:endParaRPr/>
          </a:p>
        </p:txBody>
      </p:sp>
      <p:sp>
        <p:nvSpPr>
          <p:cNvPr id="148" name="Line 10"/>
          <p:cNvSpPr/>
          <p:nvPr/>
        </p:nvSpPr>
        <p:spPr>
          <a:xfrm>
            <a:off x="6313320" y="2205000"/>
            <a:ext cx="1728720" cy="12967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539640" y="836640"/>
            <a:ext cx="806328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Calibri"/>
                <a:ea typeface="Microsoft YaHei"/>
              </a:rPr>
              <a:t>Quadrilátero convexo e côncavo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Observe os quadriláteros abaixo: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6377400" y="1916280"/>
            <a:ext cx="399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R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5676840" y="3212640"/>
            <a:ext cx="348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542640" y="3275280"/>
            <a:ext cx="458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T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7250400" y="3140640"/>
            <a:ext cx="590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U</a:t>
            </a:r>
            <a:endParaRPr/>
          </a:p>
        </p:txBody>
      </p:sp>
      <p:sp>
        <p:nvSpPr>
          <p:cNvPr id="156" name="Line 7"/>
          <p:cNvSpPr/>
          <p:nvPr/>
        </p:nvSpPr>
        <p:spPr>
          <a:xfrm flipH="1">
            <a:off x="5935320" y="2350800"/>
            <a:ext cx="584280" cy="119376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157" name="Line 8"/>
          <p:cNvSpPr/>
          <p:nvPr/>
        </p:nvSpPr>
        <p:spPr>
          <a:xfrm flipV="1">
            <a:off x="5935320" y="3288960"/>
            <a:ext cx="730440" cy="27648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158" name="Line 9"/>
          <p:cNvSpPr/>
          <p:nvPr/>
        </p:nvSpPr>
        <p:spPr>
          <a:xfrm>
            <a:off x="6657840" y="3306600"/>
            <a:ext cx="646200" cy="16992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159" name="Line 10"/>
          <p:cNvSpPr/>
          <p:nvPr/>
        </p:nvSpPr>
        <p:spPr>
          <a:xfrm>
            <a:off x="6522840" y="2350800"/>
            <a:ext cx="763560" cy="110016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</p:sp>
      <p:sp>
        <p:nvSpPr>
          <p:cNvPr id="160" name="CustomShape 11"/>
          <p:cNvSpPr/>
          <p:nvPr/>
        </p:nvSpPr>
        <p:spPr>
          <a:xfrm>
            <a:off x="130320" y="4005360"/>
            <a:ext cx="41500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No quadrilátero ABCD, as retas AB, BC, CD e DA não cortam nenhum lado do quadrilátero.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ABCD é um </a:t>
            </a:r>
            <a:r>
              <a:rPr lang="pt-BR" b="1" i="1" u="sng" strike="noStrike">
                <a:solidFill>
                  <a:srgbClr val="000000"/>
                </a:solidFill>
                <a:latin typeface="Calibri"/>
                <a:ea typeface="Microsoft YaHei"/>
              </a:rPr>
              <a:t>quadrilátero convexo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  <p:sp>
        <p:nvSpPr>
          <p:cNvPr id="161" name="CustomShape 12"/>
          <p:cNvSpPr/>
          <p:nvPr/>
        </p:nvSpPr>
        <p:spPr>
          <a:xfrm>
            <a:off x="4689360" y="4073400"/>
            <a:ext cx="4273920" cy="182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No quadrilátero RSTU, a reta TU corta o lado RS.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RSTU é um </a:t>
            </a:r>
            <a:r>
              <a:rPr lang="pt-BR" b="1" i="1" u="sng" strike="noStrike">
                <a:solidFill>
                  <a:srgbClr val="000000"/>
                </a:solidFill>
                <a:latin typeface="Calibri"/>
                <a:ea typeface="Microsoft YaHei"/>
              </a:rPr>
              <a:t>quadrilátero côncavo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62" name="CustomShape 13"/>
          <p:cNvSpPr/>
          <p:nvPr/>
        </p:nvSpPr>
        <p:spPr>
          <a:xfrm>
            <a:off x="2929680" y="334908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endParaRPr/>
          </a:p>
        </p:txBody>
      </p:sp>
      <p:sp>
        <p:nvSpPr>
          <p:cNvPr id="163" name="CustomShape 14"/>
          <p:cNvSpPr/>
          <p:nvPr/>
        </p:nvSpPr>
        <p:spPr>
          <a:xfrm>
            <a:off x="1345680" y="37202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D</a:t>
            </a:r>
            <a:endParaRPr/>
          </a:p>
        </p:txBody>
      </p:sp>
      <p:sp>
        <p:nvSpPr>
          <p:cNvPr id="164" name="CustomShape 15"/>
          <p:cNvSpPr/>
          <p:nvPr/>
        </p:nvSpPr>
        <p:spPr>
          <a:xfrm>
            <a:off x="2394720" y="207648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B</a:t>
            </a:r>
            <a:endParaRPr/>
          </a:p>
        </p:txBody>
      </p:sp>
      <p:sp>
        <p:nvSpPr>
          <p:cNvPr id="165" name="CustomShape 16"/>
          <p:cNvSpPr/>
          <p:nvPr/>
        </p:nvSpPr>
        <p:spPr>
          <a:xfrm>
            <a:off x="1346040" y="2395440"/>
            <a:ext cx="430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A</a:t>
            </a:r>
            <a:endParaRPr/>
          </a:p>
        </p:txBody>
      </p:sp>
      <p:sp>
        <p:nvSpPr>
          <p:cNvPr id="166" name="Line 17"/>
          <p:cNvSpPr/>
          <p:nvPr/>
        </p:nvSpPr>
        <p:spPr>
          <a:xfrm flipV="1">
            <a:off x="1382400" y="2481120"/>
            <a:ext cx="1187640" cy="371520"/>
          </a:xfrm>
          <a:prstGeom prst="line">
            <a:avLst/>
          </a:prstGeom>
          <a:ln w="38160">
            <a:solidFill>
              <a:schemeClr val="accent6"/>
            </a:solidFill>
            <a:round/>
          </a:ln>
        </p:spPr>
      </p:sp>
      <p:sp>
        <p:nvSpPr>
          <p:cNvPr id="167" name="Line 18"/>
          <p:cNvSpPr/>
          <p:nvPr/>
        </p:nvSpPr>
        <p:spPr>
          <a:xfrm flipH="1">
            <a:off x="1562040" y="3349440"/>
            <a:ext cx="1584360" cy="36972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round/>
          </a:ln>
        </p:spPr>
      </p:sp>
      <p:sp>
        <p:nvSpPr>
          <p:cNvPr id="168" name="Line 19"/>
          <p:cNvSpPr/>
          <p:nvPr/>
        </p:nvSpPr>
        <p:spPr>
          <a:xfrm>
            <a:off x="1414440" y="2828880"/>
            <a:ext cx="147600" cy="89028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round/>
          </a:ln>
        </p:spPr>
      </p:sp>
      <p:sp>
        <p:nvSpPr>
          <p:cNvPr id="169" name="Line 20"/>
          <p:cNvSpPr/>
          <p:nvPr/>
        </p:nvSpPr>
        <p:spPr>
          <a:xfrm>
            <a:off x="2555640" y="2481120"/>
            <a:ext cx="576360" cy="863640"/>
          </a:xfrm>
          <a:prstGeom prst="line">
            <a:avLst/>
          </a:prstGeom>
          <a:ln w="38160">
            <a:solidFill>
              <a:schemeClr val="accent6">
                <a:lumMod val="75000"/>
              </a:schemeClr>
            </a:solidFill>
            <a:round/>
          </a:ln>
        </p:spPr>
      </p:sp>
      <p:sp>
        <p:nvSpPr>
          <p:cNvPr id="170" name="CustomShape 21"/>
          <p:cNvSpPr/>
          <p:nvPr/>
        </p:nvSpPr>
        <p:spPr>
          <a:xfrm flipV="1">
            <a:off x="971640" y="2302920"/>
            <a:ext cx="2172240" cy="686160"/>
          </a:xfrm>
          <a:prstGeom prst="straightConnector1">
            <a:avLst/>
          </a:prstGeom>
          <a:noFill/>
          <a:ln w="28440">
            <a:solidFill>
              <a:schemeClr val="accent6">
                <a:lumMod val="75000"/>
              </a:schemeClr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2"/>
          <p:cNvSpPr/>
          <p:nvPr/>
        </p:nvSpPr>
        <p:spPr>
          <a:xfrm>
            <a:off x="2325600" y="2141640"/>
            <a:ext cx="979920" cy="1452960"/>
          </a:xfrm>
          <a:prstGeom prst="straightConnector1">
            <a:avLst/>
          </a:prstGeom>
          <a:noFill/>
          <a:ln w="28440">
            <a:solidFill>
              <a:schemeClr val="accent6">
                <a:lumMod val="75000"/>
              </a:schemeClr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3"/>
          <p:cNvSpPr/>
          <p:nvPr/>
        </p:nvSpPr>
        <p:spPr>
          <a:xfrm flipV="1">
            <a:off x="1260360" y="3291840"/>
            <a:ext cx="2145240" cy="492480"/>
          </a:xfrm>
          <a:prstGeom prst="straightConnector1">
            <a:avLst/>
          </a:prstGeom>
          <a:noFill/>
          <a:ln w="28440">
            <a:solidFill>
              <a:schemeClr val="accent6">
                <a:lumMod val="75000"/>
              </a:schemeClr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4"/>
          <p:cNvSpPr/>
          <p:nvPr/>
        </p:nvSpPr>
        <p:spPr>
          <a:xfrm>
            <a:off x="1352520" y="2509920"/>
            <a:ext cx="290880" cy="1562760"/>
          </a:xfrm>
          <a:prstGeom prst="straightConnector1">
            <a:avLst/>
          </a:prstGeom>
          <a:noFill/>
          <a:ln w="28440">
            <a:solidFill>
              <a:schemeClr val="accent6">
                <a:lumMod val="75000"/>
              </a:schemeClr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5"/>
          <p:cNvSpPr/>
          <p:nvPr/>
        </p:nvSpPr>
        <p:spPr>
          <a:xfrm flipH="1">
            <a:off x="5489640" y="3189240"/>
            <a:ext cx="1446840" cy="540360"/>
          </a:xfrm>
          <a:prstGeom prst="straightConnector1">
            <a:avLst/>
          </a:prstGeom>
          <a:noFill/>
          <a:ln w="28440">
            <a:solidFill>
              <a:srgbClr val="00B050"/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6"/>
          <p:cNvSpPr/>
          <p:nvPr/>
        </p:nvSpPr>
        <p:spPr>
          <a:xfrm>
            <a:off x="6334200" y="3216240"/>
            <a:ext cx="1483200" cy="383040"/>
          </a:xfrm>
          <a:prstGeom prst="straightConnector1">
            <a:avLst/>
          </a:prstGeom>
          <a:noFill/>
          <a:ln w="28440">
            <a:solidFill>
              <a:srgbClr val="00B050"/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7"/>
          <p:cNvSpPr/>
          <p:nvPr/>
        </p:nvSpPr>
        <p:spPr>
          <a:xfrm>
            <a:off x="6296040" y="2019240"/>
            <a:ext cx="1195920" cy="1710360"/>
          </a:xfrm>
          <a:prstGeom prst="straightConnector1">
            <a:avLst/>
          </a:prstGeom>
          <a:noFill/>
          <a:ln w="28440">
            <a:solidFill>
              <a:srgbClr val="00B050"/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8"/>
          <p:cNvSpPr/>
          <p:nvPr/>
        </p:nvSpPr>
        <p:spPr>
          <a:xfrm flipV="1">
            <a:off x="5707080" y="1771920"/>
            <a:ext cx="1100520" cy="2230920"/>
          </a:xfrm>
          <a:prstGeom prst="straightConnector1">
            <a:avLst/>
          </a:prstGeom>
          <a:noFill/>
          <a:ln w="28440">
            <a:solidFill>
              <a:srgbClr val="00B050"/>
            </a:solidFill>
            <a:custDash>
              <a:ds d="400000" sp="300000"/>
            </a:custDash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20760" y="77760"/>
            <a:ext cx="3959640" cy="915480"/>
          </a:xfrm>
          <a:custGeom>
            <a:avLst/>
            <a:gdLst/>
            <a:ahLst/>
            <a:cxnLst/>
            <a:rect l="0" t="0" r="r" b="b"/>
            <a:pathLst>
              <a:path w="21601" h="21601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pt-BR" b="1" strike="noStrike">
                <a:solidFill>
                  <a:srgbClr val="FFFFFF"/>
                </a:solidFill>
                <a:latin typeface="Calibri"/>
                <a:ea typeface="Microsoft YaHei"/>
              </a:rPr>
              <a:t>Matemática, 7º ano, Quadriláteros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250920" y="798480"/>
            <a:ext cx="8639640" cy="39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200" b="1" strike="noStrike">
                <a:solidFill>
                  <a:srgbClr val="000000"/>
                </a:solidFill>
                <a:latin typeface="Calibri"/>
                <a:ea typeface="Microsoft YaHei"/>
              </a:rPr>
              <a:t>Soma dos ângulos de um quadriláter</a:t>
            </a:r>
            <a:r>
              <a:rPr lang="pt-BR" sz="2800" b="1" strike="noStrike">
                <a:solidFill>
                  <a:srgbClr val="000000"/>
                </a:solidFill>
                <a:latin typeface="Calibri"/>
                <a:ea typeface="Microsoft YaHei"/>
              </a:rPr>
              <a:t>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200" strike="noStrike">
                <a:solidFill>
                  <a:srgbClr val="000000"/>
                </a:solidFill>
                <a:latin typeface="Calibri"/>
                <a:ea typeface="Microsoft YaHei"/>
              </a:rPr>
              <a:t>Vamos fazer a seguinte atividade: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  Desenhe um quadrilátero qualquer numa folha de papel.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  Marque cada ângulo interno desse quadrilátero com cores diferentes. </a:t>
            </a: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  Recorte o quadrilátero separando os quatro ângulos internos.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* Reúna os ângulos internos em torno de um dos vértices do quadrilátero, de modo a obter um único ângulo, que é a soma dos quatro ângulos internos.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Quanto vale essa soma?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Em todo </a:t>
            </a:r>
            <a:r>
              <a:rPr lang="pt-BR" b="1" u="sng" strike="noStrike">
                <a:solidFill>
                  <a:srgbClr val="000000"/>
                </a:solidFill>
                <a:latin typeface="Calibri"/>
                <a:ea typeface="Microsoft YaHei"/>
              </a:rPr>
              <a:t>quadrilátero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soma dos ângulos internos 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é igual a </a:t>
            </a:r>
            <a:r>
              <a:rPr lang="pt-BR" b="1" strike="noStrike">
                <a:solidFill>
                  <a:srgbClr val="000000"/>
                </a:solidFill>
                <a:latin typeface="Calibri"/>
                <a:ea typeface="Microsoft YaHei"/>
              </a:rPr>
              <a:t>360°</a:t>
            </a:r>
            <a:r>
              <a:rPr lang="pt-BR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3065</Words>
  <Application>Microsoft Office PowerPoint</Application>
  <PresentationFormat>Apresentação na tela (4:3)</PresentationFormat>
  <Paragraphs>621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Murilo Ramos</cp:lastModifiedBy>
  <cp:revision>202</cp:revision>
  <dcterms:created xsi:type="dcterms:W3CDTF">2015-04-17T15:03:36Z</dcterms:created>
  <dcterms:modified xsi:type="dcterms:W3CDTF">2015-10-09T02:23:47Z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