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0"/>
  </p:notesMasterIdLst>
  <p:sldIdLst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027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E66A6E-B384-4A76-B114-1CF11C59B60E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B43ACA-B26E-462C-A38E-5A7E6213EF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4438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7E360D-E75E-4813-BD00-51E1D77943C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C5BD2A-2779-4B9A-BB58-243BE5C9270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BDFFB-915E-4F09-849E-97104E5AE52C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C614-4CC8-48C9-BB81-2A820B2A4D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73F02-AB57-4C3C-867D-E4C5A6D430B0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E4668-989D-40DF-84D3-EB0DDF5C9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C442A-449C-4267-9320-5BAA7E1516D7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B8C90-0730-4DDD-96CE-D493A7A7C7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E850D-DD33-4F0D-8366-6A07D812AF39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FF01E-3981-47BD-82E1-9031AA9B8E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63105-0E42-4348-8DA0-83D1CC6DAE08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95267-3A92-48CB-9AB0-66A36953E3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F609-453D-4F75-B686-8D2BDED0FAE6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42DE5-CFAB-4B5A-8E45-28143B5F9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30F6F-0BFB-4F99-B4A0-F6505A66C395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A4E31-12D8-4D8A-9BFB-F5723A3346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B7CE5-96F1-4ED5-B09D-09182BF3D644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3FBA3-6745-48F3-9F25-BA8B1A355A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9A56E-7848-495F-A86A-3A2FF5369ECA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DDF7-4C85-46A7-BF4E-54D0F9E559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89510-7CE6-4DD9-80B9-C9D1DA7975E8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C442C-299F-4D8B-978C-93855F5A7C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91212-8205-4A68-A9E6-38532717CD2A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59182-D8B5-47D1-8B3E-8F56069608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FB999-756D-40C4-915D-56A51D1FF715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6339C-F03F-45D1-9FB6-59DC2CE530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3B795-80DE-4783-A3CC-D4A84314CB3D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D981D-DD29-401E-962E-427A1A83D3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0DFD5-D02E-4BA9-9A79-ED5833377A73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1599D-8978-4371-917C-02EC8C0AB1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A9313-8713-4DD5-AA67-BCDCCC607BB2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83741-F5AD-4F4B-892C-510B30F3D9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114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762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998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657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401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660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6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71240-B7D6-4CF3-8845-C78CE40FE848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135E6-0DFD-44E0-845D-B741307DB0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194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311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25/10/2012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3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57C6-06F0-43DC-B2F2-F255089F3C05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32D14-CEF8-4C7B-9880-AA4D16181D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60521-5F9E-4A08-8D48-AABAC65EC758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76BC6-AEBA-40DE-8E63-680FA6216C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56C1C-55E1-488A-9F3F-3142C0261652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B3CC-CAA3-4AEE-BCA6-EA3CC10EE1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38DC-82D6-4C2C-A40C-789F80A86DDC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FA-470C-4D27-8D26-7811F9BD16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28B6E-CBC3-4484-8E5C-FF499BAC40ED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E082D-784E-44A0-880D-6C7D94D0E0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4A54D-1CE0-4D63-B0A2-E2306C08308E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0DD3-26A2-4167-A12F-92ABEF23C8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4030FA-CBA1-423F-993A-301F7C05770A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FACCCD-452C-4751-A3BD-BEC0CE7178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79C9E0-CA91-4A45-824F-64BC57DF5D3B}" type="datetimeFigureOut">
              <a:rPr lang="pt-BR"/>
              <a:pPr>
                <a:defRPr/>
              </a:pPr>
              <a:t>25/10/2012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63D19E-B047-4235-BA0A-6CFBDD380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25/10/2012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836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9kCsMhgRWY" TargetMode="External"/><Relationship Id="rId2" Type="http://schemas.openxmlformats.org/officeDocument/2006/relationships/hyperlink" Target="http://www.youtube.com/watch?v=gBwusD_y0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7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Sistema de equações do 1º </a:t>
            </a: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grau -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resolução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de situações problema</a:t>
            </a:r>
          </a:p>
        </p:txBody>
      </p:sp>
    </p:spTree>
    <p:extLst>
      <p:ext uri="{BB962C8B-B14F-4D97-AF65-F5344CB8AC3E}">
        <p14:creationId xmlns:p14="http://schemas.microsoft.com/office/powerpoint/2010/main" xmlns="" val="17012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dirty="0" smtClean="0"/>
              <a:t>Assim, substituímos </a:t>
            </a:r>
            <a:r>
              <a:rPr lang="pt-BR" b="1" dirty="0" smtClean="0"/>
              <a:t>C = 9 </a:t>
            </a:r>
            <a:r>
              <a:rPr lang="pt-BR" dirty="0" smtClean="0"/>
              <a:t>na equação</a:t>
            </a:r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buFont typeface="Wingdings" pitchFamily="2" charset="2"/>
              <a:buChar char="ü"/>
              <a:defRPr/>
            </a:pPr>
            <a:r>
              <a:rPr lang="pt-BR" dirty="0" smtClean="0">
                <a:solidFill>
                  <a:srgbClr val="006600"/>
                </a:solidFill>
              </a:rPr>
              <a:t>Da mesma forma, podemos concluir que o turista comprou 11 bermudas e 9 camisas;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dirty="0" smtClean="0">
                <a:solidFill>
                  <a:srgbClr val="006600"/>
                </a:solidFill>
              </a:rPr>
              <a:t>Totalizando 20 peças e R$ 164,00.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pt-BR" b="1" dirty="0" smtClean="0"/>
              <a:t>Solução matemática: </a:t>
            </a:r>
            <a:r>
              <a:rPr lang="pt-BR" sz="4000" b="1" dirty="0" smtClean="0"/>
              <a:t>S = {(11, 9)}</a:t>
            </a:r>
            <a:endParaRPr lang="pt-BR" b="1" dirty="0"/>
          </a:p>
        </p:txBody>
      </p:sp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457200" y="798513"/>
            <a:ext cx="8229600" cy="725487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Método da Substituição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2420938"/>
            <a:ext cx="1800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3284538"/>
            <a:ext cx="28797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581025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Sistema de Equações do 1º Grau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088" y="1628775"/>
            <a:ext cx="8229600" cy="482441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2800" dirty="0" smtClean="0">
                <a:solidFill>
                  <a:schemeClr val="accent4"/>
                </a:solidFill>
              </a:rPr>
              <a:t>Toda equação do 1º grau com duas incógnitas (variáveis), </a:t>
            </a:r>
            <a:r>
              <a:rPr lang="pt-BR" sz="2800" b="1" i="1" dirty="0" smtClean="0">
                <a:solidFill>
                  <a:schemeClr val="accent4"/>
                </a:solidFill>
              </a:rPr>
              <a:t>x</a:t>
            </a:r>
            <a:r>
              <a:rPr lang="pt-BR" sz="2800" dirty="0" smtClean="0">
                <a:solidFill>
                  <a:schemeClr val="accent4"/>
                </a:solidFill>
              </a:rPr>
              <a:t> e </a:t>
            </a:r>
            <a:r>
              <a:rPr lang="pt-BR" sz="2800" b="1" i="1" dirty="0" smtClean="0">
                <a:solidFill>
                  <a:schemeClr val="accent4"/>
                </a:solidFill>
              </a:rPr>
              <a:t>y</a:t>
            </a:r>
            <a:r>
              <a:rPr lang="pt-BR" sz="2800" dirty="0" smtClean="0">
                <a:solidFill>
                  <a:schemeClr val="accent4"/>
                </a:solidFill>
              </a:rPr>
              <a:t>, por exemplo, possui infinitas soluções;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/>
              <a:t>Cada solução é representada por um par ordenado de números:</a:t>
            </a:r>
          </a:p>
          <a:p>
            <a:pPr algn="ctr">
              <a:buFont typeface="Wingdings" pitchFamily="2" charset="2"/>
              <a:buChar char="Ø"/>
              <a:defRPr/>
            </a:pPr>
            <a:r>
              <a:rPr lang="pt-BR" b="1" dirty="0" smtClean="0">
                <a:solidFill>
                  <a:schemeClr val="tx1"/>
                </a:solidFill>
              </a:rPr>
              <a:t>S = {(x, y)}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/>
              <a:t>O primeiro número representa sempre o valor de x;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/>
              <a:t>O segundo número é sempre referente ao valor de y.</a:t>
            </a:r>
          </a:p>
          <a:p>
            <a:pPr algn="ctr">
              <a:buFont typeface="Wingdings" pitchFamily="2" charset="2"/>
              <a:buChar char="v"/>
              <a:defRPr/>
            </a:pPr>
            <a:r>
              <a:rPr lang="pt-BR" sz="2800" b="1" u="sng" dirty="0" smtClean="0">
                <a:solidFill>
                  <a:srgbClr val="FFFF00"/>
                </a:solidFill>
              </a:rPr>
              <a:t>Por ser um par ordenado, a ORDEM deve SEMPRE ser essa.</a:t>
            </a:r>
            <a:endParaRPr lang="pt-BR" sz="2800" b="1" u="sng" dirty="0">
              <a:solidFill>
                <a:srgbClr val="FFFF00"/>
              </a:solidFill>
            </a:endParaRPr>
          </a:p>
        </p:txBody>
      </p:sp>
      <p:sp>
        <p:nvSpPr>
          <p:cNvPr id="3891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725487"/>
          </a:xfrm>
        </p:spPr>
        <p:txBody>
          <a:bodyPr/>
          <a:lstStyle/>
          <a:p>
            <a:r>
              <a:rPr lang="pt-BR" sz="4000" b="1" smtClean="0">
                <a:solidFill>
                  <a:srgbClr val="002060"/>
                </a:solidFill>
              </a:rPr>
              <a:t>Recife e as vagas de estacionamento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860550"/>
            <a:ext cx="8229600" cy="49974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pt-BR" sz="2400" dirty="0" smtClean="0"/>
              <a:t>Na edição virtual de um jornal que circula em </a:t>
            </a:r>
            <a:r>
              <a:rPr lang="pt-BR" sz="2400" b="1" dirty="0" smtClean="0"/>
              <a:t>Pernambuco</a:t>
            </a:r>
            <a:r>
              <a:rPr lang="pt-BR" sz="2400" dirty="0" smtClean="0"/>
              <a:t>, publicada em </a:t>
            </a:r>
            <a:r>
              <a:rPr lang="pt-BR" sz="2400" b="1" dirty="0" smtClean="0"/>
              <a:t>20/11/2011</a:t>
            </a:r>
            <a:r>
              <a:rPr lang="pt-BR" sz="2400" dirty="0" smtClean="0"/>
              <a:t>, lemos: </a:t>
            </a:r>
            <a:r>
              <a:rPr lang="pt-BR" sz="2400" b="1" i="1" dirty="0" smtClean="0"/>
              <a:t>“frota da região metropolitana do Recife chega a 1 milhão de veículos”</a:t>
            </a:r>
            <a:r>
              <a:rPr lang="pt-BR" sz="2400" dirty="0" smtClean="0"/>
              <a:t>.</a:t>
            </a:r>
          </a:p>
          <a:p>
            <a:pPr algn="just">
              <a:defRPr/>
            </a:pPr>
            <a:r>
              <a:rPr lang="pt-BR" sz="2400" dirty="0" smtClean="0"/>
              <a:t>Estacionar no Centro do </a:t>
            </a:r>
            <a:r>
              <a:rPr lang="pt-BR" sz="2400" b="1" dirty="0" smtClean="0"/>
              <a:t>Recife </a:t>
            </a:r>
            <a:r>
              <a:rPr lang="pt-BR" sz="2400" dirty="0" smtClean="0"/>
              <a:t>é muito difícil. As vagas que existem são loteadas pelos flanelinhas, que chegam a cobrar até </a:t>
            </a:r>
            <a:r>
              <a:rPr lang="pt-BR" sz="2400" b="1" dirty="0" smtClean="0"/>
              <a:t>R$ 10,00 </a:t>
            </a:r>
            <a:r>
              <a:rPr lang="pt-BR" sz="2400" dirty="0" smtClean="0"/>
              <a:t>em dias de eventos. </a:t>
            </a:r>
          </a:p>
          <a:p>
            <a:pPr algn="just">
              <a:defRPr/>
            </a:pPr>
            <a:r>
              <a:rPr lang="pt-BR" sz="2400" dirty="0" smtClean="0"/>
              <a:t>Na </a:t>
            </a:r>
            <a:r>
              <a:rPr lang="pt-BR" sz="2400" b="1" dirty="0" smtClean="0"/>
              <a:t>FENEARTE </a:t>
            </a:r>
            <a:r>
              <a:rPr lang="pt-BR" sz="2400" dirty="0" smtClean="0"/>
              <a:t>de </a:t>
            </a:r>
            <a:r>
              <a:rPr lang="pt-BR" sz="2400" b="1" dirty="0" smtClean="0"/>
              <a:t>2010</a:t>
            </a:r>
            <a:r>
              <a:rPr lang="pt-BR" sz="2400" dirty="0" smtClean="0"/>
              <a:t>, havia na </a:t>
            </a:r>
            <a:r>
              <a:rPr lang="pt-BR" sz="2400" b="1" dirty="0" smtClean="0"/>
              <a:t>Estrada de Belém</a:t>
            </a:r>
            <a:r>
              <a:rPr lang="pt-BR" sz="2400" dirty="0" smtClean="0"/>
              <a:t>, próxima ao Centro de Convenções, vagas para até </a:t>
            </a:r>
            <a:r>
              <a:rPr lang="pt-BR" sz="2400" b="1" dirty="0" smtClean="0"/>
              <a:t>12 </a:t>
            </a:r>
            <a:r>
              <a:rPr lang="pt-BR" sz="2400" dirty="0" smtClean="0"/>
              <a:t>carros. Um determinado flanelinha, para impressionar o motorista, avisa que havia já </a:t>
            </a:r>
            <a:r>
              <a:rPr lang="pt-BR" sz="2400" b="1" dirty="0" smtClean="0"/>
              <a:t>48 </a:t>
            </a:r>
            <a:r>
              <a:rPr lang="pt-BR" sz="2400" dirty="0" smtClean="0"/>
              <a:t>pneus no local!</a:t>
            </a:r>
          </a:p>
          <a:p>
            <a:pPr algn="just">
              <a:defRPr/>
            </a:pPr>
            <a:r>
              <a:rPr lang="pt-BR" sz="2400" dirty="0" smtClean="0"/>
              <a:t>Sabendo-se que, na verdade, havia </a:t>
            </a:r>
            <a:r>
              <a:rPr lang="pt-BR" sz="2400" b="1" dirty="0" smtClean="0"/>
              <a:t>14 </a:t>
            </a:r>
            <a:r>
              <a:rPr lang="pt-BR" sz="2400" dirty="0" smtClean="0"/>
              <a:t>veículos (entre carros e motos), se o motorista insistisse em estacionar haveria alguma vaga ainda?</a:t>
            </a:r>
          </a:p>
          <a:p>
            <a:pPr>
              <a:defRPr/>
            </a:pPr>
            <a:endParaRPr lang="pt-BR" sz="2400" dirty="0"/>
          </a:p>
        </p:txBody>
      </p:sp>
      <p:sp>
        <p:nvSpPr>
          <p:cNvPr id="3993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95288" y="3899049"/>
            <a:ext cx="1873250" cy="25542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sz="2000" dirty="0"/>
              <a:t>Poderemos  representar a quantidade de motos por </a:t>
            </a:r>
            <a:r>
              <a:rPr lang="pt-BR" sz="2000" b="1" dirty="0"/>
              <a:t>M</a:t>
            </a:r>
            <a:r>
              <a:rPr lang="pt-BR" sz="2000" dirty="0"/>
              <a:t>.</a:t>
            </a:r>
          </a:p>
          <a:p>
            <a:pPr algn="ctr">
              <a:buFont typeface="Wingdings" pitchFamily="2" charset="2"/>
              <a:buChar char="Ø"/>
              <a:defRPr/>
            </a:pPr>
            <a:r>
              <a:rPr lang="pt-BR" sz="2000" dirty="0"/>
              <a:t>Cada moto  possui apenas 2 pneus, então: </a:t>
            </a:r>
            <a:r>
              <a:rPr lang="pt-BR" sz="2000" b="1" dirty="0"/>
              <a:t>2xM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804025" y="3970486"/>
            <a:ext cx="2016125" cy="2246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Wingdings" pitchFamily="2" charset="2"/>
              <a:buChar char="Ø"/>
              <a:defRPr/>
            </a:pPr>
            <a:r>
              <a:rPr lang="pt-BR" sz="2000" dirty="0"/>
              <a:t>E a quantidade de carros, representaremos  por </a:t>
            </a:r>
            <a:r>
              <a:rPr lang="pt-BR" sz="2000" b="1" dirty="0"/>
              <a:t>C</a:t>
            </a:r>
            <a:r>
              <a:rPr lang="pt-BR" sz="2000" dirty="0"/>
              <a:t>.</a:t>
            </a:r>
          </a:p>
          <a:p>
            <a:pPr algn="ctr">
              <a:buFont typeface="Wingdings" pitchFamily="2" charset="2"/>
              <a:buChar char="Ø"/>
              <a:defRPr/>
            </a:pPr>
            <a:r>
              <a:rPr lang="pt-BR" sz="2000" dirty="0"/>
              <a:t>Como no carro são 4 pneus, temos: </a:t>
            </a:r>
            <a:r>
              <a:rPr lang="pt-BR" sz="2000" b="1" dirty="0"/>
              <a:t>4xC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7250" y="4149725"/>
            <a:ext cx="22145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2788" y="5084763"/>
            <a:ext cx="26352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aixaDeTexto 13"/>
          <p:cNvSpPr txBox="1"/>
          <p:nvPr/>
        </p:nvSpPr>
        <p:spPr>
          <a:xfrm>
            <a:off x="3635375" y="1700213"/>
            <a:ext cx="1800225" cy="1785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200" b="1" i="1" dirty="0"/>
              <a:t>O problema nos diz que temos 48 pneus no total...</a:t>
            </a:r>
          </a:p>
        </p:txBody>
      </p:sp>
      <p:sp>
        <p:nvSpPr>
          <p:cNvPr id="4199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23528" y="3334477"/>
            <a:ext cx="3448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Imagem</a:t>
            </a:r>
            <a:r>
              <a:rPr lang="en-US" sz="1000" dirty="0" smtClean="0"/>
              <a:t>: </a:t>
            </a:r>
            <a:r>
              <a:rPr lang="pt-BR" sz="1000" dirty="0"/>
              <a:t>Autor desconhecido / </a:t>
            </a:r>
            <a:r>
              <a:rPr lang="pt-BR" sz="1000" dirty="0" err="1"/>
              <a:t>Gede</a:t>
            </a:r>
            <a:r>
              <a:rPr lang="pt-BR" sz="1000" dirty="0"/>
              <a:t> / 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  <p:pic>
        <p:nvPicPr>
          <p:cNvPr id="18" name="Picture 2" descr="File:Benell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732084" y="3286822"/>
            <a:ext cx="3448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Imagem</a:t>
            </a:r>
            <a:r>
              <a:rPr lang="en-US" sz="1000" dirty="0" smtClean="0"/>
              <a:t>: </a:t>
            </a:r>
            <a:r>
              <a:rPr lang="pt-BR" sz="1000" dirty="0"/>
              <a:t>Autor </a:t>
            </a:r>
            <a:r>
              <a:rPr lang="pt-BR" sz="1000" dirty="0" err="1"/>
              <a:t>Lukas</a:t>
            </a:r>
            <a:r>
              <a:rPr lang="pt-BR" sz="1000" dirty="0"/>
              <a:t> 3z /  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  <p:pic>
        <p:nvPicPr>
          <p:cNvPr id="20" name="Picture 4" descr="http://upload.wikimedia.org/wikipedia/commons/0/04/Fiat_600_in_Krak%C3%B3w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2133" y="1079406"/>
            <a:ext cx="2953562" cy="221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14" grpId="0" build="allAtOnce" animBg="1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ítulo 1"/>
          <p:cNvSpPr>
            <a:spLocks noGrp="1"/>
          </p:cNvSpPr>
          <p:nvPr>
            <p:ph type="title"/>
          </p:nvPr>
        </p:nvSpPr>
        <p:spPr>
          <a:xfrm>
            <a:off x="457200" y="765175"/>
            <a:ext cx="8229600" cy="652463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Pelo método da adição...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6098" y="2132856"/>
            <a:ext cx="2214246" cy="590466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9552" y="3068960"/>
            <a:ext cx="2635493" cy="576064"/>
          </a:xfrm>
          <a:prstGeom prst="rect">
            <a:avLst/>
          </a:prstGeom>
          <a:noFill/>
        </p:spPr>
      </p:pic>
      <p:sp>
        <p:nvSpPr>
          <p:cNvPr id="6" name="Seta para a direita 5"/>
          <p:cNvSpPr/>
          <p:nvPr/>
        </p:nvSpPr>
        <p:spPr>
          <a:xfrm>
            <a:off x="3347864" y="2204864"/>
            <a:ext cx="2160240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76600" y="1773238"/>
            <a:ext cx="2303463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/>
              <a:t>Multiplicando por (-2)</a:t>
            </a:r>
          </a:p>
        </p:txBody>
      </p:sp>
      <p:sp>
        <p:nvSpPr>
          <p:cNvPr id="430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4700" y="2133600"/>
            <a:ext cx="296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888" y="2924175"/>
            <a:ext cx="26352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ector reto 11"/>
          <p:cNvCxnSpPr/>
          <p:nvPr/>
        </p:nvCxnSpPr>
        <p:spPr>
          <a:xfrm>
            <a:off x="5688013" y="3500438"/>
            <a:ext cx="3348037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580063" y="2708275"/>
            <a:ext cx="360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400" b="1">
                <a:solidFill>
                  <a:srgbClr val="7030A0"/>
                </a:solidFill>
              </a:rPr>
              <a:t>+</a:t>
            </a:r>
            <a:endParaRPr lang="pt-BR" b="1">
              <a:solidFill>
                <a:srgbClr val="7030A0"/>
              </a:solidFill>
            </a:endParaRPr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6084888" y="2924175"/>
            <a:ext cx="431800" cy="6492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V="1">
            <a:off x="6156325" y="2060575"/>
            <a:ext cx="431800" cy="6477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0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8663" y="3789363"/>
            <a:ext cx="16700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2100" y="4724400"/>
            <a:ext cx="227171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Seta para a direita 21"/>
          <p:cNvSpPr/>
          <p:nvPr/>
        </p:nvSpPr>
        <p:spPr>
          <a:xfrm rot="1971145" flipH="1">
            <a:off x="2381833" y="3707712"/>
            <a:ext cx="4608512" cy="29507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 rot="1948506">
            <a:off x="3382963" y="4079875"/>
            <a:ext cx="2303462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/>
              <a:t>Substituindo em</a:t>
            </a:r>
          </a:p>
        </p:txBody>
      </p:sp>
      <p:sp>
        <p:nvSpPr>
          <p:cNvPr id="430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43608" y="4437112"/>
            <a:ext cx="2066630" cy="504056"/>
          </a:xfrm>
          <a:prstGeom prst="rect">
            <a:avLst/>
          </a:prstGeom>
          <a:noFill/>
        </p:spPr>
      </p:pic>
      <p:sp>
        <p:nvSpPr>
          <p:cNvPr id="4303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29" name="Seta em curva para a direita 28"/>
          <p:cNvSpPr/>
          <p:nvPr/>
        </p:nvSpPr>
        <p:spPr>
          <a:xfrm>
            <a:off x="71438" y="2565400"/>
            <a:ext cx="755650" cy="2303463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203848" y="6021288"/>
            <a:ext cx="288032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b="1" dirty="0">
                <a:latin typeface="+mj-lt"/>
              </a:rPr>
              <a:t>Somando-se as equações</a:t>
            </a:r>
            <a:endParaRPr lang="pt-BR" b="1" dirty="0">
              <a:latin typeface="+mj-lt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6557963" y="5013325"/>
            <a:ext cx="433387" cy="50323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784350" y="4437063"/>
            <a:ext cx="433388" cy="50482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30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7595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8535" y="5229200"/>
            <a:ext cx="2861337" cy="525016"/>
          </a:xfrm>
          <a:prstGeom prst="rect">
            <a:avLst/>
          </a:prstGeom>
          <a:noFill/>
        </p:spPr>
      </p:pic>
      <p:sp>
        <p:nvSpPr>
          <p:cNvPr id="4304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22" grpId="0" animBg="1"/>
      <p:bldP spid="23" grpId="0" animBg="1"/>
      <p:bldP spid="29" grpId="0" animBg="1"/>
      <p:bldP spid="30" grpId="0" build="allAtOnce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109913" y="4076700"/>
            <a:ext cx="1368425" cy="7207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7096125" y="1989138"/>
            <a:ext cx="1368425" cy="719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116013" y="5013325"/>
            <a:ext cx="647700" cy="6477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00025" y="5013325"/>
            <a:ext cx="649288" cy="647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037" name="Título 1"/>
          <p:cNvSpPr>
            <a:spLocks noGrp="1"/>
          </p:cNvSpPr>
          <p:nvPr>
            <p:ph type="title"/>
          </p:nvPr>
        </p:nvSpPr>
        <p:spPr>
          <a:xfrm>
            <a:off x="457200" y="790575"/>
            <a:ext cx="8229600" cy="654050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Pelo método da substituição...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26098" y="2132856"/>
            <a:ext cx="2214246" cy="590466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9552" y="3068960"/>
            <a:ext cx="2635493" cy="576064"/>
          </a:xfrm>
          <a:prstGeom prst="rect">
            <a:avLst/>
          </a:prstGeom>
          <a:noFill/>
        </p:spPr>
      </p:pic>
      <p:sp>
        <p:nvSpPr>
          <p:cNvPr id="7" name="Seta para a direita 6"/>
          <p:cNvSpPr/>
          <p:nvPr/>
        </p:nvSpPr>
        <p:spPr>
          <a:xfrm>
            <a:off x="3347864" y="2204864"/>
            <a:ext cx="2160240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419475" y="1844675"/>
            <a:ext cx="187325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/>
              <a:t>Isolando M</a:t>
            </a:r>
          </a:p>
        </p:txBody>
      </p:sp>
      <p:sp>
        <p:nvSpPr>
          <p:cNvPr id="440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 rot="20499020" flipH="1" flipV="1">
            <a:off x="3265191" y="2702930"/>
            <a:ext cx="2757632" cy="377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20503666">
            <a:off x="3717925" y="3209925"/>
            <a:ext cx="187325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/>
              <a:t>Substituindo em</a:t>
            </a:r>
          </a:p>
        </p:txBody>
      </p:sp>
      <p:sp>
        <p:nvSpPr>
          <p:cNvPr id="440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405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697" name="Picture 1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325" y="2133600"/>
            <a:ext cx="2235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69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338" y="4221163"/>
            <a:ext cx="3648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01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5135563"/>
            <a:ext cx="318928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03" name="Picture 2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788" y="5013325"/>
            <a:ext cx="2519362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05" name="Picture 2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5463" y="5876925"/>
            <a:ext cx="15827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6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71707" name="Picture 2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8400" y="5732463"/>
            <a:ext cx="2109788" cy="936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41" name="Seta circular 40"/>
          <p:cNvSpPr/>
          <p:nvPr/>
        </p:nvSpPr>
        <p:spPr>
          <a:xfrm>
            <a:off x="2843213" y="3860800"/>
            <a:ext cx="649287" cy="647700"/>
          </a:xfrm>
          <a:prstGeom prst="circular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3" name="Seta em curva para cima 42"/>
          <p:cNvSpPr/>
          <p:nvPr/>
        </p:nvSpPr>
        <p:spPr>
          <a:xfrm>
            <a:off x="2916238" y="4724400"/>
            <a:ext cx="1295400" cy="3603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Colchete duplo 46"/>
          <p:cNvSpPr/>
          <p:nvPr/>
        </p:nvSpPr>
        <p:spPr>
          <a:xfrm rot="5400000">
            <a:off x="1411287" y="4581526"/>
            <a:ext cx="936625" cy="1511300"/>
          </a:xfrm>
          <a:prstGeom prst="bracketPair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0" name="Seta em curva para cima 49"/>
          <p:cNvSpPr/>
          <p:nvPr/>
        </p:nvSpPr>
        <p:spPr>
          <a:xfrm>
            <a:off x="518287" y="5656409"/>
            <a:ext cx="2952328" cy="792088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40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5" grpId="0" animBg="1"/>
      <p:bldP spid="44" grpId="0" animBg="1"/>
      <p:bldP spid="8" grpId="0" animBg="1"/>
      <p:bldP spid="12" grpId="0" animBg="1"/>
      <p:bldP spid="43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11333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3000" dirty="0" smtClean="0">
                <a:solidFill>
                  <a:srgbClr val="006600"/>
                </a:solidFill>
              </a:rPr>
              <a:t>Já podemos concluir, então, que o flanelinha estava agindo de má-fé, pois havia </a:t>
            </a:r>
            <a:r>
              <a:rPr lang="pt-BR" sz="3000" b="1" dirty="0" smtClean="0">
                <a:solidFill>
                  <a:srgbClr val="006600"/>
                </a:solidFill>
              </a:rPr>
              <a:t>10 carros </a:t>
            </a:r>
            <a:r>
              <a:rPr lang="pt-BR" sz="3000" dirty="0" smtClean="0">
                <a:solidFill>
                  <a:srgbClr val="006600"/>
                </a:solidFill>
              </a:rPr>
              <a:t>na </a:t>
            </a:r>
            <a:r>
              <a:rPr lang="pt-BR" sz="3000" b="1" dirty="0" smtClean="0">
                <a:solidFill>
                  <a:srgbClr val="006600"/>
                </a:solidFill>
              </a:rPr>
              <a:t>Estrada de Belém</a:t>
            </a:r>
            <a:r>
              <a:rPr lang="pt-BR" sz="3000" dirty="0" smtClean="0">
                <a:solidFill>
                  <a:srgbClr val="006600"/>
                </a:solidFill>
              </a:rPr>
              <a:t>!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pt-BR" sz="3000" dirty="0" smtClean="0"/>
              <a:t>Assim, devemos substituir </a:t>
            </a:r>
            <a:r>
              <a:rPr lang="pt-BR" sz="3000" b="1" dirty="0" smtClean="0"/>
              <a:t>C = 10 </a:t>
            </a:r>
            <a:r>
              <a:rPr lang="pt-BR" sz="3000" dirty="0" smtClean="0"/>
              <a:t>em</a:t>
            </a:r>
          </a:p>
          <a:p>
            <a:pPr algn="just">
              <a:defRPr/>
            </a:pPr>
            <a:endParaRPr lang="pt-BR" sz="3000" dirty="0" smtClean="0"/>
          </a:p>
          <a:p>
            <a:pPr algn="just">
              <a:defRPr/>
            </a:pPr>
            <a:endParaRPr lang="pt-BR" sz="3000" dirty="0" smtClean="0"/>
          </a:p>
          <a:p>
            <a:pPr algn="just">
              <a:defRPr/>
            </a:pPr>
            <a:endParaRPr lang="pt-BR" sz="3000" dirty="0" smtClean="0"/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3000" dirty="0" smtClean="0"/>
              <a:t>Então, além dos </a:t>
            </a:r>
            <a:r>
              <a:rPr lang="pt-BR" sz="3000" b="1" dirty="0" smtClean="0"/>
              <a:t>10 carros</a:t>
            </a:r>
            <a:r>
              <a:rPr lang="pt-BR" sz="3000" dirty="0" smtClean="0"/>
              <a:t>, havia </a:t>
            </a:r>
            <a:r>
              <a:rPr lang="pt-BR" sz="3000" b="1" dirty="0" smtClean="0"/>
              <a:t>4 motos </a:t>
            </a:r>
            <a:r>
              <a:rPr lang="pt-BR" sz="3000" dirty="0" smtClean="0"/>
              <a:t>estacionadas!</a:t>
            </a:r>
          </a:p>
          <a:p>
            <a:pPr algn="ctr">
              <a:buFont typeface="Wingdings" pitchFamily="2" charset="2"/>
              <a:buChar char="v"/>
              <a:defRPr/>
            </a:pPr>
            <a:r>
              <a:rPr lang="pt-BR" sz="3000" b="1" dirty="0" smtClean="0">
                <a:solidFill>
                  <a:srgbClr val="0070C0"/>
                </a:solidFill>
              </a:rPr>
              <a:t>Certamente ainda caberia mais 1 carro!</a:t>
            </a:r>
            <a:endParaRPr lang="pt-BR" sz="3000" b="1" dirty="0">
              <a:solidFill>
                <a:srgbClr val="0070C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4859338" y="4508500"/>
            <a:ext cx="504825" cy="57626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108575" y="3598863"/>
            <a:ext cx="503238" cy="57626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060" name="Título 1"/>
          <p:cNvSpPr>
            <a:spLocks noGrp="1"/>
          </p:cNvSpPr>
          <p:nvPr>
            <p:ph type="title"/>
          </p:nvPr>
        </p:nvSpPr>
        <p:spPr>
          <a:xfrm>
            <a:off x="457200" y="908050"/>
            <a:ext cx="8229600" cy="509588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Conclusões</a:t>
            </a:r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644900"/>
            <a:ext cx="22336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675" y="4581525"/>
            <a:ext cx="31400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463"/>
          </a:xfrm>
        </p:spPr>
        <p:txBody>
          <a:bodyPr/>
          <a:lstStyle/>
          <a:p>
            <a:r>
              <a:rPr lang="pt-BR" sz="3800" b="1" smtClean="0">
                <a:solidFill>
                  <a:srgbClr val="002060"/>
                </a:solidFill>
              </a:rPr>
              <a:t>Sistemas de Equações e as Redes Sociais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3000" dirty="0" smtClean="0"/>
              <a:t>Uma foto foi postada no </a:t>
            </a:r>
            <a:r>
              <a:rPr lang="pt-BR" sz="3000" b="1" dirty="0" err="1" smtClean="0"/>
              <a:t>Facebook</a:t>
            </a:r>
            <a:r>
              <a:rPr lang="pt-BR" sz="3000" b="1" dirty="0" smtClean="0"/>
              <a:t> </a:t>
            </a:r>
            <a:r>
              <a:rPr lang="pt-BR" sz="3000" dirty="0" smtClean="0"/>
              <a:t>e 100 pessoas visualizaram. Dessas, </a:t>
            </a:r>
            <a:r>
              <a:rPr lang="pt-BR" sz="3000" b="1" dirty="0" smtClean="0"/>
              <a:t>95</a:t>
            </a:r>
            <a:r>
              <a:rPr lang="pt-BR" sz="3000" dirty="0" smtClean="0"/>
              <a:t> realizaram alguma ação: </a:t>
            </a:r>
            <a:r>
              <a:rPr lang="pt-BR" sz="3000" b="1" i="1" dirty="0" smtClean="0"/>
              <a:t>curtiram </a:t>
            </a:r>
            <a:r>
              <a:rPr lang="pt-BR" sz="3000" dirty="0" smtClean="0"/>
              <a:t>ou </a:t>
            </a:r>
            <a:r>
              <a:rPr lang="pt-BR" sz="3000" b="1" i="1" dirty="0" smtClean="0"/>
              <a:t>compartilharam </a:t>
            </a:r>
            <a:r>
              <a:rPr lang="pt-BR" sz="3000" dirty="0" smtClean="0"/>
              <a:t>a imagem. Sabe-se que a quantidade de pessoas que </a:t>
            </a:r>
            <a:r>
              <a:rPr lang="pt-BR" sz="3000" b="1" dirty="0" smtClean="0"/>
              <a:t>curtiram </a:t>
            </a:r>
            <a:r>
              <a:rPr lang="pt-BR" sz="3000" dirty="0" smtClean="0"/>
              <a:t>a imagem foi quatro vezes maior que a quantidade de pessoas que </a:t>
            </a:r>
            <a:r>
              <a:rPr lang="pt-BR" sz="3000" b="1" dirty="0" smtClean="0"/>
              <a:t>compartilharam</a:t>
            </a:r>
            <a:r>
              <a:rPr lang="pt-BR" sz="3000" dirty="0" smtClean="0"/>
              <a:t> tal imagem. </a:t>
            </a:r>
          </a:p>
          <a:p>
            <a:pPr algn="just">
              <a:defRPr/>
            </a:pPr>
            <a:endParaRPr lang="pt-BR" sz="3000" dirty="0" smtClean="0"/>
          </a:p>
          <a:p>
            <a:pPr algn="just">
              <a:defRPr/>
            </a:pPr>
            <a:endParaRPr lang="pt-BR" sz="3000" dirty="0" smtClean="0"/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3000" dirty="0" smtClean="0"/>
              <a:t>Quantas pessoas compartilharam a imagem postada?</a:t>
            </a:r>
            <a:endParaRPr lang="pt-BR" sz="3000" dirty="0"/>
          </a:p>
        </p:txBody>
      </p:sp>
      <p:sp>
        <p:nvSpPr>
          <p:cNvPr id="4608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43808" y="4509120"/>
            <a:ext cx="3384376" cy="9361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err="1" smtClean="0"/>
              <a:t>facebook</a:t>
            </a:r>
            <a:r>
              <a:rPr lang="pt-BR" sz="2200" b="1" dirty="0" smtClean="0"/>
              <a:t>©</a:t>
            </a:r>
            <a:endParaRPr lang="pt-BR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ítulo 1"/>
          <p:cNvSpPr>
            <a:spLocks noGrp="1"/>
          </p:cNvSpPr>
          <p:nvPr>
            <p:ph type="title"/>
          </p:nvPr>
        </p:nvSpPr>
        <p:spPr>
          <a:xfrm>
            <a:off x="457200" y="903288"/>
            <a:ext cx="8229600" cy="581025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Esclarecendo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348456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pt-BR" sz="3600" dirty="0" smtClean="0"/>
              <a:t>Em inglês, compartilhar é </a:t>
            </a:r>
            <a:r>
              <a:rPr lang="pt-BR" sz="3600" b="1" dirty="0" err="1" smtClean="0"/>
              <a:t>share</a:t>
            </a:r>
            <a:r>
              <a:rPr lang="pt-BR" sz="3600" dirty="0" smtClean="0"/>
              <a:t>. Então, iremos representar a quantidade de pessoas que </a:t>
            </a:r>
            <a:r>
              <a:rPr lang="pt-BR" sz="3600" b="1" i="1" dirty="0" smtClean="0"/>
              <a:t>compartilharam </a:t>
            </a:r>
            <a:r>
              <a:rPr lang="pt-BR" sz="3600" dirty="0" smtClean="0"/>
              <a:t>por </a:t>
            </a:r>
            <a:r>
              <a:rPr lang="pt-BR" sz="3600" b="1" dirty="0" smtClean="0"/>
              <a:t>S</a:t>
            </a:r>
            <a:r>
              <a:rPr lang="pt-BR" sz="3600" dirty="0" smtClean="0"/>
              <a:t>;</a:t>
            </a:r>
          </a:p>
          <a:p>
            <a:pPr algn="just">
              <a:defRPr/>
            </a:pPr>
            <a:r>
              <a:rPr lang="pt-BR" sz="3600" b="1" dirty="0" err="1" smtClean="0"/>
              <a:t>Enjoy</a:t>
            </a:r>
            <a:r>
              <a:rPr lang="pt-BR" sz="3600" b="1" dirty="0" smtClean="0"/>
              <a:t> </a:t>
            </a:r>
            <a:r>
              <a:rPr lang="pt-BR" sz="3600" dirty="0" smtClean="0"/>
              <a:t>é curtir, em inglês. Então, podemos representar a quantidade de pessoas que </a:t>
            </a:r>
            <a:r>
              <a:rPr lang="pt-BR" sz="3600" b="1" i="1" dirty="0" smtClean="0"/>
              <a:t>curtiram</a:t>
            </a:r>
            <a:r>
              <a:rPr lang="pt-BR" sz="3600" dirty="0" smtClean="0"/>
              <a:t> por </a:t>
            </a:r>
            <a:r>
              <a:rPr lang="pt-BR" sz="3600" b="1" dirty="0" smtClean="0"/>
              <a:t>E</a:t>
            </a:r>
            <a:r>
              <a:rPr lang="pt-BR" sz="3600" dirty="0" smtClean="0"/>
              <a:t>.</a:t>
            </a:r>
          </a:p>
        </p:txBody>
      </p:sp>
      <p:sp>
        <p:nvSpPr>
          <p:cNvPr id="4710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ítulo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581025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Devemos saber que...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82441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dirty="0" smtClean="0">
                <a:solidFill>
                  <a:srgbClr val="002060"/>
                </a:solidFill>
              </a:rPr>
              <a:t>Como a quantidade de pessoas que curtiram ou compartilharam foi de 95, temos:</a:t>
            </a:r>
          </a:p>
          <a:p>
            <a:pPr algn="just"/>
            <a:endParaRPr lang="pt-BR" dirty="0" smtClean="0">
              <a:solidFill>
                <a:srgbClr val="000000"/>
              </a:solidFill>
            </a:endParaRPr>
          </a:p>
          <a:p>
            <a:pPr algn="just"/>
            <a:endParaRPr lang="pt-BR" dirty="0" smtClean="0">
              <a:solidFill>
                <a:srgbClr val="000000"/>
              </a:solidFill>
            </a:endParaRPr>
          </a:p>
          <a:p>
            <a:pPr algn="just"/>
            <a:endParaRPr lang="pt-BR" dirty="0" smtClean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solidFill>
                  <a:srgbClr val="000000"/>
                </a:solidFill>
              </a:rPr>
              <a:t>Para que a quantidade de pessoas que </a:t>
            </a:r>
            <a:r>
              <a:rPr lang="pt-BR" b="1" i="1" dirty="0" smtClean="0">
                <a:solidFill>
                  <a:srgbClr val="000000"/>
                </a:solidFill>
              </a:rPr>
              <a:t>curtiram </a:t>
            </a:r>
            <a:r>
              <a:rPr lang="pt-BR" dirty="0" smtClean="0">
                <a:solidFill>
                  <a:srgbClr val="000000"/>
                </a:solidFill>
              </a:rPr>
              <a:t>(</a:t>
            </a:r>
            <a:r>
              <a:rPr lang="pt-BR" b="1" dirty="0" smtClean="0">
                <a:solidFill>
                  <a:srgbClr val="000000"/>
                </a:solidFill>
              </a:rPr>
              <a:t>E</a:t>
            </a:r>
            <a:r>
              <a:rPr lang="pt-BR" dirty="0" smtClean="0">
                <a:solidFill>
                  <a:srgbClr val="000000"/>
                </a:solidFill>
              </a:rPr>
              <a:t>) se torne igual ao quádruplo do número de pessoas que </a:t>
            </a:r>
            <a:r>
              <a:rPr lang="pt-BR" b="1" i="1" dirty="0" smtClean="0">
                <a:solidFill>
                  <a:srgbClr val="000000"/>
                </a:solidFill>
              </a:rPr>
              <a:t>compartilharam </a:t>
            </a:r>
            <a:r>
              <a:rPr lang="pt-BR" dirty="0" smtClean="0">
                <a:solidFill>
                  <a:srgbClr val="000000"/>
                </a:solidFill>
              </a:rPr>
              <a:t>(</a:t>
            </a:r>
            <a:r>
              <a:rPr lang="pt-BR" b="1" dirty="0" smtClean="0">
                <a:solidFill>
                  <a:srgbClr val="000000"/>
                </a:solidFill>
              </a:rPr>
              <a:t>S</a:t>
            </a:r>
            <a:r>
              <a:rPr lang="pt-BR" dirty="0" smtClean="0">
                <a:solidFill>
                  <a:srgbClr val="000000"/>
                </a:solidFill>
              </a:rPr>
              <a:t>), devemos dizer que</a:t>
            </a:r>
            <a:r>
              <a:rPr lang="pt-BR" dirty="0" smtClean="0">
                <a:solidFill>
                  <a:srgbClr val="000000"/>
                </a:solidFill>
              </a:rPr>
              <a:t>:</a:t>
            </a:r>
            <a:endParaRPr lang="pt-BR" dirty="0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2138" y="3468688"/>
            <a:ext cx="13684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have direita 9"/>
          <p:cNvSpPr/>
          <p:nvPr/>
        </p:nvSpPr>
        <p:spPr>
          <a:xfrm>
            <a:off x="5076825" y="2852738"/>
            <a:ext cx="431800" cy="1296987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24525" y="2724150"/>
            <a:ext cx="2879725" cy="1568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dirty="0">
                <a:latin typeface="Arial Black" pitchFamily="34" charset="0"/>
              </a:rPr>
              <a:t>Que é um SISTEMA DE EQUAÇÕES DO 1º GRAU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2875" y="2794000"/>
            <a:ext cx="21050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>
          <a:xfrm>
            <a:off x="457200" y="981075"/>
            <a:ext cx="8229600" cy="436563"/>
          </a:xfrm>
        </p:spPr>
        <p:txBody>
          <a:bodyPr/>
          <a:lstStyle/>
          <a:p>
            <a:r>
              <a:rPr lang="pt-BR" sz="3000" b="1" dirty="0" smtClean="0">
                <a:solidFill>
                  <a:srgbClr val="002060"/>
                </a:solidFill>
              </a:rPr>
              <a:t>Santa Cruz do Capibaribe – Para visitar e comprar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040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2600" b="1" dirty="0" smtClean="0"/>
              <a:t>Santa Cruz do Capibaribe </a:t>
            </a:r>
            <a:r>
              <a:rPr lang="pt-BR" sz="2600" dirty="0" smtClean="0"/>
              <a:t>é a cidade conhecida como </a:t>
            </a:r>
            <a:r>
              <a:rPr lang="pt-BR" sz="2600" b="1" dirty="0" smtClean="0"/>
              <a:t>Capital da Moda</a:t>
            </a:r>
            <a:r>
              <a:rPr lang="pt-BR" sz="2600" dirty="0" smtClean="0"/>
              <a:t>, pois é a </a:t>
            </a:r>
            <a:r>
              <a:rPr lang="pt-BR" sz="2600" b="1" dirty="0" smtClean="0"/>
              <a:t>2ª maior </a:t>
            </a:r>
            <a:r>
              <a:rPr lang="pt-BR" sz="2600" dirty="0" smtClean="0"/>
              <a:t>produtora de confecções do Brasil. Em Santa Cruz está localizado o maior parque de confecções da América Latina, o </a:t>
            </a:r>
            <a:r>
              <a:rPr lang="pt-BR" sz="2600" b="1" i="1" dirty="0" smtClean="0"/>
              <a:t>Moda Center Santa Cruz</a:t>
            </a:r>
            <a:r>
              <a:rPr lang="pt-BR" sz="2600" dirty="0" smtClean="0"/>
              <a:t>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pt-BR" sz="2600" dirty="0" smtClean="0"/>
              <a:t>Um turista, encantado com as oportunidades de Santa Cruz do Capibaribe, comprou </a:t>
            </a:r>
            <a:r>
              <a:rPr lang="pt-BR" sz="2600" b="1" i="1" dirty="0" smtClean="0"/>
              <a:t>bermudas </a:t>
            </a:r>
            <a:r>
              <a:rPr lang="pt-BR" sz="2600" dirty="0" smtClean="0"/>
              <a:t>e </a:t>
            </a:r>
            <a:r>
              <a:rPr lang="pt-BR" sz="2600" b="1" i="1" dirty="0" smtClean="0"/>
              <a:t>camisas</a:t>
            </a:r>
            <a:r>
              <a:rPr lang="pt-BR" sz="2600" dirty="0" smtClean="0"/>
              <a:t>, num total de </a:t>
            </a:r>
            <a:r>
              <a:rPr lang="pt-BR" sz="2600" b="1" dirty="0" smtClean="0"/>
              <a:t>20 </a:t>
            </a:r>
            <a:r>
              <a:rPr lang="pt-BR" sz="2600" dirty="0" smtClean="0"/>
              <a:t>peças. Pelas compras, teve que pagar (no cartão de crédito, pois muitas lojas </a:t>
            </a:r>
            <a:r>
              <a:rPr lang="pt-BR" sz="2600" i="1" dirty="0" smtClean="0"/>
              <a:t>aceitam </a:t>
            </a:r>
            <a:r>
              <a:rPr lang="pt-BR" sz="2600" dirty="0" smtClean="0"/>
              <a:t>cartão) </a:t>
            </a:r>
            <a:r>
              <a:rPr lang="pt-BR" sz="2600" b="1" dirty="0" smtClean="0"/>
              <a:t>R$ 164,00 </a:t>
            </a:r>
            <a:r>
              <a:rPr lang="pt-BR" sz="2600" dirty="0" smtClean="0"/>
              <a:t>no total. Cada camisa custou </a:t>
            </a:r>
            <a:r>
              <a:rPr lang="pt-BR" sz="2600" b="1" dirty="0" smtClean="0"/>
              <a:t>R$ 6,00</a:t>
            </a:r>
            <a:r>
              <a:rPr lang="pt-BR" sz="2600" dirty="0" smtClean="0"/>
              <a:t>, enquanto que cada bermuda custou </a:t>
            </a:r>
            <a:r>
              <a:rPr lang="pt-BR" sz="2600" b="1" dirty="0" smtClean="0"/>
              <a:t>R$ 10,00</a:t>
            </a:r>
            <a:r>
              <a:rPr lang="pt-BR" sz="2600" dirty="0" smtClean="0"/>
              <a:t>.</a:t>
            </a:r>
          </a:p>
        </p:txBody>
      </p:sp>
      <p:sp>
        <p:nvSpPr>
          <p:cNvPr id="2867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/>
          <p:cNvSpPr/>
          <p:nvPr/>
        </p:nvSpPr>
        <p:spPr>
          <a:xfrm>
            <a:off x="4387850" y="5818188"/>
            <a:ext cx="720725" cy="7207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4962525" y="4508500"/>
            <a:ext cx="720725" cy="7207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746250" y="3514725"/>
            <a:ext cx="647700" cy="6477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740025" y="1798638"/>
            <a:ext cx="647700" cy="6492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779838" y="2420938"/>
            <a:ext cx="647700" cy="6477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9158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463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Pelo método da substituição...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213" y="2492375"/>
            <a:ext cx="151288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292080" y="2276872"/>
            <a:ext cx="18002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/>
              <a:t>Substituindo...</a:t>
            </a:r>
          </a:p>
        </p:txBody>
      </p:sp>
      <p:sp>
        <p:nvSpPr>
          <p:cNvPr id="7" name="Seta em curva para cima 6"/>
          <p:cNvSpPr/>
          <p:nvPr/>
        </p:nvSpPr>
        <p:spPr>
          <a:xfrm rot="16200000">
            <a:off x="4302125" y="2114551"/>
            <a:ext cx="935037" cy="6842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491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7563" y="1844675"/>
            <a:ext cx="2284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6950" y="3573463"/>
            <a:ext cx="2495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96050" y="3500438"/>
            <a:ext cx="166846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2163" y="4365625"/>
            <a:ext cx="219868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5918200"/>
            <a:ext cx="277653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sp>
        <p:nvSpPr>
          <p:cNvPr id="23" name="Colchete duplo 22"/>
          <p:cNvSpPr/>
          <p:nvPr/>
        </p:nvSpPr>
        <p:spPr>
          <a:xfrm>
            <a:off x="914400" y="3500438"/>
            <a:ext cx="1511300" cy="720725"/>
          </a:xfrm>
          <a:prstGeom prst="bracket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3851275" y="3402013"/>
            <a:ext cx="20304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>
                <a:solidFill>
                  <a:srgbClr val="002060"/>
                </a:solidFill>
                <a:latin typeface="+mn-lt"/>
              </a:rPr>
              <a:t>Somando, temos...</a:t>
            </a:r>
          </a:p>
        </p:txBody>
      </p:sp>
      <p:sp>
        <p:nvSpPr>
          <p:cNvPr id="25" name="Seta para a direita 24"/>
          <p:cNvSpPr/>
          <p:nvPr/>
        </p:nvSpPr>
        <p:spPr>
          <a:xfrm>
            <a:off x="3923928" y="3690528"/>
            <a:ext cx="2088232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Seta dobrada para cima 26"/>
          <p:cNvSpPr/>
          <p:nvPr/>
        </p:nvSpPr>
        <p:spPr>
          <a:xfrm rot="16200000" flipH="1">
            <a:off x="6192180" y="3897052"/>
            <a:ext cx="1224136" cy="1440160"/>
          </a:xfrm>
          <a:prstGeom prst="ben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5867400" y="5229225"/>
            <a:ext cx="23050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>
                <a:solidFill>
                  <a:srgbClr val="002060"/>
                </a:solidFill>
                <a:latin typeface="+mn-lt"/>
              </a:rPr>
              <a:t>Isolamos S e obtemos</a:t>
            </a:r>
          </a:p>
        </p:txBody>
      </p:sp>
      <p:sp>
        <p:nvSpPr>
          <p:cNvPr id="32" name="Seta em curva para a direita 31"/>
          <p:cNvSpPr/>
          <p:nvPr/>
        </p:nvSpPr>
        <p:spPr>
          <a:xfrm rot="10800000" flipH="1">
            <a:off x="449263" y="2205038"/>
            <a:ext cx="2393950" cy="3095625"/>
          </a:xfrm>
          <a:prstGeom prst="curv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Seta para baixo 32"/>
          <p:cNvSpPr/>
          <p:nvPr/>
        </p:nvSpPr>
        <p:spPr>
          <a:xfrm>
            <a:off x="4067175" y="5445125"/>
            <a:ext cx="649288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68313" y="5516563"/>
            <a:ext cx="2460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>
                <a:solidFill>
                  <a:srgbClr val="002060"/>
                </a:solidFill>
                <a:latin typeface="+mn-lt"/>
              </a:rPr>
              <a:t>Que substituiremos 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9" grpId="0" animBg="1"/>
      <p:bldP spid="21" grpId="0" animBg="1"/>
      <p:bldP spid="20" grpId="0" animBg="1"/>
      <p:bldP spid="19" grpId="0" animBg="1"/>
      <p:bldP spid="7" grpId="0" animBg="1"/>
      <p:bldP spid="23" grpId="0" animBg="1"/>
      <p:bldP spid="24" grpId="0"/>
      <p:bldP spid="28" grpId="0"/>
      <p:bldP spid="32" grpId="0" animBg="1"/>
      <p:bldP spid="33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83686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dirty="0" smtClean="0"/>
              <a:t>Então, pelo nosso raciocínio, podemos dizer que: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b="1" u="sng" dirty="0" smtClean="0"/>
              <a:t>76</a:t>
            </a:r>
            <a:r>
              <a:rPr lang="pt-BR" dirty="0" smtClean="0"/>
              <a:t> pessoas curtiram a foto postada no </a:t>
            </a:r>
            <a:r>
              <a:rPr lang="pt-BR" b="1" dirty="0" err="1" smtClean="0"/>
              <a:t>Facebook</a:t>
            </a:r>
            <a:r>
              <a:rPr lang="pt-BR" dirty="0" smtClean="0"/>
              <a:t>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b="1" u="sng" dirty="0" smtClean="0"/>
              <a:t>19</a:t>
            </a:r>
            <a:r>
              <a:rPr lang="pt-BR" dirty="0" smtClean="0"/>
              <a:t> pessoas compartilharam essa foto.</a:t>
            </a:r>
          </a:p>
          <a:p>
            <a:pPr>
              <a:buFont typeface="Wingdings" pitchFamily="2" charset="2"/>
              <a:buChar char="ü"/>
              <a:defRPr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74713" y="4149725"/>
            <a:ext cx="7200900" cy="2584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600" dirty="0">
                <a:latin typeface="Copperplate Gothic Bold" pitchFamily="34" charset="0"/>
                <a:cs typeface="Aharoni" pitchFamily="2" charset="-79"/>
              </a:rPr>
              <a:t>Pelo </a:t>
            </a:r>
            <a:r>
              <a:rPr lang="pt-BR" sz="3600" b="1" dirty="0">
                <a:latin typeface="Copperplate Gothic Bold" pitchFamily="34" charset="0"/>
                <a:cs typeface="Aharoni" pitchFamily="2" charset="-79"/>
              </a:rPr>
              <a:t>método da adição</a:t>
            </a:r>
            <a:r>
              <a:rPr lang="pt-BR" sz="3600" dirty="0">
                <a:latin typeface="Copperplate Gothic Bold" pitchFamily="34" charset="0"/>
                <a:cs typeface="Aharoni" pitchFamily="2" charset="-79"/>
              </a:rPr>
              <a:t>, podemos chegar à mesma conclusão. </a:t>
            </a:r>
          </a:p>
          <a:p>
            <a:pPr algn="ctr">
              <a:defRPr/>
            </a:pPr>
            <a:r>
              <a:rPr lang="pt-BR" sz="3600" dirty="0" smtClean="0">
                <a:latin typeface="Copperplate Gothic Bold" pitchFamily="34" charset="0"/>
                <a:cs typeface="Aharoni" pitchFamily="2" charset="-79"/>
              </a:rPr>
              <a:t>Vejamos:</a:t>
            </a:r>
            <a:endParaRPr lang="pt-BR" sz="3600" dirty="0">
              <a:latin typeface="Copperplate Gothic Bold" pitchFamily="34" charset="0"/>
              <a:cs typeface="Aharoni" pitchFamily="2" charset="-79"/>
            </a:endParaRPr>
          </a:p>
          <a:p>
            <a:pPr>
              <a:defRPr/>
            </a:pPr>
            <a:endParaRPr lang="pt-BR" dirty="0"/>
          </a:p>
        </p:txBody>
      </p:sp>
      <p:sp>
        <p:nvSpPr>
          <p:cNvPr id="6" name="Seta em curva para a direita 5"/>
          <p:cNvSpPr/>
          <p:nvPr/>
        </p:nvSpPr>
        <p:spPr>
          <a:xfrm>
            <a:off x="7884368" y="5229200"/>
            <a:ext cx="1187624" cy="1224136"/>
          </a:xfrm>
          <a:prstGeom prst="curv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5018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ipse 33"/>
          <p:cNvSpPr/>
          <p:nvPr/>
        </p:nvSpPr>
        <p:spPr>
          <a:xfrm>
            <a:off x="1816100" y="5903913"/>
            <a:ext cx="649288" cy="720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7491413" y="5491163"/>
            <a:ext cx="649287" cy="719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203" name="Título 1"/>
          <p:cNvSpPr>
            <a:spLocks noGrp="1"/>
          </p:cNvSpPr>
          <p:nvPr>
            <p:ph type="title"/>
          </p:nvPr>
        </p:nvSpPr>
        <p:spPr>
          <a:xfrm>
            <a:off x="457200" y="863600"/>
            <a:ext cx="8229600" cy="581025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Método da Adição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2492375"/>
            <a:ext cx="1511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088" y="1844675"/>
            <a:ext cx="22844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em curva para a esquerda 5"/>
          <p:cNvSpPr/>
          <p:nvPr/>
        </p:nvSpPr>
        <p:spPr>
          <a:xfrm rot="5400000">
            <a:off x="1691481" y="2709070"/>
            <a:ext cx="720725" cy="1439862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55650" y="3933825"/>
            <a:ext cx="27368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>
                <a:solidFill>
                  <a:srgbClr val="002060"/>
                </a:solidFill>
                <a:latin typeface="+mn-lt"/>
              </a:rPr>
              <a:t>Passamos para o outro lado da igualdade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43575" y="1890713"/>
            <a:ext cx="2284413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263" y="2524125"/>
            <a:ext cx="25685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3321050" y="2649538"/>
            <a:ext cx="15843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059113" y="2298700"/>
            <a:ext cx="2089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600" b="1" i="1" dirty="0">
                <a:solidFill>
                  <a:srgbClr val="002060"/>
                </a:solidFill>
                <a:latin typeface="+mn-lt"/>
              </a:rPr>
              <a:t>Multiplicamos por (-1)</a:t>
            </a:r>
          </a:p>
        </p:txBody>
      </p:sp>
      <p:sp>
        <p:nvSpPr>
          <p:cNvPr id="512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7363" y="3213100"/>
            <a:ext cx="21272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ector reto 16"/>
          <p:cNvCxnSpPr/>
          <p:nvPr/>
        </p:nvCxnSpPr>
        <p:spPr>
          <a:xfrm>
            <a:off x="5351463" y="3789363"/>
            <a:ext cx="273526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8101013" y="2636838"/>
            <a:ext cx="215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>
                <a:solidFill>
                  <a:srgbClr val="7030A0"/>
                </a:solidFill>
              </a:rPr>
              <a:t>+</a:t>
            </a:r>
            <a:endParaRPr lang="pt-BR" b="1">
              <a:solidFill>
                <a:srgbClr val="7030A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56200" y="2492375"/>
            <a:ext cx="2808288" cy="5857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dirty="0"/>
              <a:t>Somando as equações e cortando os termos simétricos</a:t>
            </a:r>
          </a:p>
        </p:txBody>
      </p:sp>
      <p:cxnSp>
        <p:nvCxnSpPr>
          <p:cNvPr id="24" name="Conector reto 23"/>
          <p:cNvCxnSpPr/>
          <p:nvPr/>
        </p:nvCxnSpPr>
        <p:spPr>
          <a:xfrm flipV="1">
            <a:off x="6300788" y="3284538"/>
            <a:ext cx="719137" cy="3603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202363" y="1970088"/>
            <a:ext cx="719137" cy="3603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2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425" y="4005263"/>
            <a:ext cx="14827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30888" y="5300663"/>
            <a:ext cx="21971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ta para baixo 28"/>
          <p:cNvSpPr/>
          <p:nvPr/>
        </p:nvSpPr>
        <p:spPr>
          <a:xfrm>
            <a:off x="6450013" y="4581525"/>
            <a:ext cx="503237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Seta para a esquerda 29"/>
          <p:cNvSpPr/>
          <p:nvPr/>
        </p:nvSpPr>
        <p:spPr>
          <a:xfrm rot="20930572">
            <a:off x="3722688" y="5954713"/>
            <a:ext cx="1871662" cy="287337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213" y="6021388"/>
            <a:ext cx="277653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Seta em curva para a direita 31"/>
          <p:cNvSpPr/>
          <p:nvPr/>
        </p:nvSpPr>
        <p:spPr>
          <a:xfrm>
            <a:off x="144463" y="2636838"/>
            <a:ext cx="1187450" cy="36004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6" grpId="0" animBg="1"/>
      <p:bldP spid="7" grpId="0"/>
      <p:bldP spid="12" grpId="0" animBg="1"/>
      <p:bldP spid="13" grpId="0"/>
      <p:bldP spid="20" grpId="0"/>
      <p:bldP spid="22" grpId="0" animBg="1"/>
      <p:bldP spid="29" grpId="0" animBg="1"/>
      <p:bldP spid="30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463"/>
          </a:xfrm>
        </p:spPr>
        <p:txBody>
          <a:bodyPr/>
          <a:lstStyle/>
          <a:p>
            <a:r>
              <a:rPr lang="pt-BR" sz="3600" b="1" smtClean="0">
                <a:solidFill>
                  <a:srgbClr val="002060"/>
                </a:solidFill>
              </a:rPr>
              <a:t>Sistemas de Equações do 1º Grau na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pt-BR" dirty="0" smtClean="0"/>
              <a:t>No </a:t>
            </a:r>
            <a:r>
              <a:rPr lang="pt-BR" dirty="0" err="1" smtClean="0"/>
              <a:t>Youtube</a:t>
            </a:r>
            <a:r>
              <a:rPr lang="pt-BR" dirty="0" smtClean="0"/>
              <a:t>, podemos ver uma aula passo a passo de sistemas de equações do 1º grau:</a:t>
            </a:r>
          </a:p>
          <a:p>
            <a:pPr algn="ctr">
              <a:buFont typeface="Wingdings" pitchFamily="2" charset="2"/>
              <a:buChar char="ü"/>
              <a:defRPr/>
            </a:pPr>
            <a:r>
              <a:rPr lang="pt-BR" dirty="0" smtClean="0">
                <a:hlinkClick r:id="rId2"/>
              </a:rPr>
              <a:t>http://www.youtube.com/watch?v=gBwusD_y0lE</a:t>
            </a:r>
            <a:endParaRPr lang="pt-BR" dirty="0" smtClean="0"/>
          </a:p>
          <a:p>
            <a:pPr>
              <a:buFont typeface="Wingdings" pitchFamily="2" charset="2"/>
              <a:buChar char="q"/>
              <a:defRPr/>
            </a:pPr>
            <a:r>
              <a:rPr lang="pt-BR" dirty="0" smtClean="0"/>
              <a:t>Também podemos ver a resolução de questões sobre sistemas de equações do 1º grau que caíram no concurso dos Correios:</a:t>
            </a:r>
          </a:p>
          <a:p>
            <a:pPr algn="ctr">
              <a:buFont typeface="Wingdings" pitchFamily="2" charset="2"/>
              <a:buChar char="ü"/>
              <a:defRPr/>
            </a:pPr>
            <a:r>
              <a:rPr lang="pt-BR" dirty="0" smtClean="0">
                <a:hlinkClick r:id="rId3"/>
              </a:rPr>
              <a:t>http://www.youtube.com/watch?v=O9kCsMhgRWY</a:t>
            </a:r>
            <a:endParaRPr lang="pt-BR" dirty="0"/>
          </a:p>
        </p:txBody>
      </p:sp>
      <p:sp>
        <p:nvSpPr>
          <p:cNvPr id="5222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463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Para exercitar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pt-BR" dirty="0" smtClean="0"/>
              <a:t>Para embalar </a:t>
            </a:r>
            <a:r>
              <a:rPr lang="pt-BR" b="1" dirty="0" smtClean="0"/>
              <a:t>3500 </a:t>
            </a:r>
            <a:r>
              <a:rPr lang="pt-BR" i="1" dirty="0" err="1" smtClean="0"/>
              <a:t>tablets</a:t>
            </a:r>
            <a:r>
              <a:rPr lang="pt-BR" i="1" dirty="0" smtClean="0"/>
              <a:t> </a:t>
            </a:r>
            <a:r>
              <a:rPr lang="pt-BR" dirty="0" smtClean="0"/>
              <a:t>a serem enviados às escolas da rede estadual, a </a:t>
            </a:r>
            <a:r>
              <a:rPr lang="pt-BR" b="1" dirty="0" smtClean="0"/>
              <a:t>Secretaria de Educação de Pernambuco </a:t>
            </a:r>
            <a:r>
              <a:rPr lang="pt-BR" dirty="0" smtClean="0"/>
              <a:t>utilizou dois tipos de caixotes: um com capacidade para </a:t>
            </a:r>
            <a:r>
              <a:rPr lang="pt-BR" b="1" dirty="0" smtClean="0"/>
              <a:t>100 </a:t>
            </a:r>
            <a:r>
              <a:rPr lang="pt-BR" i="1" dirty="0" err="1" smtClean="0"/>
              <a:t>tablets</a:t>
            </a:r>
            <a:r>
              <a:rPr lang="pt-BR" dirty="0" smtClean="0"/>
              <a:t> (</a:t>
            </a:r>
            <a:r>
              <a:rPr lang="pt-BR" b="1" u="sng" dirty="0" smtClean="0"/>
              <a:t>tipo 1</a:t>
            </a:r>
            <a:r>
              <a:rPr lang="pt-BR" dirty="0" smtClean="0"/>
              <a:t>) e outro que poderia conter até </a:t>
            </a:r>
            <a:r>
              <a:rPr lang="pt-BR" b="1" dirty="0" smtClean="0"/>
              <a:t>50 </a:t>
            </a:r>
            <a:r>
              <a:rPr lang="pt-BR" dirty="0" smtClean="0"/>
              <a:t>(</a:t>
            </a:r>
            <a:r>
              <a:rPr lang="pt-BR" b="1" u="sng" dirty="0" smtClean="0"/>
              <a:t>tipo 2</a:t>
            </a:r>
            <a:r>
              <a:rPr lang="pt-BR" dirty="0" smtClean="0"/>
              <a:t>). Dessa forma, utilizaram-se </a:t>
            </a:r>
            <a:r>
              <a:rPr lang="pt-BR" b="1" dirty="0" smtClean="0"/>
              <a:t>50 </a:t>
            </a:r>
            <a:r>
              <a:rPr lang="pt-BR" dirty="0" smtClean="0"/>
              <a:t>caixotes no total.</a:t>
            </a:r>
          </a:p>
          <a:p>
            <a:pPr algn="just">
              <a:defRPr/>
            </a:pPr>
            <a:r>
              <a:rPr lang="pt-BR" i="1" dirty="0" smtClean="0"/>
              <a:t>Quantos caixotes do </a:t>
            </a:r>
            <a:r>
              <a:rPr lang="pt-BR" b="1" i="1" u="sng" dirty="0" smtClean="0"/>
              <a:t>tipo 1</a:t>
            </a:r>
            <a:r>
              <a:rPr lang="pt-BR" i="1" dirty="0" smtClean="0"/>
              <a:t> e do </a:t>
            </a:r>
            <a:r>
              <a:rPr lang="pt-BR" b="1" dirty="0" smtClean="0"/>
              <a:t>tipo 2</a:t>
            </a:r>
            <a:r>
              <a:rPr lang="pt-BR" i="1" dirty="0" smtClean="0"/>
              <a:t> foram utilizados?</a:t>
            </a:r>
          </a:p>
          <a:p>
            <a:pPr algn="just">
              <a:defRPr/>
            </a:pPr>
            <a:endParaRPr lang="pt-BR" dirty="0"/>
          </a:p>
        </p:txBody>
      </p:sp>
      <p:sp>
        <p:nvSpPr>
          <p:cNvPr id="5325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463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Para exercitar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31257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defRPr/>
            </a:pPr>
            <a:r>
              <a:rPr lang="pt-BR" dirty="0" smtClean="0"/>
              <a:t>Na zona rural de </a:t>
            </a:r>
            <a:r>
              <a:rPr lang="pt-BR" b="1" dirty="0" smtClean="0"/>
              <a:t>Pernambuco</a:t>
            </a:r>
            <a:r>
              <a:rPr lang="pt-BR" dirty="0" smtClean="0"/>
              <a:t>, uma família possui, em seu quintal, galinhas e cabras. São </a:t>
            </a:r>
            <a:r>
              <a:rPr lang="pt-BR" b="1" dirty="0" smtClean="0"/>
              <a:t>21 </a:t>
            </a:r>
            <a:r>
              <a:rPr lang="pt-BR" dirty="0" smtClean="0"/>
              <a:t>animais ao todo e </a:t>
            </a:r>
            <a:r>
              <a:rPr lang="pt-BR" b="1" dirty="0" smtClean="0"/>
              <a:t>50 </a:t>
            </a:r>
            <a:r>
              <a:rPr lang="pt-BR" dirty="0" smtClean="0"/>
              <a:t>pés. Usando os conhecimentos obtidos na resolução dos sistemas de equação do 1º grau, encontre a quantidade de animais de cada espécie.</a:t>
            </a:r>
            <a:endParaRPr lang="pt-BR" dirty="0"/>
          </a:p>
        </p:txBody>
      </p:sp>
      <p:sp>
        <p:nvSpPr>
          <p:cNvPr id="5427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51519" y="1556792"/>
          <a:ext cx="8640962" cy="2380050"/>
        </p:xfrm>
        <a:graphic>
          <a:graphicData uri="http://schemas.openxmlformats.org/drawingml/2006/table">
            <a:tbl>
              <a:tblPr/>
              <a:tblGrid>
                <a:gridCol w="562862"/>
                <a:gridCol w="3262510"/>
                <a:gridCol w="3879485"/>
                <a:gridCol w="936105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AAA / disponibilizado por Napluswarp / Domínio Público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http://commons.wikimedia.org/wiki/File:Chubu_jr_high_school00.JPG?uselang=pt-br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Lateiner / disponibilizado por Snorky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http://commons.wikimedia.org/wiki/File:T-shirt-2.jpg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Gede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http://commons.wikimedia.org/wiki/File:Benelli.jpg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Lukas 3z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http://commons.wikimedia.org/wiki/File:Fiat_600_in_Krak%C3%B3w.jpg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>
          <a:xfrm>
            <a:off x="395288" y="760413"/>
            <a:ext cx="8229600" cy="1012825"/>
          </a:xfrm>
        </p:spPr>
        <p:txBody>
          <a:bodyPr/>
          <a:lstStyle/>
          <a:p>
            <a:r>
              <a:rPr lang="pt-BR" sz="2800" b="1" smtClean="0">
                <a:solidFill>
                  <a:srgbClr val="002060"/>
                </a:solidFill>
              </a:rPr>
              <a:t>Será que podemos saber quantas bermudas e quantas camisas o turista comprou utilizando a álgebra?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95963" y="4809207"/>
            <a:ext cx="2808287" cy="7080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dirty="0"/>
              <a:t>E a quantidade de CAMISAS por </a:t>
            </a:r>
            <a:r>
              <a:rPr lang="pt-BR" sz="2000" b="1" dirty="0"/>
              <a:t>C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388" y="4809207"/>
            <a:ext cx="3744912" cy="70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000" dirty="0"/>
              <a:t>Poderemos representar a quantidade de BERMUDAS por </a:t>
            </a:r>
            <a:r>
              <a:rPr lang="pt-BR" sz="2000" b="1" dirty="0"/>
              <a:t>B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347888" y="5653360"/>
            <a:ext cx="2808288" cy="101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Como foram compradas 20 peças ao todo, representamos </a:t>
            </a:r>
            <a:r>
              <a:rPr lang="pt-BR" sz="2000" dirty="0" smtClean="0"/>
              <a:t>por:</a:t>
            </a:r>
            <a:endParaRPr lang="pt-BR" sz="2000" dirty="0"/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307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9350" y="3068638"/>
            <a:ext cx="1890713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eta para cima 11"/>
          <p:cNvSpPr/>
          <p:nvPr/>
        </p:nvSpPr>
        <p:spPr>
          <a:xfrm>
            <a:off x="4499992" y="3933056"/>
            <a:ext cx="432048" cy="1584176"/>
          </a:xfrm>
          <a:prstGeom prst="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73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323528" y="1814980"/>
            <a:ext cx="3333158" cy="2844231"/>
            <a:chOff x="323528" y="1814980"/>
            <a:chExt cx="3333158" cy="2844231"/>
          </a:xfrm>
        </p:grpSpPr>
        <p:pic>
          <p:nvPicPr>
            <p:cNvPr id="14" name="Picture 2" descr="File:Chubu jr high school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753" y="1814980"/>
              <a:ext cx="3209933" cy="240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323528" y="4259101"/>
              <a:ext cx="3243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Imagem: Autor AAA / disponibilizado por </a:t>
              </a:r>
              <a:r>
                <a:rPr lang="pt-BR" sz="1000" dirty="0" err="1"/>
                <a:t>Napluswarp</a:t>
              </a:r>
              <a:r>
                <a:rPr lang="pt-BR" sz="1000" dirty="0"/>
                <a:t> / Domínio Público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580112" y="1755708"/>
            <a:ext cx="3243301" cy="2897428"/>
            <a:chOff x="5580112" y="1755708"/>
            <a:chExt cx="3243301" cy="2897428"/>
          </a:xfrm>
        </p:grpSpPr>
        <p:pic>
          <p:nvPicPr>
            <p:cNvPr id="17" name="Picture 6" descr="File:T-shirt-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1576" y="1755708"/>
              <a:ext cx="2732871" cy="250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/>
            <p:cNvSpPr txBox="1"/>
            <p:nvPr/>
          </p:nvSpPr>
          <p:spPr>
            <a:xfrm>
              <a:off x="5580112" y="4253026"/>
              <a:ext cx="3243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Imagem: Autor </a:t>
              </a:r>
              <a:r>
                <a:rPr lang="pt-BR" sz="1000" dirty="0" err="1"/>
                <a:t>Lateiner</a:t>
              </a:r>
              <a:r>
                <a:rPr lang="pt-BR" sz="1000" dirty="0"/>
                <a:t> / disponibilizado por </a:t>
              </a:r>
              <a:r>
                <a:rPr lang="pt-BR" sz="1000" dirty="0" err="1"/>
                <a:t>Snorky</a:t>
              </a:r>
              <a:r>
                <a:rPr lang="pt-BR" sz="1000" dirty="0"/>
                <a:t> /  GNU </a:t>
              </a:r>
              <a:r>
                <a:rPr lang="pt-BR" sz="1000" dirty="0" err="1"/>
                <a:t>Free</a:t>
              </a:r>
              <a:r>
                <a:rPr lang="pt-BR" sz="1000" dirty="0"/>
                <a:t> </a:t>
              </a:r>
              <a:r>
                <a:rPr lang="pt-BR" sz="1000" dirty="0" err="1"/>
                <a:t>Documentation</a:t>
              </a:r>
              <a:r>
                <a:rPr lang="pt-BR" sz="1000" dirty="0"/>
                <a:t> </a:t>
              </a:r>
              <a:r>
                <a:rPr lang="pt-BR" sz="1000" dirty="0" err="1"/>
                <a:t>License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052513"/>
            <a:ext cx="8229600" cy="46085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Assim, </a:t>
            </a:r>
            <a:r>
              <a:rPr lang="pt-BR" sz="2800" b="1" i="1" dirty="0" smtClean="0">
                <a:solidFill>
                  <a:srgbClr val="002060"/>
                </a:solidFill>
              </a:rPr>
              <a:t>B bermudas </a:t>
            </a:r>
            <a:r>
              <a:rPr lang="pt-BR" sz="2800" dirty="0" smtClean="0">
                <a:solidFill>
                  <a:srgbClr val="002060"/>
                </a:solidFill>
              </a:rPr>
              <a:t>foram compradas a </a:t>
            </a:r>
            <a:r>
              <a:rPr lang="pt-BR" sz="2800" b="1" dirty="0" smtClean="0">
                <a:solidFill>
                  <a:srgbClr val="002060"/>
                </a:solidFill>
              </a:rPr>
              <a:t>R$ 10,00 </a:t>
            </a:r>
            <a:r>
              <a:rPr lang="pt-BR" sz="2800" dirty="0" smtClean="0">
                <a:solidFill>
                  <a:srgbClr val="002060"/>
                </a:solidFill>
              </a:rPr>
              <a:t>cada uma;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rgbClr val="006600"/>
                </a:solidFill>
              </a:rPr>
              <a:t>Pagamos pelas bermudas um total de: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0000"/>
                </a:solidFill>
              </a:rPr>
              <a:t>10 x B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E, </a:t>
            </a:r>
            <a:r>
              <a:rPr lang="pt-BR" sz="2800" b="1" i="1" dirty="0" smtClean="0">
                <a:solidFill>
                  <a:srgbClr val="002060"/>
                </a:solidFill>
              </a:rPr>
              <a:t>C camisas </a:t>
            </a:r>
            <a:r>
              <a:rPr lang="pt-BR" sz="2800" dirty="0" smtClean="0">
                <a:solidFill>
                  <a:srgbClr val="002060"/>
                </a:solidFill>
              </a:rPr>
              <a:t>foram compradas, cada uma, a </a:t>
            </a:r>
            <a:r>
              <a:rPr lang="pt-BR" sz="2800" b="1" dirty="0" smtClean="0">
                <a:solidFill>
                  <a:srgbClr val="002060"/>
                </a:solidFill>
              </a:rPr>
              <a:t>R$ 6,00</a:t>
            </a:r>
            <a:r>
              <a:rPr lang="pt-BR" sz="2800" dirty="0" smtClean="0">
                <a:solidFill>
                  <a:srgbClr val="002060"/>
                </a:solidFill>
              </a:rPr>
              <a:t>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rgbClr val="006600"/>
                </a:solidFill>
              </a:rPr>
              <a:t>Pagamos pelas camisas um total de: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FF0000"/>
                </a:solidFill>
              </a:rPr>
              <a:t>6 x C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pt-BR" sz="2800" i="1" dirty="0" smtClean="0">
                <a:solidFill>
                  <a:schemeClr val="tx1"/>
                </a:solidFill>
              </a:rPr>
              <a:t>Dessa forma, juntando as bermudas com as camisas, pagamos no final </a:t>
            </a:r>
            <a:r>
              <a:rPr lang="pt-BR" sz="2800" b="1" i="1" dirty="0" smtClean="0">
                <a:solidFill>
                  <a:schemeClr val="tx1"/>
                </a:solidFill>
              </a:rPr>
              <a:t>R$ 164,00 </a:t>
            </a:r>
            <a:r>
              <a:rPr lang="pt-BR" sz="2800" i="1" dirty="0" smtClean="0">
                <a:solidFill>
                  <a:schemeClr val="tx1"/>
                </a:solidFill>
              </a:rPr>
              <a:t>e representamos por:</a:t>
            </a:r>
            <a:endParaRPr lang="pt-BR" sz="2800" i="1" dirty="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775" y="5784850"/>
            <a:ext cx="360045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0413"/>
            <a:ext cx="8229600" cy="796925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Sistema de Equações do 1º Grau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Juntando-se as duas equações descritas, temos:</a:t>
            </a:r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buFont typeface="Wingdings" pitchFamily="2" charset="2"/>
              <a:buChar char="Ø"/>
              <a:defRPr/>
            </a:pPr>
            <a:r>
              <a:rPr lang="pt-BR" sz="2800" dirty="0" smtClean="0">
                <a:solidFill>
                  <a:srgbClr val="002060"/>
                </a:solidFill>
              </a:rPr>
              <a:t>Que é representa um...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pt-BR" sz="3000" b="1" dirty="0" smtClean="0">
                <a:solidFill>
                  <a:srgbClr val="006600"/>
                </a:solidFill>
              </a:rPr>
              <a:t>Podemos resolver esse sistema por 2 métodos: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Método da adição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800" dirty="0" smtClean="0">
                <a:solidFill>
                  <a:srgbClr val="0070C0"/>
                </a:solidFill>
              </a:rPr>
              <a:t>Método da substituição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3613" y="3192463"/>
            <a:ext cx="413861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6238" y="2255838"/>
            <a:ext cx="28511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>
          <a:xfrm>
            <a:off x="436563" y="760413"/>
            <a:ext cx="8229600" cy="723900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Método da Adição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32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pt-BR" sz="2200" dirty="0" smtClean="0"/>
              <a:t>Consiste em deixar os coeficientes de uma incógnita, opostos (simétricos);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pt-BR" sz="2200" dirty="0" smtClean="0"/>
              <a:t>Desta forma, somando-se membro a membro as duas equações recaem em uma equação com uma única incógnita;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pt-BR" sz="2200" dirty="0" smtClean="0"/>
              <a:t>Devemos, então, escolher uma letra (variável) para eliminarmos: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4652963"/>
            <a:ext cx="24828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5513" y="3716338"/>
            <a:ext cx="17097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916238" y="3817938"/>
            <a:ext cx="2663825" cy="9239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Se escolhermos eliminar </a:t>
            </a:r>
            <a:r>
              <a:rPr lang="pt-BR" b="1" dirty="0"/>
              <a:t>C</a:t>
            </a:r>
            <a:r>
              <a:rPr lang="pt-BR" dirty="0"/>
              <a:t>, deveremos multiplicar a primeira equação por (-6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425" y="3741738"/>
            <a:ext cx="2808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325" y="4365625"/>
            <a:ext cx="24828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258888" y="5445125"/>
            <a:ext cx="2665412" cy="923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Em seguida, somamos as duas equações, cortando os valores </a:t>
            </a:r>
            <a:r>
              <a:rPr lang="pt-BR" dirty="0" smtClean="0"/>
              <a:t>simétricos.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5651500" y="4797425"/>
            <a:ext cx="33480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673725" y="41275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0070C0"/>
                </a:solidFill>
              </a:rPr>
              <a:t>+</a:t>
            </a:r>
            <a:endParaRPr lang="pt-BR" b="1">
              <a:solidFill>
                <a:srgbClr val="0070C0"/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7092950" y="4365625"/>
            <a:ext cx="431800" cy="5762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6948488" y="3716338"/>
            <a:ext cx="431800" cy="5762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8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588" y="5013325"/>
            <a:ext cx="1439862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2088" y="5732463"/>
            <a:ext cx="1028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0650" y="5848350"/>
            <a:ext cx="10826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eta para a direita 25"/>
          <p:cNvSpPr/>
          <p:nvPr/>
        </p:nvSpPr>
        <p:spPr>
          <a:xfrm>
            <a:off x="6659563" y="5876925"/>
            <a:ext cx="792162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8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10" grpId="0" animBg="1"/>
      <p:bldP spid="15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13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just">
              <a:buFont typeface="Wingdings" pitchFamily="2" charset="2"/>
              <a:buChar char="ü"/>
              <a:defRPr/>
            </a:pPr>
            <a:r>
              <a:rPr lang="pt-BR" dirty="0" smtClean="0"/>
              <a:t>Para encontrarmos a quantidade de camisas (</a:t>
            </a:r>
            <a:r>
              <a:rPr lang="pt-BR" b="1" dirty="0" smtClean="0"/>
              <a:t>C</a:t>
            </a:r>
            <a:r>
              <a:rPr lang="pt-BR" dirty="0" smtClean="0"/>
              <a:t>), substituímos o valor de </a:t>
            </a:r>
            <a:r>
              <a:rPr lang="pt-BR" b="1" dirty="0" smtClean="0"/>
              <a:t>B</a:t>
            </a:r>
            <a:r>
              <a:rPr lang="pt-BR" dirty="0" smtClean="0"/>
              <a:t> em qualquer uma das equações anteriores;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dirty="0" smtClean="0"/>
              <a:t>Escolhemos:</a:t>
            </a:r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</p:txBody>
      </p:sp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436563" y="760413"/>
            <a:ext cx="8229600" cy="723900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Método da Adição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3113" y="3817938"/>
            <a:ext cx="248285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4663" y="4365625"/>
            <a:ext cx="28733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1863" y="4384675"/>
            <a:ext cx="25955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475" y="5157788"/>
            <a:ext cx="25955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513" y="6021388"/>
            <a:ext cx="13922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1453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1863" y="5732463"/>
            <a:ext cx="1728787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sp>
        <p:nvSpPr>
          <p:cNvPr id="18" name="Seta para a direita 17"/>
          <p:cNvSpPr/>
          <p:nvPr/>
        </p:nvSpPr>
        <p:spPr>
          <a:xfrm>
            <a:off x="3708400" y="4437063"/>
            <a:ext cx="1800225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3767138" y="5994400"/>
            <a:ext cx="1800225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52462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Podemos concluir que...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  <a:defRPr/>
            </a:pPr>
            <a:r>
              <a:rPr lang="pt-BR" sz="3000" dirty="0" smtClean="0"/>
              <a:t>Encontrando </a:t>
            </a:r>
            <a:r>
              <a:rPr lang="pt-BR" sz="3000" b="1" dirty="0" smtClean="0"/>
              <a:t>B = 11 </a:t>
            </a:r>
            <a:r>
              <a:rPr lang="pt-BR" sz="3000" dirty="0" smtClean="0"/>
              <a:t>e </a:t>
            </a:r>
            <a:r>
              <a:rPr lang="pt-BR" sz="3000" b="1" dirty="0" smtClean="0"/>
              <a:t>C = 9</a:t>
            </a:r>
            <a:r>
              <a:rPr lang="pt-BR" sz="3000" dirty="0" smtClean="0"/>
              <a:t>,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3000" dirty="0" smtClean="0"/>
              <a:t>O turista comprou 11 bermudas e 9 camisas!</a:t>
            </a:r>
          </a:p>
          <a:p>
            <a:pPr algn="ctr">
              <a:buFont typeface="Wingdings" pitchFamily="2" charset="2"/>
              <a:buChar char="Ø"/>
              <a:defRPr/>
            </a:pPr>
            <a:r>
              <a:rPr lang="pt-BR" sz="3000" b="1" dirty="0" smtClean="0">
                <a:solidFill>
                  <a:srgbClr val="002060"/>
                </a:solidFill>
              </a:rPr>
              <a:t>11</a:t>
            </a:r>
            <a:r>
              <a:rPr lang="pt-BR" sz="3000" dirty="0" smtClean="0">
                <a:solidFill>
                  <a:srgbClr val="002060"/>
                </a:solidFill>
              </a:rPr>
              <a:t> </a:t>
            </a:r>
            <a:r>
              <a:rPr lang="pt-BR" sz="3000" i="1" dirty="0" smtClean="0">
                <a:solidFill>
                  <a:srgbClr val="002060"/>
                </a:solidFill>
              </a:rPr>
              <a:t>bermudas</a:t>
            </a:r>
            <a:r>
              <a:rPr lang="pt-BR" sz="3000" dirty="0" smtClean="0">
                <a:solidFill>
                  <a:srgbClr val="002060"/>
                </a:solidFill>
              </a:rPr>
              <a:t> (</a:t>
            </a:r>
            <a:r>
              <a:rPr lang="pt-BR" sz="3000" b="1" dirty="0" smtClean="0">
                <a:solidFill>
                  <a:srgbClr val="002060"/>
                </a:solidFill>
              </a:rPr>
              <a:t>B</a:t>
            </a:r>
            <a:r>
              <a:rPr lang="pt-BR" sz="3000" dirty="0" smtClean="0">
                <a:solidFill>
                  <a:srgbClr val="002060"/>
                </a:solidFill>
              </a:rPr>
              <a:t>) + </a:t>
            </a:r>
            <a:r>
              <a:rPr lang="pt-BR" sz="3000" b="1" dirty="0" smtClean="0">
                <a:solidFill>
                  <a:srgbClr val="002060"/>
                </a:solidFill>
              </a:rPr>
              <a:t>9</a:t>
            </a:r>
            <a:r>
              <a:rPr lang="pt-BR" sz="3000" dirty="0" smtClean="0">
                <a:solidFill>
                  <a:srgbClr val="002060"/>
                </a:solidFill>
              </a:rPr>
              <a:t> </a:t>
            </a:r>
            <a:r>
              <a:rPr lang="pt-BR" sz="3000" i="1" dirty="0" smtClean="0">
                <a:solidFill>
                  <a:srgbClr val="002060"/>
                </a:solidFill>
              </a:rPr>
              <a:t>camisas </a:t>
            </a:r>
            <a:r>
              <a:rPr lang="pt-BR" sz="3000" dirty="0" smtClean="0">
                <a:solidFill>
                  <a:srgbClr val="002060"/>
                </a:solidFill>
              </a:rPr>
              <a:t>(</a:t>
            </a:r>
            <a:r>
              <a:rPr lang="pt-BR" sz="3000" b="1" dirty="0" smtClean="0">
                <a:solidFill>
                  <a:srgbClr val="002060"/>
                </a:solidFill>
              </a:rPr>
              <a:t>C</a:t>
            </a:r>
            <a:r>
              <a:rPr lang="pt-BR" sz="3000" dirty="0" smtClean="0">
                <a:solidFill>
                  <a:srgbClr val="002060"/>
                </a:solidFill>
              </a:rPr>
              <a:t>) = </a:t>
            </a:r>
            <a:r>
              <a:rPr lang="pt-BR" sz="3000" i="1" dirty="0" smtClean="0">
                <a:solidFill>
                  <a:srgbClr val="002060"/>
                </a:solidFill>
              </a:rPr>
              <a:t>20 peças</a:t>
            </a:r>
          </a:p>
          <a:p>
            <a:pPr algn="just">
              <a:defRPr/>
            </a:pPr>
            <a:r>
              <a:rPr lang="pt-BR" sz="3000" dirty="0" smtClean="0">
                <a:solidFill>
                  <a:srgbClr val="006600"/>
                </a:solidFill>
              </a:rPr>
              <a:t>Comprou 11 x (R$ 10,00) = R$ 110,00 de bermudas;</a:t>
            </a:r>
          </a:p>
          <a:p>
            <a:pPr algn="just">
              <a:defRPr/>
            </a:pPr>
            <a:r>
              <a:rPr lang="pt-BR" sz="3000" dirty="0" smtClean="0">
                <a:solidFill>
                  <a:srgbClr val="006600"/>
                </a:solidFill>
              </a:rPr>
              <a:t>E comprou 9 x (R$ 6,00) = R$ 54,00 de camisas.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pt-BR" sz="3000" b="1" i="1" dirty="0" smtClean="0"/>
              <a:t>Matematicamente, temos o conjunto solução:</a:t>
            </a:r>
          </a:p>
          <a:p>
            <a:pPr algn="ctr">
              <a:buFont typeface="Arial" charset="0"/>
              <a:buNone/>
              <a:defRPr/>
            </a:pPr>
            <a:r>
              <a:rPr lang="pt-BR" sz="4000" b="1" dirty="0" smtClean="0"/>
              <a:t>S = {(11, 9)}</a:t>
            </a:r>
            <a:endParaRPr lang="pt-BR" sz="4000" b="1" dirty="0"/>
          </a:p>
        </p:txBody>
      </p:sp>
      <p:sp>
        <p:nvSpPr>
          <p:cNvPr id="3584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725487"/>
          </a:xfrm>
        </p:spPr>
        <p:txBody>
          <a:bodyPr/>
          <a:lstStyle/>
          <a:p>
            <a:r>
              <a:rPr lang="pt-BR" b="1" smtClean="0">
                <a:solidFill>
                  <a:srgbClr val="002060"/>
                </a:solidFill>
              </a:rPr>
              <a:t>Método da Substituição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pt-BR" sz="3000" dirty="0" smtClean="0"/>
              <a:t>Consiste em isolar uma incógnita numa equação e substituí-la na outra equação do sistema dado;</a:t>
            </a:r>
          </a:p>
          <a:p>
            <a:pPr algn="just">
              <a:defRPr/>
            </a:pPr>
            <a:r>
              <a:rPr lang="pt-BR" sz="3000" dirty="0" smtClean="0"/>
              <a:t>Teremos, então, uma equação do 1º grau com apenas uma única incógnita.</a:t>
            </a:r>
            <a:endParaRPr lang="pt-BR" sz="3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4581525"/>
            <a:ext cx="248285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988" y="3789363"/>
            <a:ext cx="171132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direita 5"/>
          <p:cNvSpPr/>
          <p:nvPr/>
        </p:nvSpPr>
        <p:spPr>
          <a:xfrm>
            <a:off x="3132138" y="3789363"/>
            <a:ext cx="1944687" cy="431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1500" y="3716338"/>
            <a:ext cx="1800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163" y="4652963"/>
            <a:ext cx="35290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850" y="5495925"/>
            <a:ext cx="3384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247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525" y="5402263"/>
            <a:ext cx="27257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2475" name="Picture 1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0350" y="6165850"/>
            <a:ext cx="18891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5949950"/>
            <a:ext cx="1944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Seta para a direita 20"/>
          <p:cNvSpPr/>
          <p:nvPr/>
        </p:nvSpPr>
        <p:spPr>
          <a:xfrm>
            <a:off x="3851275" y="5445125"/>
            <a:ext cx="1728788" cy="431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88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7º Ano</a:t>
            </a:r>
          </a:p>
          <a:p>
            <a:r>
              <a:rPr lang="pt-BR">
                <a:solidFill>
                  <a:schemeClr val="bg1"/>
                </a:solidFill>
                <a:latin typeface="Calibri" pitchFamily="34" charset="0"/>
              </a:rPr>
              <a:t>Sistema de equações do 1º grau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492500" y="4208463"/>
            <a:ext cx="1150938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b="1" i="1" dirty="0"/>
              <a:t>Isolamos B</a:t>
            </a:r>
          </a:p>
        </p:txBody>
      </p:sp>
      <p:sp>
        <p:nvSpPr>
          <p:cNvPr id="24" name="Seta em curva para a esquerda 23"/>
          <p:cNvSpPr/>
          <p:nvPr/>
        </p:nvSpPr>
        <p:spPr>
          <a:xfrm>
            <a:off x="7740650" y="3933825"/>
            <a:ext cx="287338" cy="647700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132138" y="5106988"/>
            <a:ext cx="1871662" cy="3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600" b="1" i="1" dirty="0"/>
              <a:t>Substituímos B em</a:t>
            </a:r>
          </a:p>
        </p:txBody>
      </p:sp>
      <p:sp>
        <p:nvSpPr>
          <p:cNvPr id="26" name="Seta para a direita 25"/>
          <p:cNvSpPr/>
          <p:nvPr/>
        </p:nvSpPr>
        <p:spPr>
          <a:xfrm>
            <a:off x="3262313" y="4784725"/>
            <a:ext cx="1944687" cy="431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1680</Words>
  <Application>Microsoft Office PowerPoint</Application>
  <PresentationFormat>Apresentação na tela (4:3)</PresentationFormat>
  <Paragraphs>215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Tema do Office</vt:lpstr>
      <vt:lpstr>Personalizar design</vt:lpstr>
      <vt:lpstr>1_Tema do Office</vt:lpstr>
      <vt:lpstr>Slide 1</vt:lpstr>
      <vt:lpstr>Santa Cruz do Capibaribe – Para visitar e comprar</vt:lpstr>
      <vt:lpstr>Será que podemos saber quantas bermudas e quantas camisas o turista comprou utilizando a álgebra?</vt:lpstr>
      <vt:lpstr>Slide 4</vt:lpstr>
      <vt:lpstr>Sistema de Equações do 1º Grau</vt:lpstr>
      <vt:lpstr>Método da Adição</vt:lpstr>
      <vt:lpstr>Método da Adição</vt:lpstr>
      <vt:lpstr>Podemos concluir que...</vt:lpstr>
      <vt:lpstr>Método da Substituição</vt:lpstr>
      <vt:lpstr>Método da Substituição</vt:lpstr>
      <vt:lpstr>Sistema de Equações do 1º Grau</vt:lpstr>
      <vt:lpstr>Recife e as vagas de estacionamento</vt:lpstr>
      <vt:lpstr>Slide 13</vt:lpstr>
      <vt:lpstr>Pelo método da adição...</vt:lpstr>
      <vt:lpstr>Pelo método da substituição...</vt:lpstr>
      <vt:lpstr>Conclusões</vt:lpstr>
      <vt:lpstr>Sistemas de Equações e as Redes Sociais</vt:lpstr>
      <vt:lpstr>Esclarecendo</vt:lpstr>
      <vt:lpstr>Devemos saber que...</vt:lpstr>
      <vt:lpstr>Pelo método da substituição...</vt:lpstr>
      <vt:lpstr>Slide 21</vt:lpstr>
      <vt:lpstr>Método da Adição</vt:lpstr>
      <vt:lpstr>Sistemas de Equações do 1º Grau na Web</vt:lpstr>
      <vt:lpstr>Para exercitar 1</vt:lpstr>
      <vt:lpstr>Para exercitar 2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Vania Teofilo Alves</cp:lastModifiedBy>
  <cp:revision>421</cp:revision>
  <dcterms:created xsi:type="dcterms:W3CDTF">2011-07-13T12:53:46Z</dcterms:created>
  <dcterms:modified xsi:type="dcterms:W3CDTF">2012-10-25T21:41:41Z</dcterms:modified>
</cp:coreProperties>
</file>