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0C112-62FB-4969-83FC-8F8DD72146C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901F-84C3-4D4D-9AF9-E749BB4CE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26F25-AA97-4822-A162-E66F8799145F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8E4F6-650C-4ED8-BA17-BCDE315D03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BB5F6-6A65-42CE-AD44-54153B1183F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F448-F961-4051-83DB-C193746B17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63181-539A-4928-95A7-948DD87ECD27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6DAA-AB7B-4179-9ABE-FB0913652B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574B-0272-4A81-802B-BD15EA6A7A8A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8733-68B1-45B8-A8FE-0F8495D76F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24EEB-0086-43F6-8290-96A2C142C22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D6EA-0149-4788-BE4A-D75FDDE5CA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DD9EA-117D-484C-8792-7B59F61C561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01E80-D08E-4FE0-B97C-1D71C76F45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C410-0911-4D3A-8B83-0D82C0E16254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A64E-1790-42CD-9423-02C96B6EBB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91C72-0185-4A48-A5C8-88F44B0E092C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F70C4-8D09-4317-9061-F40F290753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6899-30BE-4923-B92D-8612763DECDF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F2CD-F224-4D63-A012-5A671DF533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2859C-828A-4CA3-B7AF-C7C195BE65D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62000-F753-4110-A29B-53385C545E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80902A-FC39-4980-A4CC-EA67EAF86E4B}" type="datetimeFigureOut">
              <a:rPr lang="pt-BR"/>
              <a:pPr>
                <a:defRPr/>
              </a:pPr>
              <a:t>09/10/2015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7DFDFF-E3F3-4CD2-82E8-4B3FEB22E7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6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6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9.wav"/><Relationship Id="rId4" Type="http://schemas.openxmlformats.org/officeDocument/2006/relationships/audio" Target="../media/audio8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omatematica.com.br/" TargetMode="External"/><Relationship Id="rId5" Type="http://schemas.openxmlformats.org/officeDocument/2006/relationships/hyperlink" Target="http://www.somatematica.com.br/fundam/equacoes1.php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6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openxmlformats.org/officeDocument/2006/relationships/audio" Target="../media/audio7.wav"/><Relationship Id="rId4" Type="http://schemas.openxmlformats.org/officeDocument/2006/relationships/audio" Target="../media/audio6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audio" Target="../media/audio6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6.wav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7" Type="http://schemas.openxmlformats.org/officeDocument/2006/relationships/image" Target="../media/image2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9.wav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f-edigleyalexandre.com/2012/06/equacao-do-1-grau-aplicacoes.html" TargetMode="Externa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4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rof-edigleyalexandre.com/2012/06/equacao-do-1-grau-aplicacoes.html" TargetMode="Externa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4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2.wav"/><Relationship Id="rId4" Type="http://schemas.openxmlformats.org/officeDocument/2006/relationships/audio" Target="../media/audio6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6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3.wav"/><Relationship Id="rId4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187624" y="3284984"/>
            <a:ext cx="7848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4000" i="1" dirty="0" smtClean="0">
                <a:solidFill>
                  <a:schemeClr val="bg1"/>
                </a:solidFill>
              </a:rPr>
              <a:t>MATEMÁTICA E SUAS TECNOLOGIAS</a:t>
            </a:r>
            <a:endParaRPr lang="pt-BR" altLang="pt-BR" sz="4000" i="1" dirty="0">
              <a:solidFill>
                <a:schemeClr val="bg1"/>
              </a:solidFill>
            </a:endParaRPr>
          </a:p>
          <a:p>
            <a:pPr algn="ctr"/>
            <a:r>
              <a:rPr lang="pt-BR" altLang="pt-BR" sz="2400" i="1" dirty="0">
                <a:solidFill>
                  <a:schemeClr val="bg1"/>
                </a:solidFill>
              </a:rPr>
              <a:t>Ensino Fundamental, 8º Ano</a:t>
            </a:r>
          </a:p>
          <a:p>
            <a:pPr algn="ctr"/>
            <a:r>
              <a:rPr lang="pt-BR" altLang="pt-BR" sz="4000" i="1" dirty="0">
                <a:solidFill>
                  <a:schemeClr val="bg1"/>
                </a:solidFill>
              </a:rPr>
              <a:t>Equações do primeiro grau o significado das raízes encontradas</a:t>
            </a: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4575" y="765175"/>
            <a:ext cx="6840538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Observe a equação 3x + 5 = 29.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63713" y="1916113"/>
            <a:ext cx="1944687" cy="923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dirty="0"/>
              <a:t>3x + 5</a:t>
            </a:r>
            <a:r>
              <a:rPr lang="pt-BR" sz="4000" b="1" dirty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40200" y="2000250"/>
            <a:ext cx="503238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=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19700" y="1916113"/>
            <a:ext cx="1008063" cy="9239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dirty="0"/>
              <a:t>29 </a:t>
            </a:r>
          </a:p>
        </p:txBody>
      </p:sp>
      <p:sp>
        <p:nvSpPr>
          <p:cNvPr id="8" name="Chave direita 7"/>
          <p:cNvSpPr/>
          <p:nvPr/>
        </p:nvSpPr>
        <p:spPr>
          <a:xfrm rot="5400000">
            <a:off x="2519363" y="1952625"/>
            <a:ext cx="433387" cy="2087563"/>
          </a:xfrm>
          <a:prstGeom prst="rightBrace">
            <a:avLst>
              <a:gd name="adj1" fmla="val 8333"/>
              <a:gd name="adj2" fmla="val 50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have direita 8"/>
          <p:cNvSpPr/>
          <p:nvPr/>
        </p:nvSpPr>
        <p:spPr>
          <a:xfrm rot="5400000">
            <a:off x="5472113" y="2384425"/>
            <a:ext cx="433387" cy="1223963"/>
          </a:xfrm>
          <a:prstGeom prst="rightBrace">
            <a:avLst>
              <a:gd name="adj1" fmla="val 8333"/>
              <a:gd name="adj2" fmla="val 50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4348628"/>
            <a:ext cx="4392488" cy="18158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/>
              <a:t>Denomina-se </a:t>
            </a:r>
          </a:p>
          <a:p>
            <a:pPr algn="ctr">
              <a:defRPr/>
            </a:pPr>
            <a:r>
              <a:rPr lang="pt-BR" sz="3600" b="1" dirty="0"/>
              <a:t> 1º membro da equação</a:t>
            </a:r>
            <a:r>
              <a:rPr lang="pt-BR" sz="4000" b="1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643438" y="4348163"/>
            <a:ext cx="4392612" cy="1816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/>
              <a:t>Denomina-se</a:t>
            </a:r>
          </a:p>
          <a:p>
            <a:pPr algn="ctr">
              <a:defRPr/>
            </a:pPr>
            <a:r>
              <a:rPr lang="pt-BR" sz="3600" b="1" dirty="0"/>
              <a:t>2º membro da equação</a:t>
            </a:r>
            <a:r>
              <a:rPr lang="pt-BR" sz="4000" b="1" dirty="0"/>
              <a:t> 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268538" y="3213100"/>
            <a:ext cx="431800" cy="10795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1"/>
            <a:endCxn id="11" idx="0"/>
          </p:cNvCxnSpPr>
          <p:nvPr/>
        </p:nvCxnSpPr>
        <p:spPr>
          <a:xfrm>
            <a:off x="5680075" y="3213100"/>
            <a:ext cx="1160463" cy="11350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d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57356" y="764704"/>
            <a:ext cx="551668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EQUAÇÃO DO 1º GRAU : DEFINIÇÃO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341438"/>
            <a:ext cx="8785225" cy="13843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Equações do tipo </a:t>
            </a:r>
            <a:r>
              <a:rPr lang="pt-BR" sz="2800" b="1" dirty="0" err="1"/>
              <a:t>ax</a:t>
            </a:r>
            <a:r>
              <a:rPr lang="pt-BR" sz="2800" b="1" dirty="0"/>
              <a:t> + b = 0, ou equivalentes, sendo </a:t>
            </a:r>
            <a:r>
              <a:rPr lang="pt-BR" sz="2800" b="1" i="1" dirty="0"/>
              <a:t>a</a:t>
            </a:r>
            <a:r>
              <a:rPr lang="pt-BR" sz="2800" b="1" dirty="0"/>
              <a:t> e </a:t>
            </a:r>
            <a:r>
              <a:rPr lang="pt-BR" sz="2800" b="1" i="1" dirty="0"/>
              <a:t>b</a:t>
            </a:r>
            <a:r>
              <a:rPr lang="pt-BR" sz="2800" b="1" dirty="0"/>
              <a:t> números racionais e a </a:t>
            </a:r>
            <a:r>
              <a:rPr lang="pt-BR" sz="2800" b="1" dirty="0">
                <a:latin typeface="Arial"/>
                <a:cs typeface="Arial"/>
              </a:rPr>
              <a:t>ǂ 0, são chamadas equações do 1º grau na incógnita x.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388" y="2781300"/>
            <a:ext cx="2016125" cy="522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EXEMPLOS: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3369186"/>
            <a:ext cx="2376264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2x – 8 = 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52192" y="3420289"/>
            <a:ext cx="596828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Equação do 1º grau na incógnita 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388" y="4076700"/>
            <a:ext cx="1800225" cy="708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8y = 32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76475" y="4149725"/>
            <a:ext cx="5967413" cy="584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Equação do 1º grau na incógnita y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79388" y="4841875"/>
            <a:ext cx="2952750" cy="13239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u="sng" dirty="0"/>
              <a:t>2 n</a:t>
            </a:r>
            <a:r>
              <a:rPr lang="pt-BR" sz="4000" b="1" dirty="0"/>
              <a:t> – 1 = 13</a:t>
            </a:r>
          </a:p>
          <a:p>
            <a:pPr>
              <a:defRPr/>
            </a:pPr>
            <a:r>
              <a:rPr lang="pt-BR" sz="4000" b="1" dirty="0"/>
              <a:t>  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140224" y="5221233"/>
            <a:ext cx="596828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Equação do 1º grau na incógnita n</a:t>
            </a:r>
          </a:p>
        </p:txBody>
      </p:sp>
    </p:spTree>
  </p:cSld>
  <p:clrMapOvr>
    <a:masterClrMapping/>
  </p:clrMapOvr>
  <p:transition>
    <p:pull dir="lu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79512" y="764704"/>
            <a:ext cx="8569325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800" b="1" dirty="0"/>
              <a:t>Em uma equação o expoente da incógnita indica o seu grau. Veja:</a:t>
            </a: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468313" y="2924175"/>
            <a:ext cx="2663825" cy="7699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3x – 5 = 12</a:t>
            </a:r>
          </a:p>
        </p:txBody>
      </p:sp>
      <p:sp>
        <p:nvSpPr>
          <p:cNvPr id="6" name="CaixaDeTexto 7"/>
          <p:cNvSpPr txBox="1">
            <a:spLocks noChangeArrowheads="1"/>
          </p:cNvSpPr>
          <p:nvPr/>
        </p:nvSpPr>
        <p:spPr bwMode="auto">
          <a:xfrm>
            <a:off x="539750" y="3811588"/>
            <a:ext cx="2160588" cy="7699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4x² = 12</a:t>
            </a:r>
          </a:p>
        </p:txBody>
      </p:sp>
      <p:sp>
        <p:nvSpPr>
          <p:cNvPr id="7" name="CaixaDeTexto 8"/>
          <p:cNvSpPr txBox="1">
            <a:spLocks noChangeArrowheads="1"/>
          </p:cNvSpPr>
          <p:nvPr/>
        </p:nvSpPr>
        <p:spPr bwMode="auto">
          <a:xfrm>
            <a:off x="179388" y="4652963"/>
            <a:ext cx="3311525" cy="7699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r² + 1 = r + 13</a:t>
            </a:r>
          </a:p>
        </p:txBody>
      </p:sp>
      <p:sp>
        <p:nvSpPr>
          <p:cNvPr id="8" name="CaixaDeTexto 15"/>
          <p:cNvSpPr txBox="1">
            <a:spLocks noChangeArrowheads="1"/>
          </p:cNvSpPr>
          <p:nvPr/>
        </p:nvSpPr>
        <p:spPr bwMode="auto">
          <a:xfrm>
            <a:off x="3132138" y="3087688"/>
            <a:ext cx="4392612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 do primeiro grau</a:t>
            </a:r>
          </a:p>
        </p:txBody>
      </p:sp>
      <p:sp>
        <p:nvSpPr>
          <p:cNvPr id="9" name="CaixaDeTexto 15"/>
          <p:cNvSpPr txBox="1">
            <a:spLocks noChangeArrowheads="1"/>
          </p:cNvSpPr>
          <p:nvPr/>
        </p:nvSpPr>
        <p:spPr bwMode="auto">
          <a:xfrm>
            <a:off x="3563938" y="2420938"/>
            <a:ext cx="3743325" cy="585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Lembre-se que X = X¹</a:t>
            </a:r>
          </a:p>
        </p:txBody>
      </p:sp>
      <p:sp>
        <p:nvSpPr>
          <p:cNvPr id="10" name="CaixaDeTexto 15"/>
          <p:cNvSpPr txBox="1">
            <a:spLocks noChangeArrowheads="1"/>
          </p:cNvSpPr>
          <p:nvPr/>
        </p:nvSpPr>
        <p:spPr bwMode="auto">
          <a:xfrm>
            <a:off x="2771775" y="3956050"/>
            <a:ext cx="4392613" cy="460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 do segundo grau</a:t>
            </a:r>
          </a:p>
        </p:txBody>
      </p:sp>
      <p:sp>
        <p:nvSpPr>
          <p:cNvPr id="11" name="CaixaDeTexto 15"/>
          <p:cNvSpPr txBox="1">
            <a:spLocks noChangeArrowheads="1"/>
          </p:cNvSpPr>
          <p:nvPr/>
        </p:nvSpPr>
        <p:spPr bwMode="auto">
          <a:xfrm>
            <a:off x="3492500" y="4797425"/>
            <a:ext cx="56515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Também é uma equação  do segundo grau. </a:t>
            </a:r>
          </a:p>
        </p:txBody>
      </p:sp>
      <p:sp>
        <p:nvSpPr>
          <p:cNvPr id="12" name="CaixaDeTexto 15"/>
          <p:cNvSpPr txBox="1">
            <a:spLocks noChangeArrowheads="1"/>
          </p:cNvSpPr>
          <p:nvPr/>
        </p:nvSpPr>
        <p:spPr bwMode="auto">
          <a:xfrm>
            <a:off x="179512" y="5703614"/>
            <a:ext cx="734481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Nesse caso, considera-se o maior expoente da incógnita.</a:t>
            </a:r>
          </a:p>
        </p:txBody>
      </p:sp>
      <p:sp>
        <p:nvSpPr>
          <p:cNvPr id="13" name="Chave esquerda 12"/>
          <p:cNvSpPr/>
          <p:nvPr/>
        </p:nvSpPr>
        <p:spPr>
          <a:xfrm rot="16200000">
            <a:off x="1669256" y="3739357"/>
            <a:ext cx="331787" cy="36004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pull dir="rd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765175"/>
            <a:ext cx="8640762" cy="2430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800" b="1" dirty="0"/>
              <a:t>Geralmente em uma equação </a:t>
            </a:r>
          </a:p>
          <a:p>
            <a:pPr algn="ctr">
              <a:defRPr/>
            </a:pPr>
            <a:r>
              <a:rPr lang="pt-BR" sz="3800" b="1" dirty="0"/>
              <a:t>procura-se  o valor da incógnita que a transforma  em uma sentença fechada verdadeira.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3213100"/>
            <a:ext cx="2232025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Exemplo: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3789363"/>
            <a:ext cx="8640762" cy="15700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800" b="1" i="1" dirty="0"/>
              <a:t>Na equação 6x </a:t>
            </a:r>
            <a:r>
              <a:rPr lang="pt-BR" sz="4800" b="1" dirty="0"/>
              <a:t>= 30, qual o valor de </a:t>
            </a:r>
            <a:r>
              <a:rPr lang="pt-BR" sz="4800" b="1" i="1" dirty="0"/>
              <a:t>x</a:t>
            </a:r>
            <a:r>
              <a:rPr lang="pt-BR" sz="4800" b="1" dirty="0"/>
              <a:t> 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7800" y="5300663"/>
            <a:ext cx="8642350" cy="830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b="1" i="1" dirty="0"/>
              <a:t>Observe que a equação 6x = 30 é do 1º grau!</a:t>
            </a:r>
            <a:r>
              <a:rPr lang="pt-BR" sz="4800" b="1" i="1" dirty="0"/>
              <a:t> </a:t>
            </a:r>
            <a:endParaRPr lang="pt-BR" sz="4800" b="1" dirty="0"/>
          </a:p>
        </p:txBody>
      </p:sp>
    </p:spTree>
  </p:cSld>
  <p:clrMapOvr>
    <a:masterClrMapping/>
  </p:clrMapOvr>
  <p:transition>
    <p:pull dir="ru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5667" y="730969"/>
            <a:ext cx="7668741" cy="708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Resolvendo mentalmente:   6x = 30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42863" y="1484784"/>
            <a:ext cx="3313113" cy="708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O número é 5: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31693" y="1412776"/>
            <a:ext cx="649287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6</a:t>
            </a:r>
            <a:r>
              <a:rPr lang="pt-BR" sz="4000" b="1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80980" y="1412776"/>
            <a:ext cx="431800" cy="8318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.</a:t>
            </a:r>
            <a:r>
              <a:rPr lang="pt-BR" sz="4000" b="1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12780" y="1412776"/>
            <a:ext cx="576263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5</a:t>
            </a:r>
            <a:r>
              <a:rPr lang="pt-BR" sz="4000" b="1" dirty="0"/>
              <a:t>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89043" y="1412776"/>
            <a:ext cx="503237" cy="8318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=</a:t>
            </a:r>
            <a:r>
              <a:rPr lang="pt-BR" sz="4000" b="1" dirty="0"/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2280" y="1412776"/>
            <a:ext cx="865188" cy="8318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30</a:t>
            </a:r>
            <a:r>
              <a:rPr lang="pt-BR" sz="4000" b="1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55776" y="2206605"/>
            <a:ext cx="39604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Logo, </a:t>
            </a:r>
            <a:r>
              <a:rPr lang="pt-BR" sz="3600" b="1" i="1" dirty="0"/>
              <a:t>x</a:t>
            </a:r>
            <a:r>
              <a:rPr lang="pt-BR" sz="3600" b="1" dirty="0"/>
              <a:t> = 5, ou seja,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0825" y="2825750"/>
            <a:ext cx="8713788" cy="1323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5 é a solução ou RAIZ da equação </a:t>
            </a:r>
          </a:p>
          <a:p>
            <a:pPr algn="ctr">
              <a:defRPr/>
            </a:pPr>
            <a:r>
              <a:rPr lang="pt-BR" sz="4000" b="1" i="1" dirty="0"/>
              <a:t>6x </a:t>
            </a:r>
            <a:r>
              <a:rPr lang="pt-BR" sz="4000" b="1" dirty="0"/>
              <a:t>= 30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0825" y="4043363"/>
            <a:ext cx="8642350" cy="2122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400" b="1" dirty="0"/>
              <a:t>Isso significa dizer que substituindo o </a:t>
            </a:r>
            <a:r>
              <a:rPr lang="pt-BR" sz="4400" b="1" i="1" dirty="0"/>
              <a:t>x</a:t>
            </a:r>
            <a:r>
              <a:rPr lang="pt-BR" sz="4400" b="1" dirty="0"/>
              <a:t> por 5  na equação 6x = 30, temos uma sentença fechada verdadeira.</a:t>
            </a:r>
            <a:r>
              <a:rPr lang="pt-BR" sz="4000" b="1" dirty="0"/>
              <a:t> </a:t>
            </a:r>
          </a:p>
        </p:txBody>
      </p:sp>
    </p:spTree>
  </p:cSld>
  <p:clrMapOvr>
    <a:masterClrMapping/>
  </p:clrMapOvr>
  <p:transition>
    <p:zoom dir="in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3860800"/>
            <a:ext cx="8353425" cy="2308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7200" b="1" i="1" dirty="0"/>
              <a:t>Resolva a equação </a:t>
            </a:r>
          </a:p>
          <a:p>
            <a:pPr algn="ctr">
              <a:defRPr/>
            </a:pPr>
            <a:r>
              <a:rPr lang="pt-BR" sz="7200" b="1" i="1" dirty="0"/>
              <a:t>3x + 4 </a:t>
            </a:r>
            <a:r>
              <a:rPr lang="pt-BR" sz="7200" b="1" dirty="0"/>
              <a:t>= 25.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760660"/>
            <a:ext cx="2880320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Observação: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1552748"/>
            <a:ext cx="684076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Equações do 1º grau têm 1 raiz.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2348880"/>
            <a:ext cx="6840760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Equações do 2º grau têm 2 raiz.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3140968"/>
            <a:ext cx="7272808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Equações do 3º grau têm 3 raiz...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236296" y="832668"/>
            <a:ext cx="1728192" cy="11695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/>
              <a:t>Nota: </a:t>
            </a:r>
          </a:p>
          <a:p>
            <a:pPr algn="just">
              <a:defRPr/>
            </a:pPr>
            <a:r>
              <a:rPr lang="pt-BR" sz="1400" b="1" dirty="0"/>
              <a:t>Equações de grau superiores  ao 1º serão estudadas em séries subsequentes.</a:t>
            </a:r>
          </a:p>
        </p:txBody>
      </p:sp>
    </p:spTree>
  </p:cSld>
  <p:clrMapOvr>
    <a:masterClrMapping/>
  </p:clrMapOvr>
  <p:transition>
    <p:zoom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438" y="736600"/>
            <a:ext cx="5868987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Resolvendo mentalmente: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00113" y="1528763"/>
            <a:ext cx="7416800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A equação pode ser escrita assim: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5816" y="2247836"/>
            <a:ext cx="3312368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 </a:t>
            </a:r>
            <a:r>
              <a:rPr lang="pt-BR" sz="4400" b="1" dirty="0"/>
              <a:t>3 . x + 4 = 25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75656" y="3039924"/>
            <a:ext cx="583264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Então temos que x = 7</a:t>
            </a:r>
            <a:r>
              <a:rPr lang="pt-BR" sz="4000" b="1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635896" y="3789040"/>
            <a:ext cx="576064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7</a:t>
            </a:r>
            <a:r>
              <a:rPr lang="pt-BR" sz="4000" b="1" dirty="0"/>
              <a:t>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0072" y="3789040"/>
            <a:ext cx="50405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=</a:t>
            </a:r>
            <a:r>
              <a:rPr lang="pt-BR" sz="4000" b="1" dirty="0"/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24128" y="3789040"/>
            <a:ext cx="86409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25</a:t>
            </a:r>
            <a:r>
              <a:rPr lang="pt-BR" sz="4000" b="1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55776" y="3789040"/>
            <a:ext cx="576064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3</a:t>
            </a:r>
            <a:r>
              <a:rPr lang="pt-BR" sz="4000" b="1" dirty="0"/>
              <a:t>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789040"/>
            <a:ext cx="50405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.</a:t>
            </a:r>
            <a:r>
              <a:rPr lang="pt-BR" sz="4000" b="1" dirty="0"/>
              <a:t>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0" y="5517232"/>
            <a:ext cx="9144000" cy="6771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800" b="1" dirty="0"/>
              <a:t>Logo, </a:t>
            </a:r>
            <a:r>
              <a:rPr lang="pt-BR" sz="3800" b="1" i="1" dirty="0"/>
              <a:t>x</a:t>
            </a:r>
            <a:r>
              <a:rPr lang="pt-BR" sz="3800" b="1" dirty="0"/>
              <a:t> = 7 é soluções da equação </a:t>
            </a:r>
            <a:r>
              <a:rPr lang="pt-BR" sz="3800" b="1" i="1" dirty="0"/>
              <a:t>3x + 4 = 25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211960" y="3789040"/>
            <a:ext cx="50405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+</a:t>
            </a:r>
            <a:r>
              <a:rPr lang="pt-BR" sz="4000" b="1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716016" y="3789040"/>
            <a:ext cx="50405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4</a:t>
            </a:r>
            <a:r>
              <a:rPr lang="pt-BR" sz="4000" b="1" dirty="0"/>
              <a:t>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24525" y="4797425"/>
            <a:ext cx="863600" cy="830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25</a:t>
            </a:r>
            <a:r>
              <a:rPr lang="pt-BR" sz="4000" b="1" dirty="0"/>
              <a:t>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555875" y="4797425"/>
            <a:ext cx="1655763" cy="830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   21</a:t>
            </a:r>
            <a:r>
              <a:rPr lang="pt-BR" sz="4000" b="1" dirty="0"/>
              <a:t>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19700" y="4797425"/>
            <a:ext cx="504825" cy="830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=</a:t>
            </a:r>
            <a:r>
              <a:rPr lang="pt-BR" sz="4000" b="1" dirty="0"/>
              <a:t>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11638" y="4797425"/>
            <a:ext cx="504825" cy="830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+</a:t>
            </a:r>
            <a:r>
              <a:rPr lang="pt-BR" sz="4000" b="1" dirty="0"/>
              <a:t>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716463" y="4797425"/>
            <a:ext cx="503237" cy="830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4</a:t>
            </a:r>
            <a:r>
              <a:rPr lang="pt-BR" sz="4000" b="1" dirty="0"/>
              <a:t> </a:t>
            </a:r>
          </a:p>
        </p:txBody>
      </p:sp>
      <p:sp>
        <p:nvSpPr>
          <p:cNvPr id="21" name="Chave direita 20"/>
          <p:cNvSpPr/>
          <p:nvPr/>
        </p:nvSpPr>
        <p:spPr>
          <a:xfrm rot="5400000">
            <a:off x="3132138" y="3860800"/>
            <a:ext cx="431800" cy="1584325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wheel spokes="1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96144" y="908720"/>
            <a:ext cx="626469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800" b="1" dirty="0"/>
              <a:t>Podemos observar que: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7338" y="2349500"/>
            <a:ext cx="8569325" cy="15700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800" b="1" dirty="0"/>
              <a:t>5 é a RAIZ da equação </a:t>
            </a:r>
            <a:r>
              <a:rPr lang="pt-BR" sz="4800" b="1" i="1" dirty="0"/>
              <a:t>6x </a:t>
            </a:r>
            <a:r>
              <a:rPr lang="pt-BR" sz="4800" b="1" dirty="0"/>
              <a:t>= 30, pois a satisfaz</a:t>
            </a:r>
            <a:r>
              <a:rPr lang="pt-BR" sz="4000" b="1" dirty="0"/>
              <a:t>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4016" y="4293096"/>
            <a:ext cx="889248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800" b="1" dirty="0"/>
              <a:t>7 satisfaz a equação </a:t>
            </a:r>
            <a:r>
              <a:rPr lang="pt-BR" sz="4800" b="1" i="1" dirty="0"/>
              <a:t>3x + 4 = 25, logo, </a:t>
            </a:r>
            <a:r>
              <a:rPr lang="pt-BR" sz="4800" b="1" dirty="0"/>
              <a:t>é sua RAIZ.</a:t>
            </a:r>
          </a:p>
        </p:txBody>
      </p:sp>
    </p:spTree>
  </p:cSld>
  <p:clrMapOvr>
    <a:masterClrMapping/>
  </p:clrMapOvr>
  <p:transition>
    <p:wheel spokes="2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6024" y="1601505"/>
            <a:ext cx="8604448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- A  raiz é o valor da incógnita que satisfaz a equação.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3068960"/>
            <a:ext cx="8604448" cy="19389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- A incógnita, ao ser substituída por esse valor gera uma sentença fechada verdadeira.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764704"/>
            <a:ext cx="5112568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Podemos concluir que: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925" y="5013325"/>
            <a:ext cx="9075738" cy="1154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300" b="1" dirty="0">
                <a:solidFill>
                  <a:schemeClr val="tx1"/>
                </a:solidFill>
              </a:rPr>
              <a:t>Dica: No link </a:t>
            </a:r>
            <a:r>
              <a:rPr lang="pt-BR" sz="2300" b="1" dirty="0">
                <a:solidFill>
                  <a:schemeClr val="tx1"/>
                </a:solidFill>
                <a:hlinkClick r:id="rId5"/>
              </a:rPr>
              <a:t>http://www.somatematica.com.br/fundam/equacoes1.</a:t>
            </a:r>
            <a:r>
              <a:rPr lang="pt-BR" sz="2300" b="1" dirty="0" err="1">
                <a:solidFill>
                  <a:schemeClr val="tx1"/>
                </a:solidFill>
                <a:hlinkClick r:id="rId5"/>
              </a:rPr>
              <a:t>php</a:t>
            </a:r>
            <a:r>
              <a:rPr lang="pt-BR" sz="2300" b="1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pt-BR" sz="2300" b="1" dirty="0">
                <a:solidFill>
                  <a:schemeClr val="tx1"/>
                </a:solidFill>
              </a:rPr>
              <a:t>do site </a:t>
            </a:r>
            <a:r>
              <a:rPr lang="pt-BR" sz="2300" b="1" dirty="0">
                <a:solidFill>
                  <a:schemeClr val="tx1"/>
                </a:solidFill>
                <a:hlinkClick r:id="rId6"/>
              </a:rPr>
              <a:t>www.somatematica.com.br</a:t>
            </a:r>
            <a:r>
              <a:rPr lang="pt-BR" sz="2300" b="1" dirty="0">
                <a:solidFill>
                  <a:schemeClr val="tx1"/>
                </a:solidFill>
              </a:rPr>
              <a:t>  você poderá revisar e se aprofundar </a:t>
            </a:r>
          </a:p>
          <a:p>
            <a:pPr>
              <a:defRPr/>
            </a:pPr>
            <a:r>
              <a:rPr lang="pt-BR" sz="2300" b="1" dirty="0">
                <a:solidFill>
                  <a:schemeClr val="tx1"/>
                </a:solidFill>
              </a:rPr>
              <a:t>um pouco mais nesse conteúdo.</a:t>
            </a:r>
            <a:endParaRPr lang="pt-BR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l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1560" y="756468"/>
            <a:ext cx="802838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PROBLEMAS VERBAIS E SUAS EQUAÇÕES.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9512" y="1332532"/>
            <a:ext cx="878497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1) A soma de dois números consecutivos é 13. Quais são esses  números?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03848" y="2556668"/>
            <a:ext cx="2253759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RESPOSTA: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4016" y="3996828"/>
            <a:ext cx="8820472" cy="14465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400" b="1" dirty="0"/>
              <a:t>Representamos os dois números consecutivos por: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043238" y="5373688"/>
            <a:ext cx="2752725" cy="101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6000" b="1" dirty="0"/>
              <a:t>x e x + 1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7950" y="3276600"/>
            <a:ext cx="889317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Chamamos o número desconhecido de x.</a:t>
            </a:r>
          </a:p>
        </p:txBody>
      </p:sp>
    </p:spTree>
  </p:cSld>
  <p:clrMapOvr>
    <a:masterClrMapping/>
  </p:clrMapOvr>
  <p:transition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18825"/>
            <a:ext cx="8892480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u="sng" dirty="0">
                <a:latin typeface="Times New Roman" pitchFamily="18" charset="0"/>
                <a:cs typeface="Times New Roman" pitchFamily="18" charset="0"/>
              </a:rPr>
              <a:t>Objetivos da matemática para o quarto ciclo do pensamento algébrico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defRPr/>
            </a:pP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- produzir e interpretar diferentes escritas algébricas - expressões, igualdades e desigualdades - , identificando as equações, inequações e sistemas;</a:t>
            </a:r>
          </a:p>
          <a:p>
            <a:pPr algn="just">
              <a:defRPr/>
            </a:pP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- resolver situações-problema por meio de equações e inequações do primeiro grau, compreendendo os procedimentos envolvidos;</a:t>
            </a:r>
          </a:p>
          <a:p>
            <a:pPr algn="just">
              <a:defRPr/>
            </a:pP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- observar regularidades e estabelecer leis matemáticas que expressem a relação de dependência entre variáveis.</a:t>
            </a:r>
          </a:p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(PCN, terceiro e  quarto ciclos do ensino fundamental, Matemática, página 81,1998)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2780928"/>
            <a:ext cx="8892480" cy="16619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CONCEITOS E PROCEDIMENTOS :</a:t>
            </a:r>
            <a:r>
              <a:rPr lang="pt-B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Número e operações</a:t>
            </a:r>
          </a:p>
          <a:p>
            <a:pPr algn="just">
              <a:defRPr/>
            </a:pPr>
            <a:r>
              <a:rPr lang="pt-B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-Tradução de situações-problema por equações ou inequações do primeiro grau, utilizando as propriedades da igualdade ou desigualdade, na construção de procedimentos para resolvê-las, discutindo o significado das raízes encontradas em confronto com a situação proposta.       </a:t>
            </a:r>
          </a:p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(PCN, terceiro e  quarto ciclos do ensino fundamental, Matemática, página 87,1998).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504" y="4437112"/>
            <a:ext cx="889248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/>
              <a:t>       </a:t>
            </a:r>
            <a:r>
              <a:rPr lang="pt-BR" b="1" dirty="0">
                <a:solidFill>
                  <a:schemeClr val="bg1"/>
                </a:solidFill>
              </a:rPr>
              <a:t>Um eixo organizador do processo de ensino e aprendizagem de Matemática é a resolução de problemas que tem como um dos princípios: a situação-problema é o ponto de partida da atividade matemática e não a definição. No processo de ensino e aprendizagem, conceitos, ideias e métodos matemáticos devem ser abordados mediante a exploração de problemas, ou seja, de situações em que os alunos precisem desenvolver algum tipo de estratégia para resolvê-las.</a:t>
            </a:r>
            <a:r>
              <a:rPr lang="pt-B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(PCN, terceiro e  quarto ciclos do ensino fundamental, Matemática, página 40,1998).</a:t>
            </a:r>
            <a:endParaRPr lang="pt-BR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694437"/>
            <a:ext cx="612456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A soma dos dois números é 13: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0825" y="1484313"/>
            <a:ext cx="396875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1800" y="2351088"/>
            <a:ext cx="395288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x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750" y="3284538"/>
            <a:ext cx="630238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2x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27088" y="2347913"/>
            <a:ext cx="414337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+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58888" y="2347913"/>
            <a:ext cx="1068387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x + 1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39975" y="2347913"/>
            <a:ext cx="985838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 13</a:t>
            </a:r>
          </a:p>
        </p:txBody>
      </p:sp>
      <p:sp>
        <p:nvSpPr>
          <p:cNvPr id="11" name="Chave direita 10"/>
          <p:cNvSpPr/>
          <p:nvPr/>
        </p:nvSpPr>
        <p:spPr>
          <a:xfrm rot="5400000">
            <a:off x="807244" y="2401094"/>
            <a:ext cx="431800" cy="1192212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87450" y="3284538"/>
            <a:ext cx="414338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19250" y="3286125"/>
            <a:ext cx="419100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51050" y="3284538"/>
            <a:ext cx="414338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84438" y="3286125"/>
            <a:ext cx="652462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0238" y="1484313"/>
            <a:ext cx="412750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+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42988" y="1484313"/>
            <a:ext cx="1460500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( x + 1)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484438" y="1484313"/>
            <a:ext cx="985837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 13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547813" y="4292600"/>
            <a:ext cx="560387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-1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24075" y="4292600"/>
            <a:ext cx="414338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555875" y="4292600"/>
            <a:ext cx="652463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203575" y="4292600"/>
            <a:ext cx="560388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-1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57275" y="5372100"/>
            <a:ext cx="630238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2x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7513" y="5372100"/>
            <a:ext cx="412750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119313" y="5375275"/>
            <a:ext cx="652462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9213" y="4292600"/>
            <a:ext cx="630237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2x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6913" y="4292600"/>
            <a:ext cx="414337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+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28713" y="4294188"/>
            <a:ext cx="419100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356100" y="1482725"/>
            <a:ext cx="630238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2x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80063" y="1482725"/>
            <a:ext cx="414337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989638" y="1484313"/>
            <a:ext cx="652462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12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779912" y="5733256"/>
            <a:ext cx="302433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6 + (6 + 1) = 13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219700" y="2563813"/>
            <a:ext cx="396875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x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004048" y="5220489"/>
            <a:ext cx="266429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VERIFICAÇÃO: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003800" y="1482725"/>
            <a:ext cx="546100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:2</a:t>
            </a:r>
          </a:p>
        </p:txBody>
      </p:sp>
      <p:cxnSp>
        <p:nvCxnSpPr>
          <p:cNvPr id="36" name="Conector de seta reta 35"/>
          <p:cNvCxnSpPr>
            <a:stCxn id="25" idx="3"/>
            <a:endCxn id="29" idx="1"/>
          </p:cNvCxnSpPr>
          <p:nvPr/>
        </p:nvCxnSpPr>
        <p:spPr>
          <a:xfrm flipV="1">
            <a:off x="2771775" y="1806575"/>
            <a:ext cx="1584325" cy="38909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659563" y="1485900"/>
            <a:ext cx="546100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:2</a:t>
            </a:r>
          </a:p>
        </p:txBody>
      </p:sp>
      <p:sp>
        <p:nvSpPr>
          <p:cNvPr id="38" name="Chave direita 37"/>
          <p:cNvSpPr/>
          <p:nvPr/>
        </p:nvSpPr>
        <p:spPr>
          <a:xfrm rot="5400000">
            <a:off x="5544344" y="800894"/>
            <a:ext cx="503237" cy="2879725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616575" y="2563813"/>
            <a:ext cx="414338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8375" y="2563813"/>
            <a:ext cx="419100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6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48264" y="5733256"/>
            <a:ext cx="208823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6 + 7 = 13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219700" y="3355975"/>
            <a:ext cx="963613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x+ 1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183313" y="3355975"/>
            <a:ext cx="414337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=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15113" y="3355975"/>
            <a:ext cx="1762125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6 + 1 = 7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850063" y="2563813"/>
            <a:ext cx="1514475" cy="647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/>
              <a:t> Então: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51920" y="4077072"/>
            <a:ext cx="5040560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Logo os números procurados são 6 e 7.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851920" y="1196752"/>
            <a:ext cx="396044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Eliminando os parênteses</a:t>
            </a:r>
          </a:p>
        </p:txBody>
      </p:sp>
      <p:sp>
        <p:nvSpPr>
          <p:cNvPr id="48" name="Chave direita 47"/>
          <p:cNvSpPr/>
          <p:nvPr/>
        </p:nvSpPr>
        <p:spPr>
          <a:xfrm rot="5400000">
            <a:off x="1527969" y="1608932"/>
            <a:ext cx="431800" cy="1192212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339975" y="1484313"/>
            <a:ext cx="1511300" cy="179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3851920" y="3481844"/>
            <a:ext cx="529208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Adicionando -1 aos dois membros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851920" y="5426060"/>
            <a:ext cx="511256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Dividindo os dois membros por 2</a:t>
            </a: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2700338" y="5688013"/>
            <a:ext cx="1150937" cy="2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932312" y="2780928"/>
            <a:ext cx="402406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Adicionando as incógnitas</a:t>
            </a:r>
          </a:p>
        </p:txBody>
      </p:sp>
      <p:cxnSp>
        <p:nvCxnSpPr>
          <p:cNvPr id="54" name="Conector de seta reta 53"/>
          <p:cNvCxnSpPr/>
          <p:nvPr/>
        </p:nvCxnSpPr>
        <p:spPr>
          <a:xfrm flipH="1" flipV="1">
            <a:off x="1692275" y="2852738"/>
            <a:ext cx="2239963" cy="188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2555875" y="4292600"/>
            <a:ext cx="1223963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   12</a:t>
            </a:r>
          </a:p>
        </p:txBody>
      </p:sp>
      <p:cxnSp>
        <p:nvCxnSpPr>
          <p:cNvPr id="56" name="Conector de seta reta 55"/>
          <p:cNvCxnSpPr>
            <a:endCxn id="15" idx="3"/>
          </p:cNvCxnSpPr>
          <p:nvPr/>
        </p:nvCxnSpPr>
        <p:spPr>
          <a:xfrm flipH="1" flipV="1">
            <a:off x="3136900" y="3609975"/>
            <a:ext cx="714375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707643"/>
            <a:ext cx="8856663" cy="45935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50" b="1" dirty="0"/>
              <a:t>2) Um vendedor de uma loja de eletrodomésticos possui um salário mensal dado pela expressão 678 + 10/100p que corresponde a um salário mínimo e mais 10% do valor dos produtos vendidos pelo funcionário que é representado pela letra </a:t>
            </a:r>
            <a:r>
              <a:rPr lang="pt-BR" sz="3250" b="1" i="1" dirty="0"/>
              <a:t>p</a:t>
            </a:r>
            <a:r>
              <a:rPr lang="pt-BR" sz="3250" b="1" dirty="0"/>
              <a:t>.</a:t>
            </a:r>
          </a:p>
          <a:p>
            <a:pPr algn="just">
              <a:defRPr/>
            </a:pPr>
            <a:r>
              <a:rPr lang="pt-BR" sz="3250" b="1" dirty="0"/>
              <a:t>Durante um determinado mês o vendedor efetuou a venda de apenas um produto e teve como salário R$ 800,00. Qual o valor do produto vendido?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825" y="5385410"/>
            <a:ext cx="885666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NOTA: Esse problema mostra uma aplicabilidade de equações do 1º grau no mercado de trabalho : cálculo do salário de um trabalhador.</a:t>
            </a:r>
            <a:endParaRPr lang="pt-BR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mb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496" y="692696"/>
            <a:ext cx="612068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Vamos equacionar o problema: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27763" y="692150"/>
            <a:ext cx="28448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400" dirty="0"/>
              <a:t>Utilizar o dicionário para entender o significada  da palavra equacionar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496" y="1268760"/>
            <a:ext cx="9036496" cy="26161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100" b="1" dirty="0"/>
              <a:t>Igualamos a expressão 678 + 10/100p, que representa um salário mínimo  mais 10% do valor do produto vendido, ao salário ganho nesse mês 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11960" y="3789040"/>
            <a:ext cx="1584176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u="sng" dirty="0"/>
              <a:t> 10 </a:t>
            </a:r>
            <a:r>
              <a:rPr lang="pt-BR" sz="5400" b="1" dirty="0"/>
              <a:t>p</a:t>
            </a:r>
          </a:p>
          <a:p>
            <a:pPr>
              <a:defRPr/>
            </a:pPr>
            <a:r>
              <a:rPr lang="pt-BR" sz="5400" b="1" dirty="0"/>
              <a:t>100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3789040"/>
            <a:ext cx="180020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dirty="0"/>
              <a:t>= 800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3789040"/>
            <a:ext cx="50405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dirty="0"/>
              <a:t>+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339752" y="3801814"/>
            <a:ext cx="136815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5400" b="1" dirty="0"/>
              <a:t>678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796136" y="4944070"/>
            <a:ext cx="3347864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VAMOS RESOLVER </a:t>
            </a:r>
          </a:p>
          <a:p>
            <a:pPr>
              <a:defRPr/>
            </a:pPr>
            <a:r>
              <a:rPr lang="pt-BR" sz="3200" b="1" dirty="0"/>
              <a:t>A EQUAÇÃO: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7504" y="4595644"/>
            <a:ext cx="4104456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>
                <a:solidFill>
                  <a:schemeClr val="bg1"/>
                </a:solidFill>
              </a:rPr>
              <a:t>Observe que:</a:t>
            </a:r>
          </a:p>
          <a:p>
            <a:pPr>
              <a:defRPr/>
            </a:pPr>
            <a:r>
              <a:rPr lang="pt-BR" sz="3200" b="1" dirty="0">
                <a:solidFill>
                  <a:schemeClr val="bg1"/>
                </a:solidFill>
              </a:rPr>
              <a:t>10% = </a:t>
            </a:r>
            <a:r>
              <a:rPr lang="pt-BR" sz="3200" b="1" u="sng" dirty="0">
                <a:solidFill>
                  <a:schemeClr val="bg1"/>
                </a:solidFill>
              </a:rPr>
              <a:t>10 </a:t>
            </a:r>
            <a:r>
              <a:rPr lang="pt-BR" sz="3200" b="1" dirty="0">
                <a:solidFill>
                  <a:schemeClr val="bg1"/>
                </a:solidFill>
              </a:rPr>
              <a:t>ou ainda 0,10</a:t>
            </a:r>
          </a:p>
          <a:p>
            <a:pPr>
              <a:defRPr/>
            </a:pPr>
            <a:r>
              <a:rPr lang="pt-BR" sz="3200" b="1" dirty="0">
                <a:solidFill>
                  <a:schemeClr val="bg1"/>
                </a:solidFill>
              </a:rPr>
              <a:t>           100</a:t>
            </a:r>
          </a:p>
        </p:txBody>
      </p:sp>
    </p:spTree>
  </p:cSld>
  <p:clrMapOvr>
    <a:masterClrMapping/>
  </p:clrMapOvr>
  <p:transition>
    <p:pu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560" y="665401"/>
            <a:ext cx="100811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678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665401"/>
            <a:ext cx="1008112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 10 </a:t>
            </a:r>
            <a:r>
              <a:rPr lang="pt-BR" sz="3200" b="1" dirty="0"/>
              <a:t>p</a:t>
            </a:r>
          </a:p>
          <a:p>
            <a:pPr>
              <a:defRPr/>
            </a:pPr>
            <a:r>
              <a:rPr lang="pt-BR" sz="3200" b="1" dirty="0"/>
              <a:t>100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31840" y="663660"/>
            <a:ext cx="136815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800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19672" y="663660"/>
            <a:ext cx="50405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68552" y="695598"/>
            <a:ext cx="4067944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Adicionando -678 aos </a:t>
            </a:r>
          </a:p>
          <a:p>
            <a:pPr algn="ctr">
              <a:defRPr/>
            </a:pPr>
            <a:r>
              <a:rPr lang="pt-BR" sz="3200" b="1" dirty="0"/>
              <a:t>dois membros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835696" y="1835532"/>
            <a:ext cx="108012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- 678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27584" y="1847726"/>
            <a:ext cx="100811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678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19872" y="1847726"/>
            <a:ext cx="1008112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 10 </a:t>
            </a:r>
            <a:r>
              <a:rPr lang="pt-BR" sz="3200" b="1" dirty="0"/>
              <a:t>p</a:t>
            </a:r>
          </a:p>
          <a:p>
            <a:pPr>
              <a:defRPr/>
            </a:pPr>
            <a:r>
              <a:rPr lang="pt-BR" sz="3200" b="1" dirty="0"/>
              <a:t>100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15816" y="1845985"/>
            <a:ext cx="50405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427984" y="1835532"/>
            <a:ext cx="136815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 800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796136" y="1835532"/>
            <a:ext cx="129614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- 678</a:t>
            </a:r>
          </a:p>
        </p:txBody>
      </p:sp>
      <p:sp>
        <p:nvSpPr>
          <p:cNvPr id="15" name="Chave direita 14"/>
          <p:cNvSpPr/>
          <p:nvPr/>
        </p:nvSpPr>
        <p:spPr>
          <a:xfrm rot="5400000">
            <a:off x="5671344" y="1394619"/>
            <a:ext cx="433387" cy="2200275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436096" y="3012048"/>
            <a:ext cx="100811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500264" y="2927846"/>
            <a:ext cx="1008112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 10 </a:t>
            </a:r>
            <a:r>
              <a:rPr lang="pt-BR" sz="3200" b="1" dirty="0"/>
              <a:t>p</a:t>
            </a:r>
          </a:p>
          <a:p>
            <a:pPr>
              <a:defRPr/>
            </a:pPr>
            <a:r>
              <a:rPr lang="pt-BR" sz="3200" b="1" dirty="0"/>
              <a:t>100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08376" y="2999854"/>
            <a:ext cx="92772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  =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5496" y="2996952"/>
            <a:ext cx="316835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Multiplicando os dois membros por 100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132535" y="3945250"/>
            <a:ext cx="100811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60735" y="3945722"/>
            <a:ext cx="1115616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  10 </a:t>
            </a:r>
            <a:r>
              <a:rPr lang="pt-BR" sz="3200" b="1" dirty="0"/>
              <a:t>p</a:t>
            </a:r>
            <a:endParaRPr lang="pt-BR" sz="3200" b="1" u="sng" dirty="0"/>
          </a:p>
          <a:p>
            <a:pPr>
              <a:defRPr/>
            </a:pPr>
            <a:r>
              <a:rPr lang="pt-BR" sz="3200" b="1" dirty="0"/>
              <a:t>100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00487" y="3933056"/>
            <a:ext cx="4236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476351" y="3945722"/>
            <a:ext cx="122413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. 100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140647" y="3957444"/>
            <a:ext cx="122413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. 100</a:t>
            </a:r>
          </a:p>
        </p:txBody>
      </p:sp>
      <p:sp>
        <p:nvSpPr>
          <p:cNvPr id="25" name="Chave direita 24"/>
          <p:cNvSpPr/>
          <p:nvPr/>
        </p:nvSpPr>
        <p:spPr>
          <a:xfrm rot="5400000">
            <a:off x="3960019" y="3680619"/>
            <a:ext cx="431800" cy="2233612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6" name="Chave direita 25"/>
          <p:cNvSpPr/>
          <p:nvPr/>
        </p:nvSpPr>
        <p:spPr>
          <a:xfrm rot="5400000">
            <a:off x="1260475" y="3943350"/>
            <a:ext cx="431800" cy="2305050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5576" y="5374269"/>
            <a:ext cx="100811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10p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63688" y="5374269"/>
            <a:ext cx="122413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   =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987824" y="5362075"/>
            <a:ext cx="129614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12200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724128" y="3789040"/>
            <a:ext cx="3275856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A RAIZ da equação é 1220.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292080" y="4797152"/>
            <a:ext cx="385192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O que essa raiz significa?</a:t>
            </a: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3635375" y="4806950"/>
            <a:ext cx="523875" cy="5556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644008" y="5229200"/>
            <a:ext cx="316835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Dividindo os dois membros por 10 e simplificando.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55576" y="5887036"/>
            <a:ext cx="64807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131840" y="5806317"/>
            <a:ext cx="64807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10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684213" y="5888038"/>
            <a:ext cx="79216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059113" y="5888038"/>
            <a:ext cx="79216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508104" y="5652537"/>
            <a:ext cx="50405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p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012160" y="5652537"/>
            <a:ext cx="72008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  =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732240" y="5640343"/>
            <a:ext cx="129614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1220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827088" y="1846263"/>
            <a:ext cx="936625" cy="503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1908175" y="1846263"/>
            <a:ext cx="935038" cy="503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549400" y="4014788"/>
            <a:ext cx="935038" cy="50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396875" y="4519613"/>
            <a:ext cx="935038" cy="503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1042988" y="5516563"/>
            <a:ext cx="215900" cy="287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1042988" y="6030913"/>
            <a:ext cx="215900" cy="288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3924300" y="5527675"/>
            <a:ext cx="215900" cy="287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9475" y="5959475"/>
            <a:ext cx="215900" cy="21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692696"/>
            <a:ext cx="878497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 	Como  p = 1220 e ele representa o valor do produto, isso significa dizer que: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1962706"/>
            <a:ext cx="8928992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	Para o vendedor  ter um salário de R$ 800,00 ele precisa vender um ou mais produtos totalizando R$ </a:t>
            </a:r>
            <a:r>
              <a:rPr lang="pt-BR" sz="3200" b="1" dirty="0"/>
              <a:t>1220,00 </a:t>
            </a:r>
            <a:r>
              <a:rPr lang="pt-BR" sz="3200" b="1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451647"/>
            <a:ext cx="4032448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Vamos verificar: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1520" y="4150821"/>
            <a:ext cx="93610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678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47664" y="4150821"/>
            <a:ext cx="1224136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 10 </a:t>
            </a:r>
            <a:r>
              <a:rPr lang="pt-BR" sz="3200" b="1" dirty="0"/>
              <a:t>p</a:t>
            </a:r>
          </a:p>
          <a:p>
            <a:pPr>
              <a:defRPr/>
            </a:pPr>
            <a:r>
              <a:rPr lang="pt-BR" sz="3200" b="1" dirty="0"/>
              <a:t>100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71800" y="4149080"/>
            <a:ext cx="1224136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800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15616" y="4149080"/>
            <a:ext cx="43204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+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504" y="5232102"/>
            <a:ext cx="100811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678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19672" y="5232102"/>
            <a:ext cx="1656184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u="sng" dirty="0"/>
              <a:t>1  </a:t>
            </a:r>
            <a:r>
              <a:rPr lang="pt-BR" sz="3200" b="1" dirty="0"/>
              <a:t>. 1220</a:t>
            </a:r>
          </a:p>
          <a:p>
            <a:pPr>
              <a:defRPr/>
            </a:pPr>
            <a:r>
              <a:rPr lang="pt-BR" sz="3200" b="1" dirty="0"/>
              <a:t>10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75856" y="5230361"/>
            <a:ext cx="136815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800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15616" y="5230361"/>
            <a:ext cx="504056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+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84663" y="3213100"/>
            <a:ext cx="4751387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Substituindo </a:t>
            </a:r>
            <a:r>
              <a:rPr lang="pt-BR" sz="3200" b="1" i="1" dirty="0"/>
              <a:t>p</a:t>
            </a:r>
            <a:r>
              <a:rPr lang="pt-BR" sz="3200" b="1" dirty="0"/>
              <a:t> por 1220 e simplificando  a fração 10/100, temos: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1908175" y="4211638"/>
            <a:ext cx="215900" cy="43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051050" y="4714875"/>
            <a:ext cx="217488" cy="43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916238" y="5302250"/>
            <a:ext cx="215900" cy="433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908175" y="5807075"/>
            <a:ext cx="215900" cy="431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391025" y="4868863"/>
            <a:ext cx="4752975" cy="1570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Simplificando  a expressão       </a:t>
            </a:r>
            <a:r>
              <a:rPr lang="pt-BR" sz="3200" b="1" u="sng" dirty="0"/>
              <a:t>1  </a:t>
            </a:r>
            <a:r>
              <a:rPr lang="pt-BR" sz="3200" b="1" dirty="0"/>
              <a:t> . 1200, temos:</a:t>
            </a:r>
            <a:endParaRPr lang="pt-BR" sz="3200" b="1" u="sng" dirty="0"/>
          </a:p>
          <a:p>
            <a:pPr>
              <a:defRPr/>
            </a:pPr>
            <a:r>
              <a:rPr lang="pt-BR" sz="3200" b="1" dirty="0"/>
              <a:t>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3780329"/>
            <a:ext cx="100811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678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444208" y="3780329"/>
            <a:ext cx="100811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122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452320" y="3778588"/>
            <a:ext cx="136815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800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3778588"/>
            <a:ext cx="504056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724128" y="4860449"/>
            <a:ext cx="115212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800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876256" y="4858708"/>
            <a:ext cx="136815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= 800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4643438" y="4437063"/>
            <a:ext cx="504825" cy="130016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have direita 27"/>
          <p:cNvSpPr/>
          <p:nvPr/>
        </p:nvSpPr>
        <p:spPr>
          <a:xfrm rot="5400000">
            <a:off x="5868194" y="3285332"/>
            <a:ext cx="431800" cy="2303462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randomBar dir="vert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757238"/>
            <a:ext cx="8856663" cy="4400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000" b="1" dirty="0"/>
              <a:t>3) O professor de João passou 20 problemas como lição de casa e dará 5 pontos para cada resposta correta e 2 pontos para cada resposta incorreta. Sabendo que João obteve 72 pontos, quantas respostas corretas e quantas incorretas ele teve? 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950" y="5157788"/>
            <a:ext cx="8856663" cy="1016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solidFill>
                  <a:schemeClr val="bg1"/>
                </a:solidFill>
              </a:rPr>
              <a:t>NOTA: Nos vestibulares e concursos geralmente as notas são calculadas de maneiras variadas: são dados pesos a determinadas disciplinas, cada erro perde um certo, ... </a:t>
            </a:r>
          </a:p>
        </p:txBody>
      </p:sp>
    </p:spTree>
  </p:cSld>
  <p:clrMapOvr>
    <a:masterClrMapping/>
  </p:clrMapOvr>
  <p:transition>
    <p:wheel spokes="8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15616" y="1700808"/>
            <a:ext cx="619268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Vamos equacionar o problema: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764704"/>
            <a:ext cx="885698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Observação: Representando por x o número de respostas corretas, o número de respostas incorretas será 20 – x.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2492896"/>
            <a:ext cx="640871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Total de pontos por resposta correta: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32240" y="2494637"/>
            <a:ext cx="71169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5x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504" y="3356992"/>
            <a:ext cx="6768752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Total de pontos por resposta incorreta: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20272" y="3286725"/>
            <a:ext cx="197971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2.(20 – x)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438" y="4005263"/>
            <a:ext cx="8964612" cy="17541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/>
              <a:t>A diferença entre o total de pontos por resposta correta e resposta incorreta é igual a 72 pontos: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492152" y="5734997"/>
            <a:ext cx="71169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5x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07904" y="5734997"/>
            <a:ext cx="197971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2.(20 – x)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5734997"/>
            <a:ext cx="49567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 -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5734997"/>
            <a:ext cx="57606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 =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228184" y="5734997"/>
            <a:ext cx="71169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600" b="1" dirty="0"/>
              <a:t>72</a:t>
            </a:r>
          </a:p>
        </p:txBody>
      </p:sp>
    </p:spTree>
  </p:cSld>
  <p:clrMapOvr>
    <a:masterClrMapping/>
  </p:clrMapOvr>
  <p:transition>
    <p:strips dir="rd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1323345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5x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87624" y="1323345"/>
            <a:ext cx="158417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2.(20 – x)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5576" y="1323345"/>
            <a:ext cx="43204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-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771800" y="1323345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75856" y="1323345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496" y="755993"/>
            <a:ext cx="4752528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RESOLVENDO A EQUAÇÃO:</a:t>
            </a:r>
          </a:p>
        </p:txBody>
      </p:sp>
      <p:sp>
        <p:nvSpPr>
          <p:cNvPr id="10" name="Chave direita 9"/>
          <p:cNvSpPr/>
          <p:nvPr/>
        </p:nvSpPr>
        <p:spPr>
          <a:xfrm rot="5400000">
            <a:off x="1762920" y="1177131"/>
            <a:ext cx="360362" cy="1368425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24128" y="745540"/>
            <a:ext cx="33123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Propriedade distributiva da multiplicação em relação a subtração.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555875" y="890588"/>
            <a:ext cx="3168650" cy="5746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9512" y="2113692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5x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87624" y="2113692"/>
            <a:ext cx="151216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(40 – 2x)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5576" y="2113692"/>
            <a:ext cx="43204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-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699792" y="2113692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03848" y="2113692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2555875" y="2257425"/>
            <a:ext cx="2160588" cy="730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16016" y="2041684"/>
            <a:ext cx="360878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Eliminando os parênteses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83568" y="2833772"/>
            <a:ext cx="5676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5x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268016" y="2833772"/>
            <a:ext cx="143177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- 40 + 2x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699792" y="2833772"/>
            <a:ext cx="4956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203848" y="2833772"/>
            <a:ext cx="6396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sp>
        <p:nvSpPr>
          <p:cNvPr id="24" name="Chave direita 23"/>
          <p:cNvSpPr/>
          <p:nvPr/>
        </p:nvSpPr>
        <p:spPr>
          <a:xfrm rot="5400000">
            <a:off x="1763713" y="2041525"/>
            <a:ext cx="287338" cy="1296987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851275" y="3122613"/>
            <a:ext cx="93662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788024" y="2722855"/>
            <a:ext cx="360878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Aplicando a propriedade comutativa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55576" y="3606696"/>
            <a:ext cx="122413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5x + 2x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979712" y="3606696"/>
            <a:ext cx="7200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-40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83768" y="4417948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059832" y="4417948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043608" y="4417948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7x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691680" y="4417948"/>
            <a:ext cx="7920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-40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699792" y="5138028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203848" y="5138028"/>
            <a:ext cx="57606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sp>
        <p:nvSpPr>
          <p:cNvPr id="35" name="Chave direita 34"/>
          <p:cNvSpPr/>
          <p:nvPr/>
        </p:nvSpPr>
        <p:spPr>
          <a:xfrm rot="5400000">
            <a:off x="1151732" y="3590131"/>
            <a:ext cx="360362" cy="1152525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699792" y="3606696"/>
            <a:ext cx="4956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203848" y="3606696"/>
            <a:ext cx="6396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72</a:t>
            </a:r>
          </a:p>
        </p:txBody>
      </p:sp>
      <p:sp>
        <p:nvSpPr>
          <p:cNvPr id="38" name="Chave direita 37"/>
          <p:cNvSpPr/>
          <p:nvPr/>
        </p:nvSpPr>
        <p:spPr>
          <a:xfrm rot="5400000">
            <a:off x="1511300" y="2438401"/>
            <a:ext cx="288925" cy="1943100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868416" y="3697868"/>
            <a:ext cx="360878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Adicionando as incógnitas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3924300" y="3914775"/>
            <a:ext cx="93503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211638" y="4460875"/>
            <a:ext cx="4897437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Adicionando  +40 aos dois membros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3708400" y="4706938"/>
            <a:ext cx="50323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39552" y="5138028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7x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979712" y="5138028"/>
            <a:ext cx="7920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+40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87624" y="5138028"/>
            <a:ext cx="7920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-40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779912" y="5138028"/>
            <a:ext cx="79208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+40</a:t>
            </a:r>
          </a:p>
        </p:txBody>
      </p:sp>
      <p:sp>
        <p:nvSpPr>
          <p:cNvPr id="47" name="Chave direita 46"/>
          <p:cNvSpPr/>
          <p:nvPr/>
        </p:nvSpPr>
        <p:spPr>
          <a:xfrm rot="5400000">
            <a:off x="2447132" y="3734594"/>
            <a:ext cx="360362" cy="4032250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1691680" y="6002124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7x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339752" y="6002124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852192" y="6002124"/>
            <a:ext cx="78370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112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203848" y="5138028"/>
            <a:ext cx="13681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  112</a:t>
            </a:r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3635375" y="1465263"/>
            <a:ext cx="1728788" cy="479901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851920" y="6002124"/>
            <a:ext cx="439248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Dividindo os dois membros por 7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364088" y="1033572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7x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6588224" y="1033572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=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7100664" y="1033572"/>
            <a:ext cx="78370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112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012160" y="1033572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: 7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884368" y="1033572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: 7</a:t>
            </a:r>
          </a:p>
        </p:txBody>
      </p:sp>
      <p:sp>
        <p:nvSpPr>
          <p:cNvPr id="59" name="Chave direita 58"/>
          <p:cNvSpPr/>
          <p:nvPr/>
        </p:nvSpPr>
        <p:spPr>
          <a:xfrm rot="5400000">
            <a:off x="5867400" y="962026"/>
            <a:ext cx="288925" cy="1295400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7667625" y="962026"/>
            <a:ext cx="288925" cy="1295400"/>
          </a:xfrm>
          <a:prstGeom prst="rightBrace">
            <a:avLst>
              <a:gd name="adj1" fmla="val 8333"/>
              <a:gd name="adj2" fmla="val 5073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5868144" y="1825660"/>
            <a:ext cx="5040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x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372200" y="1806496"/>
            <a:ext cx="85571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  =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236296" y="1806496"/>
            <a:ext cx="6480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 16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148064" y="2617748"/>
            <a:ext cx="352839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A raiz da equação é 16.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5076056" y="4417948"/>
            <a:ext cx="3528392" cy="2062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Isso significa dizer que João teve 16 respostas corretas e, ...</a:t>
            </a:r>
          </a:p>
        </p:txBody>
      </p:sp>
    </p:spTree>
  </p:cSld>
  <p:clrMapOvr>
    <a:masterClrMapping/>
  </p:clrMapOvr>
  <p:transition>
    <p:cover dir="ld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35" grpId="0" animBg="1"/>
      <p:bldP spid="38" grpId="0" animBg="1"/>
      <p:bldP spid="41" grpId="0" animBg="1"/>
      <p:bldP spid="41" grpId="1" animBg="1"/>
      <p:bldP spid="47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64704"/>
            <a:ext cx="8712968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... Como  a expressão 20 – x representa o número de respostas incorretas, temos: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43808" y="2844225"/>
            <a:ext cx="3528392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20 – 16 = 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1988840"/>
            <a:ext cx="7992888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Como x = 16 e substituindo em 20 – x, tem-se: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3708321"/>
            <a:ext cx="676875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Logo João teve 4 respostas incorretas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4365104"/>
            <a:ext cx="259228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CONCLUSÃO: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0825" y="5084763"/>
            <a:ext cx="8569325" cy="10779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Dos 20 problemas apresentados pelo professor, João respondeu corretamente 16 e errou 4.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2950" y="2708275"/>
            <a:ext cx="1871663" cy="2247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b="1" dirty="0"/>
              <a:t>Sugestão de revisão: Novo Telecurso, Matemática, Ensino Fundamental, Aula 62.</a:t>
            </a:r>
            <a:r>
              <a:rPr lang="pt-BR" dirty="0"/>
              <a:t> </a:t>
            </a:r>
          </a:p>
        </p:txBody>
      </p:sp>
    </p:spTree>
  </p:cSld>
  <p:clrMapOvr>
    <a:masterClrMapping/>
  </p:clrMapOvr>
  <p:transition>
    <p:cover dir="ru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8625" y="2081213"/>
            <a:ext cx="8358188" cy="3232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1) Quase todos os dias, Euclides pega um táxi para ir à casa da sua namorada, que fica a 20km de distância. Os valores aplicados pelo taxista são: bandeirada: R$ 4,15 e quilômetro rodado: R$ 2,15 (bandeira 1). Quanto ele pagou na corrida em bandeira 1?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88" y="788988"/>
            <a:ext cx="8358187" cy="10779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dirty="0"/>
              <a:t>MAIS PROBLEMAS ENVOLVENDO EQUAÇÕES DO 1º GRAU E SUAS APLICABILIDADES NO DIA A DIA.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63" y="5876925"/>
            <a:ext cx="8143875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Problema retirado do site:</a:t>
            </a:r>
            <a:r>
              <a:rPr lang="pt-BR" sz="1200" dirty="0">
                <a:solidFill>
                  <a:schemeClr val="tx1"/>
                </a:solidFill>
                <a:hlinkClick r:id="rId6"/>
              </a:rPr>
              <a:t> http://www.prof-edigleyalexandre.com/2012/06/equacao-do-1-grau-aplicacoes.html#ixzz2IBPs03XM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2417539"/>
            <a:ext cx="4608512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dirty="0"/>
              <a:t>FALANDO EM EQUAÇÃO, QUEM PODERIA ME FALAR O SEU SIGNIFICADO?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4292600"/>
            <a:ext cx="8713787" cy="1816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dirty="0"/>
              <a:t>EQUAÇÃO:“Igualdade entre duas expressões matemática que se verifica para determinados valores das variáveis”</a:t>
            </a:r>
          </a:p>
          <a:p>
            <a:pPr algn="just">
              <a:defRPr/>
            </a:pPr>
            <a:r>
              <a:rPr lang="pt-BR" sz="1600" b="1" dirty="0"/>
              <a:t>(Dicionário eletrônico Houaiss)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4016" y="761355"/>
            <a:ext cx="889248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/>
              <a:t>É MUITO COMUM NAS AULAS DE MATEMÁTICA SE TRADUZIR O ENUNCIADO DE UM PROBLEMA DO PORTUGUÊS PARA A EQUAÇÃO.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60032" y="2417539"/>
            <a:ext cx="4176464" cy="19389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dirty="0"/>
              <a:t>VAMOS CONSULTAR O DICIONÁRIO:</a:t>
            </a:r>
          </a:p>
        </p:txBody>
      </p:sp>
    </p:spTree>
  </p:cSld>
  <p:clrMapOvr>
    <a:masterClrMapping/>
  </p:clrMapOvr>
  <p:transition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500" y="836613"/>
            <a:ext cx="171450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SOLUÇÃO: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71750" y="836613"/>
            <a:ext cx="6072188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EQUACIONANDO O PROBLEMA TEMOS: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313" y="2168525"/>
            <a:ext cx="3857625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BANDEIRADA =  R$ 4,15;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2875" y="2979738"/>
            <a:ext cx="8858250" cy="892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/>
              <a:t>A CADA 1km RODADO ELE PAGARÁ, NA BANDEIRA 1, </a:t>
            </a:r>
          </a:p>
          <a:p>
            <a:pPr>
              <a:defRPr/>
            </a:pPr>
            <a:r>
              <a:rPr lang="pt-BR" sz="2600" b="1" dirty="0"/>
              <a:t>R$ 2,15, ENTÃO PARA X km RODADOS TEM-SE  2,15 . X = 2,15X;</a:t>
            </a:r>
            <a:endParaRPr lang="pt-BR" sz="2600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5750" y="4765675"/>
            <a:ext cx="8572500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DE ACORDO COM O ENUNCIADO DO PROBLEMA TEMOS: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29000" y="5622925"/>
            <a:ext cx="857250" cy="5238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4,15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6250" y="5622925"/>
            <a:ext cx="357188" cy="5238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5622925"/>
            <a:ext cx="1285875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2,15 . X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14313" y="1527175"/>
            <a:ext cx="8072437" cy="5238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VAMOS CHAMAR O VALOR TOTAL DA CORRIDA DE </a:t>
            </a:r>
            <a:r>
              <a:rPr lang="pt-BR" sz="2800" b="1" i="1" dirty="0">
                <a:solidFill>
                  <a:schemeClr val="bg1"/>
                </a:solidFill>
              </a:rPr>
              <a:t>Y </a:t>
            </a:r>
            <a:r>
              <a:rPr lang="pt-BR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857500" y="5622925"/>
            <a:ext cx="571500" cy="523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Y=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2875" y="4122738"/>
            <a:ext cx="8858250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700" b="1" dirty="0">
                <a:solidFill>
                  <a:schemeClr val="bg1"/>
                </a:solidFill>
              </a:rPr>
              <a:t>QUANTIDADE DE QUILÔMETROS A SEREM RODADOS: 20 km;</a:t>
            </a:r>
          </a:p>
        </p:txBody>
      </p:sp>
    </p:spTree>
  </p:cSld>
  <p:clrMapOvr>
    <a:masterClrMapping/>
  </p:clrMapOvr>
  <p:transition>
    <p:push dir="d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6513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4313" y="738188"/>
            <a:ext cx="5214937" cy="5238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SUBSTITUINDO X POR 20 TEMOS: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28992" y="1524684"/>
            <a:ext cx="85725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4,15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6248" y="1524684"/>
            <a:ext cx="35719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43438" y="1524684"/>
            <a:ext cx="100013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2,15 .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57488" y="1524684"/>
            <a:ext cx="5715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Y=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572125" y="1524000"/>
            <a:ext cx="428625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X 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72132" y="1524684"/>
            <a:ext cx="5715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20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429375" y="809625"/>
            <a:ext cx="2571750" cy="12922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600" b="1" dirty="0">
                <a:solidFill>
                  <a:schemeClr val="bg1"/>
                </a:solidFill>
              </a:rPr>
              <a:t>RESOLVENDO PRIMEIRO A MULTIPLICAÇÃO</a:t>
            </a:r>
          </a:p>
        </p:txBody>
      </p:sp>
      <p:sp>
        <p:nvSpPr>
          <p:cNvPr id="12" name="Chave direita 11"/>
          <p:cNvSpPr/>
          <p:nvPr/>
        </p:nvSpPr>
        <p:spPr>
          <a:xfrm rot="5400000">
            <a:off x="5214938" y="1452562"/>
            <a:ext cx="357188" cy="1357313"/>
          </a:xfrm>
          <a:prstGeom prst="rightBrac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7620" y="2430224"/>
            <a:ext cx="85725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4,15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714876" y="2430224"/>
            <a:ext cx="35719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6116" y="2430224"/>
            <a:ext cx="5715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Y=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072066" y="2430224"/>
            <a:ext cx="64294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7" name="Chave direita 16"/>
          <p:cNvSpPr/>
          <p:nvPr/>
        </p:nvSpPr>
        <p:spPr>
          <a:xfrm rot="5400000">
            <a:off x="4536282" y="2202656"/>
            <a:ext cx="357188" cy="1571625"/>
          </a:xfrm>
          <a:prstGeom prst="rightBrac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572250" y="2452688"/>
            <a:ext cx="2286000" cy="492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600" b="1" dirty="0">
                <a:solidFill>
                  <a:schemeClr val="bg1"/>
                </a:solidFill>
              </a:rPr>
              <a:t>ADICIONANDO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571900" y="3212976"/>
            <a:ext cx="57150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Y=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143404" y="3212976"/>
            <a:ext cx="100013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47,15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6778" y="3737042"/>
            <a:ext cx="892971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</a:rPr>
              <a:t>EUCLIDES PAGOU R$ 47,15 PELA CORRIDA NA BANDEIRA 1.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77614" y="4267446"/>
            <a:ext cx="8786874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OBSERVE QUE ESSA EQUAÇÃO TEM DUAS VARIÁVEIS X e Y, E QUE O Y VARIA DE ACORDO COM O X, QUE É A DISTÂNCIA PERCORRIDA ATÉ À CASA DA NAMORADA DE EUCLIDES.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77614" y="5445224"/>
            <a:ext cx="8786874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>
                <a:solidFill>
                  <a:schemeClr val="bg1"/>
                </a:solidFill>
              </a:rPr>
              <a:t>NOTA: O VALOR DA VARIÁVEL Y DEPENDE DO VALOR DA VARIÁVEL X, OU SEJA, Y ESTÁ EM FUNÇÃO DE X (NESSE MOMENTO PODE-SE INTRODUZIR A IDEIA BEM BÁSICA DE FUNÇÃO QUE PODE SER ILUSTRADA COM OUTROS EXEMPLOS) </a:t>
            </a:r>
          </a:p>
        </p:txBody>
      </p:sp>
    </p:spTree>
  </p:cSld>
  <p:clrMapOvr>
    <a:masterClrMapping/>
  </p:clrMapOvr>
  <p:transition>
    <p:blinds dir="vert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7188" y="792163"/>
            <a:ext cx="8358187" cy="3416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2) </a:t>
            </a:r>
            <a:r>
              <a:rPr lang="pt-BR" sz="3600" b="1" dirty="0">
                <a:solidFill>
                  <a:schemeClr val="bg1"/>
                </a:solidFill>
              </a:rPr>
              <a:t>Pedro tinha um saldo bancário positivo de R$ 1.000,00. Ao chegar ao banco ele percebe em um aviso, que os caixas eletrônicos só fornecem cédulas de R$ 50,00. Qual o saldo de Pedro após o saque de 15 cédulas?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63" y="4292600"/>
            <a:ext cx="814387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Problema retirado do site:</a:t>
            </a:r>
            <a:r>
              <a:rPr lang="pt-BR" sz="1200" dirty="0">
                <a:solidFill>
                  <a:schemeClr val="tx1"/>
                </a:solidFill>
                <a:hlinkClick r:id="rId5"/>
              </a:rPr>
              <a:t> http://www.prof-edigleyalexandre.com/2012/06/equacao-do-1-grau-aplicacoes.html#ixzz2IBPs03XM</a:t>
            </a:r>
            <a:r>
              <a:rPr lang="pt-BR" sz="1200" dirty="0">
                <a:solidFill>
                  <a:schemeClr val="tx1"/>
                </a:solidFill>
              </a:rPr>
              <a:t>, com adaptação.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63" y="5084763"/>
            <a:ext cx="81438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bg1"/>
                </a:solidFill>
              </a:rPr>
              <a:t>OBSERVAÇÃO: ESSE PROBLEMA PODE SER RESOLVIDO POR MAIS DE UMA MANEIRA, MAS VAMOS DA PREFERÊNCIA A SOLUÇÃO ENVOLVENDO EQUAÇÃO DO 1º GRAU.</a:t>
            </a:r>
          </a:p>
        </p:txBody>
      </p:sp>
    </p:spTree>
  </p:cSld>
  <p:clrMapOvr>
    <a:masterClrMapping/>
  </p:clrMapOvr>
  <p:transition>
    <p:strips dir="r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7188" y="981075"/>
            <a:ext cx="2143125" cy="615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SOLUÇÃO: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86063" y="981075"/>
            <a:ext cx="5643562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SALDO DE PEDRO: R$ 1.000,00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5" y="1695450"/>
            <a:ext cx="3214688" cy="18161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VALOR FIXO EM REAIS QUE PODEM SER SACADOS: </a:t>
            </a:r>
          </a:p>
          <a:p>
            <a:pPr>
              <a:defRPr/>
            </a:pPr>
            <a:r>
              <a:rPr lang="pt-BR" sz="2800" b="1" dirty="0"/>
              <a:t>R$ 50,00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00438" y="1624013"/>
            <a:ext cx="2786062" cy="26781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</a:rPr>
              <a:t>REPRESENTAREMOS O NÚMERO DE CÉDULAS SACADAS POR X, LOGO, PELO ENUNCIADO DO PROBLEMA TEMOS: X=15.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29375" y="1624013"/>
            <a:ext cx="2643188" cy="19081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4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O SALDO APÓS O SAQUE SERÁ REPRESENTADO POR  </a:t>
            </a:r>
            <a:r>
              <a:rPr lang="pt-BR" sz="2800" b="1" i="1" dirty="0">
                <a:solidFill>
                  <a:schemeClr val="bg1"/>
                </a:solidFill>
              </a:rPr>
              <a:t>Y.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85813" y="4267200"/>
            <a:ext cx="7358062" cy="615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EQUACIONANDO O PROBLEMA TEMOS: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71750" y="5267325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Y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00375" y="5267325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=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429000" y="5267325"/>
            <a:ext cx="1071563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1000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500563" y="5267325"/>
            <a:ext cx="357187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-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857750" y="5267325"/>
            <a:ext cx="642938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50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500688" y="5267325"/>
            <a:ext cx="285750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.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86438" y="5267325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X</a:t>
            </a:r>
            <a:endParaRPr lang="pt-BR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15125" y="692150"/>
            <a:ext cx="2143125" cy="8302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bg1"/>
                </a:solidFill>
              </a:rPr>
              <a:t>SUBSTITUINDO X POR 15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7938" y="1692275"/>
            <a:ext cx="2643187" cy="954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bg1"/>
                </a:solidFill>
              </a:rPr>
              <a:t>RESOLVENDO A </a:t>
            </a:r>
          </a:p>
          <a:p>
            <a:pPr algn="just">
              <a:defRPr/>
            </a:pPr>
            <a:r>
              <a:rPr lang="pt-BR" sz="2800" b="1" dirty="0">
                <a:solidFill>
                  <a:schemeClr val="bg1"/>
                </a:solidFill>
              </a:rPr>
              <a:t>MULTIPLICAÇÃO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86500" y="2835275"/>
            <a:ext cx="2643188" cy="11382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SUBTRAINDO TEMOS: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71625" y="763588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Y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00250" y="763588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=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28875" y="763588"/>
            <a:ext cx="1071563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1000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0438" y="763588"/>
            <a:ext cx="357187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-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57625" y="763588"/>
            <a:ext cx="642938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50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00563" y="763588"/>
            <a:ext cx="285750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.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86313" y="763588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X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86313" y="763588"/>
            <a:ext cx="71437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15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5" name="Chave direita 14"/>
          <p:cNvSpPr/>
          <p:nvPr/>
        </p:nvSpPr>
        <p:spPr>
          <a:xfrm rot="5400000">
            <a:off x="4357688" y="763588"/>
            <a:ext cx="571500" cy="142875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928813" y="1790700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Y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57438" y="1790700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=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86063" y="1790700"/>
            <a:ext cx="1071562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1000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857625" y="1790700"/>
            <a:ext cx="357188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-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14813" y="1790700"/>
            <a:ext cx="857250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750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1" name="Chave direita 20"/>
          <p:cNvSpPr/>
          <p:nvPr/>
        </p:nvSpPr>
        <p:spPr>
          <a:xfrm rot="5400000">
            <a:off x="3643313" y="1406525"/>
            <a:ext cx="571500" cy="21431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43188" y="2906713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Y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071813" y="2906713"/>
            <a:ext cx="428625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=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500438" y="2906713"/>
            <a:ext cx="857250" cy="615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400" b="1" dirty="0">
                <a:solidFill>
                  <a:schemeClr val="bg1"/>
                </a:solidFill>
              </a:rPr>
              <a:t>250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85750" y="4049713"/>
            <a:ext cx="8572500" cy="1138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400" b="1" dirty="0">
                <a:solidFill>
                  <a:schemeClr val="bg1"/>
                </a:solidFill>
              </a:rPr>
              <a:t>APÓS SACAR 15 CÉDULAS O SALDO DE PEDRO É IGUAL A R$ 250,00.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85750" y="5413375"/>
            <a:ext cx="8572500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bg1"/>
                </a:solidFill>
              </a:rPr>
              <a:t>NOTA: OBSERVE QUE O SALDO DE PEDRO ESTÁ EM FUNÇÃO DO NÚMERO DE CÉDULAS SACADAS.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lu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720566"/>
            <a:ext cx="8208912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dirty="0"/>
              <a:t>Indicação de livros didáticos com suas respectivas páginas para aprofundamento do estudo sobre equações do 1º grau: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348880"/>
            <a:ext cx="8784976" cy="37856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-Bigode, Antônio Lopes, Matemática hoje é feita assim, 7ª série, São Paulo, FTD, 2000. Páginas 63 a 72.</a:t>
            </a:r>
          </a:p>
          <a:p>
            <a:pPr algn="just">
              <a:defRPr/>
            </a:pPr>
            <a:r>
              <a:rPr lang="pt-BR" sz="2400" dirty="0"/>
              <a:t>-Dante, Luiz Roberto, Tudo é matemática, 7ª série, São Paulo, Ática, 2002. Páginas 111 a 123.</a:t>
            </a:r>
          </a:p>
          <a:p>
            <a:pPr algn="just">
              <a:defRPr/>
            </a:pPr>
            <a:r>
              <a:rPr lang="pt-BR" sz="2400" dirty="0"/>
              <a:t>-</a:t>
            </a:r>
            <a:r>
              <a:rPr lang="pt-BR" sz="2400" dirty="0" err="1"/>
              <a:t>Imenes</a:t>
            </a:r>
            <a:r>
              <a:rPr lang="pt-BR" sz="2400" dirty="0"/>
              <a:t>, Luiz Márcio Pereira, Matemática/ </a:t>
            </a:r>
            <a:r>
              <a:rPr lang="pt-BR" sz="2400" dirty="0" err="1"/>
              <a:t>Imenes</a:t>
            </a:r>
            <a:r>
              <a:rPr lang="pt-BR" sz="2400" dirty="0"/>
              <a:t> &amp;</a:t>
            </a:r>
            <a:r>
              <a:rPr lang="pt-BR" sz="2400" dirty="0" err="1"/>
              <a:t>Lellis</a:t>
            </a:r>
            <a:r>
              <a:rPr lang="pt-BR" sz="2400" dirty="0"/>
              <a:t>, 7ª série, São Paulo, </a:t>
            </a:r>
            <a:r>
              <a:rPr lang="pt-BR" sz="2400" dirty="0" err="1"/>
              <a:t>Scipione</a:t>
            </a:r>
            <a:r>
              <a:rPr lang="pt-BR" sz="2400" dirty="0"/>
              <a:t>, 1997. Página 213 a 222.</a:t>
            </a:r>
          </a:p>
          <a:p>
            <a:pPr algn="just">
              <a:defRPr/>
            </a:pPr>
            <a:r>
              <a:rPr lang="pt-BR" sz="2400" dirty="0"/>
              <a:t>-Souza, Maria Helena de, Matemática, 7ª série, Maria </a:t>
            </a:r>
            <a:r>
              <a:rPr lang="pt-BR" sz="2400" dirty="0" err="1"/>
              <a:t>Helana</a:t>
            </a:r>
            <a:r>
              <a:rPr lang="pt-BR" sz="2400" dirty="0"/>
              <a:t> Souza, Walter Spinelli, São Paulo, Ática, 1999. Página 98 a 113.</a:t>
            </a:r>
          </a:p>
          <a:p>
            <a:pPr algn="just">
              <a:defRPr/>
            </a:pPr>
            <a:r>
              <a:rPr lang="pt-BR" sz="2400" dirty="0"/>
              <a:t>-</a:t>
            </a:r>
            <a:r>
              <a:rPr lang="pt-BR" sz="2400" dirty="0" err="1"/>
              <a:t>Guelli</a:t>
            </a:r>
            <a:r>
              <a:rPr lang="pt-BR" sz="2400" dirty="0"/>
              <a:t>, Oscar, Matemática uma aventura do pensamento, 7ª série, 8ª edição, Ática, 2001. Página 91 a 102.</a:t>
            </a:r>
            <a:r>
              <a:rPr lang="pt-BR" sz="2000" dirty="0"/>
              <a:t> </a:t>
            </a:r>
          </a:p>
        </p:txBody>
      </p:sp>
    </p:spTree>
  </p:cSld>
  <p:clrMapOvr>
    <a:masterClrMapping/>
  </p:clrMapOvr>
  <p:transition>
    <p:newsflash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765175"/>
            <a:ext cx="8642350" cy="708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REFERÊNCIA BIBLIOGRÁFICA</a:t>
            </a:r>
            <a:endParaRPr lang="pt-BR" sz="4000" b="1" i="1" dirty="0"/>
          </a:p>
        </p:txBody>
      </p:sp>
      <p:sp>
        <p:nvSpPr>
          <p:cNvPr id="37893" name="CaixaDeTexto 6"/>
          <p:cNvSpPr txBox="1">
            <a:spLocks noChangeArrowheads="1"/>
          </p:cNvSpPr>
          <p:nvPr/>
        </p:nvSpPr>
        <p:spPr bwMode="auto">
          <a:xfrm>
            <a:off x="107950" y="1628775"/>
            <a:ext cx="889317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-Behrens, Marilda Aparecida, O paradigma emergente e a prática pedagógica, 4ª edição, Petrópolis-RJ, Vozes, 2010.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curriculares nacionais: terceiro e quarto ciclo do ensino fundamental-Matemática /Secretaria de Educação Fundamental. – Brasília -MEC /SEF, 1998.</a:t>
            </a:r>
          </a:p>
          <a:p>
            <a:pPr algn="just"/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-Dante, Luiz Roberto, Tudo é matemática, 7ª série, São Paulo, Ática, 2002.</a:t>
            </a:r>
          </a:p>
          <a:p>
            <a:pPr algn="just"/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-Imenes, Luiz Márcio Pereira, Matemática/ Imenes &amp;Lellis, 7ª série, São Paulo, Scipione, 1997.</a:t>
            </a:r>
          </a:p>
          <a:p>
            <a:pPr algn="just"/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-Souza, Maria Helena de, Matemática, 7ª série, Maria Helana Souza, Walter Spinelli, São Paulo, Ática, 1999. 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-Guelli, Oscar, Matemática: Uma aventura do pensamento. 7ª série, São Paulo, Ática, 8ª edição, 2001.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-Bigode, Antônio José Lopes, Matemática hoje é feita assim, 7ª série, São Paulo, FTD, 2000.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-www.somatematica.com.br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-Novo Telecurso, Ensino Fundamental, Matemática, aula 62.</a:t>
            </a:r>
          </a:p>
          <a:p>
            <a:pPr algn="just">
              <a:lnSpc>
                <a:spcPct val="115000"/>
              </a:lnSpc>
            </a:pPr>
            <a:r>
              <a:rPr lang="pt-BR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-http://tvescola.mec.gov.br/</a:t>
            </a:r>
          </a:p>
        </p:txBody>
      </p:sp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72000" y="1431479"/>
            <a:ext cx="165618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c – b ≥ 11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76256" y="1431479"/>
            <a:ext cx="201622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6x + 5 = 41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1431479"/>
            <a:ext cx="129614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20 &gt; 13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3728" y="1431479"/>
            <a:ext cx="180020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9 + 7 = 15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388" y="5248275"/>
            <a:ext cx="2160587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É verdadeira!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616575" y="5302250"/>
            <a:ext cx="3276600" cy="95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i="1" dirty="0"/>
              <a:t>N</a:t>
            </a:r>
            <a:r>
              <a:rPr lang="pt-BR" sz="2800" b="1" dirty="0"/>
              <a:t>ão são verdadeiras e nem falsas!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496" y="2082453"/>
            <a:ext cx="910850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/>
              <a:t>Podemos classificar essas expressões como verdadeiras ou falsas?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925" y="765175"/>
            <a:ext cx="9109075" cy="52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b="1" dirty="0"/>
              <a:t>VAMOS OBSERVAR ALGUMAS EXPRESSÕES MATEMÁTICAS: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75856" y="3447703"/>
            <a:ext cx="25202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/>
              <a:t>Vamos analisar: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1560" y="4311799"/>
            <a:ext cx="129614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20 &gt; 13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4311799"/>
            <a:ext cx="180020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9 + 7 = 15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4311799"/>
            <a:ext cx="1656184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c – b ≥ 11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236296" y="4311799"/>
            <a:ext cx="18002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i="1" dirty="0"/>
              <a:t>6x + 5 = 41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916238" y="5248275"/>
            <a:ext cx="2160587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É falsa!</a:t>
            </a:r>
          </a:p>
        </p:txBody>
      </p:sp>
      <p:sp>
        <p:nvSpPr>
          <p:cNvPr id="18" name="Chave esquerda 17"/>
          <p:cNvSpPr/>
          <p:nvPr/>
        </p:nvSpPr>
        <p:spPr>
          <a:xfrm rot="5400000">
            <a:off x="1062038" y="3970338"/>
            <a:ext cx="431800" cy="2413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Chave esquerda 18"/>
          <p:cNvSpPr/>
          <p:nvPr/>
        </p:nvSpPr>
        <p:spPr>
          <a:xfrm rot="5400000">
            <a:off x="3762376" y="4006850"/>
            <a:ext cx="431800" cy="23399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Chave esquerda 19"/>
          <p:cNvSpPr/>
          <p:nvPr/>
        </p:nvSpPr>
        <p:spPr>
          <a:xfrm rot="16200000">
            <a:off x="6966744" y="3034507"/>
            <a:ext cx="431800" cy="38528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wipe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179388" y="908050"/>
            <a:ext cx="4608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2" name="CaixaDeTexto 6"/>
          <p:cNvSpPr txBox="1">
            <a:spLocks noChangeArrowheads="1"/>
          </p:cNvSpPr>
          <p:nvPr/>
        </p:nvSpPr>
        <p:spPr bwMode="auto">
          <a:xfrm>
            <a:off x="250825" y="765175"/>
            <a:ext cx="8497888" cy="230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b="1" dirty="0"/>
              <a:t>	Uma expressão matemática que podemos classificar como verdadeira ou falsa é denominada SENTENÇA ou PREPOSIÇÃO FECHADA.</a:t>
            </a:r>
          </a:p>
        </p:txBody>
      </p:sp>
      <p:sp>
        <p:nvSpPr>
          <p:cNvPr id="23" name="CaixaDeTexto 8"/>
          <p:cNvSpPr txBox="1">
            <a:spLocks noChangeArrowheads="1"/>
          </p:cNvSpPr>
          <p:nvPr/>
        </p:nvSpPr>
        <p:spPr bwMode="auto">
          <a:xfrm>
            <a:off x="3059832" y="3212182"/>
            <a:ext cx="2303463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EXEMPLOS:</a:t>
            </a:r>
          </a:p>
        </p:txBody>
      </p:sp>
      <p:sp>
        <p:nvSpPr>
          <p:cNvPr id="24" name="CaixaDeTexto 9"/>
          <p:cNvSpPr txBox="1">
            <a:spLocks noChangeArrowheads="1"/>
          </p:cNvSpPr>
          <p:nvPr/>
        </p:nvSpPr>
        <p:spPr bwMode="auto">
          <a:xfrm>
            <a:off x="827088" y="3573463"/>
            <a:ext cx="1728787" cy="7699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15 &gt; 9</a:t>
            </a:r>
          </a:p>
        </p:txBody>
      </p:sp>
      <p:sp>
        <p:nvSpPr>
          <p:cNvPr id="25" name="CaixaDeTexto 10"/>
          <p:cNvSpPr txBox="1">
            <a:spLocks noChangeArrowheads="1"/>
          </p:cNvSpPr>
          <p:nvPr/>
        </p:nvSpPr>
        <p:spPr bwMode="auto">
          <a:xfrm>
            <a:off x="6011863" y="4148138"/>
            <a:ext cx="2736850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i="1" dirty="0"/>
              <a:t>5 + 7 = 12</a:t>
            </a:r>
          </a:p>
        </p:txBody>
      </p:sp>
      <p:sp>
        <p:nvSpPr>
          <p:cNvPr id="26" name="CaixaDeTexto 11"/>
          <p:cNvSpPr txBox="1">
            <a:spLocks noChangeArrowheads="1"/>
          </p:cNvSpPr>
          <p:nvPr/>
        </p:nvSpPr>
        <p:spPr bwMode="auto">
          <a:xfrm>
            <a:off x="1692275" y="5372100"/>
            <a:ext cx="2592388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3 . 7 = 20</a:t>
            </a:r>
          </a:p>
        </p:txBody>
      </p:sp>
      <p:sp>
        <p:nvSpPr>
          <p:cNvPr id="27" name="CaixaDeTexto 14"/>
          <p:cNvSpPr txBox="1">
            <a:spLocks noChangeArrowheads="1"/>
          </p:cNvSpPr>
          <p:nvPr/>
        </p:nvSpPr>
        <p:spPr bwMode="auto">
          <a:xfrm>
            <a:off x="5724128" y="3500214"/>
            <a:ext cx="3241079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SENTENÇA VERDADEIRA</a:t>
            </a:r>
          </a:p>
        </p:txBody>
      </p:sp>
      <p:sp>
        <p:nvSpPr>
          <p:cNvPr id="28" name="CaixaDeTexto 15"/>
          <p:cNvSpPr txBox="1">
            <a:spLocks noChangeArrowheads="1"/>
          </p:cNvSpPr>
          <p:nvPr/>
        </p:nvSpPr>
        <p:spPr bwMode="auto">
          <a:xfrm>
            <a:off x="4283968" y="5516438"/>
            <a:ext cx="2376488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SENTENÇA FALSA</a:t>
            </a:r>
          </a:p>
        </p:txBody>
      </p:sp>
      <p:sp>
        <p:nvSpPr>
          <p:cNvPr id="29" name="CaixaDeTexto 14"/>
          <p:cNvSpPr txBox="1">
            <a:spLocks noChangeArrowheads="1"/>
          </p:cNvSpPr>
          <p:nvPr/>
        </p:nvSpPr>
        <p:spPr bwMode="auto">
          <a:xfrm>
            <a:off x="179512" y="4508326"/>
            <a:ext cx="3241079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SENTENÇA VERDADEIRA</a:t>
            </a:r>
          </a:p>
        </p:txBody>
      </p:sp>
    </p:spTree>
  </p:cSld>
  <p:clrMapOvr>
    <a:masterClrMapping/>
  </p:clrMapOvr>
  <p:transition>
    <p:pull dir="u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5"/>
          <p:cNvSpPr txBox="1">
            <a:spLocks noChangeArrowheads="1"/>
          </p:cNvSpPr>
          <p:nvPr/>
        </p:nvSpPr>
        <p:spPr bwMode="auto">
          <a:xfrm>
            <a:off x="323850" y="692150"/>
            <a:ext cx="8496300" cy="157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b="1" dirty="0"/>
              <a:t>	Uma expressão matemática que NÃO podemos classificar como verdadeira ou falsa é denominada SENTENÇA ou PREPOSIÇÃO ABERTA.</a:t>
            </a:r>
          </a:p>
        </p:txBody>
      </p:sp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179388" y="2868613"/>
            <a:ext cx="2305050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3200" b="1" dirty="0"/>
              <a:t>EXEMPLOS:</a:t>
            </a:r>
          </a:p>
        </p:txBody>
      </p:sp>
      <p:sp>
        <p:nvSpPr>
          <p:cNvPr id="6" name="CaixaDeTexto 7"/>
          <p:cNvSpPr txBox="1">
            <a:spLocks noChangeArrowheads="1"/>
          </p:cNvSpPr>
          <p:nvPr/>
        </p:nvSpPr>
        <p:spPr bwMode="auto">
          <a:xfrm>
            <a:off x="250825" y="5335588"/>
            <a:ext cx="2305050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dirty="0"/>
              <a:t>c – d ≥ 9</a:t>
            </a:r>
          </a:p>
        </p:txBody>
      </p:sp>
      <p:sp>
        <p:nvSpPr>
          <p:cNvPr id="7" name="CaixaDeTexto 8"/>
          <p:cNvSpPr txBox="1">
            <a:spLocks noChangeArrowheads="1"/>
          </p:cNvSpPr>
          <p:nvPr/>
        </p:nvSpPr>
        <p:spPr bwMode="auto">
          <a:xfrm>
            <a:off x="3779838" y="3394671"/>
            <a:ext cx="2808386" cy="7699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4b + 3 = 15</a:t>
            </a:r>
          </a:p>
        </p:txBody>
      </p: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6083300" y="4071962"/>
            <a:ext cx="2665413" cy="831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800" b="1" i="1" dirty="0"/>
              <a:t>x + y ǂ 20</a:t>
            </a:r>
          </a:p>
        </p:txBody>
      </p:sp>
      <p:sp>
        <p:nvSpPr>
          <p:cNvPr id="9" name="CaixaDeTexto 10"/>
          <p:cNvSpPr txBox="1">
            <a:spLocks noChangeArrowheads="1"/>
          </p:cNvSpPr>
          <p:nvPr/>
        </p:nvSpPr>
        <p:spPr bwMode="auto">
          <a:xfrm>
            <a:off x="2555875" y="2271713"/>
            <a:ext cx="5832475" cy="739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PODE SER VERDADEIRA OU FALSA, DEPENDENDO DO VALOR ATRIBUÍDO A </a:t>
            </a:r>
            <a:r>
              <a:rPr lang="pt-BR" sz="2200" b="1" i="1" dirty="0"/>
              <a:t>b</a:t>
            </a:r>
            <a:r>
              <a:rPr lang="pt-BR" sz="2000" b="1" i="1" dirty="0"/>
              <a:t>.</a:t>
            </a:r>
          </a:p>
        </p:txBody>
      </p:sp>
      <p:sp>
        <p:nvSpPr>
          <p:cNvPr id="10" name="Chave direita 9"/>
          <p:cNvSpPr/>
          <p:nvPr/>
        </p:nvSpPr>
        <p:spPr>
          <a:xfrm rot="16200000">
            <a:off x="5003800" y="1858963"/>
            <a:ext cx="360363" cy="2808287"/>
          </a:xfrm>
          <a:prstGeom prst="rightBrace">
            <a:avLst>
              <a:gd name="adj1" fmla="val 8333"/>
              <a:gd name="adj2" fmla="val 49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aixaDeTexto 12"/>
          <p:cNvSpPr txBox="1">
            <a:spLocks noChangeArrowheads="1"/>
          </p:cNvSpPr>
          <p:nvPr/>
        </p:nvSpPr>
        <p:spPr bwMode="auto">
          <a:xfrm>
            <a:off x="71438" y="4030663"/>
            <a:ext cx="4645025" cy="1262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/>
              <a:t>PODE SER VERDADEIRA OU FALSA, DEPENDENDO DOS VALORES ATRIBUÍDOS A </a:t>
            </a:r>
            <a:r>
              <a:rPr lang="pt-BR" sz="2800" b="1" i="1" dirty="0"/>
              <a:t>x</a:t>
            </a:r>
            <a:r>
              <a:rPr lang="pt-BR" sz="2400" b="1" i="1" dirty="0"/>
              <a:t> E A </a:t>
            </a:r>
            <a:r>
              <a:rPr lang="pt-BR" sz="2800" b="1" i="1" dirty="0"/>
              <a:t>y</a:t>
            </a:r>
            <a:r>
              <a:rPr lang="pt-BR" sz="2400" b="1" i="1" dirty="0"/>
              <a:t>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859338" y="4543425"/>
            <a:ext cx="1081087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7"/>
          <p:cNvSpPr txBox="1">
            <a:spLocks noChangeArrowheads="1"/>
          </p:cNvSpPr>
          <p:nvPr/>
        </p:nvSpPr>
        <p:spPr bwMode="auto">
          <a:xfrm>
            <a:off x="3132138" y="5407025"/>
            <a:ext cx="5903912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PODE SER VERDADEIRA OU FALSA, DEPENDENDO DOS VALORES ATRIBUÍDOS A </a:t>
            </a:r>
            <a:r>
              <a:rPr lang="pt-BR" sz="2800" b="1" i="1" dirty="0"/>
              <a:t>c</a:t>
            </a:r>
            <a:r>
              <a:rPr lang="pt-BR" sz="2000" b="1" i="1" dirty="0"/>
              <a:t> E A </a:t>
            </a:r>
            <a:r>
              <a:rPr lang="pt-BR" sz="2800" b="1" i="1" dirty="0"/>
              <a:t>d</a:t>
            </a:r>
            <a:r>
              <a:rPr lang="pt-BR" sz="2000" b="1" i="1" dirty="0"/>
              <a:t>.</a:t>
            </a:r>
          </a:p>
        </p:txBody>
      </p:sp>
      <p:sp>
        <p:nvSpPr>
          <p:cNvPr id="14" name="Chave direita 13"/>
          <p:cNvSpPr/>
          <p:nvPr/>
        </p:nvSpPr>
        <p:spPr>
          <a:xfrm>
            <a:off x="2700338" y="5408613"/>
            <a:ext cx="142875" cy="79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wedge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79388" y="714375"/>
            <a:ext cx="8496300" cy="1939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Sentenças ou preposições matemáticas estabelecem uma relação de igualdade ou de desigualdade:</a:t>
            </a:r>
          </a:p>
        </p:txBody>
      </p:sp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468313" y="3402013"/>
            <a:ext cx="1727200" cy="768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15 &gt; 9</a:t>
            </a:r>
          </a:p>
        </p:txBody>
      </p:sp>
      <p:sp>
        <p:nvSpPr>
          <p:cNvPr id="6" name="CaixaDeTexto 7"/>
          <p:cNvSpPr txBox="1">
            <a:spLocks noChangeArrowheads="1"/>
          </p:cNvSpPr>
          <p:nvPr/>
        </p:nvSpPr>
        <p:spPr bwMode="auto">
          <a:xfrm>
            <a:off x="2843213" y="4314825"/>
            <a:ext cx="2449512" cy="768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5 + 7 = 12</a:t>
            </a:r>
          </a:p>
        </p:txBody>
      </p:sp>
      <p:sp>
        <p:nvSpPr>
          <p:cNvPr id="7" name="CaixaDeTexto 8"/>
          <p:cNvSpPr txBox="1">
            <a:spLocks noChangeArrowheads="1"/>
          </p:cNvSpPr>
          <p:nvPr/>
        </p:nvSpPr>
        <p:spPr bwMode="auto">
          <a:xfrm>
            <a:off x="250825" y="5373216"/>
            <a:ext cx="2449513" cy="7699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c – d ≥ 9</a:t>
            </a:r>
          </a:p>
        </p:txBody>
      </p: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6011863" y="3667125"/>
            <a:ext cx="2808287" cy="769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4b + 3 = 15</a:t>
            </a:r>
          </a:p>
        </p:txBody>
      </p:sp>
      <p:sp>
        <p:nvSpPr>
          <p:cNvPr id="9" name="CaixaDeTexto 10"/>
          <p:cNvSpPr txBox="1">
            <a:spLocks noChangeArrowheads="1"/>
          </p:cNvSpPr>
          <p:nvPr/>
        </p:nvSpPr>
        <p:spPr bwMode="auto">
          <a:xfrm>
            <a:off x="5868144" y="5251127"/>
            <a:ext cx="2592288" cy="76944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x + y ǂ 20</a:t>
            </a:r>
          </a:p>
        </p:txBody>
      </p:sp>
      <p:sp>
        <p:nvSpPr>
          <p:cNvPr id="10" name="CaixaDeTexto 7"/>
          <p:cNvSpPr txBox="1">
            <a:spLocks noChangeArrowheads="1"/>
          </p:cNvSpPr>
          <p:nvPr/>
        </p:nvSpPr>
        <p:spPr bwMode="auto">
          <a:xfrm>
            <a:off x="2987675" y="2730500"/>
            <a:ext cx="2952750" cy="769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i="1" dirty="0"/>
              <a:t>EXEMPLOS:</a:t>
            </a:r>
          </a:p>
        </p:txBody>
      </p:sp>
    </p:spTree>
  </p:cSld>
  <p:clrMapOvr>
    <a:masterClrMapping/>
  </p:clrMapOvr>
  <p:transition>
    <p:pull dir="d"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1052736"/>
            <a:ext cx="8640960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4400" b="1" dirty="0"/>
              <a:t>As sentenças matemáticas abertas que expressam uma relação de igualdade são denominadas...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6238" y="3368675"/>
            <a:ext cx="3240087" cy="7080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000" b="1" dirty="0"/>
              <a:t>EQUAÇÃO!!!!!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4471988"/>
            <a:ext cx="8640762" cy="1260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b="1" dirty="0"/>
              <a:t>A letra encontrada em uma equação é chamada de INCÓGNITA ou VARIÁVEL</a:t>
            </a:r>
            <a:r>
              <a:rPr lang="pt-BR" sz="4000" b="1" dirty="0"/>
              <a:t>.</a:t>
            </a:r>
          </a:p>
        </p:txBody>
      </p:sp>
    </p:spTree>
  </p:cSld>
  <p:clrMapOvr>
    <a:masterClrMapping/>
  </p:clrMapOvr>
  <p:transition>
    <p:pull dir="r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8º Ano, Equações do primeiro grau o significado das raízes encontradas</a:t>
            </a: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250825" y="764704"/>
            <a:ext cx="8569325" cy="14465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400" b="1" dirty="0"/>
              <a:t>Exemplos de equações e suas respectivas incógnitas</a:t>
            </a: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468313" y="2300288"/>
            <a:ext cx="2663825" cy="7699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3x – 5 = 12</a:t>
            </a: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203575" y="4089400"/>
            <a:ext cx="2447925" cy="768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x – y = 10</a:t>
            </a:r>
          </a:p>
        </p:txBody>
      </p:sp>
      <p:sp>
        <p:nvSpPr>
          <p:cNvPr id="7" name="CaixaDeTexto 7"/>
          <p:cNvSpPr txBox="1">
            <a:spLocks noChangeArrowheads="1"/>
          </p:cNvSpPr>
          <p:nvPr/>
        </p:nvSpPr>
        <p:spPr bwMode="auto">
          <a:xfrm>
            <a:off x="971550" y="5373688"/>
            <a:ext cx="1944688" cy="768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4x = 12</a:t>
            </a: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5076825" y="2720975"/>
            <a:ext cx="3311525" cy="7699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r² + 1 = r + 13</a:t>
            </a:r>
          </a:p>
        </p:txBody>
      </p: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5219700" y="5445125"/>
            <a:ext cx="3097213" cy="7699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4400" b="1" dirty="0"/>
              <a:t>x + 3 = 2x - 7</a:t>
            </a:r>
          </a:p>
        </p:txBody>
      </p:sp>
      <p:sp>
        <p:nvSpPr>
          <p:cNvPr id="10" name="CaixaDeTexto 10"/>
          <p:cNvSpPr txBox="1">
            <a:spLocks noChangeArrowheads="1"/>
          </p:cNvSpPr>
          <p:nvPr/>
        </p:nvSpPr>
        <p:spPr bwMode="auto">
          <a:xfrm>
            <a:off x="107950" y="3101975"/>
            <a:ext cx="40322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de incógnita x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250825" y="5013325"/>
            <a:ext cx="3529013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x é a incógnita da equação </a:t>
            </a:r>
          </a:p>
        </p:txBody>
      </p:sp>
      <p:sp>
        <p:nvSpPr>
          <p:cNvPr id="12" name="CaixaDeTexto 12"/>
          <p:cNvSpPr txBox="1">
            <a:spLocks noChangeArrowheads="1"/>
          </p:cNvSpPr>
          <p:nvPr/>
        </p:nvSpPr>
        <p:spPr bwMode="auto">
          <a:xfrm>
            <a:off x="1908175" y="3573463"/>
            <a:ext cx="5400675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com duas incógnita: x e y</a:t>
            </a:r>
          </a:p>
        </p:txBody>
      </p:sp>
      <p:sp>
        <p:nvSpPr>
          <p:cNvPr id="13" name="CaixaDeTexto 13"/>
          <p:cNvSpPr txBox="1">
            <a:spLocks noChangeArrowheads="1"/>
          </p:cNvSpPr>
          <p:nvPr/>
        </p:nvSpPr>
        <p:spPr bwMode="auto">
          <a:xfrm>
            <a:off x="4140200" y="2205038"/>
            <a:ext cx="4895850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com uma incógnita: r</a:t>
            </a:r>
          </a:p>
        </p:txBody>
      </p:sp>
      <p:sp>
        <p:nvSpPr>
          <p:cNvPr id="14" name="CaixaDeTexto 15"/>
          <p:cNvSpPr txBox="1">
            <a:spLocks noChangeArrowheads="1"/>
          </p:cNvSpPr>
          <p:nvPr/>
        </p:nvSpPr>
        <p:spPr bwMode="auto">
          <a:xfrm>
            <a:off x="4211638" y="4983163"/>
            <a:ext cx="4897437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É uma equação com uma incógnita: x</a:t>
            </a:r>
          </a:p>
        </p:txBody>
      </p:sp>
    </p:spTree>
  </p:cSld>
  <p:clrMapOvr>
    <a:masterClrMapping/>
  </p:clrMapOvr>
  <p:transition>
    <p:pull dir="ld"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3176</Words>
  <Application>Microsoft Office PowerPoint</Application>
  <PresentationFormat>Apresentação na tela (4:3)</PresentationFormat>
  <Paragraphs>465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Calibri</vt:lpstr>
      <vt:lpstr>Arial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bruno.araujo</cp:lastModifiedBy>
  <cp:revision>24</cp:revision>
  <dcterms:created xsi:type="dcterms:W3CDTF">2015-04-17T18:03:36Z</dcterms:created>
  <dcterms:modified xsi:type="dcterms:W3CDTF">2015-10-09T14:27:44Z</dcterms:modified>
</cp:coreProperties>
</file>