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32"/>
  </p:notesMasterIdLst>
  <p:sldIdLst>
    <p:sldId id="316" r:id="rId4"/>
    <p:sldId id="262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3" r:id="rId15"/>
    <p:sldId id="300" r:id="rId16"/>
    <p:sldId id="301" r:id="rId17"/>
    <p:sldId id="302" r:id="rId18"/>
    <p:sldId id="304" r:id="rId19"/>
    <p:sldId id="305" r:id="rId20"/>
    <p:sldId id="306" r:id="rId21"/>
    <p:sldId id="307" r:id="rId22"/>
    <p:sldId id="308" r:id="rId23"/>
    <p:sldId id="314" r:id="rId24"/>
    <p:sldId id="313" r:id="rId25"/>
    <p:sldId id="309" r:id="rId26"/>
    <p:sldId id="310" r:id="rId27"/>
    <p:sldId id="311" r:id="rId28"/>
    <p:sldId id="312" r:id="rId29"/>
    <p:sldId id="290" r:id="rId30"/>
    <p:sldId id="315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011" autoAdjust="0"/>
  </p:normalViewPr>
  <p:slideViewPr>
    <p:cSldViewPr>
      <p:cViewPr varScale="1">
        <p:scale>
          <a:sx n="67" d="100"/>
          <a:sy n="67" d="100"/>
        </p:scale>
        <p:origin x="14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dirty="0"/>
              <a:t>Aplicação Financeira em R$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8491247519874078E-2"/>
          <c:y val="0.20143912581141793"/>
          <c:w val="0.8700809917864385"/>
          <c:h val="0.555389480533908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Plan1!$A$4</c:f>
              <c:strCache>
                <c:ptCount val="1"/>
                <c:pt idx="0">
                  <c:v>MÊS</c:v>
                </c:pt>
              </c:strCache>
            </c:strRef>
          </c:tx>
          <c:invertIfNegative val="0"/>
          <c:val>
            <c:numRef>
              <c:f>Plan1!$A$5:$A$9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2D-4F0E-A750-8A72231409C8}"/>
            </c:ext>
          </c:extLst>
        </c:ser>
        <c:ser>
          <c:idx val="1"/>
          <c:order val="1"/>
          <c:tx>
            <c:strRef>
              <c:f>Plan1!$B$4</c:f>
              <c:strCache>
                <c:ptCount val="1"/>
                <c:pt idx="0">
                  <c:v>CAPITAL INICIAL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Plan1!$B$5:$B$9</c:f>
              <c:numCache>
                <c:formatCode>General</c:formatCode>
                <c:ptCount val="5"/>
                <c:pt idx="0">
                  <c:v>700</c:v>
                </c:pt>
                <c:pt idx="1">
                  <c:v>770</c:v>
                </c:pt>
                <c:pt idx="2">
                  <c:v>847</c:v>
                </c:pt>
                <c:pt idx="3">
                  <c:v>931.7</c:v>
                </c:pt>
                <c:pt idx="4">
                  <c:v>1024.8699999999999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2D-4F0E-A750-8A7223140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136384"/>
        <c:axId val="102818944"/>
      </c:barChart>
      <c:catAx>
        <c:axId val="117136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Mês</a:t>
                </a:r>
              </a:p>
            </c:rich>
          </c:tx>
          <c:overlay val="0"/>
        </c:title>
        <c:majorTickMark val="none"/>
        <c:minorTickMark val="none"/>
        <c:tickLblPos val="nextTo"/>
        <c:crossAx val="102818944"/>
        <c:crosses val="autoZero"/>
        <c:auto val="1"/>
        <c:lblAlgn val="ctr"/>
        <c:lblOffset val="100"/>
        <c:noMultiLvlLbl val="0"/>
      </c:catAx>
      <c:valAx>
        <c:axId val="102818944"/>
        <c:scaling>
          <c:orientation val="minMax"/>
        </c:scaling>
        <c:delete val="1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Montante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one"/>
        <c:crossAx val="117136384"/>
        <c:crosses val="autoZero"/>
        <c:crossBetween val="between"/>
      </c:valAx>
      <c:spPr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c:spPr>
    </c:plotArea>
    <c:plotVisOnly val="1"/>
    <c:dispBlanksAs val="gap"/>
    <c:showDLblsOverMax val="0"/>
  </c:chart>
  <c:spPr>
    <a:solidFill>
      <a:schemeClr val="accent5">
        <a:lumMod val="60000"/>
        <a:lumOff val="40000"/>
      </a:schemeClr>
    </a:soli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1DF7AA-93AB-40CE-B8CE-F4C159C8B6B3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B42783-32F2-4693-966C-605EA44419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842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A81F4-C502-41B8-B0C0-D9032FBDA5FE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3EAE-C68B-4589-BDED-906C38643F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04769-3F1C-4F34-96C9-2ED93C55E203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5ACDD-98FA-41DD-A0DD-43508EA627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425A1-2C9D-4EE9-AE43-DB744FD10496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AF4E-29D3-48A1-B952-B3482CCF3B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48018-915C-4496-AFE9-5E0332CAE08F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4E4E0-798A-4B7C-8519-FB95F02F85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0C81-2ABA-4289-95DC-1DF15E0BA8EA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4B593-D878-4D41-B319-4E5AA8F372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DB279-5873-4BE6-940B-EF07C00F0C39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FBD16-E30B-4461-833F-E89355D52F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F8B8-E0CD-4314-810F-FD1D38B537D3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01CDC-0307-4D99-8FE4-77F6A064A8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0B571-D565-4488-B69A-D20F24F0A24F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F674A-5DF0-4908-9DA8-04DA9C530A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12BEA-6665-41CA-B3EF-08D4B166CFC2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13BE4-7FB4-476B-9777-CFCD6DD2A5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9A1AE-87FB-469D-92DB-E2EAC9AA0D9A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53EFE-573F-4CEC-A29F-8BF8D3946A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38A83-1B54-458B-B3BB-D05EE19F3146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E9EA6-74A0-4254-9A4E-8E0E9B52E1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49803-0F04-42B0-A253-DA561A055752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6F7DE-0657-48D3-8E54-E7FB90FC51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C1E90-A964-4F75-B6FE-779582C03C8B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0B37C-BC1D-432C-87DE-F4A4C4649D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7312B-F331-422B-B173-AEA731696C24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A48BB-594D-40D7-8E6E-31F08C1834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81DE2-9A89-42CA-B5AD-9374201A384B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D53B2-0D2E-4140-9886-3B8651EBA2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97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651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86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804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355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774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5D862-FAAB-4B1F-925A-918058408872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A60F7-01ED-4065-A556-263B669EAE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201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681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96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7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435BF-F1B4-4EF4-B6F7-7A38FF011028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7BDAC-7FA6-4626-A54E-3593DCF592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C9EE4-62DC-4961-BCD4-F265BB875F99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E8ECE-1FCB-4CD3-A3E5-226ED3512F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D2253-F3AB-4C08-9519-30BBA7928A82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AB9C2-A704-4CF7-9B0C-4353DCE2B5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F4982-C953-424C-A80C-A04E5779D6DC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29B58-8275-4B77-BF9C-DC9A36100E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99BF2-089F-4DEC-B80D-50E3A0049061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53F82-2EFC-463E-9521-C052FA5D0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B8B0D-0671-43B9-A566-9DFF43E7F76F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19DAF-B992-480B-BF66-049265E5AA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8D4CD3-662A-4B33-818D-1FA6A2AA96A7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F484B4-1B20-41B3-BC28-59A360455E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8CCD0-D331-4BD8-B954-42188713203F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7795CA-1457-4F32-8B1F-8EE06A90C4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08/07/2021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301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503891"/>
            <a:ext cx="9143999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Matemática e suas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- Matemática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rgbClr val="102766"/>
                </a:solidFill>
                <a:latin typeface="Calibri" pitchFamily="34" charset="0"/>
                <a:cs typeface="+mn-cs"/>
              </a:rPr>
              <a:t>Ensino Fundamental, 8º Ano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Juros compostos</a:t>
            </a:r>
          </a:p>
        </p:txBody>
      </p:sp>
    </p:spTree>
    <p:extLst>
      <p:ext uri="{BB962C8B-B14F-4D97-AF65-F5344CB8AC3E}">
        <p14:creationId xmlns:p14="http://schemas.microsoft.com/office/powerpoint/2010/main" val="289980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411760" y="1196752"/>
            <a:ext cx="44966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QUAL A SUA OPINIÃO?</a:t>
            </a:r>
          </a:p>
        </p:txBody>
      </p:sp>
      <p:sp>
        <p:nvSpPr>
          <p:cNvPr id="7" name="Retângulo 6"/>
          <p:cNvSpPr/>
          <p:nvPr/>
        </p:nvSpPr>
        <p:spPr>
          <a:xfrm>
            <a:off x="467544" y="2060848"/>
            <a:ext cx="8352928" cy="15841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Você acha que os Juros Compostos são sempre mais vantajosos? Ou depende de outras variáveis como o tempo e a taxa?</a:t>
            </a:r>
          </a:p>
        </p:txBody>
      </p:sp>
      <p:sp>
        <p:nvSpPr>
          <p:cNvPr id="8" name="Retângulo 7"/>
          <p:cNvSpPr/>
          <p:nvPr/>
        </p:nvSpPr>
        <p:spPr>
          <a:xfrm>
            <a:off x="467544" y="4077072"/>
            <a:ext cx="8352928" cy="1728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 no caso da aplicação de Roni, qual a melhor proposta a que envolve 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JUROS SIMPLES </a:t>
            </a:r>
            <a:r>
              <a:rPr lang="pt-B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 a que envolve 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JUROS COMPOSTOS</a:t>
            </a:r>
            <a:r>
              <a:rPr lang="pt-B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332514" y="1196752"/>
            <a:ext cx="46877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A DÍVIDA DE SEU JOÃO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11560" y="1801847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Seu João está devendo R$ 500,00 a um professor de Matemática. O professor querendo testar a habilidade de Seu João com a matemática lhe disse o seguinte: </a:t>
            </a:r>
            <a:r>
              <a:rPr lang="pt-BR" sz="2200" i="1" dirty="0"/>
              <a:t>Pronto Seu João está aí R$ 500,00, o senhor me paga em 3 meses como combinado, a taxa de juros será de 5% ao mês, a modalidade de juros, simples ou compostos, fica à sua escolha.</a:t>
            </a:r>
            <a:endParaRPr lang="pt-BR" sz="2200" dirty="0"/>
          </a:p>
        </p:txBody>
      </p:sp>
      <p:sp>
        <p:nvSpPr>
          <p:cNvPr id="21" name="CaixaDeTexto 15"/>
          <p:cNvSpPr txBox="1">
            <a:spLocks noChangeArrowheads="1"/>
          </p:cNvSpPr>
          <p:nvPr/>
        </p:nvSpPr>
        <p:spPr bwMode="auto">
          <a:xfrm>
            <a:off x="5699022" y="5232264"/>
            <a:ext cx="312144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000" dirty="0"/>
              <a:t>Imagem: (a) Banco Central do Brasil e Casa da Moeda Nacional/  Verso da nova nota de 100 reais /  </a:t>
            </a:r>
            <a:r>
              <a:rPr lang="pt-BR" sz="1000" dirty="0" err="1"/>
              <a:t>Free</a:t>
            </a:r>
            <a:r>
              <a:rPr lang="pt-BR" sz="1000" dirty="0"/>
              <a:t> </a:t>
            </a:r>
            <a:r>
              <a:rPr lang="pt-BR" sz="1000" dirty="0" err="1"/>
              <a:t>Art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r>
              <a:rPr lang="pt-BR" sz="1000" dirty="0"/>
              <a:t>; (b) Banco Central do Brasil e Casa da Moeda Nacional/  Verso da nova nota de 50 reais /  </a:t>
            </a:r>
            <a:r>
              <a:rPr lang="pt-BR" sz="1000" dirty="0" err="1"/>
              <a:t>Free</a:t>
            </a:r>
            <a:r>
              <a:rPr lang="pt-BR" sz="1000" dirty="0"/>
              <a:t> </a:t>
            </a:r>
            <a:r>
              <a:rPr lang="pt-BR" sz="1000" dirty="0" err="1"/>
              <a:t>Art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r>
              <a:rPr lang="pt-BR" sz="1000" dirty="0"/>
              <a:t>.</a:t>
            </a:r>
          </a:p>
        </p:txBody>
      </p:sp>
      <p:pic>
        <p:nvPicPr>
          <p:cNvPr id="22" name="Picture 2" descr="http://upload.wikimedia.org/wikipedia/commons/e/e3/100_reais_2012_vers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13176"/>
            <a:ext cx="2406247" cy="108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upload.wikimedia.org/wikipedia/commons/c/c2/50_reais_2012_vers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937" y="5013176"/>
            <a:ext cx="2306086" cy="108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622591" y="1434842"/>
            <a:ext cx="6333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 E SE VOCÊ FOSSE SEU JOÃO?</a:t>
            </a:r>
          </a:p>
        </p:txBody>
      </p:sp>
      <p:pic>
        <p:nvPicPr>
          <p:cNvPr id="8" name="Picture 2" descr="File:Jonata Boy with headphone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475656" y="2852936"/>
            <a:ext cx="1728192" cy="1944216"/>
          </a:xfrm>
          <a:prstGeom prst="rect">
            <a:avLst/>
          </a:prstGeom>
          <a:noFill/>
        </p:spPr>
      </p:pic>
      <p:sp>
        <p:nvSpPr>
          <p:cNvPr id="10" name="Texto explicativo retangular com cantos arredondados 9"/>
          <p:cNvSpPr/>
          <p:nvPr/>
        </p:nvSpPr>
        <p:spPr>
          <a:xfrm>
            <a:off x="4139952" y="2996952"/>
            <a:ext cx="4464496" cy="1800200"/>
          </a:xfrm>
          <a:prstGeom prst="wedgeRoundRectCallout">
            <a:avLst>
              <a:gd name="adj1" fmla="val -65353"/>
              <a:gd name="adj2" fmla="val -59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Qual modalidade de JUROS você escolheria? Por quê?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52045" y="3517557"/>
            <a:ext cx="2149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Jonata</a:t>
            </a:r>
            <a:r>
              <a:rPr lang="pt-BR" sz="1000" dirty="0"/>
              <a:t>  / </a:t>
            </a:r>
            <a:r>
              <a:rPr lang="pt-BR" sz="1000" dirty="0" err="1"/>
              <a:t>Creative</a:t>
            </a:r>
            <a:r>
              <a:rPr lang="pt-BR" sz="1000" dirty="0"/>
              <a:t> </a:t>
            </a:r>
            <a:r>
              <a:rPr lang="pt-BR" sz="1000" dirty="0" err="1"/>
              <a:t>Commons</a:t>
            </a:r>
            <a:r>
              <a:rPr lang="pt-BR" sz="1000" dirty="0"/>
              <a:t> CC0 1.0 Universal </a:t>
            </a:r>
            <a:r>
              <a:rPr lang="pt-BR" sz="1000" dirty="0" err="1"/>
              <a:t>Public</a:t>
            </a:r>
            <a:r>
              <a:rPr lang="pt-BR" sz="1000" dirty="0"/>
              <a:t> Domain </a:t>
            </a:r>
            <a:r>
              <a:rPr lang="pt-BR" sz="1000" dirty="0" err="1"/>
              <a:t>Dedication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746528" y="1002794"/>
            <a:ext cx="5777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A ANÁLISE – JUROS SIMPLES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1556792"/>
            <a:ext cx="8208912" cy="155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Seu João já desconfiava qual seria a melhor modalidade de juros, mas foi analisar cada uma delas. Veja os cálculos que ele fez:</a:t>
            </a: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1259633" y="3212976"/>
          <a:ext cx="7272807" cy="2592287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35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3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48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MÊS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DÍVIDA NO INÍCIO DE CADA MÊS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JUROS DO MÊS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DÍVIDA NO FINAL DE CADA 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8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R$ 500,00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5% de 500 = 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2º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R$ 525,00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5% de 500 = 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3°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R$ 550,00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5% de 500 = 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etângulo 21"/>
          <p:cNvSpPr/>
          <p:nvPr/>
        </p:nvSpPr>
        <p:spPr>
          <a:xfrm rot="16200000">
            <a:off x="-396552" y="4221088"/>
            <a:ext cx="2592288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>
                <a:latin typeface="Arial" pitchFamily="34" charset="0"/>
                <a:cs typeface="Arial" pitchFamily="34" charset="0"/>
              </a:rPr>
              <a:t>JUROS SIMPLES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67544" y="6022449"/>
            <a:ext cx="8208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/>
              <a:t>Na modalidade de Juros Simples, ele pagará </a:t>
            </a:r>
            <a:r>
              <a:rPr lang="pt-BR" sz="2200" b="1" dirty="0">
                <a:solidFill>
                  <a:srgbClr val="FF0000"/>
                </a:solidFill>
              </a:rPr>
              <a:t>R$ 575,00.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403648" y="1074802"/>
            <a:ext cx="65835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A ANÁLISE – JUROS COMPOSTOS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1672932"/>
            <a:ext cx="8208912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Agora, veja os cálculos que ele fez na modalidade de Juros Compostos:</a:t>
            </a: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1331641" y="2924943"/>
          <a:ext cx="7272807" cy="259228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5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48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6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MÊS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DÍVIDA NO INÍCIO DE CADA MÊS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6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JUROS DO MÊS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DÍVIDA NO FINAL DE CADA MÊS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8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1º</a:t>
                      </a:r>
                      <a:endParaRPr lang="pt-BR" sz="16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R$ 500,00  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5% de 500 = 25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525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2º</a:t>
                      </a:r>
                      <a:endParaRPr lang="pt-BR" sz="16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R$ 525,00  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5% de 525 = 26,25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551,25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3°</a:t>
                      </a:r>
                      <a:endParaRPr lang="pt-BR" sz="16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R$ 551,25  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5% de 551,25 = 27,56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578,81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etângulo 21"/>
          <p:cNvSpPr/>
          <p:nvPr/>
        </p:nvSpPr>
        <p:spPr>
          <a:xfrm rot="16200000">
            <a:off x="-324537" y="3861048"/>
            <a:ext cx="2592292" cy="72007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Arial" pitchFamily="34" charset="0"/>
                <a:cs typeface="Arial" pitchFamily="34" charset="0"/>
              </a:rPr>
              <a:t>JUROS COMPOSTOS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67544" y="5877272"/>
            <a:ext cx="8208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/>
              <a:t>Na modalidade de Juros Compostos, ele pagará </a:t>
            </a:r>
            <a:r>
              <a:rPr lang="pt-BR" sz="2200" b="1" dirty="0">
                <a:solidFill>
                  <a:srgbClr val="FF0000"/>
                </a:solidFill>
              </a:rPr>
              <a:t>R$ 578,81.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767561" y="1146810"/>
            <a:ext cx="5900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 O PAGAMENTO DE SEU JOÃO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1844824"/>
            <a:ext cx="8208912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Seu João confirmou que a modalidade de Juros Simples é mais econômica.</a:t>
            </a:r>
          </a:p>
        </p:txBody>
      </p:sp>
      <p:pic>
        <p:nvPicPr>
          <p:cNvPr id="8" name="Picture 2" descr="File:Jonata Boy with headphone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475656" y="3140968"/>
            <a:ext cx="1728192" cy="1944216"/>
          </a:xfrm>
          <a:prstGeom prst="rect">
            <a:avLst/>
          </a:prstGeom>
          <a:noFill/>
        </p:spPr>
      </p:pic>
      <p:sp>
        <p:nvSpPr>
          <p:cNvPr id="10" name="Texto explicativo retangular com cantos arredondados 9"/>
          <p:cNvSpPr/>
          <p:nvPr/>
        </p:nvSpPr>
        <p:spPr>
          <a:xfrm>
            <a:off x="4139952" y="3284984"/>
            <a:ext cx="4464496" cy="1368152"/>
          </a:xfrm>
          <a:prstGeom prst="wedgeRoundRectCallout">
            <a:avLst>
              <a:gd name="adj1" fmla="val -65353"/>
              <a:gd name="adj2" fmla="val -59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Vou economizar e pagar com 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JUROS SIMPLES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!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83568" y="5517232"/>
            <a:ext cx="8064896" cy="7920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E você escolheu a modalidade de </a:t>
            </a:r>
            <a:r>
              <a:rPr lang="pt-B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JUROS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mais econômica ou não?</a:t>
            </a:r>
          </a:p>
        </p:txBody>
      </p:sp>
      <p:sp>
        <p:nvSpPr>
          <p:cNvPr id="12" name="CaixaDeTexto 11"/>
          <p:cNvSpPr txBox="1"/>
          <p:nvPr/>
        </p:nvSpPr>
        <p:spPr>
          <a:xfrm rot="16200000">
            <a:off x="124053" y="3805589"/>
            <a:ext cx="2149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Jonata</a:t>
            </a:r>
            <a:r>
              <a:rPr lang="pt-BR" sz="1000" dirty="0"/>
              <a:t>  / </a:t>
            </a:r>
            <a:r>
              <a:rPr lang="pt-BR" sz="1000" dirty="0" err="1"/>
              <a:t>Creative</a:t>
            </a:r>
            <a:r>
              <a:rPr lang="pt-BR" sz="1000" dirty="0"/>
              <a:t> </a:t>
            </a:r>
            <a:r>
              <a:rPr lang="pt-BR" sz="1000" dirty="0" err="1"/>
              <a:t>Commons</a:t>
            </a:r>
            <a:r>
              <a:rPr lang="pt-BR" sz="1000" dirty="0"/>
              <a:t> CC0 1.0 Universal </a:t>
            </a:r>
            <a:r>
              <a:rPr lang="pt-BR" sz="1000" dirty="0" err="1"/>
              <a:t>Public</a:t>
            </a:r>
            <a:r>
              <a:rPr lang="pt-BR" sz="1000" dirty="0"/>
              <a:t> Domain </a:t>
            </a:r>
            <a:r>
              <a:rPr lang="pt-BR" sz="1000" dirty="0" err="1"/>
              <a:t>Dedication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475656" y="1196752"/>
            <a:ext cx="66701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 RETOMANDO A QUESTÃO INICIAL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552" y="1916832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Acabamos de descobrir que para uma mesma taxa e um mesmo período de tempo, os </a:t>
            </a:r>
            <a:r>
              <a:rPr lang="pt-BR" sz="2200" dirty="0">
                <a:solidFill>
                  <a:srgbClr val="FF0000"/>
                </a:solidFill>
              </a:rPr>
              <a:t>JUROS COMPOSTOS </a:t>
            </a:r>
            <a:r>
              <a:rPr lang="pt-BR" sz="2200" dirty="0"/>
              <a:t>rendem mais que os </a:t>
            </a:r>
            <a:r>
              <a:rPr lang="pt-BR" sz="2200" dirty="0">
                <a:solidFill>
                  <a:srgbClr val="FF0000"/>
                </a:solidFill>
              </a:rPr>
              <a:t>JUROS SIMPLES</a:t>
            </a:r>
            <a:r>
              <a:rPr lang="pt-BR" sz="2200" dirty="0"/>
              <a:t>.  </a:t>
            </a:r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algn="just">
              <a:lnSpc>
                <a:spcPct val="150000"/>
              </a:lnSpc>
            </a:pPr>
            <a:r>
              <a:rPr lang="pt-BR" sz="2200" dirty="0"/>
              <a:t>No caso do investimento de Roni, o período de tempo das duas propostas é o mesmo, mas a taxa e a modalidade de juros de cada proposta é diferente. Precisamos agora descobrir, qual é a melhor proposta para Roni investir o seu dinheiro.</a:t>
            </a:r>
          </a:p>
        </p:txBody>
      </p:sp>
      <p:sp>
        <p:nvSpPr>
          <p:cNvPr id="25" name="CaixaDeTexto 15"/>
          <p:cNvSpPr txBox="1">
            <a:spLocks noChangeArrowheads="1"/>
          </p:cNvSpPr>
          <p:nvPr/>
        </p:nvSpPr>
        <p:spPr bwMode="auto">
          <a:xfrm>
            <a:off x="7090419" y="3062176"/>
            <a:ext cx="1722907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000" dirty="0"/>
              <a:t>Imagem:  Banco Central do Brasil e Casa da Moeda Nacional / Verso da nova nota de 100 reais / </a:t>
            </a:r>
            <a:r>
              <a:rPr lang="pt-BR" sz="1000" dirty="0" err="1"/>
              <a:t>Free</a:t>
            </a:r>
            <a:r>
              <a:rPr lang="pt-BR" sz="1000" dirty="0"/>
              <a:t> </a:t>
            </a:r>
            <a:r>
              <a:rPr lang="pt-BR" sz="1000" dirty="0" err="1"/>
              <a:t>Art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r>
              <a:rPr lang="pt-BR" sz="1000" dirty="0"/>
              <a:t>;.</a:t>
            </a:r>
          </a:p>
        </p:txBody>
      </p:sp>
      <p:pic>
        <p:nvPicPr>
          <p:cNvPr id="26" name="Picture 2" descr="http://upload.wikimedia.org/wikipedia/commons/e/e3/100_reais_2012_vers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60"/>
            <a:ext cx="2060074" cy="92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186389" y="1002794"/>
            <a:ext cx="5121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MODELANDO À SOLUÇÃO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552" y="1700808"/>
            <a:ext cx="8208912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Vamos juntos resolver à questão apresentada no início desta aula. Veja a análise da proposta 1:</a:t>
            </a:r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7205"/>
              </p:ext>
            </p:extLst>
          </p:nvPr>
        </p:nvGraphicFramePr>
        <p:xfrm>
          <a:off x="1331641" y="3789040"/>
          <a:ext cx="7272807" cy="2592287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3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54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VALOR NO INÍCIO DE CADA 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JUROS DO 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MONTANTE NO FINAL DE CADA 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R$ 2.000,00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60% de 2.000 = 1.200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3.200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2º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R$ 3.200,00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60% de 2.000 = 1.200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4.400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Retângulo 26"/>
          <p:cNvSpPr/>
          <p:nvPr/>
        </p:nvSpPr>
        <p:spPr>
          <a:xfrm rot="16200000">
            <a:off x="-324544" y="4797152"/>
            <a:ext cx="2592288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>
                <a:latin typeface="Arial" pitchFamily="34" charset="0"/>
                <a:cs typeface="Arial" pitchFamily="34" charset="0"/>
              </a:rPr>
              <a:t>PROPOSTA 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83568" y="2780928"/>
            <a:ext cx="792088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PROPOSTA 1</a:t>
            </a:r>
          </a:p>
          <a:p>
            <a:pPr algn="ctr">
              <a:lnSpc>
                <a:spcPct val="150000"/>
              </a:lnSpc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Aplicação no regime de Juros Simples à taxa de 5% ao mês durante 2 anos.  </a:t>
            </a:r>
          </a:p>
        </p:txBody>
      </p:sp>
      <p:sp>
        <p:nvSpPr>
          <p:cNvPr id="31" name="Retângulo 30"/>
          <p:cNvSpPr/>
          <p:nvPr/>
        </p:nvSpPr>
        <p:spPr>
          <a:xfrm rot="21257478">
            <a:off x="5868144" y="2434001"/>
            <a:ext cx="2664296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5% ao mês é o mesmo que 60% ao ano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186389" y="1146810"/>
            <a:ext cx="5121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MODELANDO À SOLUÇÃO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552" y="1700808"/>
            <a:ext cx="8208912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Vamos juntos resolver à questão apresentada no início desta aula. Veja a análise da proposta 1:</a:t>
            </a:r>
          </a:p>
        </p:txBody>
      </p:sp>
      <p:graphicFrame>
        <p:nvGraphicFramePr>
          <p:cNvPr id="26" name="Tabela 25"/>
          <p:cNvGraphicFramePr>
            <a:graphicFrameLocks noGrp="1"/>
          </p:cNvGraphicFramePr>
          <p:nvPr/>
        </p:nvGraphicFramePr>
        <p:xfrm>
          <a:off x="1331641" y="3789040"/>
          <a:ext cx="7272807" cy="259228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3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54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6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ANO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VALOR NO INÍCIO DE CADA ANO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6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JUROS DO ANO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MONTANTE NO FINAL DE CADA ANO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1º</a:t>
                      </a:r>
                      <a:endParaRPr lang="pt-BR" sz="16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R$ 2.000,00  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48% de 2.000 = 960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2.960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2º</a:t>
                      </a:r>
                      <a:endParaRPr lang="pt-BR" sz="16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R$ 2.960,00  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48% de 2.960 = 1.420,80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4.380,80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Retângulo 26"/>
          <p:cNvSpPr/>
          <p:nvPr/>
        </p:nvSpPr>
        <p:spPr>
          <a:xfrm rot="16200000">
            <a:off x="-324544" y="4797152"/>
            <a:ext cx="2592288" cy="5760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>
                <a:latin typeface="Arial" pitchFamily="34" charset="0"/>
                <a:cs typeface="Arial" pitchFamily="34" charset="0"/>
              </a:rPr>
              <a:t>PROPOSTA 2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83568" y="2780928"/>
            <a:ext cx="792088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PROPOSTA 2</a:t>
            </a:r>
          </a:p>
          <a:p>
            <a:pPr algn="ctr">
              <a:lnSpc>
                <a:spcPct val="150000"/>
              </a:lnSpc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Aplicação no regime de Juros Compostos à taxa de 4% ao mês durante 2 anos.</a:t>
            </a:r>
          </a:p>
        </p:txBody>
      </p:sp>
      <p:sp>
        <p:nvSpPr>
          <p:cNvPr id="31" name="Retângulo 30"/>
          <p:cNvSpPr/>
          <p:nvPr/>
        </p:nvSpPr>
        <p:spPr>
          <a:xfrm rot="21257478">
            <a:off x="5965777" y="2479782"/>
            <a:ext cx="2664296" cy="6480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4% ao mês é o mesmo que 48% ao ano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339752" y="1196752"/>
            <a:ext cx="45534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 A MELHOR PROPOSTA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1916832"/>
            <a:ext cx="8208912" cy="206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Finalmente, podemos perceber que a proposta 1 é a mais vantajosa para Roni. Perceba que, mesmo a proposta 2 oferecendo apenas 4% ao mês e a proposta 1 oferecendo 5% ao mês, o valor final das duas propostas não são tão distantes. </a:t>
            </a:r>
          </a:p>
        </p:txBody>
      </p:sp>
      <p:pic>
        <p:nvPicPr>
          <p:cNvPr id="12" name="Picture 2" descr="File:Jonata Boy with headphone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475656" y="4293096"/>
            <a:ext cx="1728192" cy="1944216"/>
          </a:xfrm>
          <a:prstGeom prst="rect">
            <a:avLst/>
          </a:prstGeom>
          <a:noFill/>
        </p:spPr>
      </p:pic>
      <p:sp>
        <p:nvSpPr>
          <p:cNvPr id="15" name="Texto explicativo retangular com cantos arredondados 14"/>
          <p:cNvSpPr/>
          <p:nvPr/>
        </p:nvSpPr>
        <p:spPr>
          <a:xfrm>
            <a:off x="3995936" y="4437112"/>
            <a:ext cx="4608512" cy="1584176"/>
          </a:xfrm>
          <a:prstGeom prst="wedgeRoundRectCallout">
            <a:avLst>
              <a:gd name="adj1" fmla="val -67954"/>
              <a:gd name="adj2" fmla="val -68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Por que os valores se aproximaram mesmo com taxas diferentes?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196061" y="4946685"/>
            <a:ext cx="2149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Jonata</a:t>
            </a:r>
            <a:r>
              <a:rPr lang="pt-BR" sz="1000" dirty="0"/>
              <a:t> / </a:t>
            </a:r>
            <a:r>
              <a:rPr lang="pt-BR" sz="1000" dirty="0" err="1"/>
              <a:t>Creative</a:t>
            </a:r>
            <a:r>
              <a:rPr lang="pt-BR" sz="1000" dirty="0"/>
              <a:t> </a:t>
            </a:r>
            <a:r>
              <a:rPr lang="pt-BR" sz="1000" dirty="0" err="1"/>
              <a:t>Commons</a:t>
            </a:r>
            <a:r>
              <a:rPr lang="pt-BR" sz="1000" dirty="0"/>
              <a:t> CC0 1.0 Universal </a:t>
            </a:r>
            <a:r>
              <a:rPr lang="pt-BR" sz="1000" dirty="0" err="1"/>
              <a:t>Public</a:t>
            </a:r>
            <a:r>
              <a:rPr lang="pt-BR" sz="1000" dirty="0"/>
              <a:t> Domain </a:t>
            </a:r>
            <a:r>
              <a:rPr lang="pt-BR" sz="1000" dirty="0" err="1"/>
              <a:t>Dedication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95536" y="1916832"/>
            <a:ext cx="47525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600" dirty="0"/>
              <a:t>Roni deseja fazer uma aplicação de R$ 2.000,00. Ao ligar para um agente financeiro, este lhe apresentou duas propostas de investimentos: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364088" y="494116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WG </a:t>
            </a:r>
            <a:r>
              <a:rPr lang="pt-BR" sz="1000" dirty="0" err="1"/>
              <a:t>Film</a:t>
            </a:r>
            <a:r>
              <a:rPr lang="pt-BR" sz="1000" dirty="0"/>
              <a:t> / </a:t>
            </a:r>
            <a:r>
              <a:rPr lang="pt-BR" sz="1000" dirty="0" err="1"/>
              <a:t>Creative</a:t>
            </a:r>
            <a:r>
              <a:rPr lang="pt-BR" sz="1000" dirty="0"/>
              <a:t> </a:t>
            </a:r>
            <a:r>
              <a:rPr lang="pt-BR" sz="1000" dirty="0" err="1"/>
              <a:t>Commons</a:t>
            </a:r>
            <a:r>
              <a:rPr lang="pt-BR" sz="1000" dirty="0"/>
              <a:t> Atribuição-Partilha nos Termos da Mesma Licença 2.5 Suécia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555776" y="1268760"/>
            <a:ext cx="4601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A MELHOR APLICAÇÃO</a:t>
            </a:r>
          </a:p>
        </p:txBody>
      </p:sp>
      <p:pic>
        <p:nvPicPr>
          <p:cNvPr id="35842" name="Picture 2" descr="File:Bananas still pho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204864"/>
            <a:ext cx="3456384" cy="2592288"/>
          </a:xfrm>
          <a:prstGeom prst="rect">
            <a:avLst/>
          </a:prstGeom>
          <a:noFill/>
        </p:spPr>
      </p:pic>
      <p:sp>
        <p:nvSpPr>
          <p:cNvPr id="14" name="Seta para a direita 13"/>
          <p:cNvSpPr/>
          <p:nvPr/>
        </p:nvSpPr>
        <p:spPr>
          <a:xfrm>
            <a:off x="611560" y="5517232"/>
            <a:ext cx="8208912" cy="11521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600" dirty="0"/>
              <a:t>Veja a seguir, as propostas que Roni recebeu: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1196752"/>
            <a:ext cx="2642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 ATIVIDADE 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2060848"/>
            <a:ext cx="5184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Uma mesma quantia, aplicada a uma mesma taxa de juro mensal, depois de 2 meses, renderá juros maiores em qual modalidade: juros simples ou juros compostos? Por quê?</a:t>
            </a:r>
          </a:p>
        </p:txBody>
      </p:sp>
      <p:pic>
        <p:nvPicPr>
          <p:cNvPr id="16386" name="Picture 2" descr="Thumbnail for version as of 15:15, 24 July 2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132856"/>
            <a:ext cx="2448272" cy="2448274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6228184" y="454105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perfectska04 / GNU General </a:t>
            </a:r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1146810"/>
            <a:ext cx="2642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 ATIVIDADE 2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1741165"/>
            <a:ext cx="4032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Fátima realizou uma aplicação financeira de R$ 700,00 durante 5 meses. O gráfico mostra a evolução da sua aplicação no decorrer de cada mês: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4932040" y="1988840"/>
          <a:ext cx="3636912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467544" y="5273332"/>
            <a:ext cx="8136904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dirty="0"/>
              <a:t>A aplicação de Fátima foi no regime de juros simples ou de juros compostos?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1196752"/>
            <a:ext cx="2642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 ATIVIDADE 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1957189"/>
            <a:ext cx="8208912" cy="155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Determine o rendimento de uma aplicação de R$ 600,00 à taxa de 42% ao ano durante três meses, nas duas modalidades de juros simples e juros compostos: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683567" y="3789040"/>
          <a:ext cx="8064897" cy="2191308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0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2108">
                <a:tc>
                  <a:txBody>
                    <a:bodyPr/>
                    <a:lstStyle/>
                    <a:p>
                      <a:pPr marL="180340" marR="180340" algn="ctr">
                        <a:spcAft>
                          <a:spcPts val="0"/>
                        </a:spcAft>
                      </a:pPr>
                      <a:endParaRPr lang="pt-BR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80340" marR="180340"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Times New Roman"/>
                          <a:ea typeface="Times New Roman"/>
                          <a:cs typeface="Times New Roman"/>
                        </a:rPr>
                        <a:t>Tempo em mês</a:t>
                      </a:r>
                    </a:p>
                    <a:p>
                      <a:pPr marL="180340" marR="180340">
                        <a:spcAft>
                          <a:spcPts val="0"/>
                        </a:spcAft>
                      </a:pPr>
                      <a:r>
                        <a:rPr lang="pt-BR" sz="2000" b="0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endParaRPr lang="pt-BR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642" marR="42642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endParaRPr lang="pt-BR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Times New Roman"/>
                          <a:ea typeface="Times New Roman"/>
                          <a:cs typeface="Times New Roman"/>
                        </a:rPr>
                        <a:t> Juros simples</a:t>
                      </a:r>
                    </a:p>
                    <a:p>
                      <a:pPr marL="180340" marR="180340">
                        <a:spcAft>
                          <a:spcPts val="0"/>
                        </a:spcAft>
                      </a:pPr>
                      <a:r>
                        <a:rPr lang="pt-BR" sz="2000" b="0" dirty="0">
                          <a:latin typeface="Times New Roman"/>
                          <a:ea typeface="Times New Roman"/>
                          <a:cs typeface="Times New Roman"/>
                        </a:rPr>
                        <a:t>         </a:t>
                      </a:r>
                      <a:endParaRPr lang="pt-BR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642" marR="42642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80340" algn="ctr">
                        <a:spcAft>
                          <a:spcPts val="0"/>
                        </a:spcAft>
                      </a:pPr>
                      <a:endParaRPr lang="pt-BR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80340" marR="180340"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Times New Roman"/>
                          <a:ea typeface="Times New Roman"/>
                          <a:cs typeface="Times New Roman"/>
                        </a:rPr>
                        <a:t>Juros  compostos</a:t>
                      </a:r>
                    </a:p>
                  </a:txBody>
                  <a:tcPr marL="42642" marR="42642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180340" marR="180340">
                        <a:spcAft>
                          <a:spcPts val="0"/>
                        </a:spcAft>
                      </a:pPr>
                      <a:r>
                        <a:rPr lang="pt-BR" sz="2000" b="0">
                          <a:latin typeface="Times New Roman"/>
                          <a:ea typeface="Times New Roman"/>
                          <a:cs typeface="Times New Roman"/>
                        </a:rPr>
                        <a:t>     1</a:t>
                      </a:r>
                      <a:endParaRPr lang="pt-BR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642" marR="42642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80340">
                        <a:spcAft>
                          <a:spcPts val="0"/>
                        </a:spcAft>
                      </a:pP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642" marR="42642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80340">
                        <a:spcAft>
                          <a:spcPts val="0"/>
                        </a:spcAft>
                      </a:pP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642" marR="42642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180340" marR="180340">
                        <a:spcAft>
                          <a:spcPts val="0"/>
                        </a:spcAft>
                      </a:pPr>
                      <a:r>
                        <a:rPr lang="pt-BR" sz="2000" b="0">
                          <a:latin typeface="Times New Roman"/>
                          <a:ea typeface="Times New Roman"/>
                          <a:cs typeface="Times New Roman"/>
                        </a:rPr>
                        <a:t>     2</a:t>
                      </a:r>
                      <a:endParaRPr lang="pt-BR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642" marR="42642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80340">
                        <a:spcAft>
                          <a:spcPts val="0"/>
                        </a:spcAft>
                      </a:pP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642" marR="42642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80340">
                        <a:spcAft>
                          <a:spcPts val="0"/>
                        </a:spcAft>
                      </a:pP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642" marR="42642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180340" marR="180340">
                        <a:spcAft>
                          <a:spcPts val="0"/>
                        </a:spcAft>
                      </a:pPr>
                      <a:r>
                        <a:rPr lang="pt-BR" sz="2000" b="0">
                          <a:latin typeface="Times New Roman"/>
                          <a:ea typeface="Times New Roman"/>
                          <a:cs typeface="Times New Roman"/>
                        </a:rPr>
                        <a:t>     3</a:t>
                      </a:r>
                      <a:endParaRPr lang="pt-BR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642" marR="42642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80340">
                        <a:spcAft>
                          <a:spcPts val="0"/>
                        </a:spcAft>
                      </a:pP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642" marR="42642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80340">
                        <a:spcAft>
                          <a:spcPts val="0"/>
                        </a:spcAft>
                      </a:pPr>
                      <a:endParaRPr lang="pt-BR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642" marR="42642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1196752"/>
            <a:ext cx="2642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 ATIVIDADE 4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1957189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Maria Eduarda aplicou R$ 20.000,00 em um banco. Qual é o montante que ela irá receber no final de 4 meses? </a:t>
            </a:r>
          </a:p>
          <a:p>
            <a:pPr algn="just">
              <a:lnSpc>
                <a:spcPct val="150000"/>
              </a:lnSpc>
            </a:pPr>
            <a:r>
              <a:rPr lang="pt-BR" sz="2200" dirty="0"/>
              <a:t>Supondo que o banco pague:</a:t>
            </a:r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200" dirty="0">
                <a:solidFill>
                  <a:srgbClr val="0070C0"/>
                </a:solidFill>
              </a:rPr>
              <a:t>Juros simples de 1,5% ao mês.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200" dirty="0">
                <a:solidFill>
                  <a:srgbClr val="0070C0"/>
                </a:solidFill>
              </a:rPr>
              <a:t>Juros compostos de 1,5% ao mês.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1196752"/>
            <a:ext cx="2642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 ATIVIDADE 5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1957189"/>
            <a:ext cx="820891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Em qual situação a aplicação de R$ 6.000,00 terá maior rendimento e de quanto a mais? </a:t>
            </a:r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200" dirty="0">
                <a:solidFill>
                  <a:srgbClr val="0070C0"/>
                </a:solidFill>
              </a:rPr>
              <a:t>na modalidade de juros simples (à taxa de 4% ao mês, durante 4 meses).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200" dirty="0">
                <a:solidFill>
                  <a:srgbClr val="0070C0"/>
                </a:solidFill>
              </a:rPr>
              <a:t>na modalidade de juros compostos (à taxa de 2% ao mês durante 3 meses).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1196752"/>
            <a:ext cx="2642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 ATIVIDADE 6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2204864"/>
            <a:ext cx="5400600" cy="3019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/>
              <a:t>Qual o montante produzido por uma capital de R$ 1.500,00 aplicado à taxa de 2,5% ao mês durante três meses, na modalidade de juros compostos?</a:t>
            </a:r>
          </a:p>
        </p:txBody>
      </p:sp>
      <p:pic>
        <p:nvPicPr>
          <p:cNvPr id="8194" name="Picture 2" descr="File:Folder-documen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2204864"/>
            <a:ext cx="1944216" cy="1944216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6588225" y="443711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en-US" sz="1000" dirty="0" err="1"/>
              <a:t>DBGthekafu</a:t>
            </a:r>
            <a:r>
              <a:rPr lang="en-US" sz="1000" dirty="0"/>
              <a:t> /  GNU General Public License</a:t>
            </a:r>
            <a:endParaRPr lang="pt-BR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1196752"/>
            <a:ext cx="2642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 ATIVIDADE 7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1988840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Batista aplicou R$ 1.260,00 numa caderneta de poupança: no primeiro mês, a caderneta rendeu 0,6%; no segundo mês, 0,5%; e no terceiro mês 0,4%. Qual o valor resgatado por Batista após os três meses? </a:t>
            </a:r>
          </a:p>
          <a:p>
            <a:pPr algn="just">
              <a:lnSpc>
                <a:spcPct val="150000"/>
              </a:lnSpc>
            </a:pPr>
            <a:r>
              <a:rPr lang="pt-BR" sz="2200" dirty="0"/>
              <a:t>Este tipo de rendimento está na modalidade de: 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200" dirty="0">
                <a:solidFill>
                  <a:srgbClr val="0070C0"/>
                </a:solidFill>
              </a:rPr>
              <a:t>Juros simples.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200" dirty="0">
                <a:solidFill>
                  <a:srgbClr val="0070C0"/>
                </a:solidFill>
              </a:rPr>
              <a:t>Juros compostos. 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200" dirty="0">
                <a:solidFill>
                  <a:srgbClr val="0070C0"/>
                </a:solidFill>
              </a:rPr>
              <a:t>Nas duas. Justifique.</a:t>
            </a:r>
            <a:endParaRPr lang="pt-BR" sz="2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39552" y="2348880"/>
            <a:ext cx="8208912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Sugerimos a vídeo-aula do Professor Antônio José Lopes Bigode, cujo título é “Matemática nas Finanças”.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Disponível no Portal do Professor. Endereço eletrônico: http://objetoseducacionais2.mec.gov.br/handle/mec/12534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627784" y="1196752"/>
            <a:ext cx="42532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 SUGESTÃO DE AULA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23529" y="1340768"/>
          <a:ext cx="8496942" cy="4530195"/>
        </p:xfrm>
        <a:graphic>
          <a:graphicData uri="http://schemas.openxmlformats.org/drawingml/2006/table">
            <a:tbl>
              <a:tblPr/>
              <a:tblGrid>
                <a:gridCol w="55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WG Film / Creative Commons Atribuição-Partilha nos Termos da Mesma Licença 2.5 Suécia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http://commons.wikimedia.org/wiki/File:Bananas_still_phone.jpg?uselang=pt-br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| 5 | 9 | 12 | 15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Jonata / Creative Commons CC0 1.0 Universal Public Domain Dedication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http://commons.wikimedia.org/wiki/File:Jonata_Boy_with_headphone.svg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Doris Ulmann  / Albert Einstein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http://commons.wikimedia.org/wiki/File:Albert_Einstein,_by_Doris_Ulmann.jpg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11.a | 16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Banco Central do Brasil e Casa da Moeda Nacional / Verso da nova nota de 100 reais / Free Art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http://commons.wikimedia.org/wiki/File:100_reais_2012_verso.png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Banco Central do Brasil e Casa da Moeda Nacional/  Verso da nova nota de 50 reais /  Free Art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http://commons.wikimedia.org/wiki/File:50_reais_2012_verso.png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perfectska04 / GNU General Public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http://commons.wikimedia.org/wiki/File:Emblem-money.svg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DBGthekafu /  GNU General Public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http://commons.wikimedia.org/wiki/File:Folder-documents.png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95536" y="1988840"/>
            <a:ext cx="8424936" cy="175432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PROPOSTA 1</a:t>
            </a:r>
          </a:p>
          <a:p>
            <a:pPr algn="ctr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Aplicação no regime de Juros Simples à taxa de 5% ao mês durante 2 anos.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915816" y="1196752"/>
            <a:ext cx="32130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AS PROPOSTAS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95536" y="4047410"/>
            <a:ext cx="8424936" cy="17543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PROPOSTA 2</a:t>
            </a:r>
          </a:p>
          <a:p>
            <a:pPr algn="ctr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Aplicação no regime de Juros Compostos à taxa de 4% ao mês durante 2 anos.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551864" y="1196752"/>
            <a:ext cx="2028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A DÚVIDA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552" y="2132856"/>
            <a:ext cx="82237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dirty="0"/>
              <a:t>Qual das duas propostas é mais vantajosa para Roni?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39552" y="2945224"/>
            <a:ext cx="8136904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Se você estivesse no lugar de Roni, por qual proposta você optaria?</a:t>
            </a:r>
          </a:p>
        </p:txBody>
      </p:sp>
      <p:pic>
        <p:nvPicPr>
          <p:cNvPr id="9" name="Picture 2" descr="File:Jonata Boy with headphone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475656" y="4365104"/>
            <a:ext cx="1728192" cy="1944216"/>
          </a:xfrm>
          <a:prstGeom prst="rect">
            <a:avLst/>
          </a:prstGeom>
          <a:noFill/>
        </p:spPr>
      </p:pic>
      <p:sp>
        <p:nvSpPr>
          <p:cNvPr id="13" name="Texto explicativo retangular com cantos arredondados 12"/>
          <p:cNvSpPr/>
          <p:nvPr/>
        </p:nvSpPr>
        <p:spPr>
          <a:xfrm>
            <a:off x="4139952" y="4509120"/>
            <a:ext cx="4464496" cy="1368152"/>
          </a:xfrm>
          <a:prstGeom prst="wedgeRoundRectCallout">
            <a:avLst>
              <a:gd name="adj1" fmla="val -65353"/>
              <a:gd name="adj2" fmla="val -592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Você já ouviu falar em JUROS COMPOSTOS?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 rot="16200000">
            <a:off x="52045" y="5029725"/>
            <a:ext cx="2149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Jonata</a:t>
            </a:r>
            <a:r>
              <a:rPr lang="pt-BR" sz="1000" dirty="0"/>
              <a:t>  / </a:t>
            </a:r>
            <a:r>
              <a:rPr lang="pt-BR" sz="1000" dirty="0" err="1"/>
              <a:t>Creative</a:t>
            </a:r>
            <a:r>
              <a:rPr lang="pt-BR" sz="1000" dirty="0"/>
              <a:t> </a:t>
            </a:r>
            <a:r>
              <a:rPr lang="pt-BR" sz="1000" dirty="0" err="1"/>
              <a:t>Commons</a:t>
            </a:r>
            <a:r>
              <a:rPr lang="pt-BR" sz="1000" dirty="0"/>
              <a:t> CC0 1.0 Universal </a:t>
            </a:r>
            <a:r>
              <a:rPr lang="pt-BR" sz="1000" dirty="0" err="1"/>
              <a:t>Public</a:t>
            </a:r>
            <a:r>
              <a:rPr lang="pt-BR" sz="1000" dirty="0"/>
              <a:t> Domain </a:t>
            </a:r>
            <a:r>
              <a:rPr lang="pt-BR" sz="1000" dirty="0" err="1"/>
              <a:t>Dedication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755576" y="2348880"/>
            <a:ext cx="4176464" cy="2808312"/>
          </a:xfrm>
          <a:prstGeom prst="wedgeRoundRectCallout">
            <a:avLst>
              <a:gd name="adj1" fmla="val 71276"/>
              <a:gd name="adj2" fmla="val -1815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26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600" dirty="0">
                <a:latin typeface="Arial" pitchFamily="34" charset="0"/>
                <a:cs typeface="Arial" pitchFamily="34" charset="0"/>
              </a:rPr>
              <a:t>Antes de descobrir qual a melhor proposta para Roni, vamos revisar alguns conceitos:  </a:t>
            </a:r>
          </a:p>
          <a:p>
            <a:pPr algn="ctr"/>
            <a:endParaRPr lang="pt-BR" sz="2800" dirty="0"/>
          </a:p>
          <a:p>
            <a:pPr algn="ctr"/>
            <a:endParaRPr lang="pt-BR" sz="2800" dirty="0"/>
          </a:p>
        </p:txBody>
      </p:sp>
      <p:pic>
        <p:nvPicPr>
          <p:cNvPr id="184322" name="Picture 2" descr="File:Jonata Boy with headphone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492896"/>
            <a:ext cx="1944216" cy="1944216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/>
        </p:nvSpPr>
        <p:spPr>
          <a:xfrm>
            <a:off x="3491880" y="1124744"/>
            <a:ext cx="2028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A DÚVIDA</a:t>
            </a:r>
          </a:p>
        </p:txBody>
      </p:sp>
      <p:sp>
        <p:nvSpPr>
          <p:cNvPr id="19" name="Retângulo 18"/>
          <p:cNvSpPr/>
          <p:nvPr/>
        </p:nvSpPr>
        <p:spPr>
          <a:xfrm rot="21001058">
            <a:off x="5847448" y="5145220"/>
            <a:ext cx="150874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pt-BR" sz="30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JUROS</a:t>
            </a:r>
          </a:p>
        </p:txBody>
      </p:sp>
      <p:sp>
        <p:nvSpPr>
          <p:cNvPr id="20" name="Retângulo 19"/>
          <p:cNvSpPr/>
          <p:nvPr/>
        </p:nvSpPr>
        <p:spPr>
          <a:xfrm rot="20507476">
            <a:off x="3908358" y="5547284"/>
            <a:ext cx="120289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pt-BR" sz="3000" b="1" cap="all" spc="0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TAXA</a:t>
            </a:r>
          </a:p>
        </p:txBody>
      </p:sp>
      <p:sp>
        <p:nvSpPr>
          <p:cNvPr id="21" name="Retângulo 20"/>
          <p:cNvSpPr/>
          <p:nvPr/>
        </p:nvSpPr>
        <p:spPr>
          <a:xfrm rot="20907347">
            <a:off x="6913249" y="5910091"/>
            <a:ext cx="182325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pt-BR" sz="3000" b="1" cap="all" spc="0" dirty="0">
                <a:ln/>
                <a:solidFill>
                  <a:srgbClr val="00B05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CAPITAL</a:t>
            </a:r>
          </a:p>
        </p:txBody>
      </p:sp>
      <p:sp>
        <p:nvSpPr>
          <p:cNvPr id="10" name="CaixaDeTexto 9"/>
          <p:cNvSpPr txBox="1"/>
          <p:nvPr/>
        </p:nvSpPr>
        <p:spPr>
          <a:xfrm rot="16200000">
            <a:off x="6993548" y="3085509"/>
            <a:ext cx="2149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Jonata</a:t>
            </a:r>
            <a:r>
              <a:rPr lang="pt-BR" sz="1000" dirty="0"/>
              <a:t>  / </a:t>
            </a:r>
            <a:r>
              <a:rPr lang="pt-BR" sz="1000" dirty="0" err="1"/>
              <a:t>Creative</a:t>
            </a:r>
            <a:r>
              <a:rPr lang="pt-BR" sz="1000" dirty="0"/>
              <a:t> </a:t>
            </a:r>
            <a:r>
              <a:rPr lang="pt-BR" sz="1000" dirty="0" err="1"/>
              <a:t>Commons</a:t>
            </a:r>
            <a:r>
              <a:rPr lang="pt-BR" sz="1000" dirty="0"/>
              <a:t> CC0 1.0 Universal </a:t>
            </a:r>
            <a:r>
              <a:rPr lang="pt-BR" sz="1000" dirty="0" err="1"/>
              <a:t>Public</a:t>
            </a:r>
            <a:r>
              <a:rPr lang="pt-BR" sz="1000" dirty="0"/>
              <a:t> Domain </a:t>
            </a:r>
            <a:r>
              <a:rPr lang="pt-BR" sz="1000" dirty="0" err="1"/>
              <a:t>Dedication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339752" y="1124744"/>
            <a:ext cx="4858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REVISANDO CONCEITOS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267744" y="1844824"/>
            <a:ext cx="6264696" cy="1440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Juro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é a remuneração paga (ou recebida) por quem realiza uma compra ou um empréstimo durante certo tempo a um certo percentual.  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30380" y="1844824"/>
            <a:ext cx="1637364" cy="14401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3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JURO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267744" y="3284984"/>
            <a:ext cx="6264696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Capital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é o valor financiado  na realização de uma compra ou de um empréstimo.   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30380" y="3284984"/>
            <a:ext cx="1637364" cy="12961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CAPITAL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267744" y="4581128"/>
            <a:ext cx="6264696" cy="15121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Chamamos de </a:t>
            </a: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taxa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ou de </a:t>
            </a: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taxa de juros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a porcentagem paga por um empréstimo ou por uma compra a prazo (financiamento).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611560" y="4581128"/>
            <a:ext cx="1656184" cy="15121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3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TAXA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548722" y="1196752"/>
            <a:ext cx="4111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JUROS COMPOSTOS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683568" y="1916832"/>
            <a:ext cx="792088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/>
              <a:t>Em vendas a prazo, empréstimos e aplicações, o sistema mais usado é o de </a:t>
            </a:r>
            <a:r>
              <a:rPr lang="pt-BR" sz="2600" dirty="0">
                <a:solidFill>
                  <a:srgbClr val="FF0000"/>
                </a:solidFill>
              </a:rPr>
              <a:t>JUROS COMPOSTOS</a:t>
            </a:r>
            <a:r>
              <a:rPr lang="pt-BR" sz="2600" dirty="0"/>
              <a:t>, em que os juros são calculados sempre sobre cada novo montante, que é a soma dos juros produzidos no período com a quantia aplicada (capital).</a:t>
            </a:r>
          </a:p>
          <a:p>
            <a:pPr algn="just">
              <a:lnSpc>
                <a:spcPct val="150000"/>
              </a:lnSpc>
            </a:pPr>
            <a:r>
              <a:rPr lang="pt-BR" sz="2600" dirty="0"/>
              <a:t>Esta modalidade de juros, também é conhecida como “juros sobre juros”.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699792" y="980728"/>
            <a:ext cx="35969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UM PENSAMENTO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131840" y="1844824"/>
            <a:ext cx="5616624" cy="3244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2800" i="1" dirty="0">
                <a:latin typeface="Arial" pitchFamily="34" charset="0"/>
                <a:cs typeface="Arial" pitchFamily="34" charset="0"/>
              </a:rPr>
              <a:t>"O juro composto é a maior invenção da humanidade, porque permite uma confiável e sistemática acumulação de riqueza”.</a:t>
            </a:r>
          </a:p>
        </p:txBody>
      </p:sp>
      <p:pic>
        <p:nvPicPr>
          <p:cNvPr id="71682" name="Picture 2" descr="File:Albert Einstein, by Doris Ulman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44824"/>
            <a:ext cx="2016224" cy="2676402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467544" y="4581128"/>
            <a:ext cx="2149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Doris</a:t>
            </a:r>
            <a:r>
              <a:rPr lang="pt-BR" sz="1000" dirty="0"/>
              <a:t> </a:t>
            </a:r>
            <a:r>
              <a:rPr lang="pt-BR" sz="1000" dirty="0" err="1"/>
              <a:t>Ulmann</a:t>
            </a:r>
            <a:r>
              <a:rPr lang="pt-BR" sz="1000" dirty="0"/>
              <a:t> / Albert Einstein /</a:t>
            </a:r>
            <a:r>
              <a:rPr lang="pt-BR" sz="1000" dirty="0" err="1"/>
              <a:t>Public</a:t>
            </a:r>
            <a:r>
              <a:rPr lang="pt-BR" sz="1000" dirty="0"/>
              <a:t> Domain</a:t>
            </a:r>
          </a:p>
        </p:txBody>
      </p:sp>
      <p:sp>
        <p:nvSpPr>
          <p:cNvPr id="8" name="Retângulo 7"/>
          <p:cNvSpPr/>
          <p:nvPr/>
        </p:nvSpPr>
        <p:spPr>
          <a:xfrm>
            <a:off x="539552" y="5445224"/>
            <a:ext cx="8208912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E os </a:t>
            </a:r>
            <a:r>
              <a:rPr lang="pt-BR" sz="2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Juros Simples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não permitem acumulação de riquezas? Você sabe qual a diferença entre essas duas modalidades de juros?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Compostos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28600" y="1124744"/>
            <a:ext cx="77038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</a:rPr>
              <a:t>JUROS SIMPLES x JUROS COMPOSTOS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39552" y="1844824"/>
          <a:ext cx="8208912" cy="39014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4633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  <a:p>
                      <a:pPr algn="ctr"/>
                      <a:r>
                        <a:rPr lang="pt-BR" sz="2400" dirty="0"/>
                        <a:t>JUROS 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  <a:p>
                      <a:pPr algn="ctr"/>
                      <a:r>
                        <a:rPr lang="pt-BR" sz="2400" dirty="0"/>
                        <a:t>JUROS COMPOSTOS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7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pt-BR" sz="22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>
                          <a:latin typeface="Arial" pitchFamily="34" charset="0"/>
                          <a:cs typeface="Arial" pitchFamily="34" charset="0"/>
                        </a:rPr>
                        <a:t>Apenas o capital inicial rende juros. O juro é proporcional à taxa e ao tempo.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2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pt-BR" sz="22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200" dirty="0">
                          <a:latin typeface="Arial" pitchFamily="34" charset="0"/>
                          <a:cs typeface="Arial" pitchFamily="34" charset="0"/>
                        </a:rPr>
                        <a:t>O juro produzido</a:t>
                      </a:r>
                      <a:r>
                        <a:rPr lang="pt-BR" sz="2200" baseline="0" dirty="0">
                          <a:latin typeface="Arial" pitchFamily="34" charset="0"/>
                          <a:cs typeface="Arial" pitchFamily="34" charset="0"/>
                        </a:rPr>
                        <a:t> em um período será acrescentado ao capital seguinte, ou seja, o juro gera novos juros.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pt-BR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2" descr="File:Jonata Boy with headphone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39552" y="4869160"/>
            <a:ext cx="1584176" cy="1782198"/>
          </a:xfrm>
          <a:prstGeom prst="rect">
            <a:avLst/>
          </a:prstGeom>
          <a:noFill/>
        </p:spPr>
      </p:pic>
      <p:sp>
        <p:nvSpPr>
          <p:cNvPr id="11" name="Texto explicativo retangular com cantos arredondados 10"/>
          <p:cNvSpPr/>
          <p:nvPr/>
        </p:nvSpPr>
        <p:spPr>
          <a:xfrm>
            <a:off x="3059832" y="5589240"/>
            <a:ext cx="5616624" cy="1080120"/>
          </a:xfrm>
          <a:prstGeom prst="wedgeRoundRectCallout">
            <a:avLst>
              <a:gd name="adj1" fmla="val -65353"/>
              <a:gd name="adj2" fmla="val -3682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O Juro Composto é sempre mais vantajoso?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-997587" y="5204229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Jonata</a:t>
            </a:r>
            <a:r>
              <a:rPr lang="pt-BR" sz="1000" dirty="0"/>
              <a:t> / </a:t>
            </a:r>
            <a:r>
              <a:rPr lang="pt-BR" sz="1000" dirty="0" err="1"/>
              <a:t>Creative</a:t>
            </a:r>
            <a:r>
              <a:rPr lang="pt-BR" sz="1000" dirty="0"/>
              <a:t> </a:t>
            </a:r>
            <a:r>
              <a:rPr lang="pt-BR" sz="1000" dirty="0" err="1"/>
              <a:t>Commons</a:t>
            </a:r>
            <a:r>
              <a:rPr lang="pt-BR" sz="1000" dirty="0"/>
              <a:t> CC0 1.0 Universal </a:t>
            </a:r>
            <a:r>
              <a:rPr lang="pt-BR" sz="1000" dirty="0" err="1"/>
              <a:t>Public</a:t>
            </a:r>
            <a:r>
              <a:rPr lang="pt-BR" sz="1000" dirty="0"/>
              <a:t> Domain </a:t>
            </a:r>
            <a:r>
              <a:rPr lang="pt-BR" sz="1000" dirty="0" err="1"/>
              <a:t>Dedication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2163</Words>
  <Application>Microsoft Office PowerPoint</Application>
  <PresentationFormat>Apresentação na tela (4:3)</PresentationFormat>
  <Paragraphs>324</Paragraphs>
  <Slides>28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Tema do Office</vt:lpstr>
      <vt:lpstr>Personalizar design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Eric Sampaio</cp:lastModifiedBy>
  <cp:revision>236</cp:revision>
  <dcterms:created xsi:type="dcterms:W3CDTF">2011-07-13T12:53:46Z</dcterms:created>
  <dcterms:modified xsi:type="dcterms:W3CDTF">2021-07-09T02:08:47Z</dcterms:modified>
</cp:coreProperties>
</file>