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5"/>
  </p:notesMasterIdLst>
  <p:sldIdLst>
    <p:sldId id="329" r:id="rId4"/>
    <p:sldId id="31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299" r:id="rId13"/>
    <p:sldId id="300" r:id="rId14"/>
    <p:sldId id="264" r:id="rId15"/>
    <p:sldId id="320" r:id="rId16"/>
    <p:sldId id="267" r:id="rId17"/>
    <p:sldId id="278" r:id="rId18"/>
    <p:sldId id="277" r:id="rId19"/>
    <p:sldId id="287" r:id="rId20"/>
    <p:sldId id="275" r:id="rId21"/>
    <p:sldId id="304" r:id="rId22"/>
    <p:sldId id="306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09" r:id="rId31"/>
    <p:sldId id="294" r:id="rId32"/>
    <p:sldId id="296" r:id="rId33"/>
    <p:sldId id="328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38" autoAdjust="0"/>
  </p:normalViewPr>
  <p:slideViewPr>
    <p:cSldViewPr>
      <p:cViewPr>
        <p:scale>
          <a:sx n="70" d="100"/>
          <a:sy n="70" d="100"/>
        </p:scale>
        <p:origin x="-117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Evolução do total da frota na década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dLbls>
            <c:dLbl>
              <c:idx val="0"/>
              <c:layout>
                <c:manualLayout>
                  <c:x val="-1.4132049335745984E-2"/>
                  <c:y val="4.1084215043644387E-2"/>
                </c:manualLayout>
              </c:layout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en-US" sz="1400" smtClean="0"/>
                      <a:t>29.503.503</a:t>
                    </a:r>
                    <a:endParaRPr lang="en-US" sz="140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-5.0690417455544643E-3"/>
                  <c:y val="6.383277675029575E-2"/>
                </c:manualLayout>
              </c:layout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en-US" sz="1400" dirty="0" smtClean="0"/>
                      <a:t>59.361.642</a:t>
                    </a:r>
                    <a:endParaRPr lang="en-US" sz="140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6.5114635181664188E-2"/>
                  <c:y val="-2.4585231270599563E-2"/>
                </c:manualLayout>
              </c:layout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sz="1400" b="1"/>
                      <a:t>64.817.974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Plan1!$A$2:$A$12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Plan1!$B$2:$B$12</c:f>
              <c:numCache>
                <c:formatCode>General</c:formatCode>
                <c:ptCount val="11"/>
                <c:pt idx="0">
                  <c:v>29</c:v>
                </c:pt>
                <c:pt idx="1">
                  <c:v>32</c:v>
                </c:pt>
                <c:pt idx="2">
                  <c:v>38</c:v>
                </c:pt>
                <c:pt idx="3">
                  <c:v>39</c:v>
                </c:pt>
                <c:pt idx="4">
                  <c:v>40</c:v>
                </c:pt>
                <c:pt idx="5">
                  <c:v>45</c:v>
                </c:pt>
                <c:pt idx="6">
                  <c:v>47</c:v>
                </c:pt>
                <c:pt idx="7">
                  <c:v>50</c:v>
                </c:pt>
                <c:pt idx="8">
                  <c:v>55</c:v>
                </c:pt>
                <c:pt idx="9">
                  <c:v>59</c:v>
                </c:pt>
                <c:pt idx="10">
                  <c:v>64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141952"/>
        <c:axId val="64367424"/>
      </c:lineChart>
      <c:catAx>
        <c:axId val="10214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64367424"/>
        <c:crosses val="autoZero"/>
        <c:auto val="1"/>
        <c:lblAlgn val="ctr"/>
        <c:lblOffset val="100"/>
        <c:noMultiLvlLbl val="0"/>
      </c:catAx>
      <c:valAx>
        <c:axId val="64367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214195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6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08036D-1D63-459D-88EE-32268ABE9FCA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9F747D-4860-40DD-B4C8-3767221655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73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5724DE-9274-40D5-AB91-7ADF70F6682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18EB51-A87D-420E-9131-89BC52A37A4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79A662-7724-4BA5-8844-00D02477137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6A67C-B0F9-46EA-A80A-20C9E9C377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79A18A-6CD0-46A3-A030-AAF8E44C716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E5AB8A-E1E6-4520-B2AA-124698545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FB0F4-1EC6-41ED-831C-3C99001DD1F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2ED7C-58C5-4FDE-9B94-F4D8FD6228F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A63D6-54CA-496A-9EBE-C12941BF752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05221-2CB8-49D2-B24B-2ED9B75E922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ABA742-023A-40EB-A29E-A612F8DDF22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258A0-DAE1-4F8A-AF0B-5C9300406C4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70098-A4C5-430C-B830-582CE88A94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C5D12F-0313-407F-B7A1-B9BE70FCF4C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EF05C-B91E-4F89-BC43-480E20AC82A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01F927-6C1E-445B-BA7A-D1BB1A07CFC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73BBA-9E1F-4097-B13F-E1BCC6AA66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E13F9-1736-4B6D-BC44-8105E07CDB1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88375-EA40-4329-A48B-3FFAD47E8C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2B3BEC-5670-45CD-B84F-93019781EED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493A29-DC9C-4965-9033-5EC001AD91A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2581A2-A38A-4011-9265-6941720E5D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A1A5BC-FA60-4F40-8127-A79CDBFCDF5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C54AF4-9E05-4BEE-8EF4-9C86FC911F4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B47F5-6EC4-490D-BB2E-41CB5882A0F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ECBE07-39F6-40FF-BCC8-07F9A7F3B4F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FE8FB8-982D-4542-B8E5-38147221497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A14F5-BBE5-4866-9EF0-429B5EC7A317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55D5E-DB11-4A42-AD82-F4993E2B4C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B7A99-43E6-4499-B19E-E14145652E79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1C8A6-9F17-4F85-82E6-492900B3C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1905E-5434-44E8-8CBB-1A8BA2C68053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941C-0C9C-4A77-82EA-18CEC459C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794A-1D10-4AE0-9A28-734ABC796E7C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D4427-B545-454D-8777-F511051AD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B26CE-0667-4823-8D36-A6E7D3C98B38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8D1E3-F7AD-4DA0-8AA1-92D95E5F7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BE64D-915D-4EDF-ADB5-755314BE3363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BE39-945E-481D-84FE-F086DFB3F6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D69A5-000E-4B39-AD09-1ABB623503D0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C62DC-29E7-4808-85D6-DAA559723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E7AD-81E7-41D5-94A0-74416C443B1F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1289E-1F38-4DB8-9894-61B361179C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6C74F-7FFC-4AF8-A836-036A6D2E3499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185F-ADE6-4AF5-9047-FFA19E4008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B69B5-119D-44F5-890E-0948D0887035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1DC04-5DBB-4BD8-8A21-276BAF41FA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DB724-2359-495F-AC52-2C79C3415F7C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85CC-E804-4B37-9924-A50E3EA055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711B-0DB3-4A9F-BAAC-7D9DCED43F9D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E3FAD-14C3-4ACD-BACB-04EB2A2615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73C40-4FE8-4E3C-AA07-7656CE65FC23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F8581-A038-4980-A263-AE366A7174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C8FF-CBC6-4E61-A66B-349BDE2D850A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D4AF2-C920-45E7-9B44-6BE1E338C4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FAB0-5A07-4B2E-AEE1-E4A347E3439A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E784-C379-484F-8A1C-B7A73CBA0E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55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48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6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83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2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3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DE98C-8A40-4093-B869-61C98503D7CD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FCE7C-8ABB-4CE5-BC1C-ECB675CB9B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59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8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89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2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E5BB1-6D85-4C74-B326-887CF7719F11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987A-3D03-4E31-9F29-ED588F14D0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8D332-4EE2-442C-B50D-A485FC358D1A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7F7FC-714D-4339-BAA6-E3B6F655C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D4B8-87FB-48EB-BE2D-67CA47330AD1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C8FBE-48CD-4E7E-A4A8-3DE87F20CB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CE4D-5B06-44CE-8019-2968AB9A4C02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2100-BEFE-4A1C-8D96-53E15FA60F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8D6B9-CBBF-4002-BED8-EDAA18F4CF79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15BBC-7090-4B4A-A438-005BD52B25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E765B-E721-489F-A368-747EF5785909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7ACCE-9796-4399-800B-E204ECE40E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68C637-9962-4655-B3C7-6DE206A943F1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B10D7-0251-4A15-A5DA-2FAFD97DED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5F09D8-3BDA-4046-9E12-790266FD2FA7}" type="datetimeFigureOut">
              <a:rPr lang="pt-BR"/>
              <a:pPr>
                <a:defRPr/>
              </a:pPr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54B8D5-4FF4-4350-B2FF-FFF125676B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23/10/2012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573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doprofessor.mec.gov.br/fichaTecnicaAula.html?aula=1234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ducacao.uol.com.br/matematica" TargetMode="External"/><Relationship Id="rId13" Type="http://schemas.openxmlformats.org/officeDocument/2006/relationships/hyperlink" Target="http://revistaescola.abril.com.br/" TargetMode="External"/><Relationship Id="rId3" Type="http://schemas.openxmlformats.org/officeDocument/2006/relationships/hyperlink" Target="http://www.dominiopublico.gov.br/" TargetMode="External"/><Relationship Id="rId7" Type="http://schemas.openxmlformats.org/officeDocument/2006/relationships/hyperlink" Target="http://futuro.usp.br/" TargetMode="External"/><Relationship Id="rId12" Type="http://schemas.openxmlformats.org/officeDocument/2006/relationships/hyperlink" Target="http://www.ime.unicamp.br/lem/" TargetMode="External"/><Relationship Id="rId2" Type="http://schemas.openxmlformats.org/officeDocument/2006/relationships/hyperlink" Target="http://bit.ly/vencedore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em.com.br/index.php" TargetMode="External"/><Relationship Id="rId11" Type="http://schemas.openxmlformats.org/officeDocument/2006/relationships/hyperlink" Target="http://www.enem.inep.gov.br/" TargetMode="External"/><Relationship Id="rId5" Type="http://schemas.openxmlformats.org/officeDocument/2006/relationships/hyperlink" Target="http://tvescola.mec.gov.br/" TargetMode="External"/><Relationship Id="rId15" Type="http://schemas.openxmlformats.org/officeDocument/2006/relationships/hyperlink" Target="http://www.sbhmat.com.br/" TargetMode="External"/><Relationship Id="rId10" Type="http://schemas.openxmlformats.org/officeDocument/2006/relationships/hyperlink" Target="http://www.eciencia.usp.br/" TargetMode="External"/><Relationship Id="rId4" Type="http://schemas.openxmlformats.org/officeDocument/2006/relationships/hyperlink" Target="http://www.gente.eti.br/edumatec/index.php?option=com_content&amp;view=article&amp;id=9&amp;Itemid=12" TargetMode="External"/><Relationship Id="rId9" Type="http://schemas.openxmlformats.org/officeDocument/2006/relationships/hyperlink" Target="http://portal.mec.gov.br/index.php?option=com_content&amp;view=article&amp;id=12814&amp;Itemid=872" TargetMode="External"/><Relationship Id="rId14" Type="http://schemas.openxmlformats.org/officeDocument/2006/relationships/hyperlink" Target="http://www.somatematica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75899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9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º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Contagem, princípio multiplicativo</a:t>
            </a:r>
          </a:p>
        </p:txBody>
      </p:sp>
    </p:spTree>
    <p:extLst>
      <p:ext uri="{BB962C8B-B14F-4D97-AF65-F5344CB8AC3E}">
        <p14:creationId xmlns:p14="http://schemas.microsoft.com/office/powerpoint/2010/main" val="229985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17169" y="620688"/>
            <a:ext cx="8475311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CONTAR... PARA QUÊ?</a:t>
            </a:r>
            <a:endParaRPr lang="pt-BR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5059" name="Retângulo 45"/>
          <p:cNvSpPr>
            <a:spLocks noChangeArrowheads="1"/>
          </p:cNvSpPr>
          <p:nvPr/>
        </p:nvSpPr>
        <p:spPr bwMode="auto">
          <a:xfrm>
            <a:off x="468313" y="1773238"/>
            <a:ext cx="828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Contar é uma atividade comum do nosso cotidiano. Desde </a:t>
            </a:r>
            <a:r>
              <a:rPr lang="pt-BR" sz="2000" dirty="0" smtClean="0"/>
              <a:t>cedo, </a:t>
            </a:r>
            <a:r>
              <a:rPr lang="pt-BR" sz="2000" dirty="0"/>
              <a:t>contamos por diversas razões: saber quantos números de telefones diferentes podem ser instalados numa cidade, quantos brinquedos temos, quantas combinações de roupa. O processo se torna tão automático que, muitas vezes, não usamos nenhuma estratégia para contagens longas e demoradas.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Esses </a:t>
            </a:r>
            <a:r>
              <a:rPr lang="pt-BR" sz="2000" dirty="0"/>
              <a:t>processos e formas de contagem podem ser facilitados com a  </a:t>
            </a:r>
            <a:r>
              <a:rPr lang="pt-BR" sz="2000" dirty="0" smtClean="0"/>
              <a:t>Matemática.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Hoje, retomamos o que já sabemos sobre </a:t>
            </a:r>
            <a:r>
              <a:rPr lang="pt-BR" sz="2000" dirty="0" smtClean="0"/>
              <a:t>esses </a:t>
            </a:r>
            <a:r>
              <a:rPr lang="pt-BR" sz="2000" dirty="0"/>
              <a:t>tipos de problemas e vamos aprender novas coisas.</a:t>
            </a: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17169" y="1052736"/>
            <a:ext cx="8475311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PLANEJANDO A SOLUÇÃO</a:t>
            </a:r>
            <a:endParaRPr lang="pt-BR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468313" y="1916113"/>
            <a:ext cx="835183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nosso objetivo é </a:t>
            </a:r>
            <a:r>
              <a:rPr lang="pt-BR" sz="2000" dirty="0" smtClean="0"/>
              <a:t>descobrir </a:t>
            </a:r>
            <a:r>
              <a:rPr lang="pt-BR" sz="2000" dirty="0">
                <a:solidFill>
                  <a:srgbClr val="FF0000"/>
                </a:solidFill>
              </a:rPr>
              <a:t>a quantidade máxima de placas </a:t>
            </a:r>
            <a:r>
              <a:rPr lang="pt-BR" sz="2000" dirty="0" smtClean="0">
                <a:solidFill>
                  <a:srgbClr val="FF0000"/>
                </a:solidFill>
              </a:rPr>
              <a:t>de </a:t>
            </a:r>
            <a:r>
              <a:rPr lang="pt-BR" sz="2000" dirty="0">
                <a:solidFill>
                  <a:srgbClr val="FF0000"/>
                </a:solidFill>
              </a:rPr>
              <a:t>veículos que podem ser confeccionadas no Brasil na forma </a:t>
            </a:r>
            <a:r>
              <a:rPr lang="pt-BR" sz="2000" dirty="0" smtClean="0">
                <a:solidFill>
                  <a:srgbClr val="FF0000"/>
                </a:solidFill>
              </a:rPr>
              <a:t>atual.</a:t>
            </a:r>
            <a:r>
              <a:rPr lang="pt-BR" sz="2000" dirty="0" smtClean="0"/>
              <a:t> </a:t>
            </a: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Para resolver este problema, vamos precisar revisitar alguns conceitos e informações que já aprendemos: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 smtClean="0"/>
              <a:t> </a:t>
            </a:r>
            <a:r>
              <a:rPr lang="pt-BR" sz="2000" dirty="0"/>
              <a:t>Para cada placa confeccionada, vamos precisar utilizar 3 letras e 4 algarismos. </a:t>
            </a:r>
            <a:r>
              <a:rPr lang="pt-BR" sz="2000" b="1" i="1" u="sng" dirty="0"/>
              <a:t>Exemplos: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B050"/>
                </a:solidFill>
              </a:rPr>
              <a:t>KKM-1234, ABB-0201, </a:t>
            </a:r>
            <a:r>
              <a:rPr lang="pt-BR" sz="2000" b="1" dirty="0" smtClean="0">
                <a:solidFill>
                  <a:srgbClr val="00B050"/>
                </a:solidFill>
              </a:rPr>
              <a:t>KWY-0001</a:t>
            </a:r>
            <a:r>
              <a:rPr lang="pt-BR" sz="2000" dirty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/>
              <a:t> </a:t>
            </a:r>
            <a:r>
              <a:rPr lang="pt-BR" sz="2000" dirty="0" smtClean="0"/>
              <a:t>vamos lembrar, </a:t>
            </a:r>
            <a:r>
              <a:rPr lang="pt-BR" sz="2000" dirty="0"/>
              <a:t>também, </a:t>
            </a:r>
            <a:r>
              <a:rPr lang="pt-BR" sz="2000" dirty="0" smtClean="0"/>
              <a:t>que </a:t>
            </a:r>
            <a:r>
              <a:rPr lang="pt-BR" sz="2000" dirty="0"/>
              <a:t>dispomos de 10 algarismos no nosso sistema de numeração </a:t>
            </a:r>
            <a:r>
              <a:rPr lang="pt-BR" sz="2000" b="1" dirty="0">
                <a:solidFill>
                  <a:srgbClr val="00B050"/>
                </a:solidFill>
              </a:rPr>
              <a:t>(0, 1, 2, 3, 4, 5, 6, 7, 8, 9) </a:t>
            </a:r>
            <a:r>
              <a:rPr lang="pt-BR" sz="2000" dirty="0"/>
              <a:t>e vamos considerar um alfabeto com 26 letras.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323850" y="3933825"/>
          <a:ext cx="8496943" cy="9361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93610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1916113"/>
            <a:ext cx="85693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Vamos observar  uma forma de resolver o problema proposto: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/>
              <a:t>Então, para resolver o problema, basta multiplicarmos os valores que indicam  a quantidade de opções em cada quadro, ou seja: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rgbClr val="00B050"/>
                </a:solidFill>
              </a:rPr>
              <a:t>26.26.26.10.10.10.10 = 175 760 000   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3648" y="1052736"/>
            <a:ext cx="669674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EM BUSCA DA SOLUÇÃO</a:t>
            </a:r>
            <a:endParaRPr lang="pt-BR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8313" y="4005263"/>
            <a:ext cx="935037" cy="792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763713" y="4005263"/>
            <a:ext cx="936625" cy="792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916238" y="4005263"/>
            <a:ext cx="935037" cy="792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140200" y="40052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364163" y="40052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" name="Texto explicativo em seta para baixo 30"/>
          <p:cNvSpPr/>
          <p:nvPr/>
        </p:nvSpPr>
        <p:spPr>
          <a:xfrm>
            <a:off x="468313" y="2781300"/>
            <a:ext cx="935037" cy="1223963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letras?</a:t>
            </a:r>
          </a:p>
        </p:txBody>
      </p:sp>
      <p:sp>
        <p:nvSpPr>
          <p:cNvPr id="32" name="Texto explicativo em seta para baixo 31"/>
          <p:cNvSpPr/>
          <p:nvPr/>
        </p:nvSpPr>
        <p:spPr>
          <a:xfrm>
            <a:off x="1692275" y="2781300"/>
            <a:ext cx="935038" cy="1223963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letras?</a:t>
            </a:r>
          </a:p>
        </p:txBody>
      </p:sp>
      <p:sp>
        <p:nvSpPr>
          <p:cNvPr id="33" name="Texto explicativo em seta para baixo 32"/>
          <p:cNvSpPr/>
          <p:nvPr/>
        </p:nvSpPr>
        <p:spPr>
          <a:xfrm>
            <a:off x="2916238" y="2781300"/>
            <a:ext cx="935037" cy="1223963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1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letras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ctr">
              <a:defRPr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o explicativo em seta para baixo 33"/>
          <p:cNvSpPr/>
          <p:nvPr/>
        </p:nvSpPr>
        <p:spPr>
          <a:xfrm>
            <a:off x="4067175" y="2781300"/>
            <a:ext cx="1081088" cy="1223963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</a:t>
            </a:r>
          </a:p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Opções de algarismos?</a:t>
            </a:r>
          </a:p>
        </p:txBody>
      </p:sp>
      <p:sp>
        <p:nvSpPr>
          <p:cNvPr id="35" name="Texto explicativo em seta para baixo 34"/>
          <p:cNvSpPr/>
          <p:nvPr/>
        </p:nvSpPr>
        <p:spPr>
          <a:xfrm>
            <a:off x="5292725" y="2781300"/>
            <a:ext cx="1079500" cy="1223963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algarismos?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588125" y="40052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740650" y="4005263"/>
            <a:ext cx="935038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8" name="Texto explicativo em seta para baixo 37"/>
          <p:cNvSpPr/>
          <p:nvPr/>
        </p:nvSpPr>
        <p:spPr>
          <a:xfrm>
            <a:off x="6516688" y="2781300"/>
            <a:ext cx="1079500" cy="1223963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algarismos?</a:t>
            </a:r>
          </a:p>
        </p:txBody>
      </p:sp>
      <p:sp>
        <p:nvSpPr>
          <p:cNvPr id="39" name="Texto explicativo em seta para baixo 38"/>
          <p:cNvSpPr/>
          <p:nvPr/>
        </p:nvSpPr>
        <p:spPr>
          <a:xfrm>
            <a:off x="7740650" y="2781300"/>
            <a:ext cx="1079500" cy="1223963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Quantas opções de algarismos?</a:t>
            </a:r>
          </a:p>
        </p:txBody>
      </p:sp>
      <p:sp>
        <p:nvSpPr>
          <p:cNvPr id="2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1196752"/>
            <a:ext cx="4762500" cy="4762500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5940152" y="605322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</a:t>
            </a:r>
            <a:r>
              <a:rPr lang="pt-BR" sz="1000" dirty="0" smtClean="0"/>
              <a:t>/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  <p:sp>
        <p:nvSpPr>
          <p:cNvPr id="9" name="Canto dobrado 8"/>
          <p:cNvSpPr/>
          <p:nvPr/>
        </p:nvSpPr>
        <p:spPr>
          <a:xfrm>
            <a:off x="684213" y="2565102"/>
            <a:ext cx="3382962" cy="40322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800" dirty="0"/>
          </a:p>
          <a:p>
            <a:pPr algn="ctr">
              <a:lnSpc>
                <a:spcPct val="150000"/>
              </a:lnSpc>
              <a:defRPr/>
            </a:pPr>
            <a:r>
              <a:rPr lang="pt-BR" sz="2800" dirty="0"/>
              <a:t>Descobrimos, a resposta para o problema, ou seja, é possível emplacar 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800" b="1" dirty="0">
                <a:solidFill>
                  <a:srgbClr val="00B050"/>
                </a:solidFill>
              </a:rPr>
              <a:t>175.760.000 </a:t>
            </a:r>
            <a:r>
              <a:rPr lang="pt-BR" sz="2800" dirty="0">
                <a:solidFill>
                  <a:schemeClr val="tx1"/>
                </a:solidFill>
              </a:rPr>
              <a:t>veículos diferentes.</a:t>
            </a:r>
            <a:endParaRPr lang="pt-BR" sz="2800" dirty="0"/>
          </a:p>
        </p:txBody>
      </p:sp>
      <p:sp>
        <p:nvSpPr>
          <p:cNvPr id="10" name="Retângulo 9"/>
          <p:cNvSpPr/>
          <p:nvPr/>
        </p:nvSpPr>
        <p:spPr>
          <a:xfrm>
            <a:off x="323528" y="548680"/>
            <a:ext cx="8475311" cy="10804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UFA!</a:t>
            </a:r>
            <a:endParaRPr lang="pt-BR" sz="38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1979613" y="1484313"/>
            <a:ext cx="2663825" cy="1223962"/>
          </a:xfrm>
          <a:prstGeom prst="cloudCallout">
            <a:avLst>
              <a:gd name="adj1" fmla="val 61331"/>
              <a:gd name="adj2" fmla="val 449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Eita</a:t>
            </a:r>
            <a:r>
              <a:rPr lang="pt-BR" dirty="0"/>
              <a:t>, são muitos veículos!</a:t>
            </a: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aixaDeTexto 8"/>
          <p:cNvSpPr txBox="1">
            <a:spLocks noChangeArrowheads="1"/>
          </p:cNvSpPr>
          <p:nvPr/>
        </p:nvSpPr>
        <p:spPr bwMode="auto">
          <a:xfrm>
            <a:off x="179388" y="1700213"/>
            <a:ext cx="8713787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300">
                <a:solidFill>
                  <a:srgbClr val="002060"/>
                </a:solidFill>
              </a:rPr>
              <a:t>Duda tem 3 bonecas (Babalú, Mônica e Tetê) e 4 vestidos para as bonecas (azul, branco, cinza e vermelho). Quantas e quais sãos as maneiras de vestir cada boneca?</a:t>
            </a:r>
            <a:endParaRPr lang="pt-BR" sz="28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VESTINDO BONECAS</a:t>
            </a:r>
            <a:endParaRPr lang="pt-BR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>
              <a:defRPr/>
            </a:pP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288" y="3573463"/>
          <a:ext cx="8208910" cy="2952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76264"/>
                <a:gridCol w="1296144"/>
                <a:gridCol w="1800200"/>
                <a:gridCol w="1296144"/>
                <a:gridCol w="1440158"/>
              </a:tblGrid>
              <a:tr h="738082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Cor do Vestido</a:t>
                      </a:r>
                    </a:p>
                    <a:p>
                      <a:r>
                        <a:rPr lang="pt-BR" dirty="0" smtClean="0"/>
                        <a:t>Boneca</a:t>
                      </a:r>
                      <a:endParaRPr lang="pt-B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 smtClean="0"/>
                    </a:p>
                    <a:p>
                      <a:pPr algn="ctr"/>
                      <a:r>
                        <a:rPr lang="pt-BR" sz="1600" dirty="0" smtClean="0"/>
                        <a:t>Azul</a:t>
                      </a:r>
                      <a:endParaRPr lang="pt-BR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 smtClean="0"/>
                    </a:p>
                    <a:p>
                      <a:pPr algn="ctr"/>
                      <a:r>
                        <a:rPr lang="pt-BR" sz="1600" dirty="0" smtClean="0"/>
                        <a:t>Branco</a:t>
                      </a:r>
                      <a:endParaRPr lang="pt-BR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 smtClean="0"/>
                    </a:p>
                    <a:p>
                      <a:pPr algn="ctr"/>
                      <a:r>
                        <a:rPr lang="pt-BR" sz="1600" dirty="0" smtClean="0"/>
                        <a:t>Cinza</a:t>
                      </a:r>
                      <a:endParaRPr lang="pt-BR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 smtClean="0"/>
                    </a:p>
                    <a:p>
                      <a:pPr algn="ctr"/>
                      <a:r>
                        <a:rPr lang="pt-BR" sz="1600" dirty="0" smtClean="0"/>
                        <a:t>Vermelho</a:t>
                      </a:r>
                      <a:endParaRPr lang="pt-BR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err="1" smtClean="0"/>
                        <a:t>Babalú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Mônica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Tetê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aixaDeTexto 8"/>
          <p:cNvSpPr txBox="1">
            <a:spLocks noChangeArrowheads="1"/>
          </p:cNvSpPr>
          <p:nvPr/>
        </p:nvSpPr>
        <p:spPr bwMode="auto">
          <a:xfrm>
            <a:off x="468313" y="1989138"/>
            <a:ext cx="835215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Petrolina, </a:t>
            </a:r>
            <a:r>
              <a:rPr lang="pt-BR" sz="2400" dirty="0" err="1"/>
              <a:t>Orocó</a:t>
            </a:r>
            <a:r>
              <a:rPr lang="pt-BR" sz="2400" dirty="0"/>
              <a:t> e Salgueiro participam de um campeonato de futsal. Quantas e quais são as possíveis maneiras de escolher o campeão e o vice-campeão </a:t>
            </a:r>
            <a:r>
              <a:rPr lang="pt-BR" sz="2400" dirty="0" smtClean="0"/>
              <a:t>desse </a:t>
            </a:r>
            <a:r>
              <a:rPr lang="pt-BR" sz="2400" dirty="0"/>
              <a:t>campeonato?   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O CAMPEONATO DE FUTSAL</a:t>
            </a:r>
            <a:endParaRPr lang="pt-BR" sz="4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>
              <a:defRPr/>
            </a:pP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" name="Picture 2" descr="File:Children playing Gaelic football Ajax Ontari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89040"/>
            <a:ext cx="3096344" cy="2217757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275856" y="605322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Derrick </a:t>
            </a:r>
            <a:r>
              <a:rPr lang="en-US" sz="1000" dirty="0" err="1"/>
              <a:t>Mealiffe</a:t>
            </a:r>
            <a:r>
              <a:rPr lang="en-US" sz="1000" dirty="0"/>
              <a:t> </a:t>
            </a:r>
            <a:r>
              <a:rPr lang="en-US" sz="1000" dirty="0" smtClean="0"/>
              <a:t>/ Creative </a:t>
            </a:r>
            <a:r>
              <a:rPr lang="en-US" sz="1000" dirty="0"/>
              <a:t>Commons Attribution-Share Alike 2.0 Generic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aixaDeTexto 8"/>
          <p:cNvSpPr txBox="1">
            <a:spLocks noChangeArrowheads="1"/>
          </p:cNvSpPr>
          <p:nvPr/>
        </p:nvSpPr>
        <p:spPr bwMode="auto">
          <a:xfrm>
            <a:off x="179388" y="1700213"/>
            <a:ext cx="8713787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RESOLVENDO O PROBLEMA COM DIAGRAMAS</a:t>
            </a:r>
            <a:endParaRPr lang="pt-BR" sz="28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528" y="1772816"/>
            <a:ext cx="864096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          CAMPEÃO                                   VICE-CAMPEÃO                            PREMIADOS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5288" y="2708275"/>
            <a:ext cx="2376487" cy="4333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95288" y="4221163"/>
            <a:ext cx="2376487" cy="431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95288" y="5732463"/>
            <a:ext cx="2376487" cy="4333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276600" y="2420938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76600" y="3068638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276600" y="3789363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276600" y="4437063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276600" y="6021388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276600" y="5300663"/>
            <a:ext cx="23749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cxnSp>
        <p:nvCxnSpPr>
          <p:cNvPr id="20" name="Conector de seta reta 19"/>
          <p:cNvCxnSpPr>
            <a:stCxn id="10" idx="3"/>
            <a:endCxn id="13" idx="1"/>
          </p:cNvCxnSpPr>
          <p:nvPr/>
        </p:nvCxnSpPr>
        <p:spPr>
          <a:xfrm flipV="1">
            <a:off x="2771775" y="2636838"/>
            <a:ext cx="504825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3"/>
            <a:endCxn id="14" idx="1"/>
          </p:cNvCxnSpPr>
          <p:nvPr/>
        </p:nvCxnSpPr>
        <p:spPr>
          <a:xfrm>
            <a:off x="2771775" y="2924175"/>
            <a:ext cx="504825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771775" y="40767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771775" y="4365625"/>
            <a:ext cx="504825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8" idx="1"/>
          </p:cNvCxnSpPr>
          <p:nvPr/>
        </p:nvCxnSpPr>
        <p:spPr>
          <a:xfrm flipV="1">
            <a:off x="2771775" y="551656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771775" y="5949950"/>
            <a:ext cx="504825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5940425" y="242093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940425" y="306863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940425" y="37893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940425" y="44370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940425" y="53006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940425" y="602138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651500" y="263683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651500" y="328453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651500" y="40052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651500" y="46529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5651500" y="55165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651500" y="623728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</a:t>
            </a:r>
            <a:r>
              <a:rPr lang="pt-BR" sz="2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ELABORANDO E RESOLVENDO PROBLEMAS</a:t>
            </a:r>
            <a:endParaRPr lang="pt-BR" sz="28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9395" name="CaixaDeTexto 5"/>
          <p:cNvSpPr txBox="1">
            <a:spLocks noChangeArrowheads="1"/>
          </p:cNvSpPr>
          <p:nvPr/>
        </p:nvSpPr>
        <p:spPr bwMode="auto">
          <a:xfrm>
            <a:off x="395288" y="1916113"/>
            <a:ext cx="842486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/>
              <a:t>Elabore um problema que possa ser resolvido com a expressão indicada na figura abaixo:</a:t>
            </a:r>
          </a:p>
        </p:txBody>
      </p:sp>
      <p:sp>
        <p:nvSpPr>
          <p:cNvPr id="7" name="Elipse 6"/>
          <p:cNvSpPr/>
          <p:nvPr/>
        </p:nvSpPr>
        <p:spPr>
          <a:xfrm>
            <a:off x="2987824" y="3717032"/>
            <a:ext cx="3816424" cy="187220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8000" b="1" cap="all" dirty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9.9.8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30527" y="1052736"/>
            <a:ext cx="86723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PRINCÍPIO FUNDAMENTAL DA CONTAGEM</a:t>
            </a:r>
          </a:p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PFC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61443" name="Retângulo 8"/>
          <p:cNvSpPr>
            <a:spLocks noChangeArrowheads="1"/>
          </p:cNvSpPr>
          <p:nvPr/>
        </p:nvSpPr>
        <p:spPr bwMode="auto">
          <a:xfrm>
            <a:off x="539750" y="2349500"/>
            <a:ext cx="8280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Quando um evento </a:t>
            </a:r>
            <a:r>
              <a:rPr lang="pt-BR" sz="2000" b="1" i="1" dirty="0"/>
              <a:t>A (escolha da letra ou do algarismo para formar placas de automóveis)</a:t>
            </a:r>
            <a:r>
              <a:rPr lang="pt-BR" sz="2000" dirty="0"/>
              <a:t> pode ocorrer de </a:t>
            </a:r>
            <a:r>
              <a:rPr lang="pt-BR" sz="2000" b="1" dirty="0">
                <a:solidFill>
                  <a:srgbClr val="FF0000"/>
                </a:solidFill>
              </a:rPr>
              <a:t>m</a:t>
            </a:r>
            <a:r>
              <a:rPr lang="pt-BR" sz="2000" dirty="0"/>
              <a:t> maneiras </a:t>
            </a:r>
            <a:r>
              <a:rPr lang="pt-BR" sz="2000" dirty="0" smtClean="0"/>
              <a:t>distintas, e, </a:t>
            </a:r>
            <a:r>
              <a:rPr lang="pt-BR" sz="2000" dirty="0"/>
              <a:t>para cada uma dessas </a:t>
            </a:r>
            <a:r>
              <a:rPr lang="pt-BR" sz="2000" dirty="0" smtClean="0"/>
              <a:t>maneiras, </a:t>
            </a:r>
            <a:r>
              <a:rPr lang="pt-BR" sz="2000" dirty="0"/>
              <a:t>um evento </a:t>
            </a:r>
            <a:r>
              <a:rPr lang="pt-BR" sz="2000" b="1" i="1" dirty="0"/>
              <a:t>B (outra escolha, como por exemplo, a cor vestido de uma boneca)</a:t>
            </a:r>
            <a:r>
              <a:rPr lang="pt-BR" sz="2000" dirty="0"/>
              <a:t> pode ocorrer de </a:t>
            </a:r>
            <a:r>
              <a:rPr lang="pt-BR" sz="2000" b="1" dirty="0">
                <a:solidFill>
                  <a:srgbClr val="FF0000"/>
                </a:solidFill>
              </a:rPr>
              <a:t>n</a:t>
            </a:r>
            <a:r>
              <a:rPr lang="pt-BR" sz="2000" dirty="0"/>
              <a:t> maneiras distintas, então o número de possibilidades de ocorrerem os eventos </a:t>
            </a:r>
            <a:r>
              <a:rPr lang="pt-BR" sz="2000" b="1" i="1" dirty="0"/>
              <a:t>A</a:t>
            </a:r>
            <a:r>
              <a:rPr lang="pt-BR" sz="2000" dirty="0"/>
              <a:t> e </a:t>
            </a:r>
            <a:r>
              <a:rPr lang="pt-BR" sz="2000" b="1" i="1" dirty="0"/>
              <a:t>B </a:t>
            </a:r>
            <a:r>
              <a:rPr lang="pt-BR" sz="2000" dirty="0"/>
              <a:t>pode ser calculado por:</a:t>
            </a:r>
            <a:endParaRPr lang="pt-BR" sz="1400" dirty="0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3131840" y="5301208"/>
            <a:ext cx="4104456" cy="1152128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 . n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aixaDeTexto 8"/>
          <p:cNvSpPr txBox="1">
            <a:spLocks noChangeArrowheads="1"/>
          </p:cNvSpPr>
          <p:nvPr/>
        </p:nvSpPr>
        <p:spPr bwMode="auto">
          <a:xfrm>
            <a:off x="468313" y="1989138"/>
            <a:ext cx="828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Restaurante Rei do Baião, em </a:t>
            </a:r>
            <a:r>
              <a:rPr lang="pt-BR" sz="2000" dirty="0" err="1"/>
              <a:t>Orocó</a:t>
            </a:r>
            <a:r>
              <a:rPr lang="pt-BR" sz="2000" dirty="0"/>
              <a:t> - PE, oferece no cardápio 4 opções diferentes de entrada, 3 opções de carne, 5 drinks diferentes e apenas 2 opções de pudim. </a:t>
            </a:r>
            <a:r>
              <a:rPr lang="pt-BR" sz="2000" dirty="0" smtClean="0"/>
              <a:t>Mocinha </a:t>
            </a:r>
            <a:r>
              <a:rPr lang="pt-BR" sz="2000" dirty="0"/>
              <a:t>deseja escolher uma opção de entrada, um tipo de carne, um drink e um pudim. De quantas maneiras diferentes ela poderá fazer seu pedido?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O CARDÁPIO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795963" y="5876925"/>
            <a:ext cx="30241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120 </a:t>
            </a:r>
            <a:r>
              <a:rPr lang="pt-BR" sz="1600" dirty="0" smtClean="0">
                <a:solidFill>
                  <a:srgbClr val="00B050"/>
                </a:solidFill>
              </a:rPr>
              <a:t>maneiras.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23528" y="980728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A FROTA BRASILEIRA DE VEÍCULOS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9389" y="1988840"/>
            <a:ext cx="3816547" cy="4496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pt-BR" sz="2000" dirty="0"/>
              <a:t>A frota de veículos cresceu 119% em dez anos no Brasil, segundo o </a:t>
            </a:r>
            <a:r>
              <a:rPr lang="pt-BR" sz="2000" dirty="0" err="1"/>
              <a:t>Denatran</a:t>
            </a:r>
            <a:r>
              <a:rPr lang="pt-BR" sz="2000" dirty="0"/>
              <a:t>. O país fechou o ano de 2010 com 64,817 milhões de veículos registrados. </a:t>
            </a:r>
            <a:r>
              <a:rPr lang="pt-BR" sz="2000" dirty="0" smtClean="0"/>
              <a:t>Isso </a:t>
            </a:r>
            <a:r>
              <a:rPr lang="pt-BR" sz="2000" dirty="0"/>
              <a:t>implica a produção de mais CO</a:t>
            </a:r>
            <a:r>
              <a:rPr lang="pt-BR" sz="2000" baseline="-25000" dirty="0"/>
              <a:t>2</a:t>
            </a:r>
            <a:r>
              <a:rPr lang="pt-BR" sz="2000" dirty="0"/>
              <a:t>. Para consumir tanto </a:t>
            </a:r>
            <a:r>
              <a:rPr lang="pt-BR" sz="2000" dirty="0" smtClean="0"/>
              <a:t>CO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, seria </a:t>
            </a:r>
            <a:r>
              <a:rPr lang="pt-BR" sz="2000" dirty="0"/>
              <a:t>necessária uma área 11 vezes maior de Mata Atlântica.</a:t>
            </a:r>
          </a:p>
          <a:p>
            <a:pPr>
              <a:lnSpc>
                <a:spcPct val="135000"/>
              </a:lnSpc>
              <a:defRPr/>
            </a:pPr>
            <a:r>
              <a:rPr lang="pt-BR" sz="1600" dirty="0"/>
              <a:t>DENATRAN - Departamento Nacional de Trânsito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39952" y="191683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gráfico mostra a evolução da frota nos últimos 10 anos.</a:t>
            </a:r>
          </a:p>
          <a:p>
            <a:endParaRPr lang="pt-BR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097717061"/>
              </p:ext>
            </p:extLst>
          </p:nvPr>
        </p:nvGraphicFramePr>
        <p:xfrm>
          <a:off x="4067944" y="2924944"/>
          <a:ext cx="5010809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2" descr="File:Car with Driver-Silhouette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9587"/>
            <a:ext cx="1261915" cy="10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 rot="16200000">
            <a:off x="7768974" y="2112492"/>
            <a:ext cx="1094885" cy="57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Inkwina</a:t>
            </a:r>
            <a:r>
              <a:rPr lang="pt-BR" sz="1000" dirty="0"/>
              <a:t>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aixaDeTexto 8"/>
          <p:cNvSpPr txBox="1">
            <a:spLocks noChangeArrowheads="1"/>
          </p:cNvSpPr>
          <p:nvPr/>
        </p:nvSpPr>
        <p:spPr bwMode="auto">
          <a:xfrm>
            <a:off x="468313" y="2060575"/>
            <a:ext cx="8280400" cy="195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Então, quantos números de 4 algarismos </a:t>
            </a:r>
            <a:r>
              <a:rPr lang="pt-BR" sz="2800" dirty="0" smtClean="0"/>
              <a:t>diferentes </a:t>
            </a:r>
            <a:r>
              <a:rPr lang="pt-BR" sz="2800" dirty="0"/>
              <a:t>você pode formar empregando os algarismos do nosso sistema de numeração?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VOCÊ SABE FORMAR NÚMEROS?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435600" y="5949950"/>
            <a:ext cx="3384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4 536 </a:t>
            </a:r>
            <a:r>
              <a:rPr lang="pt-BR" sz="1600" dirty="0" smtClean="0">
                <a:solidFill>
                  <a:srgbClr val="00B050"/>
                </a:solidFill>
              </a:rPr>
              <a:t>números distintos.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" name="Picture 2" descr="File:Héraldique meuble Livre ouver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3816424" cy="2180814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 rot="186137">
            <a:off x="1225941" y="4394546"/>
            <a:ext cx="11272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solidFill>
                  <a:srgbClr val="FF0000"/>
                </a:solidFill>
              </a:rPr>
              <a:t>0, 1, 2, </a:t>
            </a:r>
          </a:p>
          <a:p>
            <a:r>
              <a:rPr lang="pt-BR" sz="2200" b="1" dirty="0" smtClean="0">
                <a:solidFill>
                  <a:srgbClr val="FF0000"/>
                </a:solidFill>
              </a:rPr>
              <a:t>3, 4, 5, </a:t>
            </a:r>
          </a:p>
          <a:p>
            <a:r>
              <a:rPr lang="pt-BR" sz="2200" b="1" dirty="0" smtClean="0">
                <a:solidFill>
                  <a:srgbClr val="FF0000"/>
                </a:solidFill>
              </a:rPr>
              <a:t>6, 7, 8,</a:t>
            </a:r>
          </a:p>
          <a:p>
            <a:r>
              <a:rPr lang="pt-BR" sz="2200" b="1" dirty="0" smtClean="0">
                <a:solidFill>
                  <a:srgbClr val="FF0000"/>
                </a:solidFill>
              </a:rPr>
              <a:t>9.</a:t>
            </a:r>
            <a:endParaRPr lang="pt-BR" sz="22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rot="21362428">
            <a:off x="2629863" y="4210243"/>
            <a:ext cx="8130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solidFill>
                  <a:srgbClr val="0070C0"/>
                </a:solidFill>
              </a:rPr>
              <a:t>8752</a:t>
            </a:r>
          </a:p>
          <a:p>
            <a:r>
              <a:rPr lang="pt-BR" sz="2200" b="1" dirty="0" smtClean="0">
                <a:solidFill>
                  <a:srgbClr val="0070C0"/>
                </a:solidFill>
              </a:rPr>
              <a:t>1023</a:t>
            </a:r>
          </a:p>
          <a:p>
            <a:r>
              <a:rPr lang="pt-BR" sz="2200" b="1" dirty="0" smtClean="0">
                <a:solidFill>
                  <a:srgbClr val="0070C0"/>
                </a:solidFill>
              </a:rPr>
              <a:t>7921</a:t>
            </a:r>
          </a:p>
          <a:p>
            <a:r>
              <a:rPr lang="pt-BR" sz="2200" b="1" dirty="0" smtClean="0">
                <a:solidFill>
                  <a:srgbClr val="0070C0"/>
                </a:solidFill>
              </a:rPr>
              <a:t>2031</a:t>
            </a:r>
          </a:p>
          <a:p>
            <a:pPr algn="ctr"/>
            <a:r>
              <a:rPr lang="pt-BR" sz="2200" b="1" dirty="0" smtClean="0">
                <a:solidFill>
                  <a:srgbClr val="0070C0"/>
                </a:solidFill>
              </a:rPr>
              <a:t>...</a:t>
            </a:r>
            <a:endParaRPr lang="pt-BR" sz="2200" b="1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83568" y="6150114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</a:t>
            </a:r>
            <a:r>
              <a:rPr lang="fr-FR" sz="1000" dirty="0"/>
              <a:t> LeMorvandiau </a:t>
            </a:r>
            <a:r>
              <a:rPr lang="fr-FR" sz="1000" dirty="0" smtClean="0"/>
              <a:t>/GNU </a:t>
            </a:r>
            <a:r>
              <a:rPr lang="fr-FR" sz="1000" dirty="0"/>
              <a:t>Free Documentation 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aixaDeTexto 8"/>
          <p:cNvSpPr txBox="1">
            <a:spLocks noChangeArrowheads="1"/>
          </p:cNvSpPr>
          <p:nvPr/>
        </p:nvSpPr>
        <p:spPr bwMode="auto">
          <a:xfrm>
            <a:off x="468313" y="1989138"/>
            <a:ext cx="82804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Henrique tem 5 camisas (azul, branca, laranja, preta e rosa) e 3 calças (cinza, marrom e verde). De quantas maneiras diferentes ele poderá se vestir, usando uma calça e uma camisa?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AS ROUPAS DE HENRIQUE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435600" y="5949950"/>
            <a:ext cx="3384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15 </a:t>
            </a:r>
            <a:r>
              <a:rPr lang="pt-BR" sz="1600" dirty="0" smtClean="0">
                <a:solidFill>
                  <a:srgbClr val="00B050"/>
                </a:solidFill>
              </a:rPr>
              <a:t>maneiras.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" name="Picture 2" descr="File:Tox cauti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581128"/>
            <a:ext cx="1584176" cy="1584176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83568" y="6150114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Rursus</a:t>
            </a:r>
            <a:r>
              <a:rPr lang="pt-BR" sz="1000" dirty="0"/>
              <a:t> </a:t>
            </a:r>
            <a:r>
              <a:rPr lang="pt-BR" sz="1000" dirty="0" smtClean="0"/>
              <a:t>/Domínio </a:t>
            </a:r>
            <a:r>
              <a:rPr lang="pt-BR" sz="1000" dirty="0"/>
              <a:t>Público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aixaDeTexto 8"/>
          <p:cNvSpPr txBox="1">
            <a:spLocks noChangeArrowheads="1"/>
          </p:cNvSpPr>
          <p:nvPr/>
        </p:nvSpPr>
        <p:spPr bwMode="auto">
          <a:xfrm>
            <a:off x="468313" y="1916113"/>
            <a:ext cx="539908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Robson lança uma moeda cinco </a:t>
            </a:r>
            <a:r>
              <a:rPr lang="pt-BR" sz="2800" dirty="0" smtClean="0"/>
              <a:t>vezes consecutivas</a:t>
            </a:r>
            <a:r>
              <a:rPr lang="pt-BR" sz="2800" dirty="0"/>
              <a:t>. Quantas sequências de resultados são possíveis?  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LANÇANDO MOEDAS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875463" y="6021388"/>
            <a:ext cx="1944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32 </a:t>
            </a:r>
            <a:r>
              <a:rPr lang="pt-BR" sz="1600" dirty="0" smtClean="0">
                <a:solidFill>
                  <a:srgbClr val="00B050"/>
                </a:solidFill>
              </a:rPr>
              <a:t>sequências.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288" y="57324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92275" y="5732463"/>
            <a:ext cx="935038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843213" y="57324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067175" y="5732463"/>
            <a:ext cx="936625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92725" y="5732463"/>
            <a:ext cx="935038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4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o explicativo em seta para baixo 16"/>
          <p:cNvSpPr/>
          <p:nvPr/>
        </p:nvSpPr>
        <p:spPr>
          <a:xfrm>
            <a:off x="395288" y="4508500"/>
            <a:ext cx="1079500" cy="1223963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Quantidade</a:t>
            </a: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de opções do </a:t>
            </a:r>
            <a:r>
              <a:rPr lang="pt-B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1º</a:t>
            </a: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 lançamento</a:t>
            </a:r>
          </a:p>
        </p:txBody>
      </p:sp>
      <p:sp>
        <p:nvSpPr>
          <p:cNvPr id="18" name="Texto explicativo em seta para baixo 17"/>
          <p:cNvSpPr/>
          <p:nvPr/>
        </p:nvSpPr>
        <p:spPr>
          <a:xfrm>
            <a:off x="1619250" y="4508500"/>
            <a:ext cx="1081088" cy="1223963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Quantidade</a:t>
            </a: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de opções do </a:t>
            </a:r>
            <a:r>
              <a:rPr lang="pt-B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2º</a:t>
            </a: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 lançamento</a:t>
            </a:r>
          </a:p>
        </p:txBody>
      </p:sp>
      <p:sp>
        <p:nvSpPr>
          <p:cNvPr id="19" name="Texto explicativo em seta para baixo 18"/>
          <p:cNvSpPr/>
          <p:nvPr/>
        </p:nvSpPr>
        <p:spPr>
          <a:xfrm>
            <a:off x="2843213" y="4508500"/>
            <a:ext cx="1081087" cy="1223963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Quantidade</a:t>
            </a: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de opções do </a:t>
            </a:r>
            <a:r>
              <a:rPr lang="pt-B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3º</a:t>
            </a: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 lançamento</a:t>
            </a:r>
          </a:p>
          <a:p>
            <a:pPr algn="ctr">
              <a:defRPr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o explicativo em seta para baixo 19"/>
          <p:cNvSpPr/>
          <p:nvPr/>
        </p:nvSpPr>
        <p:spPr>
          <a:xfrm>
            <a:off x="3995738" y="4508500"/>
            <a:ext cx="1079500" cy="1223963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Quantidade</a:t>
            </a: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de opções do </a:t>
            </a:r>
            <a:r>
              <a:rPr lang="pt-B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4º</a:t>
            </a: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 lançamento</a:t>
            </a:r>
          </a:p>
        </p:txBody>
      </p:sp>
      <p:sp>
        <p:nvSpPr>
          <p:cNvPr id="21" name="Texto explicativo em seta para baixo 20"/>
          <p:cNvSpPr/>
          <p:nvPr/>
        </p:nvSpPr>
        <p:spPr>
          <a:xfrm>
            <a:off x="5219700" y="4508500"/>
            <a:ext cx="1081088" cy="1223963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Quantidade</a:t>
            </a:r>
          </a:p>
          <a:p>
            <a:pPr algn="ctr">
              <a:defRPr/>
            </a:pP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de opções do </a:t>
            </a:r>
            <a:r>
              <a:rPr lang="pt-B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5º</a:t>
            </a:r>
            <a:r>
              <a:rPr lang="pt-BR" sz="1300" dirty="0">
                <a:latin typeface="Times New Roman" pitchFamily="18" charset="0"/>
                <a:cs typeface="Times New Roman" pitchFamily="18" charset="0"/>
              </a:rPr>
              <a:t> lançamento</a:t>
            </a:r>
          </a:p>
        </p:txBody>
      </p:sp>
      <p:pic>
        <p:nvPicPr>
          <p:cNvPr id="69648" name="Picture 2" descr="File:American gold double-eagles from Hackn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2205038"/>
            <a:ext cx="2273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372200" y="3789040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Imagem: </a:t>
            </a:r>
            <a:r>
              <a:rPr lang="pt-BR" sz="900" dirty="0" err="1"/>
              <a:t>Portable</a:t>
            </a:r>
            <a:r>
              <a:rPr lang="pt-BR" sz="900" dirty="0"/>
              <a:t> </a:t>
            </a:r>
            <a:r>
              <a:rPr lang="pt-BR" sz="900" dirty="0" err="1"/>
              <a:t>Antiquities</a:t>
            </a:r>
            <a:r>
              <a:rPr lang="pt-BR" sz="900" dirty="0"/>
              <a:t> </a:t>
            </a:r>
            <a:r>
              <a:rPr lang="pt-BR" sz="900" dirty="0" err="1"/>
              <a:t>Scheme</a:t>
            </a:r>
            <a:r>
              <a:rPr lang="pt-BR" sz="900" dirty="0"/>
              <a:t> /  </a:t>
            </a:r>
            <a:r>
              <a:rPr lang="pt-BR" sz="900" dirty="0" err="1"/>
              <a:t>Creative</a:t>
            </a:r>
            <a:r>
              <a:rPr lang="pt-BR" sz="900" dirty="0"/>
              <a:t> </a:t>
            </a:r>
            <a:r>
              <a:rPr lang="pt-BR" sz="900" dirty="0" err="1"/>
              <a:t>Commons</a:t>
            </a:r>
            <a:r>
              <a:rPr lang="pt-BR" sz="900" dirty="0"/>
              <a:t> </a:t>
            </a:r>
            <a:r>
              <a:rPr lang="pt-BR" sz="900" dirty="0" err="1"/>
              <a:t>Attribution</a:t>
            </a:r>
            <a:r>
              <a:rPr lang="pt-BR" sz="900" dirty="0"/>
              <a:t> 2.0 </a:t>
            </a:r>
            <a:r>
              <a:rPr lang="pt-BR" sz="900" dirty="0" err="1" smtClean="0"/>
              <a:t>Generic</a:t>
            </a:r>
            <a:r>
              <a:rPr lang="pt-BR" sz="900" dirty="0" smtClean="0"/>
              <a:t>.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aixaDeTexto 8"/>
          <p:cNvSpPr txBox="1">
            <a:spLocks noChangeArrowheads="1"/>
          </p:cNvSpPr>
          <p:nvPr/>
        </p:nvSpPr>
        <p:spPr bwMode="auto">
          <a:xfrm>
            <a:off x="468313" y="2090738"/>
            <a:ext cx="82804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err="1"/>
              <a:t>Noeme</a:t>
            </a:r>
            <a:r>
              <a:rPr lang="pt-BR" sz="2600" dirty="0"/>
              <a:t> gosta de brincar formando números. Dessa vez, ela decidiu formar números pares utilizando apenas 5 dos algarismos 1, 2, 3, 4, 5, 6 e 7, sem fazer repetições de algarismos, num mesmo número. Quantos números ela pode formar nestas condições?</a:t>
            </a:r>
            <a:endParaRPr lang="pt-BR" sz="2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NOEME E </a:t>
            </a:r>
            <a:r>
              <a:rPr lang="pt-BR" sz="32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SEUS </a:t>
            </a: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NÚMEROS 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435600" y="5732463"/>
            <a:ext cx="3384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1 080 </a:t>
            </a:r>
            <a:r>
              <a:rPr lang="pt-BR" sz="1600" dirty="0" smtClean="0">
                <a:solidFill>
                  <a:srgbClr val="00B050"/>
                </a:solidFill>
              </a:rPr>
              <a:t>números.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aixaDeTexto 8"/>
          <p:cNvSpPr txBox="1">
            <a:spLocks noChangeArrowheads="1"/>
          </p:cNvSpPr>
          <p:nvPr/>
        </p:nvSpPr>
        <p:spPr bwMode="auto">
          <a:xfrm>
            <a:off x="395288" y="1989138"/>
            <a:ext cx="5113337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(UFPE/UFRPE)  O segredo de um cofre é formado de uma sequência de quatro dígitos distintos. Se o quarto dígito é o dobro do primeiro, determine o número </a:t>
            </a:r>
            <a:r>
              <a:rPr lang="pt-BR" sz="2600" b="1" dirty="0"/>
              <a:t>N</a:t>
            </a:r>
            <a:r>
              <a:rPr lang="pt-BR" sz="2600" dirty="0"/>
              <a:t> de possíveis segredos. Indique a soma dos dígitos de </a:t>
            </a:r>
            <a:r>
              <a:rPr lang="pt-BR" sz="2600" b="1" dirty="0" smtClean="0"/>
              <a:t>N</a:t>
            </a:r>
            <a:r>
              <a:rPr lang="pt-BR" sz="2600" dirty="0"/>
              <a:t>.</a:t>
            </a:r>
            <a:endParaRPr lang="pt-BR" sz="2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O SEGREDO DO COFRE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164388" y="5876925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N=224  </a:t>
            </a:r>
            <a:r>
              <a:rPr lang="pt-BR" sz="1600" dirty="0" smtClean="0">
                <a:solidFill>
                  <a:srgbClr val="00B050"/>
                </a:solidFill>
              </a:rPr>
              <a:t>Soma=8.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91672" y="5089241"/>
            <a:ext cx="2556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Imagem: PDClipart.org / </a:t>
            </a:r>
            <a:r>
              <a:rPr lang="pt-BR" sz="900" dirty="0" err="1" smtClean="0"/>
              <a:t>Public</a:t>
            </a:r>
            <a:r>
              <a:rPr lang="pt-BR" sz="900" dirty="0" smtClean="0"/>
              <a:t> </a:t>
            </a:r>
            <a:r>
              <a:rPr lang="pt-BR" sz="900" dirty="0"/>
              <a:t>Domain</a:t>
            </a:r>
          </a:p>
        </p:txBody>
      </p:sp>
      <p:pic>
        <p:nvPicPr>
          <p:cNvPr id="12" name="Picture 2" descr="http://upload.wikimedia.org/wikipedia/commons/1/1b/Safe_clip_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47650"/>
            <a:ext cx="2592288" cy="302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aixaDeTexto 8"/>
          <p:cNvSpPr txBox="1">
            <a:spLocks noChangeArrowheads="1"/>
          </p:cNvSpPr>
          <p:nvPr/>
        </p:nvSpPr>
        <p:spPr bwMode="auto">
          <a:xfrm>
            <a:off x="395287" y="1989138"/>
            <a:ext cx="554513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dirty="0"/>
              <a:t>Na eleição de um grêmio </a:t>
            </a:r>
            <a:r>
              <a:rPr lang="pt-BR" sz="2600" dirty="0" smtClean="0"/>
              <a:t>estudantil, </a:t>
            </a:r>
            <a:r>
              <a:rPr lang="pt-BR" sz="2600" dirty="0"/>
              <a:t>há três candidatos a presidente, cinco a </a:t>
            </a:r>
            <a:r>
              <a:rPr lang="pt-BR" sz="2600" dirty="0" smtClean="0"/>
              <a:t>vice-presidente</a:t>
            </a:r>
            <a:r>
              <a:rPr lang="pt-BR" sz="2600" dirty="0"/>
              <a:t>, seis a secretário e sete a tesoureiro. Quantos podem ser os resultados dessa eleição? </a:t>
            </a:r>
            <a:endParaRPr lang="pt-BR" sz="2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A ELEIÇÃO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164388" y="5876925"/>
            <a:ext cx="15843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630 </a:t>
            </a:r>
            <a:r>
              <a:rPr lang="pt-BR" sz="1600" dirty="0" smtClean="0">
                <a:solidFill>
                  <a:srgbClr val="00B050"/>
                </a:solidFill>
              </a:rPr>
              <a:t>resultados.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84168" y="5157192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Imagem: Paola peralta / </a:t>
            </a:r>
            <a:r>
              <a:rPr lang="pt-BR" sz="900" dirty="0" err="1" smtClean="0"/>
              <a:t>Creative</a:t>
            </a:r>
            <a:r>
              <a:rPr lang="pt-BR" sz="900" dirty="0" smtClean="0"/>
              <a:t> </a:t>
            </a:r>
            <a:r>
              <a:rPr lang="pt-BR" sz="900" dirty="0" err="1"/>
              <a:t>Commons</a:t>
            </a:r>
            <a:r>
              <a:rPr lang="pt-BR" sz="900" dirty="0"/>
              <a:t> </a:t>
            </a:r>
            <a:r>
              <a:rPr lang="pt-BR" sz="900" dirty="0" err="1"/>
              <a:t>Attribution-Share</a:t>
            </a:r>
            <a:r>
              <a:rPr lang="pt-BR" sz="900" dirty="0"/>
              <a:t> </a:t>
            </a:r>
            <a:r>
              <a:rPr lang="pt-BR" sz="900" dirty="0" err="1"/>
              <a:t>Alike</a:t>
            </a:r>
            <a:r>
              <a:rPr lang="pt-BR" sz="900" dirty="0"/>
              <a:t> 3.0 </a:t>
            </a:r>
            <a:r>
              <a:rPr lang="pt-BR" sz="900" dirty="0" err="1"/>
              <a:t>Unported</a:t>
            </a:r>
            <a:endParaRPr lang="pt-BR" sz="900" dirty="0"/>
          </a:p>
        </p:txBody>
      </p:sp>
      <p:pic>
        <p:nvPicPr>
          <p:cNvPr id="12" name="Picture 2" descr="File:Social Media Marke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276872"/>
            <a:ext cx="2687516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aixaDeTexto 8"/>
          <p:cNvSpPr txBox="1">
            <a:spLocks noChangeArrowheads="1"/>
          </p:cNvSpPr>
          <p:nvPr/>
        </p:nvSpPr>
        <p:spPr bwMode="auto">
          <a:xfrm>
            <a:off x="395288" y="1989138"/>
            <a:ext cx="842486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Uma experiência envolve lançar uma moeda e jogar um dado. Quantos e quais são os resultados possíveis para essa experiência?  </a:t>
            </a:r>
            <a:r>
              <a:rPr lang="pt-BR" sz="1500" dirty="0">
                <a:solidFill>
                  <a:srgbClr val="002060"/>
                </a:solidFill>
              </a:rPr>
              <a:t>Sugestão: você pode utilizar o diagrama seguinte para resolver o </a:t>
            </a:r>
            <a:r>
              <a:rPr lang="pt-BR" sz="1500" dirty="0" smtClean="0">
                <a:solidFill>
                  <a:srgbClr val="002060"/>
                </a:solidFill>
              </a:rPr>
              <a:t>problema. </a:t>
            </a:r>
            <a:endParaRPr lang="pt-BR" sz="15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A EXPERIÊNCIA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164388" y="5949950"/>
            <a:ext cx="1584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12 </a:t>
            </a:r>
            <a:r>
              <a:rPr lang="pt-BR" sz="1600" dirty="0" smtClean="0">
                <a:solidFill>
                  <a:srgbClr val="00B050"/>
                </a:solidFill>
              </a:rPr>
              <a:t>resultados.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403350" y="4005263"/>
            <a:ext cx="72072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403350" y="5084763"/>
            <a:ext cx="720725" cy="6477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63888" y="3645024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563888" y="4077072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63888" y="5373216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563888" y="4509120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3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563888" y="5805264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6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563888" y="4941168"/>
            <a:ext cx="3600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4</a:t>
            </a:r>
          </a:p>
        </p:txBody>
      </p:sp>
      <p:sp>
        <p:nvSpPr>
          <p:cNvPr id="1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aixaDeTexto 8"/>
          <p:cNvSpPr txBox="1">
            <a:spLocks noChangeArrowheads="1"/>
          </p:cNvSpPr>
          <p:nvPr/>
        </p:nvSpPr>
        <p:spPr bwMode="auto">
          <a:xfrm>
            <a:off x="395288" y="2060575"/>
            <a:ext cx="41052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Clarice comprou 7 pares de calçados e 3 jaquetas e todos podem ser combinados. Quantas combinações diferentes ela pode </a:t>
            </a:r>
            <a:r>
              <a:rPr lang="pt-BR" sz="2200" dirty="0" smtClean="0"/>
              <a:t>fazer, </a:t>
            </a:r>
            <a:r>
              <a:rPr lang="pt-BR" sz="2200" dirty="0"/>
              <a:t>consistindo de um par de calçado e de uma jaqueta?  </a:t>
            </a:r>
            <a:endParaRPr lang="pt-BR" sz="15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268760"/>
            <a:ext cx="842493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CALÇADOS E JAQUETAS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732588" y="5949950"/>
            <a:ext cx="201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B050"/>
                </a:solidFill>
              </a:rPr>
              <a:t>Resposta: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>
                <a:solidFill>
                  <a:srgbClr val="00B050"/>
                </a:solidFill>
              </a:rPr>
              <a:t>21 </a:t>
            </a:r>
            <a:r>
              <a:rPr lang="pt-BR" sz="1600" dirty="0" smtClean="0">
                <a:solidFill>
                  <a:srgbClr val="00B050"/>
                </a:solidFill>
              </a:rPr>
              <a:t>combinações.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" name="Picture 2" descr="File:High heels bl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20888"/>
            <a:ext cx="3600400" cy="239876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5004048" y="494116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Thomas Steiner / </a:t>
            </a:r>
            <a:r>
              <a:rPr lang="pt-BR" sz="1000" dirty="0" smtClean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00905" y="1052736"/>
            <a:ext cx="5131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SUGESTÃO DE </a:t>
            </a:r>
            <a:r>
              <a:rPr lang="pt-BR" sz="40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AULA: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81923" name="Retângulo 8"/>
          <p:cNvSpPr>
            <a:spLocks noChangeArrowheads="1"/>
          </p:cNvSpPr>
          <p:nvPr/>
        </p:nvSpPr>
        <p:spPr bwMode="auto">
          <a:xfrm>
            <a:off x="395288" y="2205038"/>
            <a:ext cx="82804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Noções de contagem - princípio multiplicativo</a:t>
            </a:r>
          </a:p>
          <a:p>
            <a:endParaRPr lang="pt-BR" sz="2800"/>
          </a:p>
          <a:p>
            <a:r>
              <a:rPr lang="pt-BR" sz="2800"/>
              <a:t>Autora: Rita Santos Guimarães</a:t>
            </a:r>
          </a:p>
          <a:p>
            <a:endParaRPr lang="pt-BR" sz="2400"/>
          </a:p>
          <a:p>
            <a:r>
              <a:rPr lang="pt-BR" sz="2400"/>
              <a:t>Disponível em </a:t>
            </a:r>
            <a:r>
              <a:rPr lang="pt-BR" sz="1400">
                <a:hlinkClick r:id="rId3"/>
              </a:rPr>
              <a:t>http://portaldoprofessor.mec.gov.br/fichaTecnicaAula.html?aula=12340</a:t>
            </a:r>
            <a:endParaRPr lang="pt-BR" sz="1400"/>
          </a:p>
          <a:p>
            <a:endParaRPr lang="pt-BR" sz="1400"/>
          </a:p>
          <a:p>
            <a:endParaRPr lang="pt-BR" sz="140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773238"/>
            <a:ext cx="8496300" cy="46085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Banco de Aulas da Secretaria de Educação de PE - </a:t>
            </a:r>
            <a:r>
              <a:rPr lang="pt-BR" sz="1600" u="sng" dirty="0" smtClean="0">
                <a:hlinkClick r:id="rId2"/>
              </a:rPr>
              <a:t>http://bit.ly/vencedorespa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Domínio Público - </a:t>
            </a:r>
            <a:r>
              <a:rPr lang="pt-BR" sz="1600" dirty="0" smtClean="0">
                <a:hlinkClick r:id="rId3"/>
              </a:rPr>
              <a:t>http://www.dominiopublico.gov.br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Revista EM </a:t>
            </a:r>
            <a:r>
              <a:rPr lang="pt-BR" sz="1600" dirty="0" err="1" smtClean="0"/>
              <a:t>TEIA|UFPE</a:t>
            </a:r>
            <a:r>
              <a:rPr lang="pt-BR" sz="1600" dirty="0" smtClean="0"/>
              <a:t> –  </a:t>
            </a:r>
            <a:r>
              <a:rPr lang="pt-BR" sz="1200" dirty="0" smtClean="0">
                <a:hlinkClick r:id="rId4"/>
              </a:rPr>
              <a:t>http://www.gente.eti.br/edumatec/index.</a:t>
            </a:r>
            <a:r>
              <a:rPr lang="pt-BR" sz="1200" dirty="0" err="1" smtClean="0">
                <a:hlinkClick r:id="rId4"/>
              </a:rPr>
              <a:t>php</a:t>
            </a:r>
            <a:r>
              <a:rPr lang="pt-BR" sz="1200" dirty="0" smtClean="0">
                <a:hlinkClick r:id="rId4"/>
              </a:rPr>
              <a:t>?</a:t>
            </a:r>
            <a:r>
              <a:rPr lang="pt-BR" sz="1200" dirty="0" err="1" smtClean="0">
                <a:hlinkClick r:id="rId4"/>
              </a:rPr>
              <a:t>option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com_content&amp;view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article&amp;id</a:t>
            </a:r>
            <a:r>
              <a:rPr lang="pt-BR" sz="1200" dirty="0" smtClean="0">
                <a:hlinkClick r:id="rId4"/>
              </a:rPr>
              <a:t>=9&amp;</a:t>
            </a:r>
            <a:r>
              <a:rPr lang="pt-BR" sz="1200" dirty="0" err="1" smtClean="0">
                <a:hlinkClick r:id="rId4"/>
              </a:rPr>
              <a:t>Itemid</a:t>
            </a:r>
            <a:r>
              <a:rPr lang="pt-BR" sz="1200" dirty="0" smtClean="0">
                <a:hlinkClick r:id="rId4"/>
              </a:rPr>
              <a:t>=12</a:t>
            </a:r>
            <a:endParaRPr lang="pt-BR" sz="12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TV Escola - </a:t>
            </a:r>
            <a:r>
              <a:rPr lang="pt-BR" sz="1600" dirty="0" smtClean="0">
                <a:hlinkClick r:id="rId5"/>
              </a:rPr>
              <a:t>http://tvescola.mec.gov.br/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SBEM - </a:t>
            </a:r>
            <a:r>
              <a:rPr lang="pt-BR" sz="1600" dirty="0" smtClean="0">
                <a:hlinkClick r:id="rId6"/>
              </a:rPr>
              <a:t>http://www.sbem.com.br/index.</a:t>
            </a:r>
            <a:r>
              <a:rPr lang="pt-BR" sz="1600" dirty="0" err="1" smtClean="0">
                <a:hlinkClick r:id="rId6"/>
              </a:rPr>
              <a:t>php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Escola do Futuro – </a:t>
            </a:r>
            <a:r>
              <a:rPr lang="pt-BR" sz="1600" dirty="0" smtClean="0">
                <a:hlinkClick r:id="rId7"/>
              </a:rPr>
              <a:t>http://futuro.usp.br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Matemática UOL - </a:t>
            </a:r>
            <a:r>
              <a:rPr lang="pt-BR" sz="1600" dirty="0" smtClean="0">
                <a:hlinkClick r:id="rId8"/>
              </a:rPr>
              <a:t>http://educacao.uol.com.br/matematica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Coleção Explorando o Ensino da Matemática (Portal do professor)  - </a:t>
            </a:r>
            <a:r>
              <a:rPr lang="pt-BR" sz="1600" dirty="0" smtClean="0">
                <a:hlinkClick r:id="rId9"/>
              </a:rPr>
              <a:t>http://portal.mec.gov.br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Companhia dos Números - </a:t>
            </a:r>
            <a:r>
              <a:rPr lang="pt-BR" sz="1600" dirty="0" smtClean="0">
                <a:hlinkClick r:id="rId10"/>
              </a:rPr>
              <a:t>http://www.ciadosnumeros.com.br/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Site do ENEM - </a:t>
            </a:r>
            <a:r>
              <a:rPr lang="pt-BR" sz="1600" dirty="0" smtClean="0">
                <a:hlinkClick r:id="rId11"/>
              </a:rPr>
              <a:t>http://www.enem.inep.gov.br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err="1" smtClean="0"/>
              <a:t>LEM-Laboratório</a:t>
            </a:r>
            <a:r>
              <a:rPr lang="pt-BR" sz="1600" dirty="0" smtClean="0"/>
              <a:t> do Ensino da Matemática - </a:t>
            </a:r>
            <a:r>
              <a:rPr lang="pt-BR" sz="1600" dirty="0" smtClean="0">
                <a:hlinkClick r:id="rId12"/>
              </a:rPr>
              <a:t>http://www.ime.unicamp.br/lem/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Associação de Professores de </a:t>
            </a:r>
            <a:r>
              <a:rPr lang="pt-BR" sz="1600" dirty="0" err="1" smtClean="0"/>
              <a:t>Matemática|Portugal</a:t>
            </a:r>
            <a:r>
              <a:rPr lang="pt-BR" sz="1600" dirty="0" smtClean="0"/>
              <a:t> – </a:t>
            </a:r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Mova Escola - </a:t>
            </a:r>
            <a:r>
              <a:rPr lang="pt-BR" sz="1600" dirty="0" smtClean="0">
                <a:hlinkClick r:id="rId13"/>
              </a:rPr>
              <a:t>http://revistaescola.abril.com.br/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Só Matemática - </a:t>
            </a:r>
            <a:r>
              <a:rPr lang="pt-BR" sz="1600" dirty="0" smtClean="0">
                <a:hlinkClick r:id="rId14"/>
              </a:rPr>
              <a:t>http://www.somatematica.com.br/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Brasileira de História da Matemática - </a:t>
            </a:r>
            <a:r>
              <a:rPr lang="pt-BR" sz="1600" dirty="0" smtClean="0">
                <a:hlinkClick r:id="rId15"/>
              </a:rPr>
              <a:t>http://www.sbhmat.com.br/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INIDICAÇÕES DE SITES PARA </a:t>
            </a:r>
            <a:r>
              <a:rPr lang="pt-BR" sz="28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O(A) </a:t>
            </a:r>
            <a:r>
              <a:rPr lang="pt-BR" sz="2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PROFESSOR(A)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23528" y="980728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TODO VEÍCULO TEM UMA PLACA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724" name="CaixaDeTexto 16"/>
          <p:cNvSpPr txBox="1">
            <a:spLocks noChangeArrowheads="1"/>
          </p:cNvSpPr>
          <p:nvPr/>
        </p:nvSpPr>
        <p:spPr bwMode="auto">
          <a:xfrm>
            <a:off x="468313" y="2060575"/>
            <a:ext cx="835183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Para identificar os </a:t>
            </a:r>
            <a:r>
              <a:rPr lang="pt-BR" sz="2200" dirty="0" smtClean="0"/>
              <a:t>veículos, </a:t>
            </a:r>
            <a:r>
              <a:rPr lang="pt-BR" sz="2200" dirty="0"/>
              <a:t>o DETRAN de cada estado e do Distrito </a:t>
            </a:r>
            <a:r>
              <a:rPr lang="pt-BR" sz="2200" dirty="0" smtClean="0"/>
              <a:t>Federal </a:t>
            </a:r>
            <a:r>
              <a:rPr lang="pt-BR" sz="2200" dirty="0"/>
              <a:t>registra todos os veículos automotores. Cada veículo é identificado com uma placa que possui três letras e quatro algarismos, como mostrado abaixo:  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99592" y="4581128"/>
            <a:ext cx="4608512" cy="151216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28" name="CaixaDeTexto 8"/>
          <p:cNvSpPr txBox="1">
            <a:spLocks noChangeArrowheads="1"/>
          </p:cNvSpPr>
          <p:nvPr/>
        </p:nvSpPr>
        <p:spPr bwMode="auto">
          <a:xfrm>
            <a:off x="900113" y="4652963"/>
            <a:ext cx="4508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/>
              <a:t>OROCÓ - PE</a:t>
            </a:r>
          </a:p>
        </p:txBody>
      </p:sp>
      <p:sp>
        <p:nvSpPr>
          <p:cNvPr id="30729" name="CaixaDeTexto 9"/>
          <p:cNvSpPr txBox="1">
            <a:spLocks noChangeArrowheads="1"/>
          </p:cNvSpPr>
          <p:nvPr/>
        </p:nvSpPr>
        <p:spPr bwMode="auto">
          <a:xfrm>
            <a:off x="900113" y="4941888"/>
            <a:ext cx="45085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6000" b="1"/>
              <a:t>ABC - 1234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2" descr="File:Car with Driver-Silhouette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6" y="4350689"/>
            <a:ext cx="2061294" cy="172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471146" y="6351131"/>
            <a:ext cx="2203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Inkwina</a:t>
            </a:r>
            <a:r>
              <a:rPr lang="pt-BR" sz="1000" dirty="0"/>
              <a:t>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989138"/>
            <a:ext cx="8497887" cy="4248150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pt-BR" sz="2400" dirty="0" smtClean="0"/>
              <a:t>PERNAMBUCO. Base Curricular Comum para as redes públicas de ensino: matemática. Recife: SE, 2008.</a:t>
            </a:r>
          </a:p>
          <a:p>
            <a:pPr marL="0" indent="0">
              <a:buFont typeface="Arial" charset="0"/>
              <a:buNone/>
              <a:defRPr/>
            </a:pPr>
            <a:endParaRPr lang="pt-BR" sz="24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2400" dirty="0" smtClean="0"/>
              <a:t>PERNAMBUCO. Orientações teórico-metodológicas. Matemática. Ensino Médio. Recife: SE, 2008.</a:t>
            </a:r>
          </a:p>
          <a:p>
            <a:pPr>
              <a:buFont typeface="Arial" charset="0"/>
              <a:buNone/>
              <a:defRPr/>
            </a:pPr>
            <a:endParaRPr lang="pt-BR" sz="2400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REFERÊNCIAS: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196752"/>
          <a:ext cx="8640962" cy="5405695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07477"/>
                <a:gridCol w="100811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| 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Inkwina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http://commons.wikimedia.org/wiki/File:Car_with_Driver-Silhouette.svg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Rafael Ruivo / Kombi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http://commons.wikimedia.org/wiki/File:Brazilian_Kombi.jpg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Ralf1963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http://commons.wikimedia.org/wiki/File:PE-Kennzeichen-KFZ-hinten.jpg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ao 9 | 13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Jonata /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http://commons.wikimedia.org/wiki/File:Jonata_Boy_with_headphone.svg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Derrick Mealiffe / Creative Commons Attribution-Share Alike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http://commons.wikimedia.org/wiki/File:Children_playing_Gaelic_football_Ajax_Ontario.jpg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LeMorvandiau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http://commons.wikimedia.org/wiki/File:H%C3%A9raldique_meuble_Livre_ouvert.svg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Rursus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http://commons.wikimedia.org/wiki/File:Tox_caution.svg?uselang=pt-br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Portable Antiquities Scheme /  Creative Commons Attribution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http://commons.wikimedia.org/wiki/File:American_gold_double-eagles_from_Hackney.jpg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PDClipart.org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http://commons.wikimedia.org/wiki/File:Safe_clip_art.png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Paola peralta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http://commons.wikimedia.org/wiki/File:Social_Media_Marketing.jpg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 Steiner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http://commons.wikimedia.org/wiki/File:High_heels_blue.jpg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95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23528" y="980728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VOCÊ SABIA?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771" name="CaixaDeTexto 16"/>
          <p:cNvSpPr txBox="1">
            <a:spLocks noChangeArrowheads="1"/>
          </p:cNvSpPr>
          <p:nvPr/>
        </p:nvSpPr>
        <p:spPr bwMode="auto">
          <a:xfrm>
            <a:off x="395288" y="1916113"/>
            <a:ext cx="8353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Há algum tempo, as placas dos veículos possuíam apenas duas letras e quatro algarismos. Como você já sabe, isso mudou! </a:t>
            </a:r>
          </a:p>
          <a:p>
            <a:pPr algn="just">
              <a:lnSpc>
                <a:spcPct val="150000"/>
              </a:lnSpc>
            </a:pPr>
            <a:endParaRPr lang="pt-BR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4" descr="http://upload.wikimedia.org/wikipedia/commons/7/76/Brazilian_Kombi.jpg"/>
          <p:cNvPicPr>
            <a:picLocks noChangeAspect="1" noChangeArrowheads="1"/>
          </p:cNvPicPr>
          <p:nvPr/>
        </p:nvPicPr>
        <p:blipFill rotWithShape="1">
          <a:blip r:embed="rId3" cstate="print"/>
          <a:srcRect r="15550"/>
          <a:stretch/>
        </p:blipFill>
        <p:spPr bwMode="auto">
          <a:xfrm>
            <a:off x="611561" y="3356992"/>
            <a:ext cx="3162154" cy="2880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/>
          <p:cNvSpPr txBox="1"/>
          <p:nvPr/>
        </p:nvSpPr>
        <p:spPr>
          <a:xfrm>
            <a:off x="611560" y="6165304"/>
            <a:ext cx="835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(a)</a:t>
            </a:r>
            <a:r>
              <a:rPr lang="it-IT" sz="1000" dirty="0"/>
              <a:t> Rafael </a:t>
            </a:r>
            <a:r>
              <a:rPr lang="it-IT" sz="1000" dirty="0" smtClean="0"/>
              <a:t>Ruivo / </a:t>
            </a:r>
            <a:r>
              <a:rPr lang="it-IT" sz="1000" dirty="0"/>
              <a:t>Kombi / GNU Free Documentation License</a:t>
            </a:r>
            <a:r>
              <a:rPr lang="pt-BR" sz="1000" dirty="0"/>
              <a:t> ; (b) Ralf1963 </a:t>
            </a:r>
            <a:r>
              <a:rPr lang="pt-BR" sz="1000" dirty="0" smtClean="0"/>
              <a:t>/ Placa / 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</a:t>
            </a:r>
            <a:r>
              <a:rPr lang="pt-BR" sz="1000" dirty="0"/>
              <a:t>Domain</a:t>
            </a:r>
          </a:p>
        </p:txBody>
      </p:sp>
      <p:pic>
        <p:nvPicPr>
          <p:cNvPr id="12" name="Picture 2" descr="File:PE-Kennzeichen-KFZ-hint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2" y="3356992"/>
            <a:ext cx="51293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ocumento 8"/>
          <p:cNvSpPr/>
          <p:nvPr/>
        </p:nvSpPr>
        <p:spPr>
          <a:xfrm>
            <a:off x="684213" y="1989138"/>
            <a:ext cx="3671887" cy="42481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3200" dirty="0"/>
              <a:t>Por que as placas de veículos passaram a ter 3 letras e 4 algarismos?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28" y="980728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QUESTÃO!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1124744"/>
            <a:ext cx="4762500" cy="47625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940152" y="59812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107504" y="2502868"/>
            <a:ext cx="3672408" cy="3672408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-40439" y="620865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323528" y="980728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SITUAÇÃO-PROBLEMA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4140200" y="1989138"/>
            <a:ext cx="4824413" cy="3311525"/>
          </a:xfrm>
          <a:prstGeom prst="cloudCallout">
            <a:avLst>
              <a:gd name="adj1" fmla="val -68792"/>
              <a:gd name="adj2" fmla="val 187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200" dirty="0"/>
              <a:t>Qual a quantidade máxima de placas  de </a:t>
            </a:r>
            <a:r>
              <a:rPr lang="pt-BR" sz="2200" dirty="0" smtClean="0"/>
              <a:t>veículos que </a:t>
            </a:r>
            <a:r>
              <a:rPr lang="pt-BR" sz="2200" dirty="0"/>
              <a:t>podem ser confeccionadas no Brasil na forma atual?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20072" y="5517232"/>
            <a:ext cx="3528392" cy="8914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6873" name="CaixaDeTexto 11"/>
          <p:cNvSpPr txBox="1">
            <a:spLocks noChangeArrowheads="1"/>
          </p:cNvSpPr>
          <p:nvPr/>
        </p:nvSpPr>
        <p:spPr bwMode="auto">
          <a:xfrm>
            <a:off x="5219700" y="5589588"/>
            <a:ext cx="34528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200"/>
              <a:t>OROCÓ - PE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219700" y="5876925"/>
            <a:ext cx="3452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/>
              <a:t>ABC - 1234</a:t>
            </a:r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5940425" y="5876925"/>
            <a:ext cx="208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800" b="1"/>
              <a:t>ABC - 7521</a:t>
            </a:r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auto">
          <a:xfrm>
            <a:off x="5872163" y="5857875"/>
            <a:ext cx="2084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800" b="1"/>
              <a:t>YAA - 0171</a:t>
            </a:r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5897563" y="5857875"/>
            <a:ext cx="1843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800" b="1"/>
              <a:t>WII - 0001</a:t>
            </a:r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to dobrado 8"/>
          <p:cNvSpPr/>
          <p:nvPr/>
        </p:nvSpPr>
        <p:spPr>
          <a:xfrm>
            <a:off x="684213" y="1989138"/>
            <a:ext cx="3671887" cy="424815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800" dirty="0"/>
          </a:p>
          <a:p>
            <a:pPr algn="ctr">
              <a:lnSpc>
                <a:spcPct val="150000"/>
              </a:lnSpc>
              <a:defRPr/>
            </a:pPr>
            <a:r>
              <a:rPr lang="pt-BR" sz="2800" dirty="0"/>
              <a:t>A nossa aula de </a:t>
            </a:r>
            <a:r>
              <a:rPr lang="pt-BR" sz="2800" dirty="0" smtClean="0"/>
              <a:t>hoje </a:t>
            </a:r>
            <a:r>
              <a:rPr lang="pt-BR" sz="2800" dirty="0"/>
              <a:t>está repleta de muitas </a:t>
            </a:r>
            <a:r>
              <a:rPr lang="pt-BR" sz="2800" dirty="0" smtClean="0"/>
              <a:t>novidades. Vamos </a:t>
            </a:r>
            <a:r>
              <a:rPr lang="pt-BR" sz="2800" dirty="0"/>
              <a:t>descobrir como resolver o “problema das placas</a:t>
            </a:r>
            <a:r>
              <a:rPr lang="pt-BR" sz="2800" dirty="0" smtClean="0"/>
              <a:t>”. </a:t>
            </a:r>
            <a:endParaRPr lang="pt-BR" sz="2800" dirty="0"/>
          </a:p>
        </p:txBody>
      </p:sp>
      <p:sp>
        <p:nvSpPr>
          <p:cNvPr id="10" name="Retângulo 9"/>
          <p:cNvSpPr/>
          <p:nvPr/>
        </p:nvSpPr>
        <p:spPr>
          <a:xfrm>
            <a:off x="323528" y="836712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HOJE VAMOS APRENDER COISAS NOVAS!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1412776"/>
            <a:ext cx="4762500" cy="47625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940152" y="623731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908720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SEQUÊNCIA DIDÁTICA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Canto dobrado 14"/>
          <p:cNvSpPr/>
          <p:nvPr/>
        </p:nvSpPr>
        <p:spPr>
          <a:xfrm>
            <a:off x="4500563" y="1916113"/>
            <a:ext cx="3743325" cy="4392612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800" dirty="0"/>
          </a:p>
          <a:p>
            <a:pPr algn="ctr">
              <a:lnSpc>
                <a:spcPct val="150000"/>
              </a:lnSpc>
              <a:defRPr/>
            </a:pPr>
            <a:r>
              <a:rPr lang="pt-BR" sz="2400" dirty="0"/>
              <a:t>Preste muita atenção nas questões que seguem. </a:t>
            </a:r>
            <a:r>
              <a:rPr lang="pt-BR" sz="2400" dirty="0">
                <a:solidFill>
                  <a:srgbClr val="FF0000"/>
                </a:solidFill>
              </a:rPr>
              <a:t>Qualquer dúvida é só perguntar!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400" dirty="0"/>
              <a:t>Pouco a pouco, vamos aprender como resolver </a:t>
            </a:r>
            <a:r>
              <a:rPr lang="pt-BR" sz="2400" dirty="0" smtClean="0"/>
              <a:t>este </a:t>
            </a:r>
            <a:r>
              <a:rPr lang="pt-BR" sz="2400" dirty="0"/>
              <a:t>e outros problemas.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251520" y="2132856"/>
            <a:ext cx="3672408" cy="367240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51520" y="582111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to dobrado 8"/>
          <p:cNvSpPr/>
          <p:nvPr/>
        </p:nvSpPr>
        <p:spPr>
          <a:xfrm>
            <a:off x="684213" y="1989138"/>
            <a:ext cx="3743325" cy="460851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800" dirty="0"/>
          </a:p>
          <a:p>
            <a:pPr algn="ctr">
              <a:lnSpc>
                <a:spcPct val="150000"/>
              </a:lnSpc>
              <a:defRPr/>
            </a:pPr>
            <a:r>
              <a:rPr lang="pt-BR" sz="2000" dirty="0"/>
              <a:t>Você já viu ou resolveu algum problema parecido com este? </a:t>
            </a:r>
          </a:p>
          <a:p>
            <a:pPr algn="ctr">
              <a:lnSpc>
                <a:spcPct val="150000"/>
              </a:lnSpc>
              <a:defRPr/>
            </a:pPr>
            <a:endParaRPr lang="pt-BR" sz="2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Qual a quantidade máxima de placas  de veículos </a:t>
            </a:r>
            <a:r>
              <a:rPr lang="pt-BR" sz="2000" dirty="0" smtClean="0">
                <a:solidFill>
                  <a:srgbClr val="FF0000"/>
                </a:solidFill>
              </a:rPr>
              <a:t>que podem </a:t>
            </a:r>
            <a:r>
              <a:rPr lang="pt-BR" sz="2000" dirty="0">
                <a:solidFill>
                  <a:srgbClr val="FF0000"/>
                </a:solidFill>
              </a:rPr>
              <a:t>ser confeccionadas no Brasil na forma atual?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/>
              <a:t>Qual?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/>
              <a:t>Como fez?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/>
              <a:t>E por onde começar?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28" y="836712"/>
            <a:ext cx="8475311" cy="8723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/>
              </a:rPr>
              <a:t>O QUE VOCÊ JÁ SABE?</a:t>
            </a:r>
            <a:endParaRPr lang="pt-BR" sz="30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Contagem,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princípio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ultiplicativo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1412776"/>
            <a:ext cx="4762500" cy="47625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940152" y="623731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2189</Words>
  <Application>Microsoft Office PowerPoint</Application>
  <PresentationFormat>Apresentação na tela (4:3)</PresentationFormat>
  <Paragraphs>363</Paragraphs>
  <Slides>31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Tema do Office</vt:lpstr>
      <vt:lpstr>Personalizar design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Soraya</cp:lastModifiedBy>
  <cp:revision>306</cp:revision>
  <dcterms:created xsi:type="dcterms:W3CDTF">2011-07-13T12:53:46Z</dcterms:created>
  <dcterms:modified xsi:type="dcterms:W3CDTF">2012-10-23T20:50:26Z</dcterms:modified>
</cp:coreProperties>
</file>