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8" r:id="rId31"/>
    <p:sldId id="287" r:id="rId32"/>
    <p:sldId id="285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2E79-2DF8-411A-99A6-53EBA4D35784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DB22C-CF8D-4C8D-B992-3A1E07815F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DA38F-AFA3-47E1-9B7D-DB514A2E01A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E7049-E7B8-4C2D-8756-DF87BFE7DC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F1F71-E5D3-40EB-BA9E-E8D9633DBA51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D415C-932A-4FE6-8391-0C6E5D2ED8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3514-B4C7-431D-99AA-27413BEBE0AF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A6097-7E7B-4B97-B340-0301B8CAB8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5755-0DE3-470D-B751-CE170D6E8A1F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7FB5A-8ED7-4541-BDF5-7F2A363F02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2B49F-20F2-4BC3-AA1D-536BAFAC875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831C2-3BA3-4DB1-93DC-99D3AB6AA0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C157A-0BA6-4991-A2B9-F4EC903B251D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4C87F-B59B-408D-B358-E8BD941072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E756A-E4E1-4721-817D-495C9D7A097B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F60CB-6A96-4028-A734-7797719020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D976-8FC0-42F6-B09C-6F755DB62289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D4ECE-322A-4FFA-8322-411A385572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4A077-1521-4D23-95EF-32565FDEB085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9F01-843C-4557-9F26-26B2B87F25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BD1E6-0559-4334-9C4A-9EA29F5AE0C5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7B48-1493-4B48-8F7F-21F0CCDCC1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114455-AF8C-487C-8A79-C5BE2451976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216C58-C2EF-4E47-8838-210848A271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5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audio" Target="../media/audio1.wav"/><Relationship Id="rId7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5" Type="http://schemas.openxmlformats.org/officeDocument/2006/relationships/audio" Target="../media/audio8.wav"/><Relationship Id="rId4" Type="http://schemas.openxmlformats.org/officeDocument/2006/relationships/audio" Target="../media/audio5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audio" Target="../media/audio9.wav"/><Relationship Id="rId4" Type="http://schemas.openxmlformats.org/officeDocument/2006/relationships/audio" Target="../media/audio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8.wav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image" Target="../media/image2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5.wav"/><Relationship Id="rId4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2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0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4.wav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audio" Target="../media/audio2.wav"/><Relationship Id="rId7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audio" Target="../media/audio3.wav"/><Relationship Id="rId4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8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5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6.wav"/><Relationship Id="rId4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7.wav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684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6"/>
          <p:cNvSpPr txBox="1">
            <a:spLocks noChangeArrowheads="1"/>
          </p:cNvSpPr>
          <p:nvPr/>
        </p:nvSpPr>
        <p:spPr bwMode="auto">
          <a:xfrm>
            <a:off x="1835150" y="3789363"/>
            <a:ext cx="63023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altLang="pt-BR" sz="4000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4000" i="1" dirty="0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2400" i="1" dirty="0">
                <a:solidFill>
                  <a:schemeClr val="bg1"/>
                </a:solidFill>
              </a:rPr>
              <a:t>Ensino Fundamental, 9º Ano</a:t>
            </a:r>
          </a:p>
          <a:p>
            <a:pPr algn="ctr"/>
            <a:r>
              <a:rPr lang="pt-BR" altLang="pt-BR" sz="4000" i="1" dirty="0">
                <a:solidFill>
                  <a:schemeClr val="bg1"/>
                </a:solidFill>
              </a:rPr>
              <a:t>Equação do 2º grau resolução</a:t>
            </a:r>
          </a:p>
        </p:txBody>
      </p:sp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925" y="765175"/>
            <a:ext cx="2736850" cy="10144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PARA QUE OS POMARES </a:t>
            </a:r>
          </a:p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TENHA ÁREAS IGUAIS ADMITIMOS: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16238" y="836613"/>
            <a:ext cx="22320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ÁREA DO LOSANGO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51500" y="836613"/>
            <a:ext cx="31337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ÁREA DO PARALELOGRAMO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19700" y="836613"/>
            <a:ext cx="360363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87675" y="1412875"/>
            <a:ext cx="863600" cy="400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LOGO: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83968" y="1340768"/>
            <a:ext cx="72008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u="sng" dirty="0">
                <a:solidFill>
                  <a:schemeClr val="tx1"/>
                </a:solidFill>
              </a:rPr>
              <a:t>D . d</a:t>
            </a:r>
            <a:endParaRPr lang="pt-BR" sz="20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000" b="1" dirty="0">
                <a:solidFill>
                  <a:schemeClr val="tx1"/>
                </a:solidFill>
              </a:rPr>
              <a:t>   2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68144" y="1484784"/>
            <a:ext cx="64807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tx1"/>
                </a:solidFill>
              </a:rPr>
              <a:t>B . h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220072" y="1484784"/>
            <a:ext cx="36004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7950" y="2092325"/>
            <a:ext cx="5327650" cy="4000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PELO ENUNCIADO DO PROBLEMA SABEMOS QUE: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7950" y="2708275"/>
            <a:ext cx="863600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D = 3x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16013" y="2708275"/>
            <a:ext cx="863600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d = 2x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124075" y="2708275"/>
            <a:ext cx="1079500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B = x + 5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348038" y="2708275"/>
            <a:ext cx="863600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h = 2x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56100" y="2708275"/>
            <a:ext cx="1008063" cy="400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ENTÃO: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9388" y="3284538"/>
            <a:ext cx="2376487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u="sng" dirty="0">
                <a:solidFill>
                  <a:schemeClr val="bg1"/>
                </a:solidFill>
              </a:rPr>
              <a:t>3X . 2X</a:t>
            </a:r>
            <a:r>
              <a:rPr lang="pt-BR" sz="2000" b="1" dirty="0">
                <a:solidFill>
                  <a:schemeClr val="bg1"/>
                </a:solidFill>
              </a:rPr>
              <a:t>  = (X + 5) . 2X</a:t>
            </a:r>
          </a:p>
          <a:p>
            <a:pPr algn="just">
              <a:defRPr/>
            </a:pPr>
            <a:r>
              <a:rPr lang="pt-BR" sz="2000" b="1" dirty="0">
                <a:solidFill>
                  <a:schemeClr val="bg1"/>
                </a:solidFill>
              </a:rPr>
              <a:t>    2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4825" y="4508500"/>
            <a:ext cx="4643438" cy="369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Resolvendo  a operação indicada no numerador</a:t>
            </a:r>
          </a:p>
        </p:txBody>
      </p:sp>
      <p:cxnSp>
        <p:nvCxnSpPr>
          <p:cNvPr id="21" name="Conector de seta reta 20"/>
          <p:cNvCxnSpPr>
            <a:stCxn id="20" idx="1"/>
          </p:cNvCxnSpPr>
          <p:nvPr/>
        </p:nvCxnSpPr>
        <p:spPr>
          <a:xfrm flipV="1">
            <a:off x="504825" y="4005263"/>
            <a:ext cx="34925" cy="6889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059113" y="3154363"/>
            <a:ext cx="3744912" cy="92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Aplicando a propriedade distributiva da multiplicação em relação a adição no segundo membro.</a:t>
            </a:r>
          </a:p>
        </p:txBody>
      </p:sp>
      <p:cxnSp>
        <p:nvCxnSpPr>
          <p:cNvPr id="26" name="Conector de seta reta 25"/>
          <p:cNvCxnSpPr>
            <a:stCxn id="25" idx="1"/>
          </p:cNvCxnSpPr>
          <p:nvPr/>
        </p:nvCxnSpPr>
        <p:spPr>
          <a:xfrm flipH="1" flipV="1">
            <a:off x="2484438" y="3500438"/>
            <a:ext cx="574675" cy="1143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79388" y="4149725"/>
            <a:ext cx="1871662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u="sng" dirty="0">
                <a:solidFill>
                  <a:schemeClr val="bg1"/>
                </a:solidFill>
              </a:rPr>
              <a:t>6X²</a:t>
            </a:r>
            <a:r>
              <a:rPr lang="pt-BR" sz="2000" b="1" dirty="0">
                <a:solidFill>
                  <a:schemeClr val="bg1"/>
                </a:solidFill>
              </a:rPr>
              <a:t>  =  2x² + 10x</a:t>
            </a:r>
          </a:p>
          <a:p>
            <a:pPr algn="just">
              <a:defRPr/>
            </a:pPr>
            <a:r>
              <a:rPr lang="pt-BR" sz="2000" b="1" dirty="0">
                <a:solidFill>
                  <a:schemeClr val="bg1"/>
                </a:solidFill>
              </a:rPr>
              <a:t>  2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03238" y="5157788"/>
            <a:ext cx="2268537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Simplificando a fração</a:t>
            </a:r>
          </a:p>
        </p:txBody>
      </p:sp>
      <p:cxnSp>
        <p:nvCxnSpPr>
          <p:cNvPr id="33" name="Conector de seta reta 32"/>
          <p:cNvCxnSpPr>
            <a:stCxn id="32" idx="1"/>
          </p:cNvCxnSpPr>
          <p:nvPr/>
        </p:nvCxnSpPr>
        <p:spPr>
          <a:xfrm flipH="1" flipV="1">
            <a:off x="468313" y="4868863"/>
            <a:ext cx="34925" cy="4730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0825" y="4221163"/>
            <a:ext cx="144463" cy="287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95288" y="4508500"/>
            <a:ext cx="144462" cy="2889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79388" y="5013325"/>
            <a:ext cx="1944687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bg1"/>
                </a:solidFill>
              </a:rPr>
              <a:t>  3x² =  2x² + 10x 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3924300" y="4437063"/>
            <a:ext cx="4103688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 -2x² - 10x aos dois membros</a:t>
            </a:r>
          </a:p>
        </p:txBody>
      </p:sp>
      <p:cxnSp>
        <p:nvCxnSpPr>
          <p:cNvPr id="43" name="Conector de seta reta 42"/>
          <p:cNvCxnSpPr/>
          <p:nvPr/>
        </p:nvCxnSpPr>
        <p:spPr>
          <a:xfrm flipV="1">
            <a:off x="5435600" y="3933825"/>
            <a:ext cx="0" cy="5746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3635375" y="3573463"/>
            <a:ext cx="432117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bg1"/>
                </a:solidFill>
              </a:rPr>
              <a:t>  3x² - 2x² -  10x =  2x² + 10x - 2x² - 10x </a:t>
            </a:r>
          </a:p>
        </p:txBody>
      </p:sp>
      <p:cxnSp>
        <p:nvCxnSpPr>
          <p:cNvPr id="54" name="Conector reto 53"/>
          <p:cNvCxnSpPr/>
          <p:nvPr/>
        </p:nvCxnSpPr>
        <p:spPr>
          <a:xfrm>
            <a:off x="5724525" y="3644900"/>
            <a:ext cx="142875" cy="2889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6804025" y="3644900"/>
            <a:ext cx="144463" cy="2889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380288" y="3573463"/>
            <a:ext cx="144462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6300788" y="3573463"/>
            <a:ext cx="142875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284663" y="5013325"/>
            <a:ext cx="3527425" cy="369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Resolvendo as operações indicadas</a:t>
            </a:r>
          </a:p>
        </p:txBody>
      </p:sp>
      <p:cxnSp>
        <p:nvCxnSpPr>
          <p:cNvPr id="65" name="Conector de seta reta 64"/>
          <p:cNvCxnSpPr/>
          <p:nvPr/>
        </p:nvCxnSpPr>
        <p:spPr>
          <a:xfrm flipV="1">
            <a:off x="5940425" y="4076700"/>
            <a:ext cx="0" cy="9779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4716463" y="4149725"/>
            <a:ext cx="15843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bg1"/>
                </a:solidFill>
              </a:rPr>
              <a:t>  x² - 10x =  0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3851275" y="5229225"/>
            <a:ext cx="3384550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 err="1"/>
              <a:t>Fatorando</a:t>
            </a:r>
            <a:r>
              <a:rPr lang="pt-BR" dirty="0"/>
              <a:t> o primeiro membro:</a:t>
            </a:r>
          </a:p>
        </p:txBody>
      </p:sp>
      <p:cxnSp>
        <p:nvCxnSpPr>
          <p:cNvPr id="113" name="Conector de seta reta 112"/>
          <p:cNvCxnSpPr/>
          <p:nvPr/>
        </p:nvCxnSpPr>
        <p:spPr>
          <a:xfrm flipH="1" flipV="1">
            <a:off x="5508625" y="4581525"/>
            <a:ext cx="0" cy="6477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3851275" y="5589588"/>
            <a:ext cx="3384550" cy="646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Colocando o fator comum em evidência.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4572000" y="5013325"/>
            <a:ext cx="1871663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bg1"/>
                </a:solidFill>
              </a:rPr>
              <a:t>  x . ( x – 10) =  0</a:t>
            </a:r>
          </a:p>
        </p:txBody>
      </p:sp>
      <p:cxnSp>
        <p:nvCxnSpPr>
          <p:cNvPr id="117" name="Conector de seta reta 116"/>
          <p:cNvCxnSpPr/>
          <p:nvPr/>
        </p:nvCxnSpPr>
        <p:spPr>
          <a:xfrm flipV="1">
            <a:off x="2124075" y="3933825"/>
            <a:ext cx="1655763" cy="13366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hecker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5" grpId="0" animBg="1"/>
      <p:bldP spid="25" grpId="1" animBg="1"/>
      <p:bldP spid="30" grpId="0" animBg="1"/>
      <p:bldP spid="32" grpId="0" animBg="1"/>
      <p:bldP spid="32" grpId="1" animBg="1"/>
      <p:bldP spid="41" grpId="0" animBg="1"/>
      <p:bldP spid="42" grpId="0" animBg="1"/>
      <p:bldP spid="42" grpId="1" animBg="1"/>
      <p:bldP spid="53" grpId="0" animBg="1"/>
      <p:bldP spid="64" grpId="0" animBg="1"/>
      <p:bldP spid="64" grpId="1" animBg="1"/>
      <p:bldP spid="74" grpId="0" animBg="1"/>
      <p:bldP spid="112" grpId="0" animBg="1"/>
      <p:bldP spid="112" grpId="1" animBg="1"/>
      <p:bldP spid="114" grpId="0" animBg="1"/>
      <p:bldP spid="114" grpId="1" animBg="1"/>
      <p:bldP spid="1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32138" y="908050"/>
            <a:ext cx="3132137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 – 10 + 10 = 0 + 10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443663" y="836613"/>
            <a:ext cx="2557462" cy="1200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+ 10 aos dois membros e resolvendo as operações indicadas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6084888" y="1125538"/>
            <a:ext cx="4318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779838" y="981075"/>
            <a:ext cx="287337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27538" y="981075"/>
            <a:ext cx="288925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140200" y="1628775"/>
            <a:ext cx="1079500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 = 10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3850" y="796925"/>
            <a:ext cx="1871663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bg1"/>
                </a:solidFill>
              </a:rPr>
              <a:t>  x . ( x – 10) =  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79388" y="1484313"/>
            <a:ext cx="2698750" cy="14779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 condição necessária para que o produto entre dois ou mais fatores seja igual a zero é que um deles deve ser igual a zero.</a:t>
            </a:r>
          </a:p>
        </p:txBody>
      </p:sp>
      <p:sp>
        <p:nvSpPr>
          <p:cNvPr id="15" name="Chave esquerda 14"/>
          <p:cNvSpPr/>
          <p:nvPr/>
        </p:nvSpPr>
        <p:spPr>
          <a:xfrm rot="16200000">
            <a:off x="935038" y="727075"/>
            <a:ext cx="287338" cy="122713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84213" y="3141663"/>
            <a:ext cx="1584325" cy="368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LOGO TEMOS: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00113" y="3716338"/>
            <a:ext cx="936625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 = 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66725" y="5210175"/>
            <a:ext cx="1657350" cy="5222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 – 10 = 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044575" y="4508500"/>
            <a:ext cx="647700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OU</a:t>
            </a:r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2124075" y="1484313"/>
            <a:ext cx="1511300" cy="374491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492500" y="2276475"/>
            <a:ext cx="4897438" cy="9239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COMO AS MEDIDAS DAS DIMENSÕES DO LOSANGO E DO PARALELOGRAMO DEVEM SER UM NÚMERO POSITIVO, CONCLUÍMOS: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276600" y="3357563"/>
            <a:ext cx="4967288" cy="1384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Para que </a:t>
            </a:r>
            <a:r>
              <a:rPr lang="pt-BR" sz="2800" dirty="0" err="1"/>
              <a:t>Jeny</a:t>
            </a:r>
            <a:r>
              <a:rPr lang="pt-BR" sz="2800" dirty="0"/>
              <a:t> construa esses pomares com áreas iguais, o valor de x deve ser 10.</a:t>
            </a:r>
          </a:p>
        </p:txBody>
      </p:sp>
    </p:spTree>
  </p:cSld>
  <p:clrMapOvr>
    <a:masterClrMapping/>
  </p:clrMapOvr>
  <p:transition>
    <p:strips dir="rd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388" y="908050"/>
            <a:ext cx="8785225" cy="10779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De modo geral, uma equação do tipo ax² + b = 0, quando </a:t>
            </a:r>
            <a:r>
              <a:rPr lang="pt-BR" sz="3200" dirty="0" err="1"/>
              <a:t>fatorada</a:t>
            </a:r>
            <a:r>
              <a:rPr lang="pt-BR" sz="3200" dirty="0"/>
              <a:t>, recai na equação x.(</a:t>
            </a:r>
            <a:r>
              <a:rPr lang="pt-BR" sz="3200" dirty="0" err="1"/>
              <a:t>ax</a:t>
            </a:r>
            <a:r>
              <a:rPr lang="pt-BR" sz="3200" dirty="0"/>
              <a:t> + b) = 0.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3429000"/>
            <a:ext cx="4176712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ax² + </a:t>
            </a:r>
            <a:r>
              <a:rPr lang="pt-BR" sz="2800" dirty="0" err="1"/>
              <a:t>bx</a:t>
            </a:r>
            <a:r>
              <a:rPr lang="pt-BR" sz="2800" dirty="0"/>
              <a:t> = 0 = x.(</a:t>
            </a:r>
            <a:r>
              <a:rPr lang="pt-BR" sz="2800" dirty="0" err="1"/>
              <a:t>ax</a:t>
            </a:r>
            <a:r>
              <a:rPr lang="pt-BR" sz="2800" dirty="0"/>
              <a:t> + b) = 0 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32363" y="2636838"/>
            <a:ext cx="1079500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x’ = 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859338" y="3933825"/>
            <a:ext cx="1584325" cy="5222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 err="1"/>
              <a:t>ax</a:t>
            </a:r>
            <a:r>
              <a:rPr lang="pt-BR" sz="2800" dirty="0"/>
              <a:t> + b = 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588125" y="3933825"/>
            <a:ext cx="2447925" cy="9540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x’’ = - </a:t>
            </a:r>
            <a:r>
              <a:rPr lang="pt-BR" sz="2800" u="sng" dirty="0"/>
              <a:t> b </a:t>
            </a:r>
            <a:r>
              <a:rPr lang="pt-BR" sz="2800" dirty="0"/>
              <a:t> , </a:t>
            </a:r>
            <a:r>
              <a:rPr lang="pt-BR" dirty="0"/>
              <a:t>com a≠0</a:t>
            </a:r>
            <a:r>
              <a:rPr lang="pt-BR" u="sng" dirty="0"/>
              <a:t>  </a:t>
            </a:r>
            <a:endParaRPr lang="pt-BR" dirty="0"/>
          </a:p>
          <a:p>
            <a:pPr algn="just">
              <a:defRPr/>
            </a:pPr>
            <a:r>
              <a:rPr lang="pt-BR" sz="2800"/>
              <a:t>            a</a:t>
            </a:r>
            <a:endParaRPr lang="pt-BR" sz="2800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4356100" y="2997200"/>
            <a:ext cx="503238" cy="71913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7" idx="1"/>
          </p:cNvCxnSpPr>
          <p:nvPr/>
        </p:nvCxnSpPr>
        <p:spPr>
          <a:xfrm>
            <a:off x="4356100" y="3690938"/>
            <a:ext cx="503238" cy="50323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r"/>
    <p:sndAc>
      <p:stSnd>
        <p:snd r:embed="rId2" name="breeze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388" y="765175"/>
            <a:ext cx="8785225" cy="1076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QUERO VER AGORA SE VOCÊS CONSEGUEM RESOLVER ESSA EQUAÇÃO: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2133600"/>
            <a:ext cx="2232025" cy="58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(X + 1)² = 16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2852738"/>
            <a:ext cx="3024187" cy="400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Resolvendo mentalmente: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7950" y="3429000"/>
            <a:ext cx="4535488" cy="7080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Pense em um número que elevado ao quadrado é igual a 16.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950" y="4292600"/>
            <a:ext cx="3024188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4 e -4 elevados ao quadrado é igual a 16.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7950" y="5157788"/>
            <a:ext cx="3887788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PARABÉNS!!!!!! É ISSO MESMO!!!!!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7950" y="5732463"/>
            <a:ext cx="1584325" cy="4016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Assim temos: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835150" y="5732463"/>
            <a:ext cx="2449513" cy="4016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+ 1 = 4 ou X + 1 = - 4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4284663" y="2205038"/>
            <a:ext cx="719137" cy="374332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148263" y="2060575"/>
            <a:ext cx="1079500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+ 1 = 4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804025" y="1484313"/>
            <a:ext cx="2268538" cy="14779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 - 1 aos </a:t>
            </a:r>
          </a:p>
          <a:p>
            <a:pPr algn="just">
              <a:defRPr/>
            </a:pPr>
            <a:r>
              <a:rPr lang="pt-BR" dirty="0"/>
              <a:t>dois membros e resolvendo a operação indicada no segundo membro.</a:t>
            </a:r>
          </a:p>
        </p:txBody>
      </p:sp>
      <p:cxnSp>
        <p:nvCxnSpPr>
          <p:cNvPr id="16" name="Conector de seta reta 15"/>
          <p:cNvCxnSpPr>
            <a:stCxn id="15" idx="1"/>
          </p:cNvCxnSpPr>
          <p:nvPr/>
        </p:nvCxnSpPr>
        <p:spPr>
          <a:xfrm flipH="1">
            <a:off x="6443663" y="2224088"/>
            <a:ext cx="360362" cy="55721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932363" y="2597150"/>
            <a:ext cx="1511300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+ 1-1 = 4-1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5364163" y="2636838"/>
            <a:ext cx="144462" cy="287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580063" y="2636838"/>
            <a:ext cx="144462" cy="287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have esquerda 21"/>
          <p:cNvSpPr/>
          <p:nvPr/>
        </p:nvSpPr>
        <p:spPr>
          <a:xfrm rot="16200000">
            <a:off x="6012656" y="2853532"/>
            <a:ext cx="287337" cy="4318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651500" y="3141663"/>
            <a:ext cx="792163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= 3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875463" y="3284538"/>
            <a:ext cx="2089150" cy="923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Aplicando o mesmo procedimento anterior.</a:t>
            </a:r>
          </a:p>
        </p:txBody>
      </p:sp>
      <p:cxnSp>
        <p:nvCxnSpPr>
          <p:cNvPr id="27" name="Conector de seta reta 26"/>
          <p:cNvCxnSpPr>
            <a:stCxn id="26" idx="1"/>
          </p:cNvCxnSpPr>
          <p:nvPr/>
        </p:nvCxnSpPr>
        <p:spPr>
          <a:xfrm flipH="1">
            <a:off x="6516688" y="3746500"/>
            <a:ext cx="358775" cy="1143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787900" y="3644900"/>
            <a:ext cx="1655763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+ 1-1 = - 4-1</a:t>
            </a:r>
          </a:p>
        </p:txBody>
      </p:sp>
      <p:cxnSp>
        <p:nvCxnSpPr>
          <p:cNvPr id="30" name="Conector reto 29"/>
          <p:cNvCxnSpPr/>
          <p:nvPr/>
        </p:nvCxnSpPr>
        <p:spPr>
          <a:xfrm>
            <a:off x="5219700" y="3684588"/>
            <a:ext cx="144463" cy="287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435600" y="3684588"/>
            <a:ext cx="144463" cy="287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have esquerda 31"/>
          <p:cNvSpPr/>
          <p:nvPr/>
        </p:nvSpPr>
        <p:spPr>
          <a:xfrm rot="16200000">
            <a:off x="5940425" y="3932238"/>
            <a:ext cx="287337" cy="43338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435600" y="4221163"/>
            <a:ext cx="865188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= - 5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643438" y="4724400"/>
            <a:ext cx="4032250" cy="7080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Logo 3 e – 5 são as raízes da equação (x + 1)² = 16: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643438" y="5661025"/>
            <a:ext cx="13684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verificação: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27763" y="5516563"/>
            <a:ext cx="20161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( 3 + 1)² = 4² = 16 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227763" y="5981700"/>
            <a:ext cx="2305050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( -5 + 1)² = (-4)² = 16 </a:t>
            </a:r>
          </a:p>
        </p:txBody>
      </p:sp>
    </p:spTree>
  </p:cSld>
  <p:clrMapOvr>
    <a:masterClrMapping/>
  </p:clrMapOvr>
  <p:transition>
    <p:blinds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9" grpId="0" animBg="1"/>
      <p:bldP spid="22" grpId="0" animBg="1"/>
      <p:bldP spid="24" grpId="0" animBg="1"/>
      <p:bldP spid="26" grpId="0" animBg="1"/>
      <p:bldP spid="29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388" y="836613"/>
            <a:ext cx="3240087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AGORA VEJA QUE CURIOSO: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1412875"/>
            <a:ext cx="4176712" cy="1016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Desenvolvendo o binômio do primeiro membro da equação (X + 1)² = 16 temos: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2741613"/>
            <a:ext cx="3313112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( X + 1)² = ( X + 1). ( X + 1) = 16 </a:t>
            </a:r>
          </a:p>
        </p:txBody>
      </p:sp>
      <p:sp>
        <p:nvSpPr>
          <p:cNvPr id="7" name="Chave esquerda 6"/>
          <p:cNvSpPr/>
          <p:nvPr/>
        </p:nvSpPr>
        <p:spPr>
          <a:xfrm rot="16200000">
            <a:off x="1943894" y="2561432"/>
            <a:ext cx="287337" cy="15113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403350" y="3532188"/>
            <a:ext cx="1873250" cy="4016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X² + 2X + 1 = 16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419475" y="4037013"/>
            <a:ext cx="2268538" cy="6461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 - 16 aos </a:t>
            </a:r>
          </a:p>
          <a:p>
            <a:pPr algn="just">
              <a:defRPr/>
            </a:pPr>
            <a:r>
              <a:rPr lang="pt-BR" dirty="0"/>
              <a:t>dois membros</a:t>
            </a:r>
          </a:p>
        </p:txBody>
      </p:sp>
      <p:cxnSp>
        <p:nvCxnSpPr>
          <p:cNvPr id="10" name="Conector de seta reta 9"/>
          <p:cNvCxnSpPr>
            <a:stCxn id="9" idx="1"/>
          </p:cNvCxnSpPr>
          <p:nvPr/>
        </p:nvCxnSpPr>
        <p:spPr>
          <a:xfrm flipH="1">
            <a:off x="2843213" y="4360863"/>
            <a:ext cx="576262" cy="3651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7950" y="4181475"/>
            <a:ext cx="2735263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X² + 2X + 1 - 16 = 16 - 16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2051050" y="4252913"/>
            <a:ext cx="144463" cy="287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484438" y="4252913"/>
            <a:ext cx="144462" cy="287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ave esquerda 15"/>
          <p:cNvSpPr/>
          <p:nvPr/>
        </p:nvSpPr>
        <p:spPr>
          <a:xfrm rot="16200000">
            <a:off x="2196307" y="4325144"/>
            <a:ext cx="287337" cy="7207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Chave esquerda 16"/>
          <p:cNvSpPr/>
          <p:nvPr/>
        </p:nvSpPr>
        <p:spPr>
          <a:xfrm rot="16200000">
            <a:off x="1260475" y="4397376"/>
            <a:ext cx="287337" cy="5762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50825" y="4900613"/>
            <a:ext cx="18002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X² + 2X  - 15 = 0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1908175" y="4829175"/>
            <a:ext cx="431800" cy="2159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427538" y="771525"/>
            <a:ext cx="3025775" cy="28622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Observa que (x+1)² é um dos produtos notáveis (quadrado da soma de dois números quaisquer) e também pode </a:t>
            </a:r>
            <a:r>
              <a:rPr lang="pt-BR" dirty="0"/>
              <a:t>ser </a:t>
            </a:r>
            <a:r>
              <a:rPr lang="pt-BR" dirty="0"/>
              <a:t>resolvido de maneira prática: quadrado do primeiro, mais duas vezes o produto do primeiro pelo segundo, mais o quadrado do segundo.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950" y="5445125"/>
            <a:ext cx="3527425" cy="6461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Assim a equação (X+1)² = 16 é igual </a:t>
            </a:r>
          </a:p>
          <a:p>
            <a:pPr algn="just">
              <a:defRPr/>
            </a:pPr>
            <a:r>
              <a:rPr lang="pt-BR" dirty="0"/>
              <a:t>a equação X² + 2X  - 15 = 0 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635375" y="2205038"/>
            <a:ext cx="2808288" cy="6461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Logo 3 e – 5  são raízes das </a:t>
            </a:r>
          </a:p>
          <a:p>
            <a:pPr>
              <a:defRPr/>
            </a:pPr>
            <a:r>
              <a:rPr lang="pt-BR" dirty="0"/>
              <a:t>duas equações 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3059113" y="2852738"/>
            <a:ext cx="576262" cy="259238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779838" y="2936875"/>
            <a:ext cx="2592387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dirty="0"/>
              <a:t>Verificação da equação</a:t>
            </a:r>
          </a:p>
          <a:p>
            <a:pPr algn="ctr">
              <a:defRPr/>
            </a:pPr>
            <a:r>
              <a:rPr lang="pt-BR" sz="2000" dirty="0"/>
              <a:t>X² + 2X  - 15 = 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419475" y="3749675"/>
            <a:ext cx="3240088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3² + 2. 3 – 15  = 9 + 6 – 15 = 0 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916238" y="4437063"/>
            <a:ext cx="39592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(-5)² + 2. (-5) – 15  = 25 – 10 – 15 = 0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588" y="2492375"/>
            <a:ext cx="2124075" cy="646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Quais são as raízes da equação dada?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443663" y="765175"/>
            <a:ext cx="2555875" cy="1200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Agora resolvam em seu caderno, com o auxílio do professor, a equação: </a:t>
            </a:r>
          </a:p>
          <a:p>
            <a:pPr algn="just">
              <a:defRPr/>
            </a:pPr>
            <a:r>
              <a:rPr lang="pt-BR" dirty="0"/>
              <a:t>        (</a:t>
            </a:r>
            <a:r>
              <a:rPr lang="pt-BR" dirty="0"/>
              <a:t>2x + 6)² = 36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804025" y="3429000"/>
            <a:ext cx="2016125" cy="369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As raízes são 0 e -6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019925" y="4149725"/>
            <a:ext cx="1873250" cy="3683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PARABÉNS!!!!!!!!!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95738" y="5230813"/>
            <a:ext cx="4897437" cy="646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VAMOS VER OUTRO MODO DE RESOLVER A EQUAÇÃO ( X + 1)² = 16 :</a:t>
            </a:r>
          </a:p>
        </p:txBody>
      </p:sp>
    </p:spTree>
  </p:cSld>
  <p:clrMapOvr>
    <a:masterClrMapping/>
  </p:clrMapOvr>
  <p:transition>
    <p:wheel spokes="8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3" grpId="0" animBg="1"/>
      <p:bldP spid="16" grpId="0" animBg="1"/>
      <p:bldP spid="17" grpId="0" animBg="1"/>
      <p:bldP spid="18" grpId="0" animBg="1"/>
      <p:bldP spid="22" grpId="0" animBg="1"/>
      <p:bldP spid="22" grpId="1" animBg="1"/>
      <p:bldP spid="23" grpId="0" animBg="1"/>
      <p:bldP spid="24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908050"/>
            <a:ext cx="1512887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( X + 1)² = 16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52750" y="1484313"/>
            <a:ext cx="2266950" cy="6461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Extraindo as raízes nos dois membros</a:t>
            </a:r>
          </a:p>
        </p:txBody>
      </p:sp>
      <p:cxnSp>
        <p:nvCxnSpPr>
          <p:cNvPr id="7" name="Conector de seta reta 6"/>
          <p:cNvCxnSpPr>
            <a:stCxn id="6" idx="1"/>
          </p:cNvCxnSpPr>
          <p:nvPr/>
        </p:nvCxnSpPr>
        <p:spPr>
          <a:xfrm flipH="1">
            <a:off x="2376488" y="1808163"/>
            <a:ext cx="576262" cy="3651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79388" y="1628775"/>
            <a:ext cx="2160587" cy="584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√</a:t>
            </a:r>
            <a:r>
              <a:rPr lang="pt-BR" sz="2000" dirty="0"/>
              <a:t>( X + 1)² = ± </a:t>
            </a:r>
            <a:r>
              <a:rPr lang="pt-BR" sz="3200" dirty="0"/>
              <a:t>√</a:t>
            </a:r>
            <a:r>
              <a:rPr lang="pt-BR" sz="2000" dirty="0"/>
              <a:t>16 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68313" y="1773238"/>
            <a:ext cx="7905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908175" y="1773238"/>
            <a:ext cx="2873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323850" y="170021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1187450" y="1844675"/>
            <a:ext cx="63500" cy="152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50825" y="2781300"/>
            <a:ext cx="1296988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+ 1 = ± 4  </a:t>
            </a:r>
          </a:p>
        </p:txBody>
      </p:sp>
      <p:cxnSp>
        <p:nvCxnSpPr>
          <p:cNvPr id="22" name="Conector de seta reta 21"/>
          <p:cNvCxnSpPr>
            <a:stCxn id="21" idx="3"/>
          </p:cNvCxnSpPr>
          <p:nvPr/>
        </p:nvCxnSpPr>
        <p:spPr>
          <a:xfrm flipV="1">
            <a:off x="1547813" y="2492375"/>
            <a:ext cx="863600" cy="48895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1" idx="3"/>
          </p:cNvCxnSpPr>
          <p:nvPr/>
        </p:nvCxnSpPr>
        <p:spPr>
          <a:xfrm>
            <a:off x="1547813" y="2981325"/>
            <a:ext cx="863600" cy="30321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484438" y="2349500"/>
            <a:ext cx="1223962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+ 1 =  4 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484438" y="3068638"/>
            <a:ext cx="1223962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+ 1 = - 4 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284663" y="2349500"/>
            <a:ext cx="18002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+ 1 - 1 =  4 - 1 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284663" y="3068638"/>
            <a:ext cx="1943100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+ 1 - 1 =  - 4 - 1 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732588" y="2349500"/>
            <a:ext cx="792162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=  3 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6732588" y="3028950"/>
            <a:ext cx="863600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= - 5  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3708400" y="2549525"/>
            <a:ext cx="503238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6084888" y="2565400"/>
            <a:ext cx="503237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3708400" y="3284538"/>
            <a:ext cx="503238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6156325" y="3284538"/>
            <a:ext cx="503238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51500" y="836613"/>
            <a:ext cx="3384550" cy="1323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dirty="0"/>
              <a:t>Logo as raízes são 3 e - 5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9388" y="3644900"/>
            <a:ext cx="8640762" cy="954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De modo geral, para encontrar as raízes de equações do tipo (</a:t>
            </a:r>
            <a:r>
              <a:rPr lang="pt-BR" sz="2800" dirty="0" err="1"/>
              <a:t>ax</a:t>
            </a:r>
            <a:r>
              <a:rPr lang="pt-BR" sz="2800" dirty="0"/>
              <a:t> + b)² = k, com k ≥ 0 e a ≠ 0 fazemos: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2700338" y="4849813"/>
            <a:ext cx="1223962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 err="1"/>
              <a:t>ax</a:t>
            </a:r>
            <a:r>
              <a:rPr lang="pt-BR" dirty="0"/>
              <a:t> + b = </a:t>
            </a:r>
            <a:r>
              <a:rPr lang="pt-BR" dirty="0" err="1"/>
              <a:t>√k</a:t>
            </a:r>
            <a:r>
              <a:rPr lang="pt-BR" dirty="0"/>
              <a:t> </a:t>
            </a:r>
          </a:p>
        </p:txBody>
      </p:sp>
      <p:cxnSp>
        <p:nvCxnSpPr>
          <p:cNvPr id="47" name="Conector de seta reta 46"/>
          <p:cNvCxnSpPr/>
          <p:nvPr/>
        </p:nvCxnSpPr>
        <p:spPr>
          <a:xfrm>
            <a:off x="3924300" y="5065713"/>
            <a:ext cx="504825" cy="1746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4500563" y="4706938"/>
            <a:ext cx="1223962" cy="7381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 = </a:t>
            </a:r>
            <a:r>
              <a:rPr lang="pt-BR" u="sng" dirty="0"/>
              <a:t>- b + </a:t>
            </a:r>
            <a:r>
              <a:rPr lang="pt-BR" sz="2400" u="sng" dirty="0" err="1"/>
              <a:t>√</a:t>
            </a:r>
            <a:r>
              <a:rPr lang="pt-BR" u="sng" dirty="0" err="1"/>
              <a:t>k</a:t>
            </a:r>
            <a:endParaRPr lang="pt-BR" u="sng" dirty="0"/>
          </a:p>
          <a:p>
            <a:pPr algn="just">
              <a:defRPr/>
            </a:pPr>
            <a:r>
              <a:rPr lang="pt-BR" dirty="0"/>
              <a:t>             a</a:t>
            </a:r>
            <a:r>
              <a:rPr lang="pt-BR" u="sng" dirty="0"/>
              <a:t> </a:t>
            </a:r>
          </a:p>
        </p:txBody>
      </p:sp>
      <p:cxnSp>
        <p:nvCxnSpPr>
          <p:cNvPr id="49" name="Conector reto 48"/>
          <p:cNvCxnSpPr/>
          <p:nvPr/>
        </p:nvCxnSpPr>
        <p:spPr>
          <a:xfrm>
            <a:off x="5508625" y="4849813"/>
            <a:ext cx="1444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3636963" y="4922838"/>
            <a:ext cx="1428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2700338" y="5570538"/>
            <a:ext cx="1368425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 err="1"/>
              <a:t>ax</a:t>
            </a:r>
            <a:r>
              <a:rPr lang="pt-BR" dirty="0"/>
              <a:t> + b = - </a:t>
            </a:r>
            <a:r>
              <a:rPr lang="pt-BR" dirty="0" err="1"/>
              <a:t>√k</a:t>
            </a:r>
            <a:r>
              <a:rPr lang="pt-BR" dirty="0"/>
              <a:t> </a:t>
            </a:r>
          </a:p>
        </p:txBody>
      </p:sp>
      <p:cxnSp>
        <p:nvCxnSpPr>
          <p:cNvPr id="53" name="Conector reto 52"/>
          <p:cNvCxnSpPr/>
          <p:nvPr/>
        </p:nvCxnSpPr>
        <p:spPr>
          <a:xfrm>
            <a:off x="3779838" y="5641975"/>
            <a:ext cx="1444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500563" y="5570538"/>
            <a:ext cx="1223962" cy="7381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 = </a:t>
            </a:r>
            <a:r>
              <a:rPr lang="pt-BR" u="sng" dirty="0"/>
              <a:t>- b - </a:t>
            </a:r>
            <a:r>
              <a:rPr lang="pt-BR" sz="2400" u="sng" dirty="0" err="1"/>
              <a:t>√</a:t>
            </a:r>
            <a:r>
              <a:rPr lang="pt-BR" u="sng" dirty="0" err="1"/>
              <a:t>k</a:t>
            </a:r>
            <a:endParaRPr lang="pt-BR" u="sng" dirty="0"/>
          </a:p>
          <a:p>
            <a:pPr algn="just">
              <a:defRPr/>
            </a:pPr>
            <a:r>
              <a:rPr lang="pt-BR" dirty="0"/>
              <a:t>            a</a:t>
            </a:r>
            <a:r>
              <a:rPr lang="pt-BR" u="sng" dirty="0"/>
              <a:t> </a:t>
            </a:r>
          </a:p>
        </p:txBody>
      </p:sp>
      <p:cxnSp>
        <p:nvCxnSpPr>
          <p:cNvPr id="55" name="Conector reto 54"/>
          <p:cNvCxnSpPr/>
          <p:nvPr/>
        </p:nvCxnSpPr>
        <p:spPr>
          <a:xfrm>
            <a:off x="5437188" y="5715000"/>
            <a:ext cx="1428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4068763" y="5786438"/>
            <a:ext cx="431800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have esquerda 57"/>
          <p:cNvSpPr/>
          <p:nvPr/>
        </p:nvSpPr>
        <p:spPr>
          <a:xfrm rot="16200000">
            <a:off x="431800" y="1952626"/>
            <a:ext cx="503237" cy="1008062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H="1">
            <a:off x="1331913" y="2205038"/>
            <a:ext cx="503237" cy="57626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omb dir="vert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48" grpId="0" animBg="1"/>
      <p:bldP spid="52" grpId="0" animBg="1"/>
      <p:bldP spid="54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088" y="765175"/>
            <a:ext cx="7200900" cy="3683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Problema envolvendo uma equação do tipo (</a:t>
            </a:r>
            <a:r>
              <a:rPr lang="pt-BR" dirty="0" err="1"/>
              <a:t>ax</a:t>
            </a:r>
            <a:r>
              <a:rPr lang="pt-BR" dirty="0"/>
              <a:t> + b)² = k, com k ≥ 0 e a ≠ 0 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4925" y="1196975"/>
            <a:ext cx="5473700" cy="922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Petrúcio Filho desenhou a planta de um terreno em forma de um quadrado, conforme figura abaixo, e propôs o seguinte desafio a seu irmão Petrus: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4221163"/>
            <a:ext cx="3240087" cy="9239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Sabendo que a área do terreno é de 81 m², qual é a medida dos lados desse terreno?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9750" y="2565400"/>
            <a:ext cx="1584325" cy="14398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416" name="CaixaDeTexto 7"/>
          <p:cNvSpPr txBox="1">
            <a:spLocks noChangeArrowheads="1"/>
          </p:cNvSpPr>
          <p:nvPr/>
        </p:nvSpPr>
        <p:spPr bwMode="auto">
          <a:xfrm>
            <a:off x="971550" y="213360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x + 6</a:t>
            </a:r>
          </a:p>
        </p:txBody>
      </p:sp>
      <p:sp>
        <p:nvSpPr>
          <p:cNvPr id="17417" name="CaixaDeTexto 8"/>
          <p:cNvSpPr txBox="1">
            <a:spLocks noChangeArrowheads="1"/>
          </p:cNvSpPr>
          <p:nvPr/>
        </p:nvSpPr>
        <p:spPr bwMode="auto">
          <a:xfrm>
            <a:off x="2195513" y="306863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x + 6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0825" y="5300663"/>
            <a:ext cx="2736850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Equacionando o problema: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43213" y="2276475"/>
            <a:ext cx="2736850" cy="647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Como a área do terreno é de 81 m² temos: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0825" y="5732463"/>
            <a:ext cx="8424863" cy="3698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Lembre-se: para calcular a área de um quadrado basta elevar um dos lados ao quadrado.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348038" y="3213100"/>
            <a:ext cx="1728787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( x + 6)² = 81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00788" y="3860800"/>
            <a:ext cx="2266950" cy="646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Extraindo as raízes nos dois membros</a:t>
            </a:r>
          </a:p>
        </p:txBody>
      </p:sp>
      <p:cxnSp>
        <p:nvCxnSpPr>
          <p:cNvPr id="16" name="Conector de seta reta 15"/>
          <p:cNvCxnSpPr>
            <a:stCxn id="15" idx="1"/>
          </p:cNvCxnSpPr>
          <p:nvPr/>
        </p:nvCxnSpPr>
        <p:spPr>
          <a:xfrm flipH="1">
            <a:off x="5724525" y="4184650"/>
            <a:ext cx="576263" cy="3651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527425" y="4005263"/>
            <a:ext cx="2160588" cy="584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√</a:t>
            </a:r>
            <a:r>
              <a:rPr lang="pt-BR" sz="2000" dirty="0"/>
              <a:t>( X + 6)² = ± </a:t>
            </a:r>
            <a:r>
              <a:rPr lang="pt-BR" sz="3200" dirty="0"/>
              <a:t>√</a:t>
            </a:r>
            <a:r>
              <a:rPr lang="pt-BR" sz="2000" dirty="0"/>
              <a:t>81 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3814763" y="4149725"/>
            <a:ext cx="7921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256213" y="4149725"/>
            <a:ext cx="28733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563938" y="4652963"/>
            <a:ext cx="13684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+ 6 = ± 9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492500" y="5157788"/>
            <a:ext cx="1150938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+ 6 =  9 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492500" y="5876925"/>
            <a:ext cx="1223963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+ 6 = - 9  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148263" y="5157788"/>
            <a:ext cx="18002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+ 6 - 6 =  9 - 6 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219700" y="5876925"/>
            <a:ext cx="1944688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+ 6 - 6 =  - 9 - 6 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524750" y="5157788"/>
            <a:ext cx="719138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= 3 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667625" y="5837238"/>
            <a:ext cx="1008063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X = - 15  </a:t>
            </a:r>
          </a:p>
        </p:txBody>
      </p:sp>
      <p:cxnSp>
        <p:nvCxnSpPr>
          <p:cNvPr id="27" name="Conector de seta reta 26"/>
          <p:cNvCxnSpPr>
            <a:endCxn id="23" idx="1"/>
          </p:cNvCxnSpPr>
          <p:nvPr/>
        </p:nvCxnSpPr>
        <p:spPr>
          <a:xfrm flipV="1">
            <a:off x="4716463" y="5357813"/>
            <a:ext cx="4318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948488" y="5373688"/>
            <a:ext cx="503237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4716463" y="6092825"/>
            <a:ext cx="503237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164388" y="6092825"/>
            <a:ext cx="503237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580063" y="1196975"/>
            <a:ext cx="3492500" cy="922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As raízes da equação (x + 6)² = 81 são 3 e – 15, mas apenas 3 satisfaz o problema: 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5651500" y="2205038"/>
            <a:ext cx="3384550" cy="9239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 lado do quadrado mede x + 6, substituindo as raízes encontradas temos: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724525" y="3068638"/>
            <a:ext cx="1008063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3+ 6 = 9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724525" y="3573463"/>
            <a:ext cx="1439863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-15 + 6 = - 9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7308850" y="2852738"/>
            <a:ext cx="1835150" cy="13239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600" dirty="0"/>
              <a:t>Como a medida do lado do quadrado deve ser um número positivo, Petrus conclui: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868144" y="4221088"/>
            <a:ext cx="3024336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O quadrado tem lados medindo 9 metros.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5580063" y="5229225"/>
            <a:ext cx="144462" cy="2873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940425" y="5229225"/>
            <a:ext cx="144463" cy="2873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651500" y="5949950"/>
            <a:ext cx="144463" cy="2873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6011863" y="5949950"/>
            <a:ext cx="144462" cy="2873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416" grpId="0"/>
      <p:bldP spid="17417" grpId="0"/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2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36513" y="836613"/>
            <a:ext cx="5113338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OBSERVE ATENTAMENTE A MULTIPLICAÇÃO ABAIXO: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950" y="1557338"/>
            <a:ext cx="1727200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( x + a ) . ( x + b 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339975" y="1557338"/>
            <a:ext cx="3384550" cy="368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Multiplicando os binômios temos:</a:t>
            </a:r>
          </a:p>
        </p:txBody>
      </p:sp>
      <p:sp>
        <p:nvSpPr>
          <p:cNvPr id="13" name="Arco 12"/>
          <p:cNvSpPr/>
          <p:nvPr/>
        </p:nvSpPr>
        <p:spPr>
          <a:xfrm>
            <a:off x="323850" y="1557338"/>
            <a:ext cx="863600" cy="261937"/>
          </a:xfrm>
          <a:prstGeom prst="arc">
            <a:avLst>
              <a:gd name="adj1" fmla="val 10966182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Arco 13"/>
          <p:cNvSpPr/>
          <p:nvPr/>
        </p:nvSpPr>
        <p:spPr>
          <a:xfrm rot="21020538">
            <a:off x="285750" y="1370013"/>
            <a:ext cx="1239838" cy="496887"/>
          </a:xfrm>
          <a:prstGeom prst="arc">
            <a:avLst>
              <a:gd name="adj1" fmla="val 10966182"/>
              <a:gd name="adj2" fmla="val 3855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Arco 14"/>
          <p:cNvSpPr/>
          <p:nvPr/>
        </p:nvSpPr>
        <p:spPr>
          <a:xfrm rot="10981505">
            <a:off x="692150" y="1731963"/>
            <a:ext cx="487363" cy="341312"/>
          </a:xfrm>
          <a:prstGeom prst="arc">
            <a:avLst>
              <a:gd name="adj1" fmla="val 10557622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Arco 15"/>
          <p:cNvSpPr/>
          <p:nvPr/>
        </p:nvSpPr>
        <p:spPr>
          <a:xfrm rot="10981505">
            <a:off x="693738" y="1751013"/>
            <a:ext cx="844550" cy="404812"/>
          </a:xfrm>
          <a:prstGeom prst="arc">
            <a:avLst>
              <a:gd name="adj1" fmla="val 1039816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79388" y="2349500"/>
            <a:ext cx="360362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x²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9750" y="2349500"/>
            <a:ext cx="576263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+ </a:t>
            </a:r>
            <a:r>
              <a:rPr lang="pt-BR" dirty="0" err="1"/>
              <a:t>bx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16013" y="2349500"/>
            <a:ext cx="576262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+ </a:t>
            </a:r>
            <a:r>
              <a:rPr lang="pt-BR" dirty="0" err="1"/>
              <a:t>ax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692275" y="2349500"/>
            <a:ext cx="647700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+ a.b</a:t>
            </a:r>
          </a:p>
        </p:txBody>
      </p:sp>
      <p:sp>
        <p:nvSpPr>
          <p:cNvPr id="21" name="Chave esquerda 20"/>
          <p:cNvSpPr/>
          <p:nvPr/>
        </p:nvSpPr>
        <p:spPr>
          <a:xfrm rot="16200000">
            <a:off x="971550" y="2276476"/>
            <a:ext cx="287337" cy="10080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987675" y="2060575"/>
            <a:ext cx="3384550" cy="646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 err="1"/>
              <a:t>Fatorando</a:t>
            </a:r>
            <a:r>
              <a:rPr lang="pt-BR" dirty="0"/>
              <a:t>: colocando o fator comum em evidência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H="1">
            <a:off x="1835150" y="1773238"/>
            <a:ext cx="504825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2484438" y="2565400"/>
            <a:ext cx="503237" cy="158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79388" y="2916238"/>
            <a:ext cx="360362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x²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39750" y="2916238"/>
            <a:ext cx="1368425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+ ( a + b ) . x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908175" y="2916238"/>
            <a:ext cx="647700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+ ab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07950" y="3429000"/>
            <a:ext cx="2447925" cy="3698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Podemos observar que: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07950" y="3933825"/>
            <a:ext cx="3600450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( x + a ) . ( x + b ) = x² + ( a + b).x + ab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07950" y="4508500"/>
            <a:ext cx="3095625" cy="923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Dizemos que ( x + a ) . ( x + b ) é a forma </a:t>
            </a:r>
            <a:r>
              <a:rPr lang="pt-BR" dirty="0" err="1"/>
              <a:t>fatorada</a:t>
            </a:r>
            <a:r>
              <a:rPr lang="pt-BR" dirty="0"/>
              <a:t> da expressão  x² + ( a + b). x + ab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07950" y="5516563"/>
            <a:ext cx="4032250" cy="6477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 err="1"/>
              <a:t>Fatorar</a:t>
            </a:r>
            <a:r>
              <a:rPr lang="pt-BR" dirty="0"/>
              <a:t> significa escrever uma adição algébrica na forma de uma multiplicação.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627313" y="1341438"/>
            <a:ext cx="4465637" cy="12001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Observe que na expressão x² + ( a + b). x + ab o coeficiente de x é dado pela soma a + b e o terceiro termo que é independente da incógnita x, é dado pelo produto a.b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627313" y="2708275"/>
            <a:ext cx="4465637" cy="647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Utilizando a observação acima, escreva a expressão x² + 6x + 9 na forma </a:t>
            </a:r>
            <a:r>
              <a:rPr lang="pt-BR" dirty="0" err="1">
                <a:solidFill>
                  <a:schemeClr val="tx1"/>
                </a:solidFill>
              </a:rPr>
              <a:t>fatorada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779838" y="3429000"/>
            <a:ext cx="3313112" cy="1477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Como o coeficiente de x da expressão x² + ( a + b). x + ab é dado pela soma a + b e o termo independente da incógnita x, é dado pelo produto a.b , temos: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3779838" y="5084763"/>
            <a:ext cx="2232025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  + b = 6    e   a . b = 9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356100" y="5516563"/>
            <a:ext cx="2663825" cy="64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Calculando mentalmente encontramos: a = 3 e b = 3</a:t>
            </a:r>
          </a:p>
        </p:txBody>
      </p:sp>
      <p:cxnSp>
        <p:nvCxnSpPr>
          <p:cNvPr id="40" name="Conector de seta reta 39"/>
          <p:cNvCxnSpPr>
            <a:endCxn id="47" idx="2"/>
          </p:cNvCxnSpPr>
          <p:nvPr/>
        </p:nvCxnSpPr>
        <p:spPr>
          <a:xfrm flipV="1">
            <a:off x="7019925" y="1174750"/>
            <a:ext cx="198438" cy="47021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7524750" y="1268413"/>
            <a:ext cx="863600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Então: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7235825" y="2133600"/>
            <a:ext cx="1908175" cy="5222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bg1"/>
                </a:solidFill>
              </a:rPr>
              <a:t>x² +  6x +  9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129463" y="2781300"/>
            <a:ext cx="1979612" cy="4302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200" dirty="0">
                <a:solidFill>
                  <a:schemeClr val="bg1"/>
                </a:solidFill>
              </a:rPr>
              <a:t>( x + 3 ) . ( x + 3)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364163" y="836613"/>
            <a:ext cx="3708400" cy="3381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600" dirty="0"/>
              <a:t>Como ( x + a ) . ( x + b ) = x² + ( a + b).x + ab</a:t>
            </a:r>
          </a:p>
        </p:txBody>
      </p:sp>
      <p:sp>
        <p:nvSpPr>
          <p:cNvPr id="55" name="Chave esquerda 54"/>
          <p:cNvSpPr/>
          <p:nvPr/>
        </p:nvSpPr>
        <p:spPr>
          <a:xfrm rot="16200000">
            <a:off x="7992269" y="1808956"/>
            <a:ext cx="288925" cy="165576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740650" y="1700213"/>
            <a:ext cx="719138" cy="369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 3 + 3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8504238" y="1700213"/>
            <a:ext cx="639762" cy="369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 3 . 3</a:t>
            </a:r>
          </a:p>
        </p:txBody>
      </p:sp>
      <p:sp>
        <p:nvSpPr>
          <p:cNvPr id="58" name="Chave esquerda 57"/>
          <p:cNvSpPr/>
          <p:nvPr/>
        </p:nvSpPr>
        <p:spPr>
          <a:xfrm rot="16200000">
            <a:off x="7951787" y="1768476"/>
            <a:ext cx="296863" cy="5762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9" name="Chave esquerda 58"/>
          <p:cNvSpPr/>
          <p:nvPr/>
        </p:nvSpPr>
        <p:spPr>
          <a:xfrm rot="16200000">
            <a:off x="8672512" y="1768476"/>
            <a:ext cx="296863" cy="5762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7235825" y="4508500"/>
            <a:ext cx="1728788" cy="16017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chemeClr val="tx1"/>
                </a:solidFill>
              </a:rPr>
              <a:t>VAMOS AGORA UTILIZAR ESSE MODO DE FATORAR PARA RESOLVER  ALGUMAS EQUAÇOES DO 2º GRAU: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7164388" y="3357563"/>
            <a:ext cx="1908175" cy="9540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chemeClr val="bg1"/>
                </a:solidFill>
              </a:rPr>
              <a:t>Observe que x² + 6x + 9 é um trinômio quadrado perfeito: </a:t>
            </a:r>
          </a:p>
          <a:p>
            <a:pPr>
              <a:defRPr/>
            </a:pPr>
            <a:r>
              <a:rPr lang="pt-BR" sz="1400" b="1" dirty="0">
                <a:solidFill>
                  <a:schemeClr val="bg1"/>
                </a:solidFill>
              </a:rPr>
              <a:t>x² + 6x + 9 = ( x + 3)²</a:t>
            </a:r>
          </a:p>
        </p:txBody>
      </p:sp>
    </p:spTree>
  </p:cSld>
  <p:clrMapOvr>
    <a:masterClrMapping/>
  </p:clrMapOvr>
  <p:transition>
    <p:wipe dir="d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6" grpId="0" animBg="1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950" y="765175"/>
            <a:ext cx="3527425" cy="3683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Resolva a equação x² + 10x + 25 = 0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950" y="1196975"/>
            <a:ext cx="5111750" cy="369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Já sabemos que ( x + a ) . ( x + b ) = x² + ( a + b).x + ab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7950" y="1628775"/>
            <a:ext cx="2951163" cy="3698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Então: a + b = 10  e  a . b =  25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7950" y="2133600"/>
            <a:ext cx="3816350" cy="3683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Calculando mentalmente:  a = 5 e b = 5 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7950" y="2636838"/>
            <a:ext cx="4067175" cy="369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Logo, x² + 10x + 25 =  ( x + 5 ) . ( x + 5 ) = 0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7950" y="3213100"/>
            <a:ext cx="2376488" cy="3698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1º modo de resolução: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7950" y="3716338"/>
            <a:ext cx="2087563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( x + 5 ) . ( x + 5 ) = 0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7950" y="4292600"/>
            <a:ext cx="1008063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 + 5  = 0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763713" y="4292600"/>
            <a:ext cx="1008062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 + 5  = 0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187450" y="4292600"/>
            <a:ext cx="495300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ou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07950" y="4797425"/>
            <a:ext cx="1584325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 + 5 - 5 = 0 - 5 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763713" y="4797425"/>
            <a:ext cx="1584325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 + 5 - 5 = 0 - 5 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68313" y="5300663"/>
            <a:ext cx="935037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X’  = - 5 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195513" y="5300663"/>
            <a:ext cx="936625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X’’  = - 5 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563938" y="4859338"/>
            <a:ext cx="3529012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– 5 aos dois membros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484438" y="3573463"/>
            <a:ext cx="5183187" cy="646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Para que o produto entre dois fatores seja igual a zero, um dos fatores deve ser zero</a:t>
            </a:r>
          </a:p>
        </p:txBody>
      </p:sp>
      <p:cxnSp>
        <p:nvCxnSpPr>
          <p:cNvPr id="23" name="Conector de seta reta 22"/>
          <p:cNvCxnSpPr>
            <a:endCxn id="11" idx="3"/>
          </p:cNvCxnSpPr>
          <p:nvPr/>
        </p:nvCxnSpPr>
        <p:spPr>
          <a:xfrm flipH="1">
            <a:off x="2195513" y="3860800"/>
            <a:ext cx="288925" cy="412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3203575" y="5013325"/>
            <a:ext cx="360363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5219700" y="765175"/>
            <a:ext cx="2376488" cy="368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2º modo de resolução: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292725" y="1196975"/>
            <a:ext cx="2087563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( x + 5 ) . ( x + 5 ) = 0 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5292725" y="1700213"/>
            <a:ext cx="1295400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( x + 5 )² = 0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877050" y="1484313"/>
            <a:ext cx="2266950" cy="6461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Extraindo as raízes nos dois membros</a:t>
            </a:r>
          </a:p>
        </p:txBody>
      </p:sp>
      <p:cxnSp>
        <p:nvCxnSpPr>
          <p:cNvPr id="33" name="Conector de seta reta 32"/>
          <p:cNvCxnSpPr>
            <a:stCxn id="32" idx="1"/>
            <a:endCxn id="31" idx="3"/>
          </p:cNvCxnSpPr>
          <p:nvPr/>
        </p:nvCxnSpPr>
        <p:spPr>
          <a:xfrm flipH="1">
            <a:off x="6588125" y="1808163"/>
            <a:ext cx="288925" cy="7778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5219700" y="2205038"/>
            <a:ext cx="2160588" cy="584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√</a:t>
            </a:r>
            <a:r>
              <a:rPr lang="pt-BR" sz="2000" dirty="0">
                <a:solidFill>
                  <a:schemeClr val="tx1"/>
                </a:solidFill>
              </a:rPr>
              <a:t>( x + 5)² = ± </a:t>
            </a:r>
            <a:r>
              <a:rPr lang="pt-BR" sz="3200" dirty="0">
                <a:solidFill>
                  <a:schemeClr val="tx1"/>
                </a:solidFill>
              </a:rPr>
              <a:t>√</a:t>
            </a:r>
            <a:r>
              <a:rPr lang="pt-BR" sz="2000" dirty="0">
                <a:solidFill>
                  <a:schemeClr val="tx1"/>
                </a:solidFill>
              </a:rPr>
              <a:t>0 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5507038" y="2349500"/>
            <a:ext cx="79216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6875463" y="2349500"/>
            <a:ext cx="2873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V="1">
            <a:off x="5292725" y="2276475"/>
            <a:ext cx="215900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5219700" y="2852738"/>
            <a:ext cx="1439863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( x + 5 ) = ± 0 </a:t>
            </a:r>
          </a:p>
        </p:txBody>
      </p:sp>
      <p:cxnSp>
        <p:nvCxnSpPr>
          <p:cNvPr id="40" name="Conector reto 39"/>
          <p:cNvCxnSpPr/>
          <p:nvPr/>
        </p:nvCxnSpPr>
        <p:spPr>
          <a:xfrm flipV="1">
            <a:off x="6227763" y="2420938"/>
            <a:ext cx="73025" cy="1444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219700" y="3357563"/>
            <a:ext cx="1008063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x + 5  = 0 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5219700" y="3789363"/>
            <a:ext cx="1584325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x + 5 - 5 = 0 - 5 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5219700" y="4292600"/>
            <a:ext cx="936625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x  = - 5 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877050" y="2854325"/>
            <a:ext cx="2266950" cy="646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Tem duas soluções iguais, logo:</a:t>
            </a:r>
          </a:p>
        </p:txBody>
      </p:sp>
      <p:cxnSp>
        <p:nvCxnSpPr>
          <p:cNvPr id="47" name="Conector de seta reta 46"/>
          <p:cNvCxnSpPr>
            <a:stCxn id="46" idx="1"/>
          </p:cNvCxnSpPr>
          <p:nvPr/>
        </p:nvCxnSpPr>
        <p:spPr>
          <a:xfrm flipH="1" flipV="1">
            <a:off x="6588125" y="3141663"/>
            <a:ext cx="288925" cy="3651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have esquerda 50"/>
          <p:cNvSpPr/>
          <p:nvPr/>
        </p:nvSpPr>
        <p:spPr>
          <a:xfrm rot="16200000">
            <a:off x="1655763" y="4329113"/>
            <a:ext cx="287337" cy="280828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539750" y="5876925"/>
            <a:ext cx="2519363" cy="3698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São duas soluções iguais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219700" y="4797425"/>
            <a:ext cx="3673475" cy="3683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Logo as raízes são x’ = - 5 ou x ‘’ = - 5</a:t>
            </a:r>
          </a:p>
        </p:txBody>
      </p:sp>
      <p:cxnSp>
        <p:nvCxnSpPr>
          <p:cNvPr id="54" name="Conector reto 53"/>
          <p:cNvCxnSpPr/>
          <p:nvPr/>
        </p:nvCxnSpPr>
        <p:spPr>
          <a:xfrm flipV="1">
            <a:off x="5580063" y="3860800"/>
            <a:ext cx="144462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5867400" y="3860800"/>
            <a:ext cx="144463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635375" y="5876925"/>
            <a:ext cx="4968875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/>
              <a:t>VEJAMOS MAIS UMA EQUAÇÃO: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851275" y="5373688"/>
            <a:ext cx="4897438" cy="368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Verificação: (-5)² + 10 . (-5) + 25 = 25 – 50 + 25 = 0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395288" y="1198563"/>
            <a:ext cx="4248150" cy="6461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Perceba que essa equação é da forma </a:t>
            </a:r>
          </a:p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ax² + </a:t>
            </a:r>
            <a:r>
              <a:rPr lang="pt-BR" b="1" dirty="0" err="1">
                <a:solidFill>
                  <a:schemeClr val="tx1"/>
                </a:solidFill>
              </a:rPr>
              <a:t>bx</a:t>
            </a:r>
            <a:r>
              <a:rPr lang="pt-BR" b="1" dirty="0">
                <a:solidFill>
                  <a:schemeClr val="tx1"/>
                </a:solidFill>
              </a:rPr>
              <a:t> + c = 0, onde a = 1, b = 10 e c = 25.</a:t>
            </a:r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468313" y="4868863"/>
            <a:ext cx="144462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V="1">
            <a:off x="755650" y="4868863"/>
            <a:ext cx="144463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2124075" y="4868863"/>
            <a:ext cx="144463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2411413" y="4868863"/>
            <a:ext cx="144462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9" grpId="0" animBg="1"/>
      <p:bldP spid="30" grpId="0" animBg="1"/>
      <p:bldP spid="31" grpId="0" animBg="1"/>
      <p:bldP spid="32" grpId="0" animBg="1"/>
      <p:bldP spid="32" grpId="1" animBg="1"/>
      <p:bldP spid="35" grpId="0" animBg="1"/>
      <p:bldP spid="39" grpId="0" animBg="1"/>
      <p:bldP spid="42" grpId="0" animBg="1"/>
      <p:bldP spid="43" grpId="0" animBg="1"/>
      <p:bldP spid="44" grpId="0" animBg="1"/>
      <p:bldP spid="46" grpId="0" animBg="1"/>
      <p:bldP spid="51" grpId="0" animBg="1"/>
      <p:bldP spid="52" grpId="0" animBg="1"/>
      <p:bldP spid="53" grpId="0" animBg="1"/>
      <p:bldP spid="58" grpId="0" animBg="1"/>
      <p:bldP spid="59" grpId="0" animBg="1"/>
      <p:bldP spid="60" grpId="0" animBg="1"/>
      <p:bldP spid="6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25" y="765175"/>
            <a:ext cx="3600450" cy="3683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Resolva a equação x² - 8x + 16 = 81: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950" y="1341438"/>
            <a:ext cx="1800225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x² - 8x + 16 = 81 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79838" y="766763"/>
            <a:ext cx="4895850" cy="6461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</a:rPr>
              <a:t>Observe que x² - 8x + 16 é um trinômio quadrado perfeito e tem a seguinte fatoração: ( x – 4 )²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7950" y="1844675"/>
            <a:ext cx="3384550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Logo  x² - 8x + 16 </a:t>
            </a:r>
            <a:r>
              <a:rPr lang="pt-BR" b="1" dirty="0">
                <a:solidFill>
                  <a:schemeClr val="bg1"/>
                </a:solidFill>
              </a:rPr>
              <a:t>= ( x – 4 )² = 81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7950" y="2349500"/>
            <a:ext cx="1439863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( x – 4 )² = 81</a:t>
            </a:r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179388" y="2924175"/>
            <a:ext cx="215900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07950" y="2852738"/>
            <a:ext cx="2160588" cy="584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√</a:t>
            </a:r>
            <a:r>
              <a:rPr lang="pt-BR" sz="2000" dirty="0"/>
              <a:t>( X - 4)² = ± </a:t>
            </a:r>
            <a:r>
              <a:rPr lang="pt-BR" sz="3200" dirty="0"/>
              <a:t>√</a:t>
            </a:r>
            <a:r>
              <a:rPr lang="pt-BR" sz="2000" dirty="0"/>
              <a:t>81 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95288" y="2997200"/>
            <a:ext cx="792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763713" y="2997200"/>
            <a:ext cx="2873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179388" y="2924175"/>
            <a:ext cx="215900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042988" y="3068638"/>
            <a:ext cx="73025" cy="1444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107950" y="3573463"/>
            <a:ext cx="1223963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x – 4  = + 9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195513" y="3573463"/>
            <a:ext cx="1223962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x – 4  = - 9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547813" y="3573463"/>
            <a:ext cx="495300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ou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356100" y="4005263"/>
            <a:ext cx="3529013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+ 4 aos dois membros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995738" y="4221163"/>
            <a:ext cx="360362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107950" y="4014788"/>
            <a:ext cx="1871663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x – 4 + 4 = + 9 + 4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124075" y="4014788"/>
            <a:ext cx="1800225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x – 4 + 4 = - 9 + 4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539750" y="4437063"/>
            <a:ext cx="936625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x’  = 13</a:t>
            </a:r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468313" y="4014788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827088" y="4014788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2484438" y="4014788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2843213" y="4014788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2627313" y="4437063"/>
            <a:ext cx="936625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x’’ = - 5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700338" y="2924175"/>
            <a:ext cx="3671887" cy="369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Extraindo as raízes nos dois membros</a:t>
            </a:r>
          </a:p>
        </p:txBody>
      </p:sp>
      <p:cxnSp>
        <p:nvCxnSpPr>
          <p:cNvPr id="35" name="Conector de seta reta 34"/>
          <p:cNvCxnSpPr/>
          <p:nvPr/>
        </p:nvCxnSpPr>
        <p:spPr>
          <a:xfrm flipH="1">
            <a:off x="2339975" y="3141663"/>
            <a:ext cx="360363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258888" y="4868863"/>
            <a:ext cx="1368425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Verificação: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107950" y="5300663"/>
            <a:ext cx="4608513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13² - 8 . 13 + 16 = 169 – 104 + 16 = 65 + 16 = 81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07950" y="5732463"/>
            <a:ext cx="3600450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(-5)² - 8.(-5) + 16 = 25 + 40 + 16  = 81 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779838" y="1484313"/>
            <a:ext cx="4895850" cy="14779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</a:rPr>
              <a:t>Lembrem-se dos produtos notáveis: quadrado da soma de dois números quaisquer e quadrado da diferença de dois números quaisquer:</a:t>
            </a:r>
          </a:p>
          <a:p>
            <a:pPr>
              <a:defRPr/>
            </a:pPr>
            <a:r>
              <a:rPr lang="pt-BR" b="1" dirty="0">
                <a:solidFill>
                  <a:schemeClr val="tx1"/>
                </a:solidFill>
              </a:rPr>
              <a:t>( a + b )² = a² + 2ab + b²</a:t>
            </a:r>
          </a:p>
          <a:p>
            <a:pPr>
              <a:defRPr/>
            </a:pPr>
            <a:r>
              <a:rPr lang="pt-BR" b="1" dirty="0">
                <a:solidFill>
                  <a:schemeClr val="tx1"/>
                </a:solidFill>
              </a:rPr>
              <a:t>( a – b )² = a² - 2ab + b²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779838" y="2997200"/>
            <a:ext cx="5076825" cy="1908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Lembre-se também como esses produtos notáveis são </a:t>
            </a:r>
            <a:r>
              <a:rPr lang="pt-BR" b="1" dirty="0" err="1">
                <a:solidFill>
                  <a:schemeClr val="bg1"/>
                </a:solidFill>
              </a:rPr>
              <a:t>fatorados</a:t>
            </a:r>
            <a:r>
              <a:rPr lang="pt-BR" b="1" dirty="0">
                <a:solidFill>
                  <a:schemeClr val="bg1"/>
                </a:solidFill>
              </a:rPr>
              <a:t> de maneira prática:</a:t>
            </a:r>
          </a:p>
          <a:p>
            <a:pPr>
              <a:defRPr/>
            </a:pPr>
            <a:endParaRPr lang="pt-BR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sz="2800" dirty="0"/>
              <a:t>√</a:t>
            </a:r>
            <a:r>
              <a:rPr lang="pt-BR" b="1" dirty="0">
                <a:solidFill>
                  <a:schemeClr val="tx1"/>
                </a:solidFill>
              </a:rPr>
              <a:t>a² + 2ab + </a:t>
            </a:r>
            <a:r>
              <a:rPr lang="pt-BR" sz="2800" dirty="0"/>
              <a:t>√</a:t>
            </a:r>
            <a:r>
              <a:rPr lang="pt-BR" b="1" dirty="0">
                <a:solidFill>
                  <a:schemeClr val="tx1"/>
                </a:solidFill>
              </a:rPr>
              <a:t>b²</a:t>
            </a:r>
          </a:p>
          <a:p>
            <a:pPr>
              <a:defRPr/>
            </a:pPr>
            <a:endParaRPr lang="pt-BR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         ( a  +  b )²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4068763" y="3933825"/>
            <a:ext cx="2873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5221288" y="3933825"/>
            <a:ext cx="28733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41788" y="4221163"/>
            <a:ext cx="358775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5003800" y="4221163"/>
            <a:ext cx="217488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4787900" y="4149725"/>
            <a:ext cx="4105275" cy="9540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/>
              <a:t>VAMOS CONTINUAR RESOLVENDO EQUAÇÕES: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4429125" y="4221163"/>
            <a:ext cx="287338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6" grpId="0" animBg="1"/>
      <p:bldP spid="27" grpId="0" animBg="1"/>
      <p:bldP spid="28" grpId="0" animBg="1"/>
      <p:bldP spid="33" grpId="0" animBg="1"/>
      <p:bldP spid="34" grpId="0" animBg="1"/>
      <p:bldP spid="34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445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4" y="1412776"/>
            <a:ext cx="8928992" cy="30162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/>
              <a:t>Tem-se observado que uma abordagem das equações do segundo grau apenas pela aplicação direta da fórmula de </a:t>
            </a:r>
            <a:r>
              <a:rPr lang="pt-BR" sz="2200" b="1" dirty="0" err="1"/>
              <a:t>Bhaskara</a:t>
            </a:r>
            <a:r>
              <a:rPr lang="pt-BR" sz="2200" b="1" dirty="0"/>
              <a:t> termina por provocar dificuldades posteriores. Os alunos acabam tomando-a como método único e, quando “esquecem a fórmula”, não são capazes de resolver o problema. Assim, é recomendável que, nessa etapa, os alunos sejam incentivados a resolver equações de segundo grau utilizando a fatoração e o processo de completar quadrados, que, além de serem métodos eficazes podem dar significado à fórmula de </a:t>
            </a:r>
            <a:r>
              <a:rPr lang="pt-BR" sz="2200" b="1" dirty="0" err="1"/>
              <a:t>Bhaskara</a:t>
            </a:r>
            <a:r>
              <a:rPr lang="pt-BR" sz="2200" b="1" dirty="0"/>
              <a:t>. </a:t>
            </a:r>
            <a:r>
              <a:rPr lang="pt-BR" sz="1400" dirty="0">
                <a:solidFill>
                  <a:schemeClr val="tx1"/>
                </a:solidFill>
              </a:rPr>
              <a:t>(Base Curricular Comum para as redes públicas do estado de Pernambuco , Matemática, 2008, página 99.)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7504" y="692696"/>
            <a:ext cx="8928992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/>
              <a:t>BASE CURRICULAR COMUM PARA AS REDES PÚBLICAS DO ESTADO DE PERNAMBUCO - MATEMÁTICA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7504" y="4892967"/>
            <a:ext cx="8928992" cy="11387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No trabalho com a Álgebra é fundamental a compreensão de conceitos como a</a:t>
            </a:r>
            <a:r>
              <a:rPr lang="pt-BR" dirty="0"/>
              <a:t> </a:t>
            </a:r>
            <a:r>
              <a:rPr lang="pt-BR" b="1" dirty="0"/>
              <a:t>formulação e a resolução de problemas por meio de equações (ao identificar parâmetros, incógnitas, variáveis) e o conhecimento da “sintaxe” (regras para resolução) de uma equação.</a:t>
            </a:r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(PCN, terceiro e  quarto ciclos do ensino fundamental, Matemática, 1998, página 84)</a:t>
            </a:r>
            <a:endParaRPr lang="pt-BR" sz="1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504" y="4427820"/>
            <a:ext cx="8928992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/>
              <a:t>CONTEÚDOS PROPOSTOS PARA O ENSINO DA MATEMÁTICA NO QUARTO CICLO:</a:t>
            </a:r>
          </a:p>
        </p:txBody>
      </p:sp>
    </p:spTree>
  </p:cSld>
  <p:clrMapOvr>
    <a:masterClrMapping/>
  </p:clrMapOvr>
  <p:transition>
    <p:newsflash/>
    <p:sndAc>
      <p:stSnd>
        <p:snd r:embed="rId2" name="breeze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25" y="765175"/>
            <a:ext cx="5113338" cy="368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Quais são as raízes da equação  9x² + 24x + 16 = 169: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950" y="1341438"/>
            <a:ext cx="5111750" cy="12001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Observe que 9x² + 24x + 16 é um trinômio quadrado perfeito que corresponde ao produto notável quadrado da soma de dois números onde </a:t>
            </a:r>
            <a:r>
              <a:rPr lang="pt-BR" dirty="0" err="1">
                <a:solidFill>
                  <a:schemeClr val="bg1"/>
                </a:solidFill>
              </a:rPr>
              <a:t>fatorando</a:t>
            </a:r>
            <a:r>
              <a:rPr lang="pt-BR" dirty="0">
                <a:solidFill>
                  <a:schemeClr val="bg1"/>
                </a:solidFill>
              </a:rPr>
              <a:t> temos :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63713" y="2781300"/>
            <a:ext cx="1944687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√</a:t>
            </a:r>
            <a:r>
              <a:rPr lang="pt-BR" dirty="0">
                <a:solidFill>
                  <a:schemeClr val="bg1"/>
                </a:solidFill>
              </a:rPr>
              <a:t>9x² + 24x + </a:t>
            </a:r>
            <a:r>
              <a:rPr lang="pt-BR" sz="2400" dirty="0"/>
              <a:t>√</a:t>
            </a:r>
            <a:r>
              <a:rPr lang="pt-BR" dirty="0">
                <a:solidFill>
                  <a:schemeClr val="bg1"/>
                </a:solidFill>
              </a:rPr>
              <a:t>16 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1979613" y="2924175"/>
            <a:ext cx="2889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203575" y="2924175"/>
            <a:ext cx="2889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124075" y="3213100"/>
            <a:ext cx="144463" cy="503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979613" y="3716338"/>
            <a:ext cx="2087562" cy="4619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( 3x + 4 )² = 169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2916238" y="3213100"/>
            <a:ext cx="360362" cy="503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07950" y="4365625"/>
            <a:ext cx="2519363" cy="584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√</a:t>
            </a:r>
            <a:r>
              <a:rPr lang="pt-BR" sz="2000" dirty="0"/>
              <a:t>( 3X + 4)² = ± </a:t>
            </a:r>
            <a:r>
              <a:rPr lang="pt-BR" sz="3200" dirty="0"/>
              <a:t>√</a:t>
            </a:r>
            <a:r>
              <a:rPr lang="pt-BR" sz="2000" dirty="0"/>
              <a:t>169 </a:t>
            </a:r>
          </a:p>
        </p:txBody>
      </p:sp>
      <p:cxnSp>
        <p:nvCxnSpPr>
          <p:cNvPr id="24" name="Conector reto 23"/>
          <p:cNvCxnSpPr/>
          <p:nvPr/>
        </p:nvCxnSpPr>
        <p:spPr>
          <a:xfrm flipV="1">
            <a:off x="395288" y="4508500"/>
            <a:ext cx="936625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1908175" y="4508500"/>
            <a:ext cx="431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179388" y="44370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1258888" y="4581525"/>
            <a:ext cx="73025" cy="1428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107950" y="2708275"/>
            <a:ext cx="1584325" cy="9239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Extraindo as raízes nos dois membros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900113" y="3573463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95288" y="5084763"/>
            <a:ext cx="1800225" cy="4619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3x + 4 = ± 13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79388" y="5661025"/>
            <a:ext cx="1800225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3x + 4 = + 13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051050" y="5732463"/>
            <a:ext cx="504825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ou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627313" y="5732463"/>
            <a:ext cx="1800225" cy="4619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3x + 4 = - 13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0" name="Conector de seta reta 39"/>
          <p:cNvCxnSpPr>
            <a:stCxn id="39" idx="3"/>
          </p:cNvCxnSpPr>
          <p:nvPr/>
        </p:nvCxnSpPr>
        <p:spPr>
          <a:xfrm flipV="1">
            <a:off x="4427538" y="1268413"/>
            <a:ext cx="792162" cy="4695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5219700" y="765175"/>
            <a:ext cx="1800225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3x + 4 = + 13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667625" y="765175"/>
            <a:ext cx="1441450" cy="922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Adicionando – 4 aos dois membros</a:t>
            </a: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7235825" y="1196975"/>
            <a:ext cx="431800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5219700" y="1341438"/>
            <a:ext cx="2376488" cy="4302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3x + 4 - 4 = + 13 - 4</a:t>
            </a:r>
            <a:endParaRPr lang="pt-BR" sz="2200" dirty="0">
              <a:solidFill>
                <a:schemeClr val="bg1"/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 flipV="1">
            <a:off x="5795963" y="1341438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156325" y="1341438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ave esquerda 54"/>
          <p:cNvSpPr/>
          <p:nvPr/>
        </p:nvSpPr>
        <p:spPr>
          <a:xfrm rot="16200000">
            <a:off x="6911975" y="1376363"/>
            <a:ext cx="288925" cy="9366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6372225" y="2060575"/>
            <a:ext cx="936625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3x = 9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596188" y="1916113"/>
            <a:ext cx="1512887" cy="12017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Multiplicando os dois membros por 1\3</a:t>
            </a:r>
          </a:p>
        </p:txBody>
      </p:sp>
      <p:cxnSp>
        <p:nvCxnSpPr>
          <p:cNvPr id="58" name="Conector de seta reta 57"/>
          <p:cNvCxnSpPr/>
          <p:nvPr/>
        </p:nvCxnSpPr>
        <p:spPr>
          <a:xfrm flipH="1">
            <a:off x="7164388" y="2549525"/>
            <a:ext cx="431800" cy="231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5364163" y="2708275"/>
            <a:ext cx="1800225" cy="8318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u="sng" dirty="0"/>
              <a:t>1 </a:t>
            </a:r>
            <a:r>
              <a:rPr lang="pt-BR" sz="2400" dirty="0"/>
              <a:t>. 3x = 9 . </a:t>
            </a:r>
            <a:r>
              <a:rPr lang="pt-BR" sz="2400" u="sng" dirty="0"/>
              <a:t>1 </a:t>
            </a:r>
            <a:endParaRPr lang="pt-BR" sz="2400" dirty="0"/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3                3          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4787900" y="3716338"/>
            <a:ext cx="936625" cy="8318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u="sng" dirty="0"/>
              <a:t>3</a:t>
            </a:r>
            <a:r>
              <a:rPr lang="pt-BR" sz="2400" dirty="0"/>
              <a:t>x = </a:t>
            </a:r>
            <a:r>
              <a:rPr lang="pt-BR" sz="2400" u="sng" dirty="0"/>
              <a:t>9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3      3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5867400" y="3716338"/>
            <a:ext cx="792163" cy="4619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 = 3</a:t>
            </a:r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4859338" y="37893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4859338" y="4149725"/>
            <a:ext cx="215900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6804025" y="3500438"/>
            <a:ext cx="2305050" cy="1477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Aplicando o mesmo procedimento em </a:t>
            </a:r>
          </a:p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3x + 4 = - 13, temos </a:t>
            </a:r>
          </a:p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x = -</a:t>
            </a:r>
            <a:r>
              <a:rPr lang="pt-BR" b="1" u="sng" dirty="0">
                <a:solidFill>
                  <a:schemeClr val="bg1"/>
                </a:solidFill>
              </a:rPr>
              <a:t> 17</a:t>
            </a:r>
            <a:endParaRPr lang="pt-BR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pt-BR" b="1" dirty="0">
                <a:solidFill>
                  <a:schemeClr val="bg1"/>
                </a:solidFill>
              </a:rPr>
              <a:t>          3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788024" y="4941168"/>
            <a:ext cx="3845796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b="1" dirty="0"/>
              <a:t>Logo as raízes da equação original são </a:t>
            </a:r>
          </a:p>
          <a:p>
            <a:pPr>
              <a:defRPr/>
            </a:pPr>
            <a:r>
              <a:rPr lang="pt-BR" b="1" dirty="0"/>
              <a:t>x’ = 3 ou x’’ = - </a:t>
            </a:r>
            <a:r>
              <a:rPr lang="pt-BR" b="1" u="sng" dirty="0"/>
              <a:t>17</a:t>
            </a:r>
            <a:endParaRPr lang="pt-BR" b="1" dirty="0"/>
          </a:p>
          <a:p>
            <a:pPr>
              <a:defRPr/>
            </a:pPr>
            <a:r>
              <a:rPr lang="pt-BR" b="1" dirty="0"/>
              <a:t>                            3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4427538" y="5940425"/>
            <a:ext cx="4645025" cy="3683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Observação: Faça a verificação em seu caderno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heel spokes="8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" grpId="0" animBg="1"/>
      <p:bldP spid="23" grpId="0" animBg="1"/>
      <p:bldP spid="28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6" grpId="0" animBg="1"/>
      <p:bldP spid="50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5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25" y="765175"/>
            <a:ext cx="9037638" cy="11080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200" dirty="0"/>
              <a:t>Vamos agora resolver uma equação do 2º grau da forma ax² + </a:t>
            </a:r>
            <a:r>
              <a:rPr lang="pt-BR" sz="2200" dirty="0" err="1"/>
              <a:t>bx</a:t>
            </a:r>
            <a:r>
              <a:rPr lang="pt-BR" sz="2200" dirty="0"/>
              <a:t> + c = 0 utilizando o Método de Completar Quadrados criado pelo matemático árabe </a:t>
            </a:r>
            <a:r>
              <a:rPr lang="pt-BR" sz="2200" dirty="0" err="1"/>
              <a:t>Al-Khowarizmi</a:t>
            </a:r>
            <a:r>
              <a:rPr lang="pt-BR" sz="2200" dirty="0"/>
              <a:t>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388" y="1887538"/>
            <a:ext cx="4537075" cy="4619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Considere a equação x² + 6x + 8 = 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388" y="2492375"/>
            <a:ext cx="1944687" cy="4619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x² + 6x + 8 = 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76600" y="3068638"/>
            <a:ext cx="352742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– 8 aos dois membros</a:t>
            </a:r>
          </a:p>
        </p:txBody>
      </p:sp>
      <p:cxnSp>
        <p:nvCxnSpPr>
          <p:cNvPr id="9" name="Conector de seta reta 8"/>
          <p:cNvCxnSpPr>
            <a:endCxn id="10" idx="3"/>
          </p:cNvCxnSpPr>
          <p:nvPr/>
        </p:nvCxnSpPr>
        <p:spPr>
          <a:xfrm flipH="1">
            <a:off x="2843213" y="3221038"/>
            <a:ext cx="433387" cy="793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79388" y="3068638"/>
            <a:ext cx="2663825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x² + 6x + 8 - 8 = 0 - 8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331913" y="31416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1692275" y="31416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79388" y="3614738"/>
            <a:ext cx="1655762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x² + 6x = - 8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916238" y="3500438"/>
            <a:ext cx="4319587" cy="923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9 aos dois membros para formar um Trinômio Quadrado Perfeito no primeiro membro</a:t>
            </a:r>
          </a:p>
        </p:txBody>
      </p:sp>
      <p:cxnSp>
        <p:nvCxnSpPr>
          <p:cNvPr id="18" name="Conector de seta reta 17"/>
          <p:cNvCxnSpPr>
            <a:endCxn id="20" idx="3"/>
          </p:cNvCxnSpPr>
          <p:nvPr/>
        </p:nvCxnSpPr>
        <p:spPr>
          <a:xfrm flipH="1">
            <a:off x="2627313" y="4005263"/>
            <a:ext cx="288925" cy="37465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07950" y="4149725"/>
            <a:ext cx="2519363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x² + 6x + 9 = - 8 + 9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Chave esquerda 21"/>
          <p:cNvSpPr/>
          <p:nvPr/>
        </p:nvSpPr>
        <p:spPr>
          <a:xfrm rot="16200000">
            <a:off x="683419" y="4004469"/>
            <a:ext cx="288925" cy="129698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2987675" y="4508500"/>
            <a:ext cx="2808288" cy="3698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Trinômio quadrado perfeito</a:t>
            </a:r>
          </a:p>
        </p:txBody>
      </p:sp>
      <p:cxnSp>
        <p:nvCxnSpPr>
          <p:cNvPr id="25" name="Conector de seta reta 24"/>
          <p:cNvCxnSpPr>
            <a:endCxn id="23" idx="1"/>
          </p:cNvCxnSpPr>
          <p:nvPr/>
        </p:nvCxnSpPr>
        <p:spPr>
          <a:xfrm flipV="1">
            <a:off x="827088" y="4694238"/>
            <a:ext cx="2160587" cy="10318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07950" y="4941888"/>
            <a:ext cx="1727200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( x + 3 )² =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50825" y="5516563"/>
            <a:ext cx="2089150" cy="584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√</a:t>
            </a:r>
            <a:r>
              <a:rPr lang="pt-BR" sz="2000" dirty="0"/>
              <a:t>( X + 3)² = ± </a:t>
            </a:r>
            <a:r>
              <a:rPr lang="pt-BR" sz="3200" dirty="0"/>
              <a:t>√</a:t>
            </a:r>
            <a:r>
              <a:rPr lang="pt-BR" sz="2000" dirty="0"/>
              <a:t>1 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538163" y="5661025"/>
            <a:ext cx="792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1908175" y="5661025"/>
            <a:ext cx="287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323850" y="5589588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2339975" y="5229225"/>
            <a:ext cx="719138" cy="5349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3132138" y="4941888"/>
            <a:ext cx="1223962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 + 3 = 1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6" name="Conector de seta reta 35"/>
          <p:cNvCxnSpPr>
            <a:stCxn id="28" idx="3"/>
          </p:cNvCxnSpPr>
          <p:nvPr/>
        </p:nvCxnSpPr>
        <p:spPr>
          <a:xfrm>
            <a:off x="2339975" y="5808663"/>
            <a:ext cx="719138" cy="14128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3132138" y="5661025"/>
            <a:ext cx="1295400" cy="4619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 + 3 = -1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1" name="Conector reto 40"/>
          <p:cNvCxnSpPr/>
          <p:nvPr/>
        </p:nvCxnSpPr>
        <p:spPr>
          <a:xfrm flipV="1">
            <a:off x="1258888" y="5732463"/>
            <a:ext cx="73025" cy="1444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4427538" y="4941888"/>
            <a:ext cx="2089150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 + 3 – 3 = 1 - 3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659563" y="4941888"/>
            <a:ext cx="865187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 = -2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500563" y="5661025"/>
            <a:ext cx="2159000" cy="4619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 + 3 – 3 = -1 - 3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6732588" y="5661025"/>
            <a:ext cx="863600" cy="4619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x = -4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4859338" y="5013325"/>
            <a:ext cx="215900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5292725" y="5013325"/>
            <a:ext cx="215900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V="1">
            <a:off x="4932363" y="57324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5364163" y="57324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7272338" y="3284538"/>
            <a:ext cx="1871662" cy="15700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dirty="0"/>
              <a:t>Logo as raízes são:</a:t>
            </a:r>
          </a:p>
          <a:p>
            <a:pPr algn="ctr">
              <a:defRPr/>
            </a:pPr>
            <a:r>
              <a:rPr lang="pt-BR" sz="2400" dirty="0"/>
              <a:t>x’ = -2 ou </a:t>
            </a:r>
          </a:p>
          <a:p>
            <a:pPr algn="ctr">
              <a:defRPr/>
            </a:pPr>
            <a:r>
              <a:rPr lang="pt-BR" sz="2400" dirty="0"/>
              <a:t>x’’ = -4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787900" y="1628775"/>
            <a:ext cx="4176713" cy="1384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b="1" dirty="0">
                <a:solidFill>
                  <a:schemeClr val="tx1"/>
                </a:solidFill>
              </a:rPr>
              <a:t>Dica: Para entender melhor esse método de completar quadrados ver sua interpretação geométrica no site http://solucoesdematematicaonline.blogspot.com.br/2014/08/o-metodo-de-completamento-de-quadrados.html</a:t>
            </a:r>
          </a:p>
        </p:txBody>
      </p:sp>
    </p:spTree>
  </p:cSld>
  <p:clrMapOvr>
    <a:masterClrMapping/>
  </p:clrMapOvr>
  <p:transition>
    <p:checker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3" grpId="0" animBg="1"/>
      <p:bldP spid="17" grpId="0" animBg="1"/>
      <p:bldP spid="20" grpId="0" animBg="1"/>
      <p:bldP spid="22" grpId="0" animBg="1"/>
      <p:bldP spid="23" grpId="0" animBg="1"/>
      <p:bldP spid="27" grpId="0" animBg="1"/>
      <p:bldP spid="28" grpId="0" animBg="1"/>
      <p:bldP spid="34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25" y="765175"/>
            <a:ext cx="4897438" cy="4619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Vamos resolver o seguinte problema: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925" y="1336675"/>
            <a:ext cx="4897438" cy="23082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Em um triângulo ABC, a medida da altura relativa à base BC excede a medida de BC em 1 cm. Esse triângulo tem 15 cm² de área.</a:t>
            </a:r>
          </a:p>
          <a:p>
            <a:pPr algn="just">
              <a:defRPr/>
            </a:pP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Qual a medida desse altura?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132138" y="1773238"/>
            <a:ext cx="3603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476375" y="2133600"/>
            <a:ext cx="358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4925" y="3860800"/>
            <a:ext cx="3600450" cy="461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Equacionando o problema: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4925" y="4437063"/>
            <a:ext cx="4537075" cy="12001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Vamos representar a medida, em centímetros, da altura relativa a BC por </a:t>
            </a:r>
            <a:r>
              <a:rPr lang="pt-BR" sz="2400" b="1" dirty="0"/>
              <a:t>h</a:t>
            </a:r>
            <a:r>
              <a:rPr lang="pt-BR" sz="2400" dirty="0"/>
              <a:t> e a medida de BC por </a:t>
            </a:r>
            <a:r>
              <a:rPr lang="pt-BR" sz="2400" b="1" dirty="0"/>
              <a:t>h – 1</a:t>
            </a:r>
            <a:r>
              <a:rPr lang="pt-BR" sz="2400" dirty="0"/>
              <a:t>.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140200" y="4868863"/>
            <a:ext cx="3603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27313" y="5229225"/>
            <a:ext cx="3603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003800" y="765175"/>
            <a:ext cx="3960813" cy="26765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            A</a:t>
            </a:r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r>
              <a:rPr lang="pt-BR" sz="2400" dirty="0"/>
              <a:t>B       h - 1      C</a:t>
            </a:r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endParaRPr lang="pt-BR" sz="2400" dirty="0"/>
          </a:p>
        </p:txBody>
      </p:sp>
      <p:sp>
        <p:nvSpPr>
          <p:cNvPr id="16" name="Triângulo isósceles 15"/>
          <p:cNvSpPr/>
          <p:nvPr/>
        </p:nvSpPr>
        <p:spPr>
          <a:xfrm>
            <a:off x="5292725" y="1125538"/>
            <a:ext cx="1366838" cy="11509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8" name="Conector reto 17"/>
          <p:cNvCxnSpPr>
            <a:stCxn id="16" idx="0"/>
            <a:endCxn id="16" idx="3"/>
          </p:cNvCxnSpPr>
          <p:nvPr/>
        </p:nvCxnSpPr>
        <p:spPr>
          <a:xfrm>
            <a:off x="5976938" y="1125538"/>
            <a:ext cx="0" cy="11509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5940425" y="1557338"/>
            <a:ext cx="215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6516688" y="981075"/>
            <a:ext cx="230346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Área de um triângulo=</a:t>
            </a:r>
          </a:p>
          <a:p>
            <a:pPr algn="ctr"/>
            <a:r>
              <a:rPr lang="pt-BR"/>
              <a:t>= </a:t>
            </a:r>
            <a:r>
              <a:rPr lang="pt-BR" u="sng"/>
              <a:t>base . altura</a:t>
            </a:r>
            <a:endParaRPr lang="pt-BR"/>
          </a:p>
          <a:p>
            <a:pPr algn="ctr"/>
            <a:r>
              <a:rPr lang="pt-BR"/>
              <a:t>  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076825" y="3716338"/>
            <a:ext cx="2087563" cy="1201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Então temos: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15 = </a:t>
            </a:r>
            <a:r>
              <a:rPr lang="pt-BR" sz="2400" u="sng" dirty="0">
                <a:solidFill>
                  <a:schemeClr val="bg1"/>
                </a:solidFill>
              </a:rPr>
              <a:t> (h – 1) . h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2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716463" y="5373688"/>
            <a:ext cx="4319587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Vamos simplificar essa expressão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68538" y="6092825"/>
            <a:ext cx="6696075" cy="2460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000" dirty="0"/>
              <a:t>Problema retirado do livro MATEMÁTICA Ideias e desafios, de Iracema e Dulce, 17ª Edição, página 90, Saraiva, </a:t>
            </a:r>
            <a:r>
              <a:rPr lang="pt-BR" sz="1000" dirty="0" err="1"/>
              <a:t>Sâo</a:t>
            </a:r>
            <a:r>
              <a:rPr lang="pt-BR" sz="1000" dirty="0"/>
              <a:t> Paulo, 2012</a:t>
            </a:r>
            <a:endParaRPr lang="pt-BR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6" grpId="0" animBg="1"/>
      <p:bldP spid="19" grpId="0"/>
      <p:bldP spid="20" grpId="0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950" y="836613"/>
            <a:ext cx="2087563" cy="831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15 = </a:t>
            </a:r>
            <a:r>
              <a:rPr lang="pt-BR" sz="2400" u="sng" dirty="0">
                <a:solidFill>
                  <a:schemeClr val="bg1"/>
                </a:solidFill>
              </a:rPr>
              <a:t> (h – 1) . h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2</a:t>
            </a:r>
          </a:p>
        </p:txBody>
      </p:sp>
      <p:sp>
        <p:nvSpPr>
          <p:cNvPr id="5" name="Retângulo 4"/>
          <p:cNvSpPr/>
          <p:nvPr/>
        </p:nvSpPr>
        <p:spPr>
          <a:xfrm>
            <a:off x="3348038" y="1557338"/>
            <a:ext cx="3816350" cy="646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Multiplicando </a:t>
            </a:r>
            <a:r>
              <a:rPr lang="pt-BR" dirty="0"/>
              <a:t>os </a:t>
            </a:r>
            <a:r>
              <a:rPr lang="pt-BR" dirty="0"/>
              <a:t>dois membros por 2 e simplificando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2916238" y="1709738"/>
            <a:ext cx="431800" cy="2063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07950" y="1773238"/>
            <a:ext cx="2808288" cy="8302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15. 2 = </a:t>
            </a:r>
            <a:r>
              <a:rPr lang="pt-BR" sz="2400" u="sng" dirty="0">
                <a:solidFill>
                  <a:schemeClr val="bg1"/>
                </a:solidFill>
              </a:rPr>
              <a:t> (h – 1) . h</a:t>
            </a:r>
            <a:r>
              <a:rPr lang="pt-BR" sz="2400" dirty="0">
                <a:solidFill>
                  <a:schemeClr val="bg1"/>
                </a:solidFill>
              </a:rPr>
              <a:t> . 2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      2</a:t>
            </a: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2484438" y="1844675"/>
            <a:ext cx="215900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1619250" y="2205038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2771775" y="2720975"/>
            <a:ext cx="3816350" cy="923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Aplicando a propriedade distributiva da multiplicação em relação a subtração)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2195513" y="3132138"/>
            <a:ext cx="576262" cy="952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07950" y="2822575"/>
            <a:ext cx="2016125" cy="4619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30 =  (h – 1) . h </a:t>
            </a:r>
          </a:p>
        </p:txBody>
      </p:sp>
      <p:sp>
        <p:nvSpPr>
          <p:cNvPr id="14" name="Arco 13"/>
          <p:cNvSpPr/>
          <p:nvPr/>
        </p:nvSpPr>
        <p:spPr>
          <a:xfrm rot="10800000">
            <a:off x="1476375" y="3141663"/>
            <a:ext cx="430213" cy="261937"/>
          </a:xfrm>
          <a:prstGeom prst="arc">
            <a:avLst>
              <a:gd name="adj1" fmla="val 10966182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Arco 14"/>
          <p:cNvSpPr/>
          <p:nvPr/>
        </p:nvSpPr>
        <p:spPr>
          <a:xfrm rot="521799">
            <a:off x="992188" y="2705100"/>
            <a:ext cx="925512" cy="350838"/>
          </a:xfrm>
          <a:prstGeom prst="arc">
            <a:avLst>
              <a:gd name="adj1" fmla="val 10433210"/>
              <a:gd name="adj2" fmla="val 2149968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7950" y="3573463"/>
            <a:ext cx="719138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30 = 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27088" y="3573463"/>
            <a:ext cx="504825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h²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331913" y="3573463"/>
            <a:ext cx="576262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-  h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348038" y="4222750"/>
            <a:ext cx="3816350" cy="369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– 30 aos dois membros</a:t>
            </a:r>
          </a:p>
        </p:txBody>
      </p:sp>
      <p:cxnSp>
        <p:nvCxnSpPr>
          <p:cNvPr id="22" name="Conector de seta reta 21"/>
          <p:cNvCxnSpPr/>
          <p:nvPr/>
        </p:nvCxnSpPr>
        <p:spPr>
          <a:xfrm flipH="1" flipV="1">
            <a:off x="2843213" y="4367213"/>
            <a:ext cx="504825" cy="793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107950" y="4149725"/>
            <a:ext cx="2735263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30 – 30 = h² – h – 30 </a:t>
            </a:r>
          </a:p>
        </p:txBody>
      </p:sp>
      <p:cxnSp>
        <p:nvCxnSpPr>
          <p:cNvPr id="27" name="Conector reto 26"/>
          <p:cNvCxnSpPr/>
          <p:nvPr/>
        </p:nvCxnSpPr>
        <p:spPr>
          <a:xfrm flipV="1">
            <a:off x="250825" y="42211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827088" y="42211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395288" y="4797425"/>
            <a:ext cx="2016125" cy="4619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h² – h – 30 = 0 </a:t>
            </a:r>
          </a:p>
        </p:txBody>
      </p:sp>
      <p:sp>
        <p:nvSpPr>
          <p:cNvPr id="30" name="Chave esquerda 29"/>
          <p:cNvSpPr/>
          <p:nvPr/>
        </p:nvSpPr>
        <p:spPr>
          <a:xfrm rot="16200000">
            <a:off x="1295400" y="3392488"/>
            <a:ext cx="288925" cy="25209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" name="Chave esquerda 30"/>
          <p:cNvSpPr/>
          <p:nvPr/>
        </p:nvSpPr>
        <p:spPr>
          <a:xfrm rot="16200000">
            <a:off x="1223963" y="4402138"/>
            <a:ext cx="288925" cy="18002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07950" y="5445125"/>
            <a:ext cx="2951163" cy="3698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Equação do 2º grau completa</a:t>
            </a:r>
          </a:p>
        </p:txBody>
      </p:sp>
      <p:sp>
        <p:nvSpPr>
          <p:cNvPr id="33" name="Chave esquerda 32"/>
          <p:cNvSpPr/>
          <p:nvPr/>
        </p:nvSpPr>
        <p:spPr>
          <a:xfrm rot="16200000">
            <a:off x="143669" y="2169319"/>
            <a:ext cx="647700" cy="576262"/>
          </a:xfrm>
          <a:prstGeom prst="leftBrace">
            <a:avLst>
              <a:gd name="adj1" fmla="val 8333"/>
              <a:gd name="adj2" fmla="val 453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3348038" y="2266950"/>
            <a:ext cx="3527425" cy="369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Resolvendo as operações indicadas</a:t>
            </a:r>
          </a:p>
        </p:txBody>
      </p:sp>
      <p:cxnSp>
        <p:nvCxnSpPr>
          <p:cNvPr id="36" name="Conector de seta reta 35"/>
          <p:cNvCxnSpPr/>
          <p:nvPr/>
        </p:nvCxnSpPr>
        <p:spPr>
          <a:xfrm flipH="1" flipV="1">
            <a:off x="2843213" y="2411413"/>
            <a:ext cx="504825" cy="793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987675" y="766763"/>
            <a:ext cx="5976938" cy="6461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Vamos resolver a equação </a:t>
            </a:r>
            <a:r>
              <a:rPr lang="pt-BR" dirty="0">
                <a:solidFill>
                  <a:schemeClr val="bg1"/>
                </a:solidFill>
              </a:rPr>
              <a:t>h² – h – 30 = 0</a:t>
            </a:r>
            <a:r>
              <a:rPr lang="pt-BR" dirty="0"/>
              <a:t> utilizando uma fórmula de um famoso matemático Hindu chamado </a:t>
            </a:r>
            <a:r>
              <a:rPr lang="pt-BR" dirty="0" err="1"/>
              <a:t>Bhaskara</a:t>
            </a:r>
            <a:r>
              <a:rPr lang="pt-BR" dirty="0"/>
              <a:t>.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3132138" y="1557338"/>
            <a:ext cx="5688012" cy="3292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Para resolver a equação ax² + </a:t>
            </a:r>
            <a:r>
              <a:rPr lang="pt-BR" sz="2400" dirty="0" err="1">
                <a:solidFill>
                  <a:schemeClr val="bg1"/>
                </a:solidFill>
              </a:rPr>
              <a:t>bx</a:t>
            </a:r>
            <a:r>
              <a:rPr lang="pt-BR" sz="2400" dirty="0">
                <a:solidFill>
                  <a:schemeClr val="bg1"/>
                </a:solidFill>
              </a:rPr>
              <a:t> + c = 0, com a ≠ 0 usamos a fórmula de </a:t>
            </a:r>
            <a:r>
              <a:rPr lang="pt-BR" sz="2400" dirty="0" err="1">
                <a:solidFill>
                  <a:schemeClr val="bg1"/>
                </a:solidFill>
              </a:rPr>
              <a:t>Bhaskara</a:t>
            </a:r>
            <a:r>
              <a:rPr lang="pt-BR" sz="2400" dirty="0">
                <a:solidFill>
                  <a:schemeClr val="bg1"/>
                </a:solidFill>
              </a:rPr>
              <a:t>:</a:t>
            </a:r>
          </a:p>
          <a:p>
            <a:pPr algn="just">
              <a:defRPr/>
            </a:pP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 = </a:t>
            </a:r>
            <a:r>
              <a:rPr lang="pt-BR" sz="2400" u="sng" dirty="0">
                <a:solidFill>
                  <a:schemeClr val="bg1"/>
                </a:solidFill>
              </a:rPr>
              <a:t>- b ± </a:t>
            </a:r>
            <a:r>
              <a:rPr lang="pt-BR" sz="3200" u="sng" dirty="0">
                <a:solidFill>
                  <a:schemeClr val="bg1"/>
                </a:solidFill>
              </a:rPr>
              <a:t>√</a:t>
            </a:r>
            <a:r>
              <a:rPr lang="pt-BR" sz="2400" u="sng" dirty="0">
                <a:solidFill>
                  <a:schemeClr val="bg1"/>
                </a:solidFill>
              </a:rPr>
              <a:t> b² - 4.a.c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  2.a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   ou 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 = </a:t>
            </a:r>
            <a:r>
              <a:rPr lang="pt-BR" sz="2400" u="sng" dirty="0">
                <a:solidFill>
                  <a:schemeClr val="bg1"/>
                </a:solidFill>
              </a:rPr>
              <a:t>- b ± </a:t>
            </a:r>
            <a:r>
              <a:rPr lang="pt-BR" sz="3200" u="sng" dirty="0">
                <a:solidFill>
                  <a:schemeClr val="bg1"/>
                </a:solidFill>
              </a:rPr>
              <a:t>√</a:t>
            </a:r>
            <a:r>
              <a:rPr lang="pt-BR" sz="2400" u="sng" dirty="0">
                <a:solidFill>
                  <a:schemeClr val="bg1"/>
                </a:solidFill>
              </a:rPr>
              <a:t>∆</a:t>
            </a:r>
            <a:r>
              <a:rPr lang="pt-BR" sz="2400" dirty="0">
                <a:solidFill>
                  <a:schemeClr val="bg1"/>
                </a:solidFill>
              </a:rPr>
              <a:t> , em que ∆ = b² - 4.a.c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2.a</a:t>
            </a:r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4427538" y="2781300"/>
            <a:ext cx="11525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4427538" y="4005263"/>
            <a:ext cx="215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3132138" y="4797425"/>
            <a:ext cx="5688012" cy="64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Uma condição para a existência de soluções reais é que o discriminante da equação seja maior ou igual a zero. Logo: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6156325" y="2276475"/>
            <a:ext cx="25923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Observação: A expressão b² - 4ac representada pela letra grega delta(</a:t>
            </a:r>
            <a:r>
              <a:rPr lang="pt-BR" u="sng"/>
              <a:t>∆</a:t>
            </a:r>
            <a:r>
              <a:rPr lang="pt-BR" b="1"/>
              <a:t>) é chamada discriminante da equação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3132138" y="5445125"/>
            <a:ext cx="5832475" cy="9239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∆ &lt; 0, então a equação NÃO POSSUI RAIZ REAL</a:t>
            </a:r>
          </a:p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∆  &gt; 0, então a equação tem DUAS RAÍZES REAIS DIFERENTES</a:t>
            </a:r>
          </a:p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∆  = 0, então a equação DUAS RAÍZES REAIS IGUAIS</a:t>
            </a:r>
            <a:endParaRPr lang="pt-BR" dirty="0"/>
          </a:p>
        </p:txBody>
      </p:sp>
    </p:spTree>
  </p:cSld>
  <p:clrMapOvr>
    <a:masterClrMapping/>
  </p:clrMapOvr>
  <p:transition>
    <p:wedge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11" grpId="0" animBg="1"/>
      <p:bldP spid="11" grpId="1" animBg="1"/>
      <p:bldP spid="13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5" grpId="1" animBg="1"/>
      <p:bldP spid="37" grpId="0" animBg="1"/>
      <p:bldP spid="38" grpId="0" animBg="1"/>
      <p:bldP spid="46" grpId="0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950" y="836613"/>
            <a:ext cx="3455988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RESOLVENDO A EQUAÇÃO TEMOS: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950" y="1412875"/>
            <a:ext cx="2016125" cy="4619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h² – h – 30 = 0 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2195513" y="1628775"/>
            <a:ext cx="576262" cy="793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771775" y="1412875"/>
            <a:ext cx="3744913" cy="400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Observe que a = 1, b = -1 e c = - 30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059113" y="1341438"/>
            <a:ext cx="1728787" cy="9540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 = </a:t>
            </a:r>
            <a:r>
              <a:rPr lang="pt-BR" sz="2400" u="sng" dirty="0">
                <a:solidFill>
                  <a:schemeClr val="bg1"/>
                </a:solidFill>
              </a:rPr>
              <a:t>- b ± </a:t>
            </a:r>
            <a:r>
              <a:rPr lang="pt-BR" sz="3200" u="sng" dirty="0">
                <a:solidFill>
                  <a:schemeClr val="bg1"/>
                </a:solidFill>
              </a:rPr>
              <a:t>√</a:t>
            </a:r>
            <a:r>
              <a:rPr lang="pt-BR" sz="2400" u="sng" dirty="0">
                <a:solidFill>
                  <a:schemeClr val="bg1"/>
                </a:solidFill>
              </a:rPr>
              <a:t>∆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2.a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7950" y="2060575"/>
            <a:ext cx="2808288" cy="1016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Inicialmente vamos calcular o valor de nosso discriminante (∆):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7950" y="3284538"/>
            <a:ext cx="1584325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b² - 4.a.c</a:t>
            </a:r>
          </a:p>
        </p:txBody>
      </p:sp>
      <p:cxnSp>
        <p:nvCxnSpPr>
          <p:cNvPr id="13" name="Conector de seta reta 12"/>
          <p:cNvCxnSpPr>
            <a:stCxn id="15" idx="3"/>
          </p:cNvCxnSpPr>
          <p:nvPr/>
        </p:nvCxnSpPr>
        <p:spPr>
          <a:xfrm flipV="1">
            <a:off x="2987675" y="1844675"/>
            <a:ext cx="1223963" cy="16398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979613" y="3284538"/>
            <a:ext cx="1008062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TEMOS</a:t>
            </a:r>
          </a:p>
        </p:txBody>
      </p:sp>
      <p:cxnSp>
        <p:nvCxnSpPr>
          <p:cNvPr id="18" name="Conector de seta reta 17"/>
          <p:cNvCxnSpPr/>
          <p:nvPr/>
        </p:nvCxnSpPr>
        <p:spPr>
          <a:xfrm flipH="1" flipV="1">
            <a:off x="2411413" y="4213225"/>
            <a:ext cx="576262" cy="793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2987675" y="3873500"/>
            <a:ext cx="3744913" cy="708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Substituindo os coeficientes </a:t>
            </a:r>
            <a:r>
              <a:rPr lang="pt-BR" sz="2000" i="1" dirty="0">
                <a:solidFill>
                  <a:schemeClr val="bg1"/>
                </a:solidFill>
              </a:rPr>
              <a:t>a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i="1" dirty="0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i="1" dirty="0">
                <a:solidFill>
                  <a:schemeClr val="bg1"/>
                </a:solidFill>
              </a:rPr>
              <a:t>c</a:t>
            </a:r>
            <a:r>
              <a:rPr lang="pt-BR" sz="2000" dirty="0">
                <a:solidFill>
                  <a:schemeClr val="bg1"/>
                </a:solidFill>
              </a:rPr>
              <a:t>  por seus respectivos valores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07950" y="4005263"/>
            <a:ext cx="2303463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(-1)² - 4. 1 .(- 30)</a:t>
            </a:r>
          </a:p>
        </p:txBody>
      </p:sp>
      <p:sp>
        <p:nvSpPr>
          <p:cNvPr id="21" name="Chave esquerda 20"/>
          <p:cNvSpPr/>
          <p:nvPr/>
        </p:nvSpPr>
        <p:spPr>
          <a:xfrm rot="16200000">
            <a:off x="1150938" y="3321050"/>
            <a:ext cx="288925" cy="22320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07950" y="4829175"/>
            <a:ext cx="2016125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1 + 120 = 121</a:t>
            </a:r>
          </a:p>
        </p:txBody>
      </p:sp>
      <p:cxnSp>
        <p:nvCxnSpPr>
          <p:cNvPr id="23" name="Conector de seta reta 22"/>
          <p:cNvCxnSpPr>
            <a:endCxn id="22" idx="3"/>
          </p:cNvCxnSpPr>
          <p:nvPr/>
        </p:nvCxnSpPr>
        <p:spPr>
          <a:xfrm flipH="1">
            <a:off x="2124075" y="5021263"/>
            <a:ext cx="863600" cy="793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2987675" y="4797425"/>
            <a:ext cx="3887788" cy="400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Resolvendo as operações indicadas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07950" y="5661025"/>
            <a:ext cx="5327650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&gt; 0, a equação possui DUAS RAÍZES DIFERENTES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708400" y="836613"/>
            <a:ext cx="4535488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tx1"/>
                </a:solidFill>
              </a:rPr>
              <a:t>APLICANDO A FÓRMULA DE BHASKARA:</a:t>
            </a:r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4356100" y="1484313"/>
            <a:ext cx="215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 flipV="1">
            <a:off x="5256213" y="2852738"/>
            <a:ext cx="576262" cy="793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832475" y="2349500"/>
            <a:ext cx="2627313" cy="1014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Substituindo </a:t>
            </a:r>
            <a:r>
              <a:rPr lang="pt-BR" sz="2000" i="1" dirty="0">
                <a:solidFill>
                  <a:schemeClr val="bg1"/>
                </a:solidFill>
              </a:rPr>
              <a:t>a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i="1" dirty="0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> e ∆  por seus respectivos valores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2987675" y="2349500"/>
            <a:ext cx="2232025" cy="954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 = </a:t>
            </a:r>
            <a:r>
              <a:rPr lang="pt-BR" sz="2400" u="sng" dirty="0">
                <a:solidFill>
                  <a:schemeClr val="bg1"/>
                </a:solidFill>
              </a:rPr>
              <a:t>- (-1) </a:t>
            </a:r>
            <a:r>
              <a:rPr lang="pt-BR" sz="3200" u="sng" dirty="0">
                <a:solidFill>
                  <a:schemeClr val="bg1"/>
                </a:solidFill>
              </a:rPr>
              <a:t>± √</a:t>
            </a:r>
            <a:r>
              <a:rPr lang="pt-BR" sz="2400" u="sng" dirty="0">
                <a:solidFill>
                  <a:schemeClr val="bg1"/>
                </a:solidFill>
              </a:rPr>
              <a:t>121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2.1</a:t>
            </a:r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4643438" y="2492375"/>
            <a:ext cx="4333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37" idx="1"/>
            <a:endCxn id="38" idx="3"/>
          </p:cNvCxnSpPr>
          <p:nvPr/>
        </p:nvCxnSpPr>
        <p:spPr>
          <a:xfrm flipH="1">
            <a:off x="4500563" y="3783013"/>
            <a:ext cx="576262" cy="6191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5076825" y="3429000"/>
            <a:ext cx="2338388" cy="708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Resolvendo as operações indicadas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3022600" y="3429000"/>
            <a:ext cx="1477963" cy="8302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 = </a:t>
            </a:r>
            <a:r>
              <a:rPr lang="pt-BR" sz="2400" u="sng" dirty="0">
                <a:solidFill>
                  <a:schemeClr val="bg1"/>
                </a:solidFill>
              </a:rPr>
              <a:t>1 ± 11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2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716463" y="3860800"/>
            <a:ext cx="1008062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ASSIM: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2987675" y="4365625"/>
            <a:ext cx="1476375" cy="8302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x’ = </a:t>
            </a:r>
            <a:r>
              <a:rPr lang="pt-BR" sz="2400" u="sng" dirty="0">
                <a:solidFill>
                  <a:schemeClr val="bg1"/>
                </a:solidFill>
              </a:rPr>
              <a:t>1 + 11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2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2987675" y="5589588"/>
            <a:ext cx="1584325" cy="8302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x’’ = </a:t>
            </a:r>
            <a:r>
              <a:rPr lang="pt-BR" sz="2400" u="sng" dirty="0">
                <a:solidFill>
                  <a:schemeClr val="bg1"/>
                </a:solidFill>
              </a:rPr>
              <a:t>1 - 11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2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3059113" y="5157788"/>
            <a:ext cx="504825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ou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643438" y="4365625"/>
            <a:ext cx="1477962" cy="8302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x’ = </a:t>
            </a:r>
            <a:r>
              <a:rPr lang="pt-BR" sz="2400" u="sng" dirty="0">
                <a:solidFill>
                  <a:schemeClr val="bg1"/>
                </a:solidFill>
              </a:rPr>
              <a:t>12</a:t>
            </a:r>
            <a:r>
              <a:rPr lang="pt-BR" sz="2400" dirty="0">
                <a:solidFill>
                  <a:schemeClr val="bg1"/>
                </a:solidFill>
              </a:rPr>
              <a:t> = 6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2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4643438" y="5589588"/>
            <a:ext cx="1873250" cy="8302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x’’ = </a:t>
            </a:r>
            <a:r>
              <a:rPr lang="pt-BR" sz="2400" u="sng" dirty="0">
                <a:solidFill>
                  <a:schemeClr val="bg1"/>
                </a:solidFill>
              </a:rPr>
              <a:t>- 10</a:t>
            </a:r>
            <a:r>
              <a:rPr lang="pt-BR" sz="2400" dirty="0">
                <a:solidFill>
                  <a:schemeClr val="bg1"/>
                </a:solidFill>
              </a:rPr>
              <a:t> = - 5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2</a:t>
            </a:r>
          </a:p>
        </p:txBody>
      </p:sp>
      <p:cxnSp>
        <p:nvCxnSpPr>
          <p:cNvPr id="47" name="Conector de seta reta 46"/>
          <p:cNvCxnSpPr/>
          <p:nvPr/>
        </p:nvCxnSpPr>
        <p:spPr>
          <a:xfrm flipH="1" flipV="1">
            <a:off x="6443663" y="1989138"/>
            <a:ext cx="73025" cy="408781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5148263" y="1341438"/>
            <a:ext cx="3744912" cy="7064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As raízes da equação são x’ = 6 ou x” = - 5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5148263" y="2144713"/>
            <a:ext cx="3744912" cy="7080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Como h representa a medida de uma altura, logo h &gt; 0.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5148263" y="2997200"/>
            <a:ext cx="3744912" cy="7080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Portanto, a raiz -5 não é conveniente.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227763" y="4017963"/>
            <a:ext cx="2736850" cy="7064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tx1"/>
                </a:solidFill>
              </a:rPr>
              <a:t>Conclusão: O triângulo ABC tem 6 cm de altura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6588125" y="5005388"/>
            <a:ext cx="2376488" cy="1016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Observação: Faça a verificação em seu caderno.</a:t>
            </a:r>
          </a:p>
        </p:txBody>
      </p:sp>
    </p:spTree>
  </p:cSld>
  <p:clrMapOvr>
    <a:masterClrMapping/>
  </p:clrMapOvr>
  <p:transition>
    <p:strips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7" grpId="2" animBg="1"/>
      <p:bldP spid="7" grpId="3" animBg="1"/>
      <p:bldP spid="10" grpId="0" animBg="1"/>
      <p:bldP spid="11" grpId="0" animBg="1"/>
      <p:bldP spid="12" grpId="0" animBg="1"/>
      <p:bldP spid="15" grpId="0" animBg="1"/>
      <p:bldP spid="15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4" grpId="0" animBg="1"/>
      <p:bldP spid="24" grpId="1" animBg="1"/>
      <p:bldP spid="27" grpId="0" animBg="1"/>
      <p:bldP spid="27" grpId="1" animBg="1"/>
      <p:bldP spid="28" grpId="0" animBg="1"/>
      <p:bldP spid="31" grpId="0" animBg="1"/>
      <p:bldP spid="31" grpId="1" animBg="1"/>
      <p:bldP spid="32" grpId="0" animBg="1"/>
      <p:bldP spid="37" grpId="0" animBg="1"/>
      <p:bldP spid="37" grpId="1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950" y="836613"/>
            <a:ext cx="8785225" cy="646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VAMOS RESOLVENDO ALGUMAS EQUAÇÕES DO 2º GRAU COMPLETAS UTILIZANDO A FÓRMUÇA DE BHASKARA: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950" y="1628775"/>
            <a:ext cx="2016125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A) X² + 14X + 49 = 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950" y="4076700"/>
            <a:ext cx="4535488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tx1"/>
                </a:solidFill>
              </a:rPr>
              <a:t>APLICANDO A FÓRMULA DE BHASKARA: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07950" y="4562475"/>
            <a:ext cx="1727200" cy="954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 = </a:t>
            </a:r>
            <a:r>
              <a:rPr lang="pt-BR" sz="2400" u="sng" dirty="0">
                <a:solidFill>
                  <a:schemeClr val="bg1"/>
                </a:solidFill>
              </a:rPr>
              <a:t>- b ± </a:t>
            </a:r>
            <a:r>
              <a:rPr lang="pt-BR" sz="3200" u="sng" dirty="0">
                <a:solidFill>
                  <a:schemeClr val="bg1"/>
                </a:solidFill>
              </a:rPr>
              <a:t>√</a:t>
            </a:r>
            <a:r>
              <a:rPr lang="pt-BR" sz="2400" u="sng" dirty="0">
                <a:solidFill>
                  <a:schemeClr val="bg1"/>
                </a:solidFill>
              </a:rPr>
              <a:t>∆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2.a</a:t>
            </a:r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403350" y="4724400"/>
            <a:ext cx="215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979613" y="4562475"/>
            <a:ext cx="1871662" cy="954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 = </a:t>
            </a:r>
            <a:r>
              <a:rPr lang="pt-BR" sz="2400" u="sng" dirty="0">
                <a:solidFill>
                  <a:schemeClr val="bg1"/>
                </a:solidFill>
              </a:rPr>
              <a:t>- 14 </a:t>
            </a:r>
            <a:r>
              <a:rPr lang="pt-BR" sz="3200" u="sng" dirty="0">
                <a:solidFill>
                  <a:schemeClr val="bg1"/>
                </a:solidFill>
              </a:rPr>
              <a:t>± √</a:t>
            </a:r>
            <a:r>
              <a:rPr lang="pt-BR" sz="2400" u="sng" dirty="0">
                <a:solidFill>
                  <a:schemeClr val="bg1"/>
                </a:solidFill>
              </a:rPr>
              <a:t>0</a:t>
            </a: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2.1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924300" y="4562475"/>
            <a:ext cx="1511300" cy="831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 = -</a:t>
            </a:r>
            <a:r>
              <a:rPr lang="pt-BR" sz="2400" u="sng" dirty="0">
                <a:solidFill>
                  <a:schemeClr val="bg1"/>
                </a:solidFill>
              </a:rPr>
              <a:t>14 ± 0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2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07950" y="2133600"/>
            <a:ext cx="1584325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b² - 4.a.c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107950" y="2636838"/>
            <a:ext cx="2160588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(14)² - 4. 1 . 49</a:t>
            </a:r>
          </a:p>
        </p:txBody>
      </p:sp>
      <p:sp>
        <p:nvSpPr>
          <p:cNvPr id="36" name="Chave esquerda 35"/>
          <p:cNvSpPr/>
          <p:nvPr/>
        </p:nvSpPr>
        <p:spPr>
          <a:xfrm rot="16200000">
            <a:off x="1007269" y="2096294"/>
            <a:ext cx="288925" cy="194468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79388" y="3213100"/>
            <a:ext cx="1944687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196 - 196 = 0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07950" y="3644900"/>
            <a:ext cx="4824413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0, a equação possui DUAS RAÍZES IGUAIS</a:t>
            </a:r>
          </a:p>
        </p:txBody>
      </p:sp>
      <p:cxnSp>
        <p:nvCxnSpPr>
          <p:cNvPr id="39" name="Conector de seta reta 38"/>
          <p:cNvCxnSpPr/>
          <p:nvPr/>
        </p:nvCxnSpPr>
        <p:spPr>
          <a:xfrm flipH="1" flipV="1">
            <a:off x="1619250" y="1989138"/>
            <a:ext cx="360363" cy="4318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1979613" y="2205038"/>
            <a:ext cx="3744912" cy="400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Observe que a = 1, b = 14 e c = 49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2771775" y="1497013"/>
            <a:ext cx="5616575" cy="7080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Inicialmente vamos calcular o valor de nosso discriminante (∆):</a:t>
            </a:r>
          </a:p>
        </p:txBody>
      </p:sp>
      <p:cxnSp>
        <p:nvCxnSpPr>
          <p:cNvPr id="45" name="Conector de seta reta 44"/>
          <p:cNvCxnSpPr/>
          <p:nvPr/>
        </p:nvCxnSpPr>
        <p:spPr>
          <a:xfrm flipH="1" flipV="1">
            <a:off x="2124075" y="1754188"/>
            <a:ext cx="647700" cy="11112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3492500" y="4724400"/>
            <a:ext cx="215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107950" y="5589588"/>
            <a:ext cx="1655763" cy="8302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x = -</a:t>
            </a:r>
            <a:r>
              <a:rPr lang="pt-BR" sz="2400" u="sng" dirty="0">
                <a:solidFill>
                  <a:schemeClr val="bg1"/>
                </a:solidFill>
              </a:rPr>
              <a:t>14</a:t>
            </a:r>
            <a:r>
              <a:rPr lang="pt-BR" sz="2400" dirty="0">
                <a:solidFill>
                  <a:schemeClr val="bg1"/>
                </a:solidFill>
              </a:rPr>
              <a:t> = - 7</a:t>
            </a:r>
            <a:r>
              <a:rPr lang="pt-BR" sz="2400" u="sng" dirty="0">
                <a:solidFill>
                  <a:schemeClr val="bg1"/>
                </a:solidFill>
              </a:rPr>
              <a:t> 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2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908175" y="5589588"/>
            <a:ext cx="4967288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Logo as raízes são x’ = -7 ou x” = -7, ou seja, a equação tem uma única raiz real: x = -7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156325" y="1557338"/>
            <a:ext cx="2232025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B) -5X² + 12X - 14 = 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6516688" y="2060575"/>
            <a:ext cx="1584325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b² - 4.a.c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6227763" y="2565400"/>
            <a:ext cx="2447925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(12)² - 4. (-5) . -14</a:t>
            </a:r>
          </a:p>
        </p:txBody>
      </p:sp>
      <p:sp>
        <p:nvSpPr>
          <p:cNvPr id="56" name="Chave esquerda 55"/>
          <p:cNvSpPr/>
          <p:nvPr/>
        </p:nvSpPr>
        <p:spPr>
          <a:xfrm rot="16200000">
            <a:off x="7488238" y="2168525"/>
            <a:ext cx="288925" cy="18002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6372225" y="3284538"/>
            <a:ext cx="2303463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= 144 - 280 = -136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6300788" y="3933825"/>
            <a:ext cx="2592387" cy="10144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∆ &lt; 0, a equação NÃO TEM COMO SOLUÇÃO UM NÚMERO REAL</a:t>
            </a:r>
          </a:p>
        </p:txBody>
      </p:sp>
    </p:spTree>
  </p:cSld>
  <p:clrMapOvr>
    <a:masterClrMapping/>
  </p:clrMapOvr>
  <p:transition>
    <p:newsflash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5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4" grpId="0" animBg="1"/>
      <p:bldP spid="44" grpId="1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25" y="765175"/>
            <a:ext cx="8929688" cy="8302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Vamos agora resolver uma equação do 2ª grau utilizando um método criado por um matemático Francês chamado </a:t>
            </a:r>
            <a:r>
              <a:rPr lang="pt-BR" sz="2400" dirty="0"/>
              <a:t>Albert Girard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8313" y="1700213"/>
            <a:ext cx="8135937" cy="6477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Albert Girard(1595-1632) demonstrou em seu livro </a:t>
            </a:r>
            <a:r>
              <a:rPr lang="pt-BR" i="1" dirty="0" err="1">
                <a:solidFill>
                  <a:schemeClr val="bg1"/>
                </a:solidFill>
              </a:rPr>
              <a:t>Invention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nouvelle</a:t>
            </a:r>
            <a:r>
              <a:rPr lang="pt-BR" i="1" dirty="0">
                <a:solidFill>
                  <a:schemeClr val="bg1"/>
                </a:solidFill>
              </a:rPr>
              <a:t> em </a:t>
            </a:r>
            <a:r>
              <a:rPr lang="pt-BR" i="1" dirty="0" err="1">
                <a:solidFill>
                  <a:schemeClr val="bg1"/>
                </a:solidFill>
              </a:rPr>
              <a:t>l’algèbra</a:t>
            </a:r>
            <a:r>
              <a:rPr lang="pt-BR" dirty="0">
                <a:solidFill>
                  <a:schemeClr val="bg1"/>
                </a:solidFill>
              </a:rPr>
              <a:t> a relação entre as raízes e os coeficientes de uma equação: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4313" y="2492375"/>
            <a:ext cx="2989262" cy="3698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1ª Relação: SOMA DAS RAÍZES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859338" y="2565400"/>
            <a:ext cx="3384550" cy="3683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2ª Relação: PRODUTO DAS RAÍZES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9750" y="3213100"/>
            <a:ext cx="2663825" cy="646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X’ + X” = </a:t>
            </a:r>
            <a:r>
              <a:rPr lang="pt-BR" b="1" u="sng" dirty="0">
                <a:solidFill>
                  <a:schemeClr val="tx1"/>
                </a:solidFill>
              </a:rPr>
              <a:t>- b </a:t>
            </a:r>
            <a:r>
              <a:rPr lang="pt-BR" b="1" dirty="0">
                <a:solidFill>
                  <a:schemeClr val="tx1"/>
                </a:solidFill>
              </a:rPr>
              <a:t>   ou </a:t>
            </a:r>
            <a:r>
              <a:rPr lang="pt-BR" b="1" dirty="0">
                <a:solidFill>
                  <a:schemeClr val="tx1"/>
                </a:solidFill>
              </a:rPr>
              <a:t>  S </a:t>
            </a:r>
            <a:r>
              <a:rPr lang="pt-BR" b="1" dirty="0">
                <a:solidFill>
                  <a:schemeClr val="tx1"/>
                </a:solidFill>
              </a:rPr>
              <a:t>= </a:t>
            </a:r>
            <a:r>
              <a:rPr lang="pt-BR" b="1" u="sng" dirty="0">
                <a:solidFill>
                  <a:schemeClr val="tx1"/>
                </a:solidFill>
              </a:rPr>
              <a:t>- b </a:t>
            </a:r>
            <a:r>
              <a:rPr lang="pt-BR" sz="100" b="1" u="sng" dirty="0">
                <a:solidFill>
                  <a:schemeClr val="tx1"/>
                </a:solidFill>
              </a:rPr>
              <a:t>.</a:t>
            </a:r>
            <a:endParaRPr lang="pt-BR" sz="1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                  a                   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a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836738" y="5805488"/>
            <a:ext cx="7272337" cy="5222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Observação: Ver demonstração dessas relações no site http://www.brasilescola.com/matematica/estudando-as-relacoes-girard.htm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64163" y="3357563"/>
            <a:ext cx="2447925" cy="6461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X’ . X” = </a:t>
            </a:r>
            <a:r>
              <a:rPr lang="pt-BR" b="1" u="sng" dirty="0">
                <a:solidFill>
                  <a:schemeClr val="tx1"/>
                </a:solidFill>
              </a:rPr>
              <a:t> c </a:t>
            </a:r>
            <a:r>
              <a:rPr lang="pt-BR" b="1" dirty="0">
                <a:solidFill>
                  <a:schemeClr val="tx1"/>
                </a:solidFill>
              </a:rPr>
              <a:t>   ou </a:t>
            </a:r>
            <a:r>
              <a:rPr lang="pt-BR" b="1" dirty="0">
                <a:solidFill>
                  <a:schemeClr val="tx1"/>
                </a:solidFill>
              </a:rPr>
              <a:t>  P </a:t>
            </a:r>
            <a:r>
              <a:rPr lang="pt-BR" b="1" dirty="0">
                <a:solidFill>
                  <a:schemeClr val="tx1"/>
                </a:solidFill>
              </a:rPr>
              <a:t>= </a:t>
            </a:r>
            <a:r>
              <a:rPr lang="pt-BR" b="1" u="sng" dirty="0">
                <a:solidFill>
                  <a:schemeClr val="tx1"/>
                </a:solidFill>
              </a:rPr>
              <a:t> c </a:t>
            </a:r>
            <a:r>
              <a:rPr lang="pt-BR" sz="100" b="1" u="sng" dirty="0">
                <a:solidFill>
                  <a:schemeClr val="tx1"/>
                </a:solidFill>
              </a:rPr>
              <a:t>.</a:t>
            </a:r>
            <a:r>
              <a:rPr lang="pt-BR" b="1" u="sng" dirty="0">
                <a:solidFill>
                  <a:schemeClr val="tx1"/>
                </a:solidFill>
              </a:rPr>
              <a:t> </a:t>
            </a:r>
            <a:endParaRPr lang="pt-BR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                a                </a:t>
            </a:r>
            <a:r>
              <a:rPr lang="pt-BR" b="1" dirty="0">
                <a:solidFill>
                  <a:schemeClr val="tx1"/>
                </a:solidFill>
              </a:rPr>
              <a:t>   </a:t>
            </a:r>
            <a:r>
              <a:rPr lang="pt-BR" b="1" dirty="0" err="1">
                <a:solidFill>
                  <a:schemeClr val="tx1"/>
                </a:solidFill>
              </a:rPr>
              <a:t>a</a:t>
            </a:r>
            <a:r>
              <a:rPr lang="pt-B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187450" y="4221163"/>
            <a:ext cx="5976938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Observe que quando o a = 1 temos  </a:t>
            </a:r>
            <a:r>
              <a:rPr lang="pt-BR" b="1" dirty="0">
                <a:solidFill>
                  <a:schemeClr val="bg1"/>
                </a:solidFill>
              </a:rPr>
              <a:t>X’ + X” = - b e  X’ . X” = C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14313" y="4797425"/>
            <a:ext cx="8605837" cy="8302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Vamos resolver a equação 2x² - 10x + 12 = 0 utilizando as relações de Girard: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trips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950" y="735013"/>
            <a:ext cx="7632700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Na equação 2x² - 10x + 12 = </a:t>
            </a:r>
            <a:r>
              <a:rPr lang="pt-BR" sz="2400" dirty="0"/>
              <a:t>0  temos  </a:t>
            </a:r>
            <a:r>
              <a:rPr lang="pt-BR" sz="2400" dirty="0"/>
              <a:t>a = 2, b = - 10 e c = 12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7950" y="1268413"/>
            <a:ext cx="2232025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Segundo Girard: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7950" y="1806575"/>
            <a:ext cx="1727200" cy="8302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X’ + X” = </a:t>
            </a:r>
            <a:r>
              <a:rPr lang="pt-BR" sz="2400" b="1" u="sng" dirty="0">
                <a:solidFill>
                  <a:schemeClr val="tx1"/>
                </a:solidFill>
              </a:rPr>
              <a:t>- b</a:t>
            </a:r>
            <a:r>
              <a:rPr lang="pt-BR" sz="300" b="1" u="sng" dirty="0">
                <a:solidFill>
                  <a:schemeClr val="tx1"/>
                </a:solidFill>
              </a:rPr>
              <a:t>....</a:t>
            </a:r>
            <a:endParaRPr lang="pt-BR" sz="3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                  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979613" y="2022475"/>
            <a:ext cx="360362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411413" y="1806575"/>
            <a:ext cx="1728787" cy="8302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X’ . X” = </a:t>
            </a:r>
            <a:r>
              <a:rPr lang="pt-BR" sz="2400" b="1" u="sng" dirty="0">
                <a:solidFill>
                  <a:schemeClr val="tx1"/>
                </a:solidFill>
              </a:rPr>
              <a:t> c </a:t>
            </a:r>
            <a:r>
              <a:rPr lang="pt-BR" sz="100" b="1" u="sng" dirty="0">
                <a:solidFill>
                  <a:schemeClr val="tx1"/>
                </a:solidFill>
              </a:rPr>
              <a:t>.</a:t>
            </a:r>
            <a:r>
              <a:rPr lang="pt-BR" sz="300" b="1" u="sng" dirty="0">
                <a:solidFill>
                  <a:schemeClr val="tx1"/>
                </a:solidFill>
              </a:rPr>
              <a:t>.</a:t>
            </a:r>
            <a:endParaRPr lang="pt-BR" sz="3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                 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7950" y="2708275"/>
            <a:ext cx="1079500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Assim: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07950" y="3213100"/>
            <a:ext cx="2160588" cy="8302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X’ + X” = </a:t>
            </a:r>
            <a:r>
              <a:rPr lang="pt-BR" sz="2400" b="1" u="sng" dirty="0">
                <a:solidFill>
                  <a:schemeClr val="tx1"/>
                </a:solidFill>
              </a:rPr>
              <a:t>- (-10)</a:t>
            </a:r>
            <a:r>
              <a:rPr lang="pt-BR" sz="300" b="1" u="sng" dirty="0">
                <a:solidFill>
                  <a:schemeClr val="tx1"/>
                </a:solidFill>
              </a:rPr>
              <a:t>....</a:t>
            </a:r>
            <a:endParaRPr lang="pt-BR" sz="3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                    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11413" y="3429000"/>
            <a:ext cx="1512887" cy="4619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X’ + X” = 5</a:t>
            </a:r>
            <a:r>
              <a:rPr lang="pt-BR" sz="300" b="1" u="sng" dirty="0">
                <a:solidFill>
                  <a:schemeClr val="tx1"/>
                </a:solidFill>
              </a:rPr>
              <a:t>..</a:t>
            </a:r>
            <a:endParaRPr lang="pt-BR" sz="300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7950" y="4110038"/>
            <a:ext cx="1727200" cy="8318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X’ . X” = </a:t>
            </a:r>
            <a:r>
              <a:rPr lang="pt-BR" sz="2400" b="1" u="sng" dirty="0">
                <a:solidFill>
                  <a:schemeClr val="tx1"/>
                </a:solidFill>
              </a:rPr>
              <a:t> 12 </a:t>
            </a:r>
            <a:r>
              <a:rPr lang="pt-BR" sz="100" b="1" u="sng" dirty="0">
                <a:solidFill>
                  <a:schemeClr val="tx1"/>
                </a:solidFill>
              </a:rPr>
              <a:t>.</a:t>
            </a:r>
            <a:r>
              <a:rPr lang="pt-BR" sz="300" b="1" u="sng" dirty="0">
                <a:solidFill>
                  <a:schemeClr val="tx1"/>
                </a:solidFill>
              </a:rPr>
              <a:t>.</a:t>
            </a:r>
            <a:endParaRPr lang="pt-BR" sz="3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                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051050" y="4325938"/>
            <a:ext cx="1512888" cy="4619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X’ . X” = 6</a:t>
            </a:r>
            <a:r>
              <a:rPr lang="pt-BR" sz="300" b="1" u="sng" dirty="0">
                <a:solidFill>
                  <a:schemeClr val="tx1"/>
                </a:solidFill>
              </a:rPr>
              <a:t>..</a:t>
            </a:r>
            <a:endParaRPr lang="pt-BR" sz="300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07950" y="4941888"/>
            <a:ext cx="4535488" cy="1200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Podemos encontrar as raízes da equação interpretando essas duas expressões encontradas: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348038" y="5876925"/>
            <a:ext cx="1511300" cy="461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X’ + X” = 5</a:t>
            </a:r>
            <a:r>
              <a:rPr lang="pt-BR" sz="300" b="1" u="sng" dirty="0">
                <a:solidFill>
                  <a:schemeClr val="tx1"/>
                </a:solidFill>
              </a:rPr>
              <a:t>..</a:t>
            </a:r>
            <a:endParaRPr lang="pt-BR" sz="300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932363" y="5876925"/>
            <a:ext cx="1511300" cy="461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X’ . X” = 6</a:t>
            </a:r>
            <a:r>
              <a:rPr lang="pt-BR" sz="300" b="1" u="sng" dirty="0">
                <a:solidFill>
                  <a:schemeClr val="tx1"/>
                </a:solidFill>
              </a:rPr>
              <a:t>..</a:t>
            </a:r>
            <a:endParaRPr lang="pt-BR" sz="300" b="1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427538" y="1268413"/>
            <a:ext cx="4537075" cy="12001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As expressões nos mostram que existem dois números que somados dá 5 e multiplicados dá 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716463" y="2565400"/>
            <a:ext cx="4032250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QUAIS SÃO ESSES NÚMEROS?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139952" y="3212976"/>
            <a:ext cx="295232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Os números são 2 e 3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164388" y="3213100"/>
            <a:ext cx="1908175" cy="4619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PARABÉNS!!!</a:t>
            </a:r>
            <a:endParaRPr lang="pt-BR" sz="300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067944" y="3789040"/>
            <a:ext cx="446449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Assim as raízes são x’= 2 ou x”= 3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5795963" y="4292600"/>
            <a:ext cx="2016125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VERIFICAÇÃO: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859338" y="4868863"/>
            <a:ext cx="4105275" cy="431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>
                <a:solidFill>
                  <a:schemeClr val="bg1"/>
                </a:solidFill>
              </a:rPr>
              <a:t>2. 2² - 10 . 2 + 12 = 8 – 20 + 12 = 0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859338" y="5373688"/>
            <a:ext cx="4176712" cy="4302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>
                <a:solidFill>
                  <a:schemeClr val="bg1"/>
                </a:solidFill>
              </a:rPr>
              <a:t>2. 3² - 10 . 3 + 12 = 18 – 30 + 12 = 0</a:t>
            </a:r>
          </a:p>
        </p:txBody>
      </p:sp>
    </p:spTree>
  </p:cSld>
  <p:clrMapOvr>
    <a:masterClrMapping/>
  </p:clrMapOvr>
  <p:transition>
    <p:comb dir="vert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388" y="836613"/>
            <a:ext cx="8605837" cy="83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Vamos resolver a equação x² + 8x + 15 = 0 utilizando as relações de Girard: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7950" y="2309813"/>
            <a:ext cx="1727200" cy="831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X’ + X” = </a:t>
            </a:r>
            <a:r>
              <a:rPr lang="pt-BR" sz="2400" b="1" u="sng" dirty="0">
                <a:solidFill>
                  <a:schemeClr val="bg1"/>
                </a:solidFill>
              </a:rPr>
              <a:t>- b</a:t>
            </a:r>
            <a:r>
              <a:rPr lang="pt-BR" sz="300" b="1" u="sng" dirty="0">
                <a:solidFill>
                  <a:schemeClr val="bg1"/>
                </a:solidFill>
              </a:rPr>
              <a:t>....</a:t>
            </a:r>
            <a:endParaRPr lang="pt-BR" sz="300" b="1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                  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79613" y="2525713"/>
            <a:ext cx="360362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11413" y="2309813"/>
            <a:ext cx="1728787" cy="831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X’ . X” = </a:t>
            </a:r>
            <a:r>
              <a:rPr lang="pt-BR" sz="2400" b="1" u="sng" dirty="0">
                <a:solidFill>
                  <a:schemeClr val="bg1"/>
                </a:solidFill>
              </a:rPr>
              <a:t> c </a:t>
            </a:r>
            <a:r>
              <a:rPr lang="pt-BR" sz="100" b="1" u="sng" dirty="0">
                <a:solidFill>
                  <a:schemeClr val="bg1"/>
                </a:solidFill>
              </a:rPr>
              <a:t>.</a:t>
            </a:r>
            <a:r>
              <a:rPr lang="pt-BR" sz="300" b="1" u="sng" dirty="0">
                <a:solidFill>
                  <a:schemeClr val="bg1"/>
                </a:solidFill>
              </a:rPr>
              <a:t>.</a:t>
            </a:r>
            <a:endParaRPr lang="pt-BR" sz="300" b="1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                 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7950" y="3213100"/>
            <a:ext cx="1079500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Assim: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950" y="3716338"/>
            <a:ext cx="2160588" cy="831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X’ + X” = </a:t>
            </a:r>
            <a:r>
              <a:rPr lang="pt-BR" sz="2400" b="1" u="sng" dirty="0">
                <a:solidFill>
                  <a:schemeClr val="bg1"/>
                </a:solidFill>
              </a:rPr>
              <a:t>- 8</a:t>
            </a:r>
            <a:r>
              <a:rPr lang="pt-BR" sz="300" b="1" u="sng" dirty="0">
                <a:solidFill>
                  <a:schemeClr val="bg1"/>
                </a:solidFill>
              </a:rPr>
              <a:t>....</a:t>
            </a:r>
            <a:endParaRPr lang="pt-BR" sz="300" b="1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                  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411413" y="3933825"/>
            <a:ext cx="1655762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X’ + X” = - 8</a:t>
            </a:r>
            <a:endParaRPr lang="pt-BR" sz="300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07950" y="4614863"/>
            <a:ext cx="1727200" cy="8302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X’ . X” = </a:t>
            </a:r>
            <a:r>
              <a:rPr lang="pt-BR" sz="2400" b="1" u="sng" dirty="0">
                <a:solidFill>
                  <a:schemeClr val="bg1"/>
                </a:solidFill>
              </a:rPr>
              <a:t> 15 </a:t>
            </a:r>
            <a:r>
              <a:rPr lang="pt-BR" sz="100" b="1" u="sng" dirty="0">
                <a:solidFill>
                  <a:schemeClr val="bg1"/>
                </a:solidFill>
              </a:rPr>
              <a:t>.</a:t>
            </a:r>
            <a:r>
              <a:rPr lang="pt-BR" sz="300" b="1" u="sng" dirty="0">
                <a:solidFill>
                  <a:schemeClr val="bg1"/>
                </a:solidFill>
              </a:rPr>
              <a:t>.</a:t>
            </a:r>
            <a:endParaRPr lang="pt-BR" sz="300" b="1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                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51050" y="4830763"/>
            <a:ext cx="1584325" cy="460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X’ . X” = 15</a:t>
            </a:r>
            <a:endParaRPr lang="pt-BR" sz="300" b="1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388" y="1773238"/>
            <a:ext cx="6913562" cy="4619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Na equação x² + 8x + 15 = 0 temos a = 1, b = 8 e c = 15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284663" y="2276475"/>
            <a:ext cx="4679950" cy="12001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As expressões nos mostram que existem dois números que somados dá - 8 e multiplicados dá 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643438" y="3429000"/>
            <a:ext cx="4032250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QUAIS SÃO ESSES NÚMEROS?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499992" y="3903439"/>
            <a:ext cx="324036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Os números são -3 e - 5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779912" y="4365104"/>
            <a:ext cx="468052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Assim as raízes são x’= - 3 ou x”= -5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724525" y="4868863"/>
            <a:ext cx="2016125" cy="4619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VERIFICAÇÃO: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500563" y="5373688"/>
            <a:ext cx="4248150" cy="4302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>
                <a:solidFill>
                  <a:schemeClr val="bg1"/>
                </a:solidFill>
              </a:rPr>
              <a:t>(-3)² + 8 . (-3) + 15 = 9 – 24 + 15 = 0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500563" y="5876925"/>
            <a:ext cx="4319587" cy="431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>
                <a:solidFill>
                  <a:schemeClr val="bg1"/>
                </a:solidFill>
              </a:rPr>
              <a:t>(-5)² + 8 . (-5) + 15 = 25 – 40 + 15 = 0</a:t>
            </a:r>
          </a:p>
        </p:txBody>
      </p:sp>
    </p:spTree>
  </p:cSld>
  <p:clrMapOvr>
    <a:masterClrMapping/>
  </p:clrMapOvr>
  <p:transition>
    <p:wheel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19475" y="836613"/>
            <a:ext cx="3384550" cy="461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ATIVIDADES DE FIXAÇÃO: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388" y="1412875"/>
            <a:ext cx="4321175" cy="19383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1)Resolva as seguintes equações: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a) X² - 225 = 0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b) X² + 19 = 100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c) 3X² - 13 = 35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3850" y="3573463"/>
            <a:ext cx="3527425" cy="23082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2) Determine as raízes destas equações: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a) X² - 8X = 0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b) 2X² + 10X = 0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c) 3t² - t = 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43438" y="1412875"/>
            <a:ext cx="4321175" cy="23082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3)Determine os valores reais de x que verificam as equações:</a:t>
            </a:r>
          </a:p>
          <a:p>
            <a:pPr algn="just">
              <a:defRPr/>
            </a:pP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a) (X + 3)² = 64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b) (X - 5)² = 121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c) (X + 11)² = 324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175" y="3857625"/>
            <a:ext cx="4897438" cy="23082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4) Resolva a equação x² - 10x + 21 = 0 utilizando:</a:t>
            </a:r>
          </a:p>
          <a:p>
            <a:pPr marL="457200" indent="-457200" algn="just">
              <a:buFontTx/>
              <a:buAutoNum type="alphaLcParenR"/>
              <a:defRPr/>
            </a:pPr>
            <a:r>
              <a:rPr lang="pt-BR" sz="2400" dirty="0">
                <a:solidFill>
                  <a:schemeClr val="tx1"/>
                </a:solidFill>
              </a:rPr>
              <a:t>Fatoração</a:t>
            </a:r>
          </a:p>
          <a:p>
            <a:pPr marL="457200" indent="-457200" algn="just">
              <a:buFontTx/>
              <a:buAutoNum type="alphaLcParenR"/>
              <a:defRPr/>
            </a:pPr>
            <a:r>
              <a:rPr lang="pt-BR" sz="2400" dirty="0" err="1">
                <a:solidFill>
                  <a:schemeClr val="tx1"/>
                </a:solidFill>
              </a:rPr>
              <a:t>Completamento</a:t>
            </a:r>
            <a:r>
              <a:rPr lang="pt-BR" sz="2400" dirty="0">
                <a:solidFill>
                  <a:schemeClr val="tx1"/>
                </a:solidFill>
              </a:rPr>
              <a:t> de quadrado</a:t>
            </a:r>
          </a:p>
          <a:p>
            <a:pPr marL="457200" indent="-457200" algn="just">
              <a:buFontTx/>
              <a:buAutoNum type="alphaLcParenR"/>
              <a:defRPr/>
            </a:pPr>
            <a:r>
              <a:rPr lang="pt-BR" sz="2400" dirty="0">
                <a:solidFill>
                  <a:schemeClr val="tx1"/>
                </a:solidFill>
              </a:rPr>
              <a:t>Fórmula de </a:t>
            </a:r>
            <a:r>
              <a:rPr lang="pt-BR" sz="2400" dirty="0" err="1">
                <a:solidFill>
                  <a:schemeClr val="tx1"/>
                </a:solidFill>
              </a:rPr>
              <a:t>Bhaskara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 algn="just">
              <a:buFontTx/>
              <a:buAutoNum type="alphaLcParenR"/>
              <a:defRPr/>
            </a:pPr>
            <a:r>
              <a:rPr lang="pt-BR" sz="2400" dirty="0">
                <a:solidFill>
                  <a:schemeClr val="tx1"/>
                </a:solidFill>
              </a:rPr>
              <a:t>Relação de Girard</a:t>
            </a:r>
          </a:p>
        </p:txBody>
      </p:sp>
    </p:spTree>
  </p:cSld>
  <p:clrMapOvr>
    <a:masterClrMapping/>
  </p:clrMapOvr>
  <p:transition>
    <p:newsflash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484438" y="765175"/>
            <a:ext cx="381635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RESOLVENDO EQUAÇÕES DO 2º GRAU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11560" y="1340768"/>
            <a:ext cx="770485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SINTAM-SE TODOS CONVIDADOS A RESOLVER ALGUMAS EQUAÇÕES DO 2º GRAU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5536" y="2060848"/>
            <a:ext cx="3816424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VOCÊS SÃO CAPAZES DE ME RESPONDER QUAL É O NÚMERO QUE ELEVADO AO QUADRADO DÁ 25?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5536" y="3212976"/>
            <a:ext cx="38164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PENSARAM NO NÚMERO 5 NÃO FOI?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3717032"/>
            <a:ext cx="158417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PARABÉNS!!!!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7544" y="4293096"/>
            <a:ext cx="3816424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EXISTE OUTRO NÚMERO QUE RESPONDE A ESSA PERGUNTA SABIAM?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5576" y="5589240"/>
            <a:ext cx="295232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É O NÚMERO -5, OBSERVEM: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427984" y="1844824"/>
            <a:ext cx="4464496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VAMOS CHAMAR ESSE NÚMERO DESCONHECIDO (INCÓGNITA) DE X, LOGO TEMOS A EQUAÇÃO: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156176" y="2852936"/>
            <a:ext cx="86409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X² = 25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499992" y="3356992"/>
            <a:ext cx="201622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PARA X = 5 TEMOS: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60232" y="3356992"/>
            <a:ext cx="14401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5² = 5 . 5 = 25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499992" y="3861048"/>
            <a:ext cx="22322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PARA X = - 5 TEMOS: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876256" y="3861048"/>
            <a:ext cx="20882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(-5)² = (-5) . (-5) = 25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4365104"/>
            <a:ext cx="4464496" cy="1477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OBSERVE QUA A EXPRESSÃO X² = 25 É UMA EQUAÇÃO E COMO O EXPOENTE DA INCÓGNITA  É 2, DIZEMOS QUE ELA É DO 2º GRAU E CONSEGUENTEMENTE POSSUI COMO SOLUÇÃO DOIS NÚMEROS.</a:t>
            </a:r>
          </a:p>
        </p:txBody>
      </p:sp>
    </p:spTree>
  </p:cSld>
  <p:clrMapOvr>
    <a:masterClrMapping/>
  </p:clrMapOvr>
  <p:transition>
    <p:wipe dir="d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24075" y="908050"/>
            <a:ext cx="5327650" cy="4619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GABARITO DAS ATIVIDADES DE FIXAÇÃO: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9750" y="1628775"/>
            <a:ext cx="2736850" cy="19383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1) :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a) x’= -15 ou x”= 15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b) x’= -9 ou x”= 9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c) x’= -4 ou x”= 4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9750" y="3860800"/>
            <a:ext cx="2736850" cy="19399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2)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a) x’= 0 ou x”= 8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b) x’= 0 ou x”= -5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c) t’= 0 ou t”= 1\3</a:t>
            </a:r>
          </a:p>
        </p:txBody>
      </p:sp>
      <p:sp>
        <p:nvSpPr>
          <p:cNvPr id="8" name="Retângulo 7"/>
          <p:cNvSpPr/>
          <p:nvPr/>
        </p:nvSpPr>
        <p:spPr>
          <a:xfrm>
            <a:off x="4716463" y="1628775"/>
            <a:ext cx="3455987" cy="1938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3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a) x’= 5 ou x”= -11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b) x’= 16 ou x”= -6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c) x’= 7 ou x”= -29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16463" y="4076700"/>
            <a:ext cx="2376487" cy="4619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4) x’= 3 ou x”= 7</a:t>
            </a:r>
          </a:p>
        </p:txBody>
      </p:sp>
    </p:spTree>
  </p:cSld>
  <p:clrMapOvr>
    <a:masterClrMapping/>
  </p:clrMapOvr>
  <p:transition>
    <p:split orient="vert"/>
    <p:sndAc>
      <p:stSnd>
        <p:snd r:embed="rId2" name="breeze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00338" y="692150"/>
            <a:ext cx="3095625" cy="431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SUGESTÃO DE ATIVIDADE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850" y="1052513"/>
            <a:ext cx="8569325" cy="5262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PESQUISA NA INTERNET: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Pesquisar </a:t>
            </a:r>
            <a:r>
              <a:rPr lang="pt-BR" sz="2400" dirty="0">
                <a:solidFill>
                  <a:schemeClr val="bg1"/>
                </a:solidFill>
              </a:rPr>
              <a:t>problemas em disciplina como Física, Química e Biologia que utilizem  em suas resoluções equações do 2º grau como ferramenta. </a:t>
            </a:r>
          </a:p>
          <a:p>
            <a:pPr algn="just">
              <a:defRPr/>
            </a:pP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u="sng" dirty="0">
                <a:solidFill>
                  <a:schemeClr val="bg1"/>
                </a:solidFill>
              </a:rPr>
              <a:t>Observação</a:t>
            </a:r>
            <a:r>
              <a:rPr lang="pt-BR" sz="2400" dirty="0">
                <a:solidFill>
                  <a:schemeClr val="bg1"/>
                </a:solidFill>
              </a:rPr>
              <a:t>: Os físicos estabelecem leis que podem determinar a altura h que um objeto atingi em cada instante t, e utilizam a fórmula h = </a:t>
            </a:r>
            <a:r>
              <a:rPr lang="pt-BR" sz="2400" dirty="0" err="1">
                <a:solidFill>
                  <a:schemeClr val="bg1"/>
                </a:solidFill>
              </a:rPr>
              <a:t>vt</a:t>
            </a:r>
            <a:r>
              <a:rPr lang="pt-BR" sz="2400" dirty="0">
                <a:solidFill>
                  <a:schemeClr val="bg1"/>
                </a:solidFill>
              </a:rPr>
              <a:t> – </a:t>
            </a:r>
            <a:r>
              <a:rPr lang="pt-BR" sz="2400" u="sng" dirty="0">
                <a:solidFill>
                  <a:schemeClr val="bg1"/>
                </a:solidFill>
              </a:rPr>
              <a:t>gt²</a:t>
            </a:r>
            <a:r>
              <a:rPr lang="pt-BR" sz="2400" dirty="0">
                <a:solidFill>
                  <a:schemeClr val="bg1"/>
                </a:solidFill>
              </a:rPr>
              <a:t> , onde h = altura, v = velocidade inicial do corpo, 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               2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g = aceleração da gravidade e t = tempo decorrido.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Considerando h= 20m, v = 25m/s e g= 10m/s² temos:</a:t>
            </a:r>
          </a:p>
          <a:p>
            <a:pPr algn="just">
              <a:defRPr/>
            </a:pPr>
            <a:endParaRPr lang="pt-B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20 = 25 – </a:t>
            </a:r>
            <a:r>
              <a:rPr lang="pt-BR" sz="2400" u="sng" dirty="0">
                <a:solidFill>
                  <a:schemeClr val="bg1"/>
                </a:solidFill>
              </a:rPr>
              <a:t>10t²</a:t>
            </a:r>
            <a:r>
              <a:rPr lang="pt-BR" sz="2400" dirty="0">
                <a:solidFill>
                  <a:schemeClr val="bg1"/>
                </a:solidFill>
              </a:rPr>
              <a:t> que simplificando é igual  a  t² – 5t + 4 = 0 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    2				 EQUAÇÃO DO 2º GRAU</a:t>
            </a:r>
          </a:p>
        </p:txBody>
      </p:sp>
      <p:sp>
        <p:nvSpPr>
          <p:cNvPr id="6" name="Chave esquerda 5"/>
          <p:cNvSpPr/>
          <p:nvPr/>
        </p:nvSpPr>
        <p:spPr>
          <a:xfrm rot="16200000">
            <a:off x="6407150" y="4976813"/>
            <a:ext cx="217487" cy="17287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circle/>
    <p:sndAc>
      <p:stSnd>
        <p:snd r:embed="rId2" name="breeze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0825" y="764704"/>
            <a:ext cx="8642350" cy="7080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/>
              <a:t>BIBLIOGRAFIA</a:t>
            </a:r>
            <a:endParaRPr lang="pt-BR" sz="4000" b="1" i="1" dirty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0825" y="1544638"/>
            <a:ext cx="8569325" cy="4583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-Parâmetros para a Educação Básica de Pernambuco, 2012.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-PCN, terceiro e  quarto ciclos do ensino fundamental, Matemática, 1998, página 84)</a:t>
            </a:r>
            <a:endParaRPr lang="pt-BR" sz="1500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Behrens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 Marilda Aparecida, O paradigma emergente e a prática pedagógica, 4ª edição, Petrópolis-RJ, Vozes, 2010.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-Iracema 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Mori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 Dulce 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Satiko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Onaga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,Matemática: ideias e desafios, 9º ano,17.ed.-São Paulo: Saraiva, 2012.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Mazzieiro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Alceu dos Santos, Descobrindo e aplicando a matemática: 9º ano,Belo Horizonte: Dimensão, 2012.</a:t>
            </a:r>
            <a:endParaRPr lang="pt-BR" sz="15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-Projeto 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Araribá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 matemática obra coletiva, 8ª série, 1 ed.,São Paulo, Moderna, 2006.</a:t>
            </a:r>
          </a:p>
          <a:p>
            <a:pPr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-Bigode, Antônio José Lopes, Matemática hoje é feita assim,  8ª série, São Paulo, FTD, 2000.</a:t>
            </a:r>
          </a:p>
          <a:p>
            <a:pPr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-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Bonjorno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 José Roberto, Matemática: fazendo a diferença, 8ª série, 1 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ed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 São Paulo, FTD, 2006.</a:t>
            </a:r>
          </a:p>
          <a:p>
            <a:pPr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-Giovanni, José Ruy, Matemática pensar e descobrir: o + novo, 8ª série ,São Paulo, FTD, 2002.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-www.somatematica.com.br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-http://tvescola.mec.gov.br/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http://www.brasilescola.com/matematica/estudando-as-relacoes-girard.htm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www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matematicoteca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.blogspot.com.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/2011/08/</a:t>
            </a:r>
            <a:r>
              <a:rPr lang="pt-BR" sz="1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tipos-de</a:t>
            </a: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-matrizes.html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t-BR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http://solucoesdematematicaonline.blogspot.com.br/2014/08/o-metodo-de-completamento-de-quadrados.html</a:t>
            </a:r>
            <a:endParaRPr lang="pt-BR" sz="15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836712"/>
            <a:ext cx="8856984" cy="7694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200" dirty="0"/>
              <a:t>OS NÚMEROS   5  E  -5  SÃO DENOMINADOS SOLUÇÃO OU RAÍZES DA EQUAÇÃO  DO 2º GRAU DADA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4" y="3068960"/>
            <a:ext cx="8856984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NOTE AINDA QUE A EQUAÇÃO X² = 25 PODE SER ESCRITA ASSIM: X² - 25 = 0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7504" y="1700808"/>
            <a:ext cx="8856984" cy="11079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RAIZ OU SOLUÇÃO DE UMA EQUAÇÃO DE 2º GRAU COM UMA INCÓGNITA É O VALOR QUE, QUANDO ATRIBUÍDO À INCÓGNITA, TRANSFORMA A EQUAÇÃO EM UMA SENTENÇA VERDADEIRA.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7504" y="3645024"/>
            <a:ext cx="4320480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VEJA COMO PODEMOS RESOLVÊ-LA: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504" y="4149080"/>
            <a:ext cx="1368152" cy="4308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x² - 25 = 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43808" y="4654297"/>
            <a:ext cx="4320480" cy="430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Adicionando + 25 aos dois membros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7504" y="4653136"/>
            <a:ext cx="2448272" cy="4308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x² - 25 + 25 = 0 + 25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5158353"/>
            <a:ext cx="1008112" cy="4308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x² = 25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195736" y="5661248"/>
            <a:ext cx="4104456" cy="430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Extraindo a raiz nos dois membros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5661248"/>
            <a:ext cx="15121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√</a:t>
            </a:r>
            <a:r>
              <a:rPr lang="pt-BR" sz="2200" dirty="0"/>
              <a:t>x</a:t>
            </a:r>
            <a:r>
              <a:rPr lang="pt-BR" dirty="0"/>
              <a:t>²</a:t>
            </a:r>
            <a:r>
              <a:rPr lang="pt-BR" sz="2200" dirty="0"/>
              <a:t> = ± </a:t>
            </a:r>
            <a:r>
              <a:rPr lang="pt-BR" sz="2400" dirty="0"/>
              <a:t>√</a:t>
            </a:r>
            <a:r>
              <a:rPr lang="pt-BR" sz="2000" dirty="0"/>
              <a:t>25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611188" y="5805488"/>
            <a:ext cx="21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476375" y="5805488"/>
            <a:ext cx="21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11188" y="46529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187450" y="46529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1908175" y="4724400"/>
            <a:ext cx="1079500" cy="12255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987824" y="4509120"/>
            <a:ext cx="936104" cy="4308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x = ± 5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47864" y="5013176"/>
            <a:ext cx="1584176" cy="4308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Logo temos: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23728" y="5734417"/>
            <a:ext cx="2304256" cy="4308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X’ = - 5 ou X” = + 5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644008" y="5229200"/>
            <a:ext cx="4392488" cy="11079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200" dirty="0"/>
              <a:t>De modo geral, uma equação do tipo x²  = c, em que c ≥ 0, tem como raízes </a:t>
            </a:r>
            <a:r>
              <a:rPr lang="pt-BR" sz="2200" dirty="0" err="1"/>
              <a:t>√c</a:t>
            </a:r>
            <a:r>
              <a:rPr lang="pt-BR" sz="2200" dirty="0"/>
              <a:t> e -</a:t>
            </a:r>
            <a:r>
              <a:rPr lang="pt-BR" sz="2200" dirty="0" err="1"/>
              <a:t>√c</a:t>
            </a:r>
            <a:endParaRPr lang="pt-BR" sz="2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004048" y="3573016"/>
            <a:ext cx="3672408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200" dirty="0"/>
              <a:t>OBSERVE QUE AS RAÍZES ENCONTRADAS SÃO OPOSTAS.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499992" y="4500409"/>
            <a:ext cx="457200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600" dirty="0"/>
              <a:t>Geralmente identificamos a primeira raiz por x’(lê-se xis linha) e a segunda por x” (lê-se xis duas linhas).</a:t>
            </a:r>
          </a:p>
        </p:txBody>
      </p:sp>
      <p:cxnSp>
        <p:nvCxnSpPr>
          <p:cNvPr id="32" name="Conector de seta reta 31"/>
          <p:cNvCxnSpPr/>
          <p:nvPr/>
        </p:nvCxnSpPr>
        <p:spPr>
          <a:xfrm flipH="1">
            <a:off x="2555875" y="4868863"/>
            <a:ext cx="287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>
            <a:off x="1908175" y="5876925"/>
            <a:ext cx="287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0" idx="0"/>
          </p:cNvCxnSpPr>
          <p:nvPr/>
        </p:nvCxnSpPr>
        <p:spPr>
          <a:xfrm flipH="1">
            <a:off x="3276600" y="3933825"/>
            <a:ext cx="1727200" cy="180022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6875463" y="6021388"/>
            <a:ext cx="21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7451725" y="6021388"/>
            <a:ext cx="21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950" y="908050"/>
            <a:ext cx="3384550" cy="3698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AGORA OBSERVE COM ATENÇÃO: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950" y="1484313"/>
            <a:ext cx="4464050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QUAL É A SOLUÇÃO DA EQUAÇÃO X² + 36 = 0?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2133600"/>
            <a:ext cx="3455987" cy="3683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RESOLVENDO A EQUAÇÃO TEMOS: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388" y="2708275"/>
            <a:ext cx="1223962" cy="3698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X² + 36 = 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11413" y="3213100"/>
            <a:ext cx="3600450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Adicionando – 36 aos dois membros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79388" y="3213100"/>
            <a:ext cx="2016125" cy="3698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X² + 36 - 36 = 0 - 36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3850" y="3716338"/>
            <a:ext cx="1008063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X² = - 36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79512" y="4221088"/>
            <a:ext cx="15121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√</a:t>
            </a:r>
            <a:r>
              <a:rPr lang="pt-BR" sz="2200" dirty="0"/>
              <a:t>x</a:t>
            </a:r>
            <a:r>
              <a:rPr lang="pt-BR" dirty="0"/>
              <a:t>²</a:t>
            </a:r>
            <a:r>
              <a:rPr lang="pt-BR" sz="2200" dirty="0"/>
              <a:t> = ± </a:t>
            </a:r>
            <a:r>
              <a:rPr lang="pt-BR" sz="2400" dirty="0"/>
              <a:t>√</a:t>
            </a:r>
            <a:r>
              <a:rPr lang="pt-BR" dirty="0"/>
              <a:t>-36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468313" y="4365625"/>
            <a:ext cx="21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258888" y="4365625"/>
            <a:ext cx="288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547813" y="4868863"/>
            <a:ext cx="4464050" cy="9239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Não existe no conjunto dos números reais, ou seja, não existe um número real cujo </a:t>
            </a:r>
            <a:r>
              <a:rPr lang="pt-BR" dirty="0" err="1"/>
              <a:t>quadra-do</a:t>
            </a:r>
            <a:r>
              <a:rPr lang="pt-BR" dirty="0"/>
              <a:t> é um número negativo.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0825" y="4868863"/>
            <a:ext cx="1008063" cy="4619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X = </a:t>
            </a:r>
            <a:r>
              <a:rPr lang="pt-BR" sz="2400" dirty="0"/>
              <a:t>√</a:t>
            </a:r>
            <a:r>
              <a:rPr lang="pt-BR" dirty="0"/>
              <a:t>-36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827088" y="5013325"/>
            <a:ext cx="288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79388" y="5795963"/>
            <a:ext cx="7632700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Logo, ESSA EQUAÇÃO NÃO TEM SOLUÇÃO NO CONJUNTO DOS NÚMEROS REAIS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716463" y="765175"/>
            <a:ext cx="3600450" cy="368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VEJA AINDA ESSA OUTRA EQUAÇÃO: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716463" y="1268413"/>
            <a:ext cx="1295400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2X² - 18 =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227763" y="1268413"/>
            <a:ext cx="2520950" cy="369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RESOLVENDO-A TEMOS: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716463" y="1700213"/>
            <a:ext cx="2159000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2X² - 18 + 18 = 0 + 18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019925" y="1700213"/>
            <a:ext cx="2089150" cy="6477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Adicionando + 18 aos dois membros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H="1">
            <a:off x="6804025" y="1916113"/>
            <a:ext cx="2889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716463" y="2133600"/>
            <a:ext cx="1008062" cy="3683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2X² = 18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983413" y="2420938"/>
            <a:ext cx="2087562" cy="6461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Dividindo os dois membros por 2</a:t>
            </a: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5724525" y="2636838"/>
            <a:ext cx="1330325" cy="144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716463" y="2565400"/>
            <a:ext cx="1008062" cy="6461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u="sng" dirty="0"/>
              <a:t>2X</a:t>
            </a:r>
            <a:r>
              <a:rPr lang="pt-BR" dirty="0"/>
              <a:t>² = </a:t>
            </a:r>
            <a:r>
              <a:rPr lang="pt-BR" u="sng" dirty="0"/>
              <a:t>18</a:t>
            </a:r>
          </a:p>
          <a:p>
            <a:pPr>
              <a:defRPr/>
            </a:pPr>
            <a:r>
              <a:rPr lang="pt-BR" dirty="0"/>
              <a:t> 2        2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4787900" y="2636838"/>
            <a:ext cx="144463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859338" y="2924175"/>
            <a:ext cx="144462" cy="2174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716463" y="3284538"/>
            <a:ext cx="792162" cy="3698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X² = 9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979712" y="4221088"/>
            <a:ext cx="4104456" cy="430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Extraindo a raiz nos dois membros</a:t>
            </a:r>
          </a:p>
        </p:txBody>
      </p:sp>
      <p:cxnSp>
        <p:nvCxnSpPr>
          <p:cNvPr id="36" name="Conector de seta reta 35"/>
          <p:cNvCxnSpPr/>
          <p:nvPr/>
        </p:nvCxnSpPr>
        <p:spPr>
          <a:xfrm flipH="1">
            <a:off x="1692275" y="4437063"/>
            <a:ext cx="287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156176" y="3667671"/>
            <a:ext cx="2952328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Extraindo a raiz nos dois membros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5795963" y="4005263"/>
            <a:ext cx="368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283968" y="3717032"/>
            <a:ext cx="151216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√</a:t>
            </a:r>
            <a:r>
              <a:rPr lang="pt-BR" sz="2200" dirty="0"/>
              <a:t>x</a:t>
            </a:r>
            <a:r>
              <a:rPr lang="pt-BR" dirty="0"/>
              <a:t>²</a:t>
            </a:r>
            <a:r>
              <a:rPr lang="pt-BR" sz="2200" dirty="0"/>
              <a:t> = ± </a:t>
            </a:r>
            <a:r>
              <a:rPr lang="pt-BR" sz="2400" dirty="0"/>
              <a:t>√</a:t>
            </a:r>
            <a:r>
              <a:rPr lang="pt-BR" dirty="0"/>
              <a:t>9</a:t>
            </a:r>
          </a:p>
        </p:txBody>
      </p:sp>
      <p:cxnSp>
        <p:nvCxnSpPr>
          <p:cNvPr id="42" name="Conector reto 41"/>
          <p:cNvCxnSpPr/>
          <p:nvPr/>
        </p:nvCxnSpPr>
        <p:spPr>
          <a:xfrm>
            <a:off x="4500563" y="3860800"/>
            <a:ext cx="287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5364163" y="3860800"/>
            <a:ext cx="21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3851920" y="4365104"/>
            <a:ext cx="2304256" cy="4308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X</a:t>
            </a:r>
            <a:r>
              <a:rPr lang="pt-BR" sz="1100" dirty="0"/>
              <a:t>1</a:t>
            </a:r>
            <a:r>
              <a:rPr lang="pt-BR" sz="2200" dirty="0"/>
              <a:t> = - 3 ou X</a:t>
            </a:r>
            <a:r>
              <a:rPr lang="pt-BR" sz="1100" dirty="0"/>
              <a:t>2</a:t>
            </a:r>
            <a:r>
              <a:rPr lang="pt-BR" sz="2200" dirty="0"/>
              <a:t> = + 3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868144" y="2507992"/>
            <a:ext cx="3168352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Observe que podemos indicar também a primeira e a segunda raiz da equação por X</a:t>
            </a:r>
            <a:r>
              <a:rPr lang="pt-BR" sz="1000" b="1" dirty="0"/>
              <a:t>1</a:t>
            </a:r>
            <a:r>
              <a:rPr lang="pt-BR" b="1" dirty="0"/>
              <a:t> e X</a:t>
            </a:r>
            <a:r>
              <a:rPr lang="pt-BR" sz="1000" b="1" dirty="0"/>
              <a:t>2</a:t>
            </a:r>
            <a:r>
              <a:rPr lang="pt-BR" b="1" dirty="0"/>
              <a:t>, respectivamente.</a:t>
            </a: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1258888" y="5157788"/>
            <a:ext cx="2889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>
            <a:off x="2195513" y="3429000"/>
            <a:ext cx="2889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6011863" y="3860800"/>
            <a:ext cx="3097212" cy="175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De modo geral, uma equação do tipo ax² + c = 0, com a ≠ 0, pode ser transformada na equação ax² = - c, e esta em </a:t>
            </a:r>
          </a:p>
          <a:p>
            <a:pPr>
              <a:defRPr/>
            </a:pPr>
            <a:r>
              <a:rPr lang="pt-BR" dirty="0"/>
              <a:t>x² = -</a:t>
            </a:r>
            <a:r>
              <a:rPr lang="pt-BR" u="sng" dirty="0"/>
              <a:t> c </a:t>
            </a:r>
            <a:r>
              <a:rPr lang="pt-BR" dirty="0"/>
              <a:t>.</a:t>
            </a:r>
          </a:p>
          <a:p>
            <a:pPr>
              <a:defRPr/>
            </a:pPr>
            <a:r>
              <a:rPr lang="pt-BR" dirty="0"/>
              <a:t>          a</a:t>
            </a:r>
          </a:p>
        </p:txBody>
      </p:sp>
      <p:cxnSp>
        <p:nvCxnSpPr>
          <p:cNvPr id="44" name="Conector reto 43"/>
          <p:cNvCxnSpPr/>
          <p:nvPr/>
        </p:nvCxnSpPr>
        <p:spPr>
          <a:xfrm>
            <a:off x="684213" y="3284538"/>
            <a:ext cx="144462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1116013" y="3284538"/>
            <a:ext cx="144462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5364163" y="1773238"/>
            <a:ext cx="144462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795963" y="1773238"/>
            <a:ext cx="144462" cy="2159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7" grpId="0" animBg="1"/>
      <p:bldP spid="28" grpId="0" animBg="1"/>
      <p:bldP spid="28" grpId="1" animBg="1"/>
      <p:bldP spid="30" grpId="0" animBg="1"/>
      <p:bldP spid="34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950" y="836613"/>
            <a:ext cx="5111750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VAMOS TENTAR RESOLVER O SEGUINTE PROBLEMA 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950" y="1341438"/>
            <a:ext cx="8856663" cy="14462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/>
              <a:t>Luís tem um terreno na forma de um quadrado. Ele pretende comprar um terreno de 90 m² que faz divisa com o que ele já possui. Desse modo, ele ficaria com um terreno retangular de 414 m². Qual é a medida do lado do terreno de formato quadrado de Luís?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7950" y="2997200"/>
            <a:ext cx="2808288" cy="922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REPRESENTANDO O NOVO TERRENO DE LUÍS POR UMA FIGURA 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08175" y="6119813"/>
            <a:ext cx="7127875" cy="2619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100" dirty="0"/>
              <a:t>Problema extraído do livro de Matemática: Bianchini/</a:t>
            </a:r>
            <a:r>
              <a:rPr lang="pt-BR" sz="1100" dirty="0" err="1"/>
              <a:t>Edwaldo</a:t>
            </a:r>
            <a:r>
              <a:rPr lang="pt-BR" sz="1100" dirty="0"/>
              <a:t> Bianchini, 7 ed.,São Paulo, Moderna, 2011, página 115. 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850" y="4221163"/>
            <a:ext cx="1439863" cy="136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77" name="CaixaDeTexto 8"/>
          <p:cNvSpPr txBox="1">
            <a:spLocks noChangeArrowheads="1"/>
          </p:cNvSpPr>
          <p:nvPr/>
        </p:nvSpPr>
        <p:spPr bwMode="auto">
          <a:xfrm>
            <a:off x="0" y="4652963"/>
            <a:ext cx="215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X</a:t>
            </a:r>
          </a:p>
        </p:txBody>
      </p:sp>
      <p:sp>
        <p:nvSpPr>
          <p:cNvPr id="7178" name="CaixaDeTexto 9"/>
          <p:cNvSpPr txBox="1">
            <a:spLocks noChangeArrowheads="1"/>
          </p:cNvSpPr>
          <p:nvPr/>
        </p:nvSpPr>
        <p:spPr bwMode="auto">
          <a:xfrm>
            <a:off x="900113" y="5589588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X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763713" y="4221163"/>
            <a:ext cx="647700" cy="1368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80" name="CaixaDeTexto 11"/>
          <p:cNvSpPr txBox="1">
            <a:spLocks noChangeArrowheads="1"/>
          </p:cNvSpPr>
          <p:nvPr/>
        </p:nvSpPr>
        <p:spPr bwMode="auto">
          <a:xfrm>
            <a:off x="1763713" y="4652963"/>
            <a:ext cx="792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90 m²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059113" y="2924175"/>
            <a:ext cx="3960812" cy="3698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EQUACIONANDO O PROBLEMA TEMOS:</a:t>
            </a:r>
          </a:p>
        </p:txBody>
      </p:sp>
      <p:sp>
        <p:nvSpPr>
          <p:cNvPr id="7182" name="CaixaDeTexto 14"/>
          <p:cNvSpPr txBox="1">
            <a:spLocks noChangeArrowheads="1"/>
          </p:cNvSpPr>
          <p:nvPr/>
        </p:nvSpPr>
        <p:spPr bwMode="auto">
          <a:xfrm>
            <a:off x="900113" y="4652963"/>
            <a:ext cx="43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X²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059113" y="3357563"/>
            <a:ext cx="1873250" cy="12001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 área do terreno na forma de um quadrado corresponde a X².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003800" y="3357563"/>
            <a:ext cx="1800225" cy="9239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Luís pretende comprar um terreno de 90 m²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875463" y="3357563"/>
            <a:ext cx="1728787" cy="12001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Após a compra Luís ficará com um terreno de 414 m².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79838" y="4797425"/>
            <a:ext cx="431800" cy="3683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X²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508625" y="4797425"/>
            <a:ext cx="719138" cy="3683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+ 90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381875" y="4797425"/>
            <a:ext cx="719138" cy="3683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= 414</a:t>
            </a:r>
          </a:p>
        </p:txBody>
      </p:sp>
      <p:sp>
        <p:nvSpPr>
          <p:cNvPr id="22" name="Chave esquerda 21"/>
          <p:cNvSpPr/>
          <p:nvPr/>
        </p:nvSpPr>
        <p:spPr>
          <a:xfrm rot="16200000">
            <a:off x="5796756" y="3069432"/>
            <a:ext cx="287337" cy="44640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932363" y="5516563"/>
            <a:ext cx="2160587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X² + 90 = 414</a:t>
            </a:r>
          </a:p>
        </p:txBody>
      </p:sp>
    </p:spTree>
  </p:cSld>
  <p:clrMapOvr>
    <a:masterClrMapping/>
  </p:clrMapOvr>
  <p:transition>
    <p:wipe dir="u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7177" grpId="0"/>
      <p:bldP spid="7178" grpId="0"/>
      <p:bldP spid="11" grpId="0" animBg="1"/>
      <p:bldP spid="7180" grpId="0"/>
      <p:bldP spid="13" grpId="0" animBg="1"/>
      <p:bldP spid="7182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950" y="836613"/>
            <a:ext cx="3455988" cy="369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RESOLVENDO A EQUAÇÃO TEMOS: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1484313"/>
            <a:ext cx="2160587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X² + 90 = 414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067175" y="2349500"/>
            <a:ext cx="360045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Adicionando - 90 aos dois membros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388" y="2276475"/>
            <a:ext cx="3384550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X² + 90 - 90 = 414 - 90</a:t>
            </a:r>
          </a:p>
        </p:txBody>
      </p:sp>
      <p:cxnSp>
        <p:nvCxnSpPr>
          <p:cNvPr id="9" name="Conector de seta reta 8"/>
          <p:cNvCxnSpPr>
            <a:stCxn id="6" idx="1"/>
            <a:endCxn id="7" idx="3"/>
          </p:cNvCxnSpPr>
          <p:nvPr/>
        </p:nvCxnSpPr>
        <p:spPr>
          <a:xfrm flipH="1">
            <a:off x="3563938" y="2533650"/>
            <a:ext cx="503237" cy="476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547813" y="2997200"/>
            <a:ext cx="1728787" cy="522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X²  =   324</a:t>
            </a:r>
          </a:p>
        </p:txBody>
      </p:sp>
      <p:sp>
        <p:nvSpPr>
          <p:cNvPr id="11" name="Chave esquerda 10"/>
          <p:cNvSpPr/>
          <p:nvPr/>
        </p:nvSpPr>
        <p:spPr>
          <a:xfrm rot="16200000">
            <a:off x="2736850" y="2168526"/>
            <a:ext cx="287337" cy="12239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971550" y="2349500"/>
            <a:ext cx="215900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619250" y="2349500"/>
            <a:ext cx="215900" cy="360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50825" y="3860800"/>
            <a:ext cx="2592388" cy="646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dirty="0">
                <a:solidFill>
                  <a:schemeClr val="tx1"/>
                </a:solidFill>
              </a:rPr>
              <a:t>√</a:t>
            </a:r>
            <a:r>
              <a:rPr lang="pt-BR" sz="2800" b="1" dirty="0">
                <a:solidFill>
                  <a:schemeClr val="tx1"/>
                </a:solidFill>
              </a:rPr>
              <a:t>X²  = </a:t>
            </a:r>
            <a:r>
              <a:rPr lang="pt-BR" sz="2800" dirty="0">
                <a:solidFill>
                  <a:schemeClr val="tx1"/>
                </a:solidFill>
              </a:rPr>
              <a:t>±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3600" dirty="0">
                <a:solidFill>
                  <a:schemeClr val="tx1"/>
                </a:solidFill>
              </a:rPr>
              <a:t>√</a:t>
            </a:r>
            <a:r>
              <a:rPr lang="pt-BR" sz="2800" b="1" dirty="0">
                <a:solidFill>
                  <a:schemeClr val="tx1"/>
                </a:solidFill>
              </a:rPr>
              <a:t>324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1763713" y="4005263"/>
            <a:ext cx="57626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39750" y="4005263"/>
            <a:ext cx="28733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84213" y="4797425"/>
            <a:ext cx="1511300" cy="522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X  = ± 18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07950" y="5516563"/>
            <a:ext cx="1511300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X’  = - 18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763713" y="5516563"/>
            <a:ext cx="720725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OU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627313" y="5516563"/>
            <a:ext cx="1657350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X’’  = + 18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348038" y="4005263"/>
            <a:ext cx="3744912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Extraindo as raízes nos dois membros</a:t>
            </a:r>
          </a:p>
        </p:txBody>
      </p:sp>
      <p:cxnSp>
        <p:nvCxnSpPr>
          <p:cNvPr id="31" name="Conector de seta reta 30"/>
          <p:cNvCxnSpPr>
            <a:stCxn id="30" idx="1"/>
          </p:cNvCxnSpPr>
          <p:nvPr/>
        </p:nvCxnSpPr>
        <p:spPr>
          <a:xfrm flipH="1">
            <a:off x="2843213" y="4189413"/>
            <a:ext cx="504825" cy="476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067175" y="981075"/>
            <a:ext cx="4826000" cy="6461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COMO A MEDIDA DO LADO DEVE SER UM NÚMERO POSITIVO, CONCLUÍMOS: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716463" y="1844675"/>
            <a:ext cx="3743325" cy="9540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dirty="0"/>
              <a:t>O LADO DO QUADRADO </a:t>
            </a:r>
          </a:p>
          <a:p>
            <a:pPr algn="ctr">
              <a:defRPr/>
            </a:pPr>
            <a:r>
              <a:rPr lang="pt-BR" sz="2800" dirty="0"/>
              <a:t>MEDE 18 m.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643438" y="3284538"/>
            <a:ext cx="3743325" cy="1816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dirty="0"/>
              <a:t>OBSERVE QUE A EQUAÇÃO X² + 90 = 414 FOI REDUZIDA AO TIPO X² = C</a:t>
            </a:r>
          </a:p>
        </p:txBody>
      </p:sp>
    </p:spTree>
  </p:cSld>
  <p:clrMapOvr>
    <a:masterClrMapping/>
  </p:clrMapOvr>
  <p:transition>
    <p:pull dir="ld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0" grpId="0" animBg="1"/>
      <p:bldP spid="11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4" grpId="0" animBg="1"/>
      <p:bldP spid="35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6513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0825" y="836613"/>
            <a:ext cx="4826000" cy="5238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AGORA OBSERVE A EQUAÇÃO: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84888" y="836613"/>
            <a:ext cx="1727200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X² - 4X = 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71775" y="1412875"/>
            <a:ext cx="3887788" cy="5238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QUAIS SÃO SUAS RAÍZES?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7950" y="2060575"/>
            <a:ext cx="3743325" cy="400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INICIANDO A RESOLUÇÃO TEMOS: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388" y="2636838"/>
            <a:ext cx="1728787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X² - 4X = 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771775" y="2636838"/>
            <a:ext cx="3384550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 err="1"/>
              <a:t>Fatorando</a:t>
            </a:r>
            <a:r>
              <a:rPr lang="pt-BR" dirty="0"/>
              <a:t> o primeiro membro:</a:t>
            </a:r>
          </a:p>
        </p:txBody>
      </p:sp>
      <p:cxnSp>
        <p:nvCxnSpPr>
          <p:cNvPr id="11" name="Conector de seta reta 10"/>
          <p:cNvCxnSpPr>
            <a:stCxn id="10" idx="1"/>
            <a:endCxn id="15" idx="0"/>
          </p:cNvCxnSpPr>
          <p:nvPr/>
        </p:nvCxnSpPr>
        <p:spPr>
          <a:xfrm flipH="1">
            <a:off x="1187450" y="2820988"/>
            <a:ext cx="1584325" cy="82391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771775" y="2997200"/>
            <a:ext cx="3384550" cy="646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Colocando o fator comum em evidência.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9388" y="3644900"/>
            <a:ext cx="2016125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X.( X – 4) = 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6513" y="4292600"/>
            <a:ext cx="2698750" cy="1200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Qual a condição </a:t>
            </a:r>
            <a:r>
              <a:rPr lang="pt-BR" dirty="0"/>
              <a:t>necessária para que o produto entre dois ou mais fatores seja igual?</a:t>
            </a:r>
          </a:p>
        </p:txBody>
      </p:sp>
      <p:sp>
        <p:nvSpPr>
          <p:cNvPr id="17" name="Chave esquerda 16"/>
          <p:cNvSpPr/>
          <p:nvPr/>
        </p:nvSpPr>
        <p:spPr>
          <a:xfrm rot="16200000">
            <a:off x="791369" y="3464719"/>
            <a:ext cx="287337" cy="13684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36513" y="5516563"/>
            <a:ext cx="2735262" cy="646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UM DOS FATORES DEVE SER IGUAL A ZERO!!!!!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771775" y="3933825"/>
            <a:ext cx="1584325" cy="3683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LOGO TEMOS: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771775" y="4437063"/>
            <a:ext cx="936625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 = 0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71775" y="5713413"/>
            <a:ext cx="1439863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 – 4 =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916238" y="5065713"/>
            <a:ext cx="647700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OU</a:t>
            </a:r>
          </a:p>
        </p:txBody>
      </p:sp>
      <p:cxnSp>
        <p:nvCxnSpPr>
          <p:cNvPr id="24" name="Conector de seta reta 23"/>
          <p:cNvCxnSpPr>
            <a:stCxn id="22" idx="3"/>
          </p:cNvCxnSpPr>
          <p:nvPr/>
        </p:nvCxnSpPr>
        <p:spPr>
          <a:xfrm flipV="1">
            <a:off x="4211638" y="4292600"/>
            <a:ext cx="792162" cy="168275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6948488" y="2565400"/>
            <a:ext cx="2016125" cy="6461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      Adicionando + 4 aos dois membros</a:t>
            </a:r>
          </a:p>
        </p:txBody>
      </p:sp>
      <p:cxnSp>
        <p:nvCxnSpPr>
          <p:cNvPr id="30" name="Conector de seta reta 29"/>
          <p:cNvCxnSpPr>
            <a:stCxn id="29" idx="1"/>
          </p:cNvCxnSpPr>
          <p:nvPr/>
        </p:nvCxnSpPr>
        <p:spPr>
          <a:xfrm flipH="1">
            <a:off x="6300788" y="2887663"/>
            <a:ext cx="647700" cy="8286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643438" y="3716338"/>
            <a:ext cx="2665412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 – 4 + 4= 0 + 4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596188" y="3716338"/>
            <a:ext cx="936625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 = 4</a:t>
            </a:r>
          </a:p>
        </p:txBody>
      </p:sp>
      <p:cxnSp>
        <p:nvCxnSpPr>
          <p:cNvPr id="37" name="Conector reto 36"/>
          <p:cNvCxnSpPr/>
          <p:nvPr/>
        </p:nvCxnSpPr>
        <p:spPr>
          <a:xfrm>
            <a:off x="5219700" y="37893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724525" y="3789363"/>
            <a:ext cx="215900" cy="360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932363" y="4581525"/>
            <a:ext cx="3671887" cy="4762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500" dirty="0"/>
              <a:t>PORTANTO AS RAÍZES SÃO: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219700" y="5300663"/>
            <a:ext cx="1009650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X’ = 0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443663" y="5300663"/>
            <a:ext cx="647700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OU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380288" y="5300663"/>
            <a:ext cx="1008062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X’’= 4</a:t>
            </a:r>
          </a:p>
        </p:txBody>
      </p:sp>
    </p:spTree>
  </p:cSld>
  <p:clrMapOvr>
    <a:masterClrMapping/>
  </p:clrMapOvr>
  <p:transition>
    <p:wheel spokes="2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9" grpId="0" animBg="1"/>
      <p:bldP spid="34" grpId="0" animBg="1"/>
      <p:bldP spid="36" grpId="0" animBg="1"/>
      <p:bldP spid="27" grpId="0" animBg="1"/>
      <p:bldP spid="28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9º Ano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Equação do 2º grau resolução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950" y="744538"/>
            <a:ext cx="3671888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RESOLVA O PROBLEMA: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1341438"/>
            <a:ext cx="3168650" cy="1938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 err="1"/>
              <a:t>Jeny</a:t>
            </a:r>
            <a:r>
              <a:rPr lang="pt-BR" sz="2000" dirty="0"/>
              <a:t> deseja construir dois pomares, uma na forma de um losango e o outro na forma de um paralelogramo conforme indicam as figuras ao lado:</a:t>
            </a:r>
          </a:p>
        </p:txBody>
      </p:sp>
      <p:sp>
        <p:nvSpPr>
          <p:cNvPr id="7" name="Losango 6"/>
          <p:cNvSpPr/>
          <p:nvPr/>
        </p:nvSpPr>
        <p:spPr>
          <a:xfrm>
            <a:off x="3995738" y="836613"/>
            <a:ext cx="2020887" cy="1122362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Paralelogramo 7"/>
          <p:cNvSpPr/>
          <p:nvPr/>
        </p:nvSpPr>
        <p:spPr>
          <a:xfrm>
            <a:off x="6084888" y="908050"/>
            <a:ext cx="2879725" cy="889000"/>
          </a:xfrm>
          <a:prstGeom prst="parallelogram">
            <a:avLst>
              <a:gd name="adj" fmla="val 798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0" name="Conector reto 9"/>
          <p:cNvCxnSpPr>
            <a:stCxn id="7" idx="0"/>
            <a:endCxn id="7" idx="2"/>
          </p:cNvCxnSpPr>
          <p:nvPr/>
        </p:nvCxnSpPr>
        <p:spPr>
          <a:xfrm>
            <a:off x="5006975" y="836613"/>
            <a:ext cx="0" cy="1122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1"/>
            <a:endCxn id="7" idx="3"/>
          </p:cNvCxnSpPr>
          <p:nvPr/>
        </p:nvCxnSpPr>
        <p:spPr>
          <a:xfrm>
            <a:off x="3995738" y="1398588"/>
            <a:ext cx="20208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804025" y="908050"/>
            <a:ext cx="0" cy="86518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659563" y="1628775"/>
            <a:ext cx="144462" cy="144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79388" y="3357563"/>
            <a:ext cx="3240087" cy="19383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Admitindo que a diagonal maior do losango mede 3x e a menor 2x e que o paralelogramo mede de altura 2x e sua base mede     x + 5.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7950" y="5373688"/>
            <a:ext cx="5472113" cy="7080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Para que </a:t>
            </a:r>
            <a:r>
              <a:rPr lang="pt-BR" sz="2000" dirty="0" err="1"/>
              <a:t>Jeny</a:t>
            </a:r>
            <a:r>
              <a:rPr lang="pt-BR" sz="2000" dirty="0"/>
              <a:t> construa esses pomares com áreas iguais, qual deve ser o valor de x?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71888" y="2133600"/>
            <a:ext cx="5292725" cy="10144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Para iniciarmos a resolução do problema devemos lembrar de como se calcula as áreas do losango e do paralelogramo.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08400" y="3357563"/>
            <a:ext cx="3024188" cy="7080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Área do losango:   A = </a:t>
            </a:r>
            <a:r>
              <a:rPr lang="pt-BR" sz="2000" u="sng" dirty="0">
                <a:solidFill>
                  <a:schemeClr val="tx1"/>
                </a:solidFill>
              </a:rPr>
              <a:t>D . d</a:t>
            </a:r>
            <a:endParaRPr lang="pt-BR" sz="20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                                           2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708400" y="4221163"/>
            <a:ext cx="3671888" cy="4000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Área do Paralelogramo:   A = B . h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804025" y="3357563"/>
            <a:ext cx="2232025" cy="7080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D= diagonal maior </a:t>
            </a:r>
          </a:p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d = diagonal menor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596188" y="4149725"/>
            <a:ext cx="1223962" cy="7080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B = base</a:t>
            </a:r>
          </a:p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h = altura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940425" y="4924425"/>
            <a:ext cx="2519363" cy="1384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bg1"/>
                </a:solidFill>
              </a:rPr>
              <a:t>VAMOS AGORA EQUACIONAR O PROBLEMA.</a:t>
            </a:r>
          </a:p>
        </p:txBody>
      </p:sp>
    </p:spTree>
  </p:cSld>
  <p:clrMapOvr>
    <a:masterClrMapping/>
  </p:clrMapOvr>
  <p:transition>
    <p:split orient="vert" dir="in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5730</Words>
  <Application>Microsoft Office PowerPoint</Application>
  <PresentationFormat>Apresentação na tela (4:3)</PresentationFormat>
  <Paragraphs>691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Calibri</vt:lpstr>
      <vt:lpstr>Arial</vt:lpstr>
      <vt:lpstr>Times New Roman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bruno.araujo</cp:lastModifiedBy>
  <cp:revision>288</cp:revision>
  <dcterms:created xsi:type="dcterms:W3CDTF">2015-04-17T18:03:36Z</dcterms:created>
  <dcterms:modified xsi:type="dcterms:W3CDTF">2015-10-09T14:19:58Z</dcterms:modified>
</cp:coreProperties>
</file>