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3"/>
  </p:notesMasterIdLst>
  <p:sldIdLst>
    <p:sldId id="296" r:id="rId4"/>
    <p:sldId id="268" r:id="rId5"/>
    <p:sldId id="270" r:id="rId6"/>
    <p:sldId id="271" r:id="rId7"/>
    <p:sldId id="272" r:id="rId8"/>
    <p:sldId id="273" r:id="rId9"/>
    <p:sldId id="278" r:id="rId10"/>
    <p:sldId id="277" r:id="rId11"/>
    <p:sldId id="276" r:id="rId12"/>
    <p:sldId id="275" r:id="rId13"/>
    <p:sldId id="274" r:id="rId14"/>
    <p:sldId id="282" r:id="rId15"/>
    <p:sldId id="281" r:id="rId16"/>
    <p:sldId id="280" r:id="rId17"/>
    <p:sldId id="284" r:id="rId18"/>
    <p:sldId id="283" r:id="rId19"/>
    <p:sldId id="285" r:id="rId20"/>
    <p:sldId id="279" r:id="rId21"/>
    <p:sldId id="287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69" r:id="rId30"/>
    <p:sldId id="294" r:id="rId31"/>
    <p:sldId id="295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027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76" autoAdjust="0"/>
  </p:normalViewPr>
  <p:slideViewPr>
    <p:cSldViewPr>
      <p:cViewPr>
        <p:scale>
          <a:sx n="81" d="100"/>
          <a:sy n="81" d="100"/>
        </p:scale>
        <p:origin x="-124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7C18E44-486B-49A8-B2E5-09AEAE5648B6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7333BA-8AC1-4BC0-88D2-43A99EA661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E2ADC3-2981-4F0B-992A-A885722AD2C2}" type="slidenum">
              <a:rPr lang="pt-BR" smtClean="0">
                <a:cs typeface="Arial" charset="0"/>
              </a:rPr>
              <a:pPr/>
              <a:t>2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CC821E-9CD6-4E1B-9061-C4693FDBD7E3}" type="slidenum">
              <a:rPr lang="pt-BR" smtClean="0">
                <a:cs typeface="Arial" charset="0"/>
              </a:rPr>
              <a:pPr/>
              <a:t>11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A01710-34F3-49E4-910B-FFD9FA9683E3}" type="slidenum">
              <a:rPr lang="pt-BR" smtClean="0">
                <a:cs typeface="Arial" charset="0"/>
              </a:rPr>
              <a:pPr/>
              <a:t>12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DC876C-9CA9-4BF6-BA09-D2DCAD962F83}" type="slidenum">
              <a:rPr lang="pt-BR" smtClean="0">
                <a:cs typeface="Arial" charset="0"/>
              </a:rPr>
              <a:pPr/>
              <a:t>13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27B13F-2994-4469-B23D-AE5743F48896}" type="slidenum">
              <a:rPr lang="pt-BR" smtClean="0">
                <a:cs typeface="Arial" charset="0"/>
              </a:rPr>
              <a:pPr/>
              <a:t>14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619CED-B2F9-48C6-ADA0-8C0857F44522}" type="slidenum">
              <a:rPr lang="pt-BR" smtClean="0">
                <a:cs typeface="Arial" charset="0"/>
              </a:rPr>
              <a:pPr/>
              <a:t>15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3628A2-ECB8-415E-950E-74AF5988DA57}" type="slidenum">
              <a:rPr lang="pt-BR" smtClean="0">
                <a:cs typeface="Arial" charset="0"/>
              </a:rPr>
              <a:pPr/>
              <a:t>16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8C348E-0758-4413-8248-B41AFFD37C95}" type="slidenum">
              <a:rPr lang="pt-BR" smtClean="0">
                <a:cs typeface="Arial" charset="0"/>
              </a:rPr>
              <a:pPr/>
              <a:t>17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3EB8B8-7F8F-4B90-B467-A312D8D9E5CB}" type="slidenum">
              <a:rPr lang="pt-BR" smtClean="0">
                <a:cs typeface="Arial" charset="0"/>
              </a:rPr>
              <a:pPr/>
              <a:t>18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E2441D-3014-43B7-97DC-BAE431EE1894}" type="slidenum">
              <a:rPr lang="pt-BR" smtClean="0">
                <a:cs typeface="Arial" charset="0"/>
              </a:rPr>
              <a:pPr/>
              <a:t>19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283205-2F61-4FBC-8173-92EC95D80C22}" type="slidenum">
              <a:rPr lang="pt-BR" smtClean="0">
                <a:cs typeface="Arial" charset="0"/>
              </a:rPr>
              <a:pPr/>
              <a:t>20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45A4C3-90B8-4988-8CAD-2076222CADCA}" type="slidenum">
              <a:rPr lang="pt-BR" smtClean="0">
                <a:cs typeface="Arial" charset="0"/>
              </a:rPr>
              <a:pPr/>
              <a:t>3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F42A8D-599A-40DC-9F6D-39951139AAF0}" type="slidenum">
              <a:rPr lang="pt-BR" smtClean="0">
                <a:cs typeface="Arial" charset="0"/>
              </a:rPr>
              <a:pPr/>
              <a:t>21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446A0D-139F-4E63-9AF0-5D96457AC169}" type="slidenum">
              <a:rPr lang="pt-BR" smtClean="0">
                <a:cs typeface="Arial" charset="0"/>
              </a:rPr>
              <a:pPr/>
              <a:t>22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58D691-5B90-43F6-B7A9-87EA2CA618EF}" type="slidenum">
              <a:rPr lang="pt-BR" smtClean="0">
                <a:cs typeface="Arial" charset="0"/>
              </a:rPr>
              <a:pPr/>
              <a:t>23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7208E7-7929-487E-9896-8A6C222D5C1A}" type="slidenum">
              <a:rPr lang="pt-BR" smtClean="0">
                <a:cs typeface="Arial" charset="0"/>
              </a:rPr>
              <a:pPr/>
              <a:t>24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BAC455-3B9A-4F97-9130-8D6F28B8D2C3}" type="slidenum">
              <a:rPr lang="pt-BR" smtClean="0">
                <a:cs typeface="Arial" charset="0"/>
              </a:rPr>
              <a:pPr/>
              <a:t>25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259EB6-E7F3-4751-9AA9-F423EBD96264}" type="slidenum">
              <a:rPr lang="pt-BR" smtClean="0">
                <a:cs typeface="Arial" charset="0"/>
              </a:rPr>
              <a:pPr/>
              <a:t>26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8D1A42-1310-49AE-BFA0-B402E935852C}" type="slidenum">
              <a:rPr lang="pt-BR" smtClean="0">
                <a:cs typeface="Arial" charset="0"/>
              </a:rPr>
              <a:pPr/>
              <a:t>27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D7B020-8152-40AE-B1CB-F52E7AC72D73}" type="slidenum">
              <a:rPr lang="pt-BR" smtClean="0">
                <a:cs typeface="Arial" charset="0"/>
              </a:rPr>
              <a:pPr/>
              <a:t>28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CC5E7-DE6A-4685-A3D8-26B89C661B9A}" type="slidenum">
              <a:rPr lang="pt-BR" smtClean="0">
                <a:cs typeface="Arial" charset="0"/>
              </a:rPr>
              <a:pPr/>
              <a:t>29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674C86-F5F8-4038-A68E-29CDACC34588}" type="slidenum">
              <a:rPr lang="pt-BR" smtClean="0">
                <a:cs typeface="Arial" charset="0"/>
              </a:rPr>
              <a:pPr/>
              <a:t>4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BE4959-AC53-4912-AD7F-A838D44B62ED}" type="slidenum">
              <a:rPr lang="pt-BR" smtClean="0">
                <a:cs typeface="Arial" charset="0"/>
              </a:rPr>
              <a:pPr/>
              <a:t>5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9E8C91-66AF-43D0-8193-330ABA027B27}" type="slidenum">
              <a:rPr lang="pt-BR" smtClean="0">
                <a:cs typeface="Arial" charset="0"/>
              </a:rPr>
              <a:pPr/>
              <a:t>6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D12375-F2C9-45BE-8184-2A9D547FE20A}" type="slidenum">
              <a:rPr lang="pt-BR" smtClean="0">
                <a:cs typeface="Arial" charset="0"/>
              </a:rPr>
              <a:pPr/>
              <a:t>7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DFAFF0-DC7D-49EE-841B-3D022F533937}" type="slidenum">
              <a:rPr lang="pt-BR" smtClean="0">
                <a:cs typeface="Arial" charset="0"/>
              </a:rPr>
              <a:pPr/>
              <a:t>8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EEE015-7BF9-4D58-AACA-B981C8219EAF}" type="slidenum">
              <a:rPr lang="pt-BR" smtClean="0">
                <a:cs typeface="Arial" charset="0"/>
              </a:rPr>
              <a:pPr/>
              <a:t>9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454CDA-4A90-4EBB-9A47-ADD896AF4FAB}" type="slidenum">
              <a:rPr lang="pt-BR" smtClean="0">
                <a:cs typeface="Arial" charset="0"/>
              </a:rPr>
              <a:pPr/>
              <a:t>10</a:t>
            </a:fld>
            <a:endParaRPr lang="pt-BR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8B9EB-B0BE-4CC8-9BCC-697FD891AE5A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2FBFC-351E-4D1F-AC55-30E72D3136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DA146-B4E1-42A3-A3AB-79230B61EA45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7B4EF-1BBD-4240-A3B4-4BBBD4506E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62974-8292-40B6-87F2-52E5208BB69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D53A8-DD17-4579-BDAA-28458C172A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9941E-08AD-434F-94C0-D41ABD115AC9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515A6-7E0D-4585-80E9-0D6ECA7E27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714A4-5DE5-4C71-B482-7E672CB854D1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2986-A42E-4773-8757-30AE58EFF9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AFF0F-CFC5-463C-8FF5-A030728F9F14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364D3-35A4-4768-8734-B9531AAE6C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C5990-FA18-4DB7-AE8C-5CEEAF2BE0AE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21C1E-9D67-414A-A9FF-6572F265CB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A89E3-A925-4BFF-B1C6-FB492F2A470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FA08F-3350-431B-BFC4-5F9244B985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C6F13-CF22-4230-9355-017460EB38EB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73E0D-F9A6-4D42-A1B3-6323E87FE4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F1229-FA2B-43B3-A123-D90E8D00C75B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59E31-8D9E-4950-A077-E687B2D5B5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1092-03C4-4C4D-B846-D94FC847A85C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DA13-A562-4D8D-B92C-D0B25C37ED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7959-CC29-4EB3-A25F-7CACA7C34A8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F478E-FD4F-40C4-81AB-2BFFFF4B8C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A7014-DFF8-45AF-A389-1FA7461F536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525C-D4AB-4583-A54C-B6D038A081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F577C-BEB2-49A4-AE1A-37E5FF586401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F82C5-70BF-4AC8-86F3-92F95F6F09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AB62-4036-4853-9FA5-9E919B0C8696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94AEE-6EAC-4E73-B8BA-5261AD18A7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EB55A4-F6F3-42DB-8981-9688F56B9500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CB0137-EA00-4150-A48B-FDF0F8AE5A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9498EB-2FFE-4CAB-B06C-2D07A92BB8B2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D79712-F883-4191-A3E3-F13E2DD11B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AB0940B-F251-4167-9993-A67B2E0635B0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5CDF66-49CD-4A25-A70A-9177E65CD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4CCEC9A-05E1-464B-B9D2-6582830AC9B9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05F4F30-2506-43EE-BD41-0FC0C8E5B0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003DB-DC64-4451-BC70-17FA4CC89204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C9D437-97B7-48A9-A1F9-073F6690D3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B49A78-17AF-472C-A702-8F6ED3FE0912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701CCA-AD40-4D0E-8E25-5A3786849D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36DA012-AEE8-4996-A60B-95E2835612F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3AEE9A-EE7C-491E-A15B-66834B1493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96ED-8E7F-4960-97DA-ADD99ACE7C7B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AB3B-9897-4F3C-95C7-576A33A991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124FEF-F499-42AF-AAFB-930F37C0DE6A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73B18B-778D-4FA7-92A0-9612D98A2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E77AD2-4FF0-41ED-8470-CA4209A52436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CBB023-B776-4B76-8304-F03FBD3691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BEBB368-1908-4DDA-918A-6722C3C8EC90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D2B1DD1-1014-4EE6-BE12-917F1E053E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DBC45C-7E8C-44B0-8554-13C841578833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75E8A6-EB80-49CE-859F-9E08197700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722D9-B8D9-4893-A0E7-EBEC638FFDC6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2DE8F-DBB4-4304-B9E5-A3C51CFF7E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CDF39-5695-4553-8D10-C88CE67441B5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1415C-3F99-4C0B-A872-2CA41F6C80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7DBFA-ED56-479F-BCD1-C1E50F261E0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A9100-0C64-428A-A684-FADFB08518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2FD5F-0FB1-4ED3-B298-C6EC352DE24F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ED5BF-0F2D-44A2-B97B-C1A065D2C8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34FE2-245A-4EEE-936C-8F908AE978ED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DA5A4-7812-49F3-8AB7-F90EB6017C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59694-5361-44FA-A66C-D6A6FD93CA6E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4C173-30DB-443A-A541-45B04721C8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BC4F4E5-51F9-4BFD-BC29-8932511741AB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208A7F-6045-48C9-B980-11D4C98BBF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4D886B-083C-40CC-9B57-5643BAA9FC1F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8C8C6C9-7379-4F9B-8461-FEFAEDB49C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E4E94F29-0A56-462E-A9D2-97EE29F4F6CE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FE5A8F3-7EBF-4255-8FF9-3AC04A08B9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079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7/75/Moody_girl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hyperlink" Target="//upload.wikimedia.org/wikipedia/commons/3/37/RacingBicycle-non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7/7d/Kupony_Lotto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1/16/Luca_Pacioli_(Gemaelde).jpe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8/87/Jacques_Bernoulli_by_Dupin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4/4b/Little_girl_drawing_with_blue_pencil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6/6c/Russian_nickel_coin_spinning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1/1c/Bayern,_Ludwig_II.,_Taler_1871,_CNG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0/Pregnant_woman_(2)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4/45/Ch-x_Bild_2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133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Matemática e suas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- Matemática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9º Ano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Estatística e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probabilidades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Noção de probabilidade de um acontecimento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8313" y="1557338"/>
            <a:ext cx="81359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1. Para obter verbas para a formatura do 9º Ano, a equipe de Rose rifou uma bicicleta. A rifa tinha 100 números e Rose comprou 4 deles.</a:t>
            </a:r>
          </a:p>
          <a:p>
            <a:r>
              <a:rPr lang="pt-BR" sz="2400"/>
              <a:t>Qual a chance de Rose ganhar a bicicleta?</a:t>
            </a:r>
          </a:p>
        </p:txBody>
      </p:sp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2484438" y="3429000"/>
            <a:ext cx="4198937" cy="2982913"/>
            <a:chOff x="731849" y="4005064"/>
            <a:chExt cx="3473894" cy="2427429"/>
          </a:xfrm>
        </p:grpSpPr>
        <p:pic>
          <p:nvPicPr>
            <p:cNvPr id="24581" name="Picture 2" descr="File:Moody girl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2010" y="4005064"/>
              <a:ext cx="3341948" cy="2226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2" name="CaixaDeTexto 8"/>
            <p:cNvSpPr txBox="1">
              <a:spLocks noChangeArrowheads="1"/>
            </p:cNvSpPr>
            <p:nvPr/>
          </p:nvSpPr>
          <p:spPr bwMode="auto">
            <a:xfrm>
              <a:off x="731849" y="6232081"/>
              <a:ext cx="3473894" cy="2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000">
                  <a:solidFill>
                    <a:srgbClr val="000000"/>
                  </a:solidFill>
                  <a:latin typeface="Calibri" pitchFamily="34" charset="0"/>
                </a:rPr>
                <a:t>Imagem: </a:t>
              </a:r>
              <a:r>
                <a:rPr lang="en-US" sz="1000">
                  <a:solidFill>
                    <a:srgbClr val="000000"/>
                  </a:solidFill>
                  <a:latin typeface="Calibri" pitchFamily="34" charset="0"/>
                </a:rPr>
                <a:t>Tom O Fitz /  Creative Commons Attribution-Share Alike 2.0 Generic</a:t>
              </a:r>
              <a:endParaRPr lang="pt-BR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331913" y="1751013"/>
            <a:ext cx="2235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FF0000"/>
                </a:solidFill>
              </a:rPr>
              <a:t>Resolução: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31800" y="2600325"/>
            <a:ext cx="4464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Para calcular a medida da chance, isto é, da probabilidade de Rose ganhar a rifa, devemos estabelecer uma razão: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971550" y="4365625"/>
            <a:ext cx="1146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4 em 100</a:t>
            </a:r>
          </a:p>
        </p:txBody>
      </p:sp>
      <p:sp>
        <p:nvSpPr>
          <p:cNvPr id="8" name="CaixaDeTexto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1412" y="4243917"/>
            <a:ext cx="633507" cy="611706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708400" y="3875088"/>
            <a:ext cx="3184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bilhetes comprados por Rose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3705225" y="4857750"/>
            <a:ext cx="264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número total de bilhetes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684213" y="5461000"/>
            <a:ext cx="76327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 razão           ou          dá a probabilidade de Rose ganhar a bicicleta: 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 </a:t>
            </a:r>
          </a:p>
        </p:txBody>
      </p:sp>
      <p:sp>
        <p:nvSpPr>
          <p:cNvPr id="13" name="CaixaDeTexto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59833" y="5301208"/>
            <a:ext cx="633507" cy="611706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CaixaDeTexto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4616" y="5301208"/>
            <a:ext cx="505267" cy="612796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227388" y="6156325"/>
            <a:ext cx="2341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1 em 25 ou 4%.</a:t>
            </a:r>
          </a:p>
        </p:txBody>
      </p:sp>
      <p:cxnSp>
        <p:nvCxnSpPr>
          <p:cNvPr id="16" name="Conector de seta reta 15"/>
          <p:cNvCxnSpPr>
            <a:endCxn id="8" idx="1"/>
          </p:cNvCxnSpPr>
          <p:nvPr/>
        </p:nvCxnSpPr>
        <p:spPr>
          <a:xfrm>
            <a:off x="2117725" y="4549775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9" idx="1"/>
          </p:cNvCxnSpPr>
          <p:nvPr/>
        </p:nvCxnSpPr>
        <p:spPr>
          <a:xfrm flipH="1" flipV="1">
            <a:off x="3038475" y="4059238"/>
            <a:ext cx="6699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8" idx="0"/>
          </p:cNvCxnSpPr>
          <p:nvPr/>
        </p:nvCxnSpPr>
        <p:spPr>
          <a:xfrm>
            <a:off x="3038475" y="4059238"/>
            <a:ext cx="0" cy="1841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0" idx="1"/>
          </p:cNvCxnSpPr>
          <p:nvPr/>
        </p:nvCxnSpPr>
        <p:spPr>
          <a:xfrm flipH="1" flipV="1">
            <a:off x="3051175" y="5030788"/>
            <a:ext cx="654050" cy="111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3051175" y="4843463"/>
            <a:ext cx="0" cy="1873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9039" y="4222096"/>
            <a:ext cx="505267" cy="612796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2" name="CaixaDeTexto 31"/>
          <p:cNvSpPr txBox="1">
            <a:spLocks noChangeArrowheads="1"/>
          </p:cNvSpPr>
          <p:nvPr/>
        </p:nvSpPr>
        <p:spPr bwMode="auto">
          <a:xfrm>
            <a:off x="3246438" y="4402138"/>
            <a:ext cx="320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=</a:t>
            </a:r>
          </a:p>
        </p:txBody>
      </p:sp>
      <p:grpSp>
        <p:nvGrpSpPr>
          <p:cNvPr id="2" name="Grupo 22"/>
          <p:cNvGrpSpPr>
            <a:grpSpLocks/>
          </p:cNvGrpSpPr>
          <p:nvPr/>
        </p:nvGrpSpPr>
        <p:grpSpPr bwMode="auto">
          <a:xfrm>
            <a:off x="5153025" y="981075"/>
            <a:ext cx="3840163" cy="2478088"/>
            <a:chOff x="5152608" y="980728"/>
            <a:chExt cx="3839996" cy="2478469"/>
          </a:xfrm>
        </p:grpSpPr>
        <p:pic>
          <p:nvPicPr>
            <p:cNvPr id="25621" name="Picture 4" descr="File:RacingBicycle-non.JP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52608" y="980728"/>
              <a:ext cx="3839996" cy="223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2" name="CaixaDeTexto 26"/>
            <p:cNvSpPr txBox="1">
              <a:spLocks noChangeArrowheads="1"/>
            </p:cNvSpPr>
            <p:nvPr/>
          </p:nvSpPr>
          <p:spPr bwMode="auto">
            <a:xfrm>
              <a:off x="5163522" y="3212976"/>
              <a:ext cx="38290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000">
                  <a:solidFill>
                    <a:srgbClr val="000000"/>
                  </a:solidFill>
                </a:rPr>
                <a:t>Imagem:Maxim Razin /  GNU Free Documentation License</a:t>
              </a:r>
              <a:endParaRPr lang="pt-BR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827088" y="1341438"/>
            <a:ext cx="72009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2. Ricardo escreveu em pedaços iguais de papel o nome de cada dia da semana. Dobrou-os igualmente de modo que qualquer um deles tivesse a mesma chance de ser retirado de uma caixa.</a:t>
            </a:r>
          </a:p>
          <a:p>
            <a:pPr algn="just"/>
            <a:r>
              <a:rPr lang="pt-BR"/>
              <a:t>Qual a chance de que o nome do dia da semana retirado por Ricardo comece com a letra S?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298700" y="6611938"/>
            <a:ext cx="29352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000000"/>
                </a:solidFill>
                <a:latin typeface="Calibri" pitchFamily="34" charset="0"/>
              </a:rPr>
              <a:t>Imagem: Janzak /  GNU Free Documentation License</a:t>
            </a:r>
            <a:endParaRPr lang="pt-BR" sz="1000"/>
          </a:p>
        </p:txBody>
      </p:sp>
      <p:pic>
        <p:nvPicPr>
          <p:cNvPr id="26629" name="Picture 2" descr="File:Montessori education.jpg"/>
          <p:cNvPicPr>
            <a:picLocks noChangeAspect="1" noChangeArrowheads="1"/>
          </p:cNvPicPr>
          <p:nvPr/>
        </p:nvPicPr>
        <p:blipFill>
          <a:blip r:embed="rId3" cstate="print"/>
          <a:srcRect t="8414" b="26337"/>
          <a:stretch>
            <a:fillRect/>
          </a:stretch>
        </p:blipFill>
        <p:spPr bwMode="auto">
          <a:xfrm>
            <a:off x="2328863" y="3003550"/>
            <a:ext cx="4114800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3419475" y="1557338"/>
            <a:ext cx="2235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FF0000"/>
                </a:solidFill>
              </a:rPr>
              <a:t>Resolução: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116013" y="2708275"/>
            <a:ext cx="6904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Mais uma vez vamos escrever a razão que dá essa probabilidade: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971550" y="4365625"/>
            <a:ext cx="890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3 em 7</a:t>
            </a:r>
          </a:p>
        </p:txBody>
      </p:sp>
      <p:sp>
        <p:nvSpPr>
          <p:cNvPr id="6" name="CaixaDeTexto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1412" y="4243917"/>
            <a:ext cx="377026" cy="611771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3708400" y="3875088"/>
            <a:ext cx="4005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dias da semana que começam por S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705225" y="4857750"/>
            <a:ext cx="2633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total de dias da semana</a:t>
            </a:r>
          </a:p>
        </p:txBody>
      </p:sp>
      <p:cxnSp>
        <p:nvCxnSpPr>
          <p:cNvPr id="9" name="Conector de seta reta 8"/>
          <p:cNvCxnSpPr>
            <a:endCxn id="6" idx="1"/>
          </p:cNvCxnSpPr>
          <p:nvPr/>
        </p:nvCxnSpPr>
        <p:spPr>
          <a:xfrm>
            <a:off x="2117725" y="4549775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7" idx="1"/>
          </p:cNvCxnSpPr>
          <p:nvPr/>
        </p:nvCxnSpPr>
        <p:spPr>
          <a:xfrm flipH="1" flipV="1">
            <a:off x="2909888" y="4059238"/>
            <a:ext cx="7985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6" idx="0"/>
          </p:cNvCxnSpPr>
          <p:nvPr/>
        </p:nvCxnSpPr>
        <p:spPr>
          <a:xfrm>
            <a:off x="2909888" y="4059238"/>
            <a:ext cx="0" cy="1841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2913063" y="5056188"/>
            <a:ext cx="7921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2913063" y="4868863"/>
            <a:ext cx="0" cy="1873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433388" y="5445125"/>
            <a:ext cx="82089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Essa razão indica que a probabilidade de sair um nome que comece pela letra </a:t>
            </a:r>
          </a:p>
          <a:p>
            <a:endParaRPr lang="pt-BR"/>
          </a:p>
          <a:p>
            <a:r>
              <a:rPr lang="pt-BR"/>
              <a:t>S é de 3 em 7 ou            0,4286, ou seja, aproximadamente 42,9%. </a:t>
            </a:r>
          </a:p>
        </p:txBody>
      </p:sp>
      <p:sp>
        <p:nvSpPr>
          <p:cNvPr id="26" name="CaixaDeTexto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44386" y="5872287"/>
            <a:ext cx="377026" cy="611771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" name="CaixaDeTexto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19378" y="5993507"/>
            <a:ext cx="421910" cy="36933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7" grpId="0"/>
      <p:bldP spid="8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3059113" y="1341438"/>
            <a:ext cx="2951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>
                <a:solidFill>
                  <a:srgbClr val="FF0000"/>
                </a:solidFill>
              </a:rPr>
              <a:t>Observação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608013" y="2708275"/>
            <a:ext cx="79978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200"/>
              <a:t>Quando a probabilidade é zero, dizemos que o evento é impossível.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755650" y="4437063"/>
            <a:ext cx="7850188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200"/>
              <a:t>Quando a probabilidade é 1 ou 100%, dizemos que é um evento certo.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2574925" y="1341438"/>
            <a:ext cx="39211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/>
              <a:t>Para saber mais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454025" y="2205038"/>
            <a:ext cx="80787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No Brasil há várias loterias cujas apostas são realizadas em todas as lotéricas.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54025" y="3573463"/>
            <a:ext cx="8150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Em certa loteria são sorteados 6 números de um total de 60, e as pessoas que acertá-los recebem um prêmio que pode ser milionário.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39750" y="5013325"/>
            <a:ext cx="525621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Existe também a possibilidade de se ganhar uma parte do prêmio acertando apenas 5 ou 4 números.</a:t>
            </a:r>
          </a:p>
        </p:txBody>
      </p:sp>
      <p:grpSp>
        <p:nvGrpSpPr>
          <p:cNvPr id="3" name="Grupo 9"/>
          <p:cNvGrpSpPr>
            <a:grpSpLocks/>
          </p:cNvGrpSpPr>
          <p:nvPr/>
        </p:nvGrpSpPr>
        <p:grpSpPr bwMode="auto">
          <a:xfrm>
            <a:off x="5940425" y="4652963"/>
            <a:ext cx="3054350" cy="1674812"/>
            <a:chOff x="6496629" y="4586188"/>
            <a:chExt cx="3053944" cy="1674186"/>
          </a:xfrm>
        </p:grpSpPr>
        <p:pic>
          <p:nvPicPr>
            <p:cNvPr id="29704" name="Picture 2" descr="File:Kupony Lotto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96629" y="4586188"/>
              <a:ext cx="2232248" cy="1674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/>
          </p:nvSpPr>
          <p:spPr>
            <a:xfrm>
              <a:off x="8750354" y="4586188"/>
              <a:ext cx="800219" cy="1661114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>
                <a:defRPr/>
              </a:pPr>
              <a:r>
                <a:rPr lang="pt-BR" sz="1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Imagem: </a:t>
              </a:r>
              <a:r>
                <a:rPr lang="pl-PL" sz="1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Bartosz Senderek / Creative Commons Uznanie autorstwa – Na tych samych warunkach 2.5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539750" y="981075"/>
            <a:ext cx="82089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Nessa loteria o apostador deve escolher de 6 a 15 números, dentre os 60 disponíveis em cada cartela. Para apostar 6 números (aposta mínima), o custo é de R$ 2,00. Porém, pode-se apostar até 15 números, aumentando consideravelmente suas chances de ganhar. A cada número extra apostado o preço aumenta.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331913" y="2636838"/>
          <a:ext cx="6696075" cy="4032250"/>
        </p:xfrm>
        <a:graphic>
          <a:graphicData uri="http://schemas.openxmlformats.org/drawingml/2006/table">
            <a:tbl>
              <a:tblPr/>
              <a:tblGrid>
                <a:gridCol w="1504950"/>
                <a:gridCol w="1236662"/>
                <a:gridCol w="1536700"/>
                <a:gridCol w="1036638"/>
                <a:gridCol w="1381125"/>
              </a:tblGrid>
              <a:tr h="24923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Probabilidade de acerto nessa loteria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24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Quantidade de números jogados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Valor de aposta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Probabilidade de acerto (1 em ...)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7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Seis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Cinco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Quatro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R$2,00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50.063.860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154.518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R$14,00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7.151.980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44.981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1.038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R$56,00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1.787995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17.192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R$168,00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595.998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7.791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R$420,00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238.399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3.973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R$924,00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108.363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R$1.848,00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54.182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1.317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R$3.432,00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29.175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828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6.006,00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16.671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R$10.010,00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10.003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2195513" y="1196975"/>
            <a:ext cx="5033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>
                <a:solidFill>
                  <a:srgbClr val="00B050"/>
                </a:solidFill>
              </a:rPr>
              <a:t>Um pouco de história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198438" y="2160588"/>
            <a:ext cx="386873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As questões envolvendo a teoria elementar das probabilidades já eram objeto de estudo desde a Antiguidade. Mas foi no início do século XV que as discussões em relação aos “jogos de azar” (aquele em que a perda ou o ganho depende exclusivamente do acaso – sorte) passaram a ter um tratamento matemático mais sistematizado. Um dos primeiros impressos acerca desse assunto está na Suma (1494) do frade franciscano italiano Luca Pacioli (1445-1509).</a:t>
            </a:r>
          </a:p>
        </p:txBody>
      </p:sp>
      <p:grpSp>
        <p:nvGrpSpPr>
          <p:cNvPr id="4" name="Grupo 7"/>
          <p:cNvGrpSpPr>
            <a:grpSpLocks/>
          </p:cNvGrpSpPr>
          <p:nvPr/>
        </p:nvGrpSpPr>
        <p:grpSpPr bwMode="auto">
          <a:xfrm>
            <a:off x="4222750" y="2376488"/>
            <a:ext cx="4579938" cy="4216400"/>
            <a:chOff x="4223360" y="2376128"/>
            <a:chExt cx="4579709" cy="4216537"/>
          </a:xfrm>
        </p:grpSpPr>
        <p:pic>
          <p:nvPicPr>
            <p:cNvPr id="31750" name="Picture 2" descr="File:Luca Pacioli (Gemaelde).jpe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23360" y="2376128"/>
              <a:ext cx="4579709" cy="3816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1" name="CaixaDeTexto 9"/>
            <p:cNvSpPr txBox="1">
              <a:spLocks noChangeArrowheads="1"/>
            </p:cNvSpPr>
            <p:nvPr/>
          </p:nvSpPr>
          <p:spPr bwMode="auto">
            <a:xfrm>
              <a:off x="4223360" y="6192555"/>
              <a:ext cx="45797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000">
                  <a:solidFill>
                    <a:srgbClr val="000000"/>
                  </a:solidFill>
                  <a:latin typeface="Calibri" pitchFamily="34" charset="0"/>
                </a:rPr>
                <a:t>Imagem:Jacopo de' Barbari / Retrato de Fra Luca Pacioli e um jovem desconhecido /Public Domain</a:t>
              </a:r>
              <a:endParaRPr lang="pt-BR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187325" y="1268413"/>
            <a:ext cx="460057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A partir daí, vários estudiosos contribuíram para a sistematização acerca da probabilidade, entre eles os franceses Blaise Pascal (1623-1662) e Pierre de Fermat (1601-1665), aos quais geralmente é creditada a origem da teoria das probabilidades.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01613" y="3767138"/>
            <a:ext cx="46577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Nos séculos XVIII e XIX, essa teoria continuou a se desenvolver com contribuições de grandes matemáticos, entre eles, Jakob Bernoulli (1654-1705), cujo livro </a:t>
            </a:r>
            <a:r>
              <a:rPr lang="pt-BR" i="1"/>
              <a:t>Ars</a:t>
            </a:r>
            <a:r>
              <a:rPr lang="pt-BR"/>
              <a:t> </a:t>
            </a:r>
            <a:r>
              <a:rPr lang="pt-BR" i="1"/>
              <a:t>conjectandi</a:t>
            </a:r>
            <a:r>
              <a:rPr lang="pt-BR"/>
              <a:t>, dedicado exclusivamente às probabilidades, foi publicado, postumamente, em 1713. </a:t>
            </a:r>
          </a:p>
        </p:txBody>
      </p:sp>
      <p:grpSp>
        <p:nvGrpSpPr>
          <p:cNvPr id="2" name="Grupo 7"/>
          <p:cNvGrpSpPr>
            <a:grpSpLocks/>
          </p:cNvGrpSpPr>
          <p:nvPr/>
        </p:nvGrpSpPr>
        <p:grpSpPr bwMode="auto">
          <a:xfrm>
            <a:off x="5003800" y="1125538"/>
            <a:ext cx="3762375" cy="5614987"/>
            <a:chOff x="5004048" y="1124744"/>
            <a:chExt cx="3762375" cy="5615463"/>
          </a:xfrm>
        </p:grpSpPr>
        <p:pic>
          <p:nvPicPr>
            <p:cNvPr id="32774" name="Picture 2" descr="File:Jacques Bernoulli by Dupin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4048" y="1124744"/>
              <a:ext cx="3762375" cy="528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5" name="CaixaDeTexto 9"/>
            <p:cNvSpPr txBox="1">
              <a:spLocks noChangeArrowheads="1"/>
            </p:cNvSpPr>
            <p:nvPr/>
          </p:nvSpPr>
          <p:spPr bwMode="auto">
            <a:xfrm>
              <a:off x="5004048" y="6493986"/>
              <a:ext cx="37016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000">
                  <a:solidFill>
                    <a:srgbClr val="000000"/>
                  </a:solidFill>
                  <a:latin typeface="Calibri" pitchFamily="34" charset="0"/>
                </a:rPr>
                <a:t>Imagem: </a:t>
              </a:r>
              <a:r>
                <a:rPr lang="fr-FR" sz="1000">
                  <a:solidFill>
                    <a:srgbClr val="000000"/>
                  </a:solidFill>
                  <a:latin typeface="Calibri" pitchFamily="34" charset="0"/>
                </a:rPr>
                <a:t>Ecummenic /Pierre Dupin (c.1690-c.1751) / Public Domain</a:t>
              </a:r>
              <a:endParaRPr lang="pt-BR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2659063" y="1484313"/>
            <a:ext cx="38290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Agora é com você...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496888" y="3789363"/>
            <a:ext cx="230346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/>
              <a:t>Vamos praticar o que você acabou de aprender.</a:t>
            </a:r>
          </a:p>
        </p:txBody>
      </p:sp>
      <p:grpSp>
        <p:nvGrpSpPr>
          <p:cNvPr id="4" name="Grupo 7"/>
          <p:cNvGrpSpPr>
            <a:grpSpLocks/>
          </p:cNvGrpSpPr>
          <p:nvPr/>
        </p:nvGrpSpPr>
        <p:grpSpPr bwMode="auto">
          <a:xfrm>
            <a:off x="3132138" y="2565400"/>
            <a:ext cx="5403850" cy="3887788"/>
            <a:chOff x="3347864" y="2636912"/>
            <a:chExt cx="5403976" cy="3888432"/>
          </a:xfrm>
        </p:grpSpPr>
        <p:pic>
          <p:nvPicPr>
            <p:cNvPr id="33798" name="Picture 2" descr="File:Little girl drawing with blue pencil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636912"/>
              <a:ext cx="5403976" cy="36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CaixaDeTexto 9"/>
            <p:cNvSpPr txBox="1">
              <a:spLocks noChangeArrowheads="1"/>
            </p:cNvSpPr>
            <p:nvPr/>
          </p:nvSpPr>
          <p:spPr bwMode="auto">
            <a:xfrm>
              <a:off x="3365232" y="6279123"/>
              <a:ext cx="3583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000">
                  <a:solidFill>
                    <a:srgbClr val="000000"/>
                  </a:solidFill>
                  <a:latin typeface="Calibri" pitchFamily="34" charset="0"/>
                </a:rPr>
                <a:t>Imagem: </a:t>
              </a:r>
              <a:r>
                <a:rPr lang="it-IT" sz="1000">
                  <a:solidFill>
                    <a:srgbClr val="000000"/>
                  </a:solidFill>
                  <a:latin typeface="Calibri" pitchFamily="34" charset="0"/>
                </a:rPr>
                <a:t>Dan Foy / Creative Commons Attribuzione 2.0 Generico</a:t>
              </a:r>
              <a:endParaRPr lang="pt-BR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900113" y="4306888"/>
            <a:ext cx="77041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200"/>
              <a:t>	É muito provável que você já tenha recorrido a uma moeda para tomar alguma decisão em jogos e brincadeiras.</a:t>
            </a:r>
          </a:p>
        </p:txBody>
      </p:sp>
      <p:pic>
        <p:nvPicPr>
          <p:cNvPr id="16388" name="Picture 2" descr="File:Russian nickel coin spinning.gif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00" y="1196975"/>
            <a:ext cx="2141538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CaixaDeTexto 8"/>
          <p:cNvSpPr txBox="1">
            <a:spLocks noChangeArrowheads="1"/>
          </p:cNvSpPr>
          <p:nvPr/>
        </p:nvSpPr>
        <p:spPr bwMode="auto">
          <a:xfrm>
            <a:off x="3419475" y="3367088"/>
            <a:ext cx="221456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Imagem:</a:t>
            </a:r>
            <a:r>
              <a:rPr lang="en-US" sz="1000"/>
              <a:t>Neolexx / </a:t>
            </a:r>
            <a:r>
              <a:rPr lang="pt-BR" sz="1000"/>
              <a:t>Moeda</a:t>
            </a:r>
            <a:r>
              <a:rPr lang="en-US" sz="1000"/>
              <a:t> /  Creative Commons Attribution-Share Alike 3.0 Unported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661988" y="1700213"/>
            <a:ext cx="8231187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1. Imagine que vinte pedaços de papel são numerados de 1 a 20. Se um desses papéis for sorteado, calcular a probabilidade de ser retirado:</a:t>
            </a:r>
          </a:p>
          <a:p>
            <a:endParaRPr lang="pt-BR" sz="2000"/>
          </a:p>
          <a:p>
            <a:pPr>
              <a:buFontTx/>
              <a:buAutoNum type="alphaLcParenR"/>
            </a:pPr>
            <a:r>
              <a:rPr lang="pt-BR" sz="2000"/>
              <a:t> um número par;</a:t>
            </a:r>
          </a:p>
          <a:p>
            <a:pPr>
              <a:buFontTx/>
              <a:buAutoNum type="alphaLcParenR"/>
            </a:pPr>
            <a:endParaRPr lang="pt-BR" sz="2000"/>
          </a:p>
          <a:p>
            <a:pPr>
              <a:buFontTx/>
              <a:buAutoNum type="alphaLcParenR"/>
            </a:pPr>
            <a:r>
              <a:rPr lang="pt-BR" sz="2000"/>
              <a:t> um número divisível por 3;</a:t>
            </a:r>
          </a:p>
          <a:p>
            <a:pPr>
              <a:buFontTx/>
              <a:buAutoNum type="alphaLcParenR"/>
            </a:pPr>
            <a:endParaRPr lang="pt-BR" sz="2000"/>
          </a:p>
          <a:p>
            <a:pPr>
              <a:buFontTx/>
              <a:buAutoNum type="alphaLcParenR"/>
            </a:pPr>
            <a:r>
              <a:rPr lang="pt-BR" sz="2000"/>
              <a:t> um número maior do que 8;</a:t>
            </a:r>
          </a:p>
          <a:p>
            <a:pPr>
              <a:buFontTx/>
              <a:buAutoNum type="alphaLcParenR"/>
            </a:pPr>
            <a:endParaRPr lang="pt-BR" sz="2000"/>
          </a:p>
          <a:p>
            <a:pPr>
              <a:buFontTx/>
              <a:buAutoNum type="alphaLcParenR"/>
            </a:pPr>
            <a:r>
              <a:rPr lang="pt-BR" sz="2000"/>
              <a:t> um número primo;</a:t>
            </a:r>
          </a:p>
          <a:p>
            <a:pPr>
              <a:buFontTx/>
              <a:buAutoNum type="alphaLcParenR"/>
            </a:pPr>
            <a:endParaRPr lang="pt-BR" sz="2000"/>
          </a:p>
          <a:p>
            <a:pPr>
              <a:buFontTx/>
              <a:buAutoNum type="alphaLcParenR"/>
            </a:pPr>
            <a:r>
              <a:rPr lang="pt-BR" sz="2000"/>
              <a:t> um número entre 5 e 10;</a:t>
            </a:r>
          </a:p>
          <a:p>
            <a:pPr>
              <a:buFontTx/>
              <a:buAutoNum type="alphaLcParenR"/>
            </a:pPr>
            <a:endParaRPr lang="pt-BR" sz="2000"/>
          </a:p>
          <a:p>
            <a:pPr>
              <a:buFontTx/>
              <a:buAutoNum type="alphaLcParenR"/>
            </a:pPr>
            <a:r>
              <a:rPr lang="pt-BR" sz="2000"/>
              <a:t> um número divisor de 24.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503238" y="1289050"/>
            <a:ext cx="8245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2. Qual é a probabilidade de Carlos retirar uma carta de um baralho de 52 cartas e obter: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755650" y="2492375"/>
            <a:ext cx="38258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lphaLcParenR"/>
            </a:pPr>
            <a:r>
              <a:rPr lang="pt-BR"/>
              <a:t>uma carta de copas?</a:t>
            </a:r>
          </a:p>
          <a:p>
            <a:pPr marL="342900" indent="-342900">
              <a:buFontTx/>
              <a:buAutoNum type="alphaLcParenR"/>
            </a:pPr>
            <a:endParaRPr lang="pt-BR"/>
          </a:p>
          <a:p>
            <a:pPr marL="342900" indent="-342900">
              <a:buFontTx/>
              <a:buAutoNum type="alphaLcParenR"/>
            </a:pPr>
            <a:r>
              <a:rPr lang="pt-BR"/>
              <a:t>um ás?</a:t>
            </a:r>
          </a:p>
          <a:p>
            <a:pPr marL="342900" indent="-342900">
              <a:buFontTx/>
              <a:buAutoNum type="alphaLcParenR"/>
            </a:pPr>
            <a:endParaRPr lang="pt-BR"/>
          </a:p>
          <a:p>
            <a:pPr marL="342900" indent="-342900">
              <a:buFontTx/>
              <a:buAutoNum type="alphaLcParenR"/>
            </a:pPr>
            <a:r>
              <a:rPr lang="pt-BR"/>
              <a:t>um ás de copas?</a:t>
            </a:r>
          </a:p>
          <a:p>
            <a:pPr marL="342900" indent="-342900">
              <a:buFontTx/>
              <a:buAutoNum type="alphaLcParenR"/>
            </a:pPr>
            <a:endParaRPr lang="pt-BR"/>
          </a:p>
          <a:p>
            <a:pPr marL="342900" indent="-342900">
              <a:buFontTx/>
              <a:buAutoNum type="alphaLcParenR"/>
            </a:pPr>
            <a:r>
              <a:rPr lang="pt-BR"/>
              <a:t>uma carta com naipe vermelho?</a:t>
            </a:r>
          </a:p>
          <a:p>
            <a:pPr marL="342900" indent="-342900">
              <a:buFontTx/>
              <a:buAutoNum type="alphaLcParenR"/>
            </a:pPr>
            <a:endParaRPr lang="pt-BR"/>
          </a:p>
          <a:p>
            <a:pPr marL="342900" indent="-342900">
              <a:buFontTx/>
              <a:buAutoNum type="alphaLcParenR"/>
            </a:pPr>
            <a:r>
              <a:rPr lang="pt-BR"/>
              <a:t>um três vermelho?</a:t>
            </a:r>
          </a:p>
          <a:p>
            <a:pPr marL="342900" indent="-342900">
              <a:buFontTx/>
              <a:buAutoNum type="alphaLcParenR"/>
            </a:pPr>
            <a:endParaRPr lang="pt-BR"/>
          </a:p>
          <a:p>
            <a:pPr marL="342900" indent="-342900">
              <a:buFontTx/>
              <a:buAutoNum type="alphaLcParenR"/>
            </a:pPr>
            <a:r>
              <a:rPr lang="pt-BR"/>
              <a:t>uma que não seja de copas?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503238" y="1628775"/>
            <a:ext cx="8316912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3. Em um estojo, há 6 canetas azuis e 4 vermelhas. Qual é a probabilidade de retirarmos desse estojo ao acaso:</a:t>
            </a:r>
          </a:p>
          <a:p>
            <a:endParaRPr lang="pt-BR" sz="2400"/>
          </a:p>
          <a:p>
            <a:endParaRPr lang="pt-BR" sz="2400"/>
          </a:p>
          <a:p>
            <a:r>
              <a:rPr lang="pt-BR" sz="2400"/>
              <a:t>a) uma caneta azul?</a:t>
            </a:r>
          </a:p>
          <a:p>
            <a:endParaRPr lang="pt-BR" sz="2400"/>
          </a:p>
          <a:p>
            <a:endParaRPr lang="pt-BR" sz="2400"/>
          </a:p>
          <a:p>
            <a:r>
              <a:rPr lang="pt-BR" sz="2400"/>
              <a:t>b) uma caneta vermelha?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8313" y="1341438"/>
            <a:ext cx="83518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4. Júlio construiu um dado não “viciado” com faces coloridas. Dentre as faces três são verdes, duas são amarelas e uma é vermelha.</a:t>
            </a:r>
          </a:p>
          <a:p>
            <a:endParaRPr lang="pt-BR"/>
          </a:p>
          <a:p>
            <a:r>
              <a:rPr lang="pt-BR"/>
              <a:t>a) Cada vez que Júlio lança esse dado, quantos e quais são os possíveis resultados que ele pode obter na face superior?</a:t>
            </a:r>
          </a:p>
          <a:p>
            <a:endParaRPr lang="pt-BR"/>
          </a:p>
          <a:p>
            <a:r>
              <a:rPr lang="pt-BR"/>
              <a:t>b) Em um único lançamento, qual é a chance de sair amarelo na face superior?</a:t>
            </a:r>
          </a:p>
          <a:p>
            <a:endParaRPr lang="pt-BR"/>
          </a:p>
          <a:p>
            <a:r>
              <a:rPr lang="pt-BR"/>
              <a:t>c) Em um único lançamento, que cor tem maior chance de sair na face superior? De quanto é essa chance?</a:t>
            </a:r>
          </a:p>
          <a:p>
            <a:endParaRPr lang="pt-BR"/>
          </a:p>
          <a:p>
            <a:r>
              <a:rPr lang="pt-BR"/>
              <a:t>d) Em um único lançamento, que cor tem menor chance de sair na face superior? De quanto é essa chance?</a:t>
            </a:r>
          </a:p>
          <a:p>
            <a:endParaRPr lang="pt-BR"/>
          </a:p>
          <a:p>
            <a:r>
              <a:rPr lang="pt-BR"/>
              <a:t>e) Se você estivesse jogando com Júlio e usando esse dado, em que cor você apostaria para ganhar em um único lance?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539750" y="1628775"/>
            <a:ext cx="80645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/>
              <a:t>5. Paulo e Laura casaram-se há pouco tempo e planejam ter dois filhos.</a:t>
            </a:r>
          </a:p>
          <a:p>
            <a:endParaRPr lang="pt-BR" sz="2400"/>
          </a:p>
          <a:p>
            <a:pPr>
              <a:buFontTx/>
              <a:buAutoNum type="alphaLcParenR"/>
            </a:pPr>
            <a:r>
              <a:rPr lang="pt-BR" sz="2400"/>
              <a:t> Quais são todos os resultados possíveis quanto ao sexo desses filhos?</a:t>
            </a:r>
          </a:p>
          <a:p>
            <a:pPr>
              <a:buFontTx/>
              <a:buAutoNum type="alphaLcParenR"/>
            </a:pPr>
            <a:endParaRPr lang="pt-BR" sz="2400"/>
          </a:p>
          <a:p>
            <a:pPr>
              <a:buFontTx/>
              <a:buAutoNum type="alphaLcParenR"/>
            </a:pPr>
            <a:r>
              <a:rPr lang="pt-BR" sz="2400"/>
              <a:t> Quais são as chances de Paulo e Laura terem dois filhos homens?</a:t>
            </a:r>
          </a:p>
          <a:p>
            <a:pPr>
              <a:buFontTx/>
              <a:buAutoNum type="alphaLcParenR"/>
            </a:pPr>
            <a:endParaRPr lang="pt-BR" sz="2400"/>
          </a:p>
          <a:p>
            <a:pPr>
              <a:buFontTx/>
              <a:buAutoNum type="alphaLcParenR"/>
            </a:pPr>
            <a:r>
              <a:rPr lang="pt-BR" sz="2400"/>
              <a:t> Quais são as chances de Paulo e Laura terem um casal de filhos?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3492500" y="1350963"/>
            <a:ext cx="21209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Respostas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01650" y="2060575"/>
            <a:ext cx="21717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1.</a:t>
            </a:r>
          </a:p>
          <a:p>
            <a:pPr>
              <a:buFontTx/>
              <a:buAutoNum type="alphaLcParenR"/>
            </a:pPr>
            <a:r>
              <a:rPr lang="pt-BR"/>
              <a:t> 50% (10 em 20)</a:t>
            </a:r>
          </a:p>
          <a:p>
            <a:pPr>
              <a:buFontTx/>
              <a:buAutoNum type="alphaLcParenR"/>
            </a:pPr>
            <a:r>
              <a:rPr lang="pt-BR"/>
              <a:t> 30% (6 em 20)</a:t>
            </a:r>
          </a:p>
          <a:p>
            <a:pPr>
              <a:buFontTx/>
              <a:buAutoNum type="alphaLcParenR"/>
            </a:pPr>
            <a:r>
              <a:rPr lang="pt-BR"/>
              <a:t> 60% (12 em 20)</a:t>
            </a:r>
          </a:p>
          <a:p>
            <a:pPr>
              <a:buFontTx/>
              <a:buAutoNum type="alphaLcParenR"/>
            </a:pPr>
            <a:r>
              <a:rPr lang="pt-BR"/>
              <a:t> 40% (8 em 20)</a:t>
            </a:r>
          </a:p>
          <a:p>
            <a:pPr>
              <a:buFontTx/>
              <a:buAutoNum type="alphaLcParenR"/>
            </a:pPr>
            <a:r>
              <a:rPr lang="pt-BR"/>
              <a:t> 20% (4 em 20)</a:t>
            </a:r>
          </a:p>
          <a:p>
            <a:pPr>
              <a:buFontTx/>
              <a:buAutoNum type="alphaLcParenR"/>
            </a:pPr>
            <a:r>
              <a:rPr lang="pt-BR"/>
              <a:t> 35% (7 em 20)</a:t>
            </a:r>
          </a:p>
          <a:p>
            <a:endParaRPr lang="pt-BR"/>
          </a:p>
          <a:p>
            <a:r>
              <a:rPr lang="pt-BR"/>
              <a:t>2. </a:t>
            </a:r>
          </a:p>
          <a:p>
            <a:pPr>
              <a:buFontTx/>
              <a:buAutoNum type="alphaLcParenR"/>
            </a:pPr>
            <a:r>
              <a:rPr lang="pt-BR"/>
              <a:t> 25% (13 em 52)</a:t>
            </a:r>
          </a:p>
          <a:p>
            <a:pPr>
              <a:buFontTx/>
              <a:buAutoNum type="alphaLcParenR"/>
            </a:pPr>
            <a:r>
              <a:rPr lang="pt-BR"/>
              <a:t> 7,7% (4 em 52)</a:t>
            </a:r>
          </a:p>
          <a:p>
            <a:pPr>
              <a:buFontTx/>
              <a:buAutoNum type="alphaLcParenR"/>
            </a:pPr>
            <a:r>
              <a:rPr lang="pt-BR"/>
              <a:t> 1,9% (1 em 52)</a:t>
            </a:r>
          </a:p>
          <a:p>
            <a:pPr>
              <a:buFontTx/>
              <a:buAutoNum type="alphaLcParenR"/>
            </a:pPr>
            <a:r>
              <a:rPr lang="pt-BR"/>
              <a:t> 50% (26 em 52)</a:t>
            </a:r>
          </a:p>
          <a:p>
            <a:pPr>
              <a:buFontTx/>
              <a:buAutoNum type="alphaLcParenR"/>
            </a:pPr>
            <a:r>
              <a:rPr lang="pt-BR"/>
              <a:t> 3,8% (2 em 52)</a:t>
            </a:r>
          </a:p>
          <a:p>
            <a:pPr>
              <a:buFontTx/>
              <a:buAutoNum type="alphaLcParenR"/>
            </a:pPr>
            <a:r>
              <a:rPr lang="pt-BR"/>
              <a:t>  75% (3 em 4)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276600" y="2060575"/>
            <a:ext cx="53276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3.</a:t>
            </a:r>
          </a:p>
          <a:p>
            <a:r>
              <a:rPr lang="pt-BR"/>
              <a:t>a) 60% (6 em 10)</a:t>
            </a:r>
          </a:p>
          <a:p>
            <a:r>
              <a:rPr lang="pt-BR"/>
              <a:t>b) 40% (4 em 10)</a:t>
            </a:r>
          </a:p>
          <a:p>
            <a:endParaRPr lang="pt-BR"/>
          </a:p>
          <a:p>
            <a:r>
              <a:rPr lang="pt-BR"/>
              <a:t>4. </a:t>
            </a:r>
          </a:p>
          <a:p>
            <a:pPr>
              <a:buFontTx/>
              <a:buAutoNum type="alphaLcParenR"/>
            </a:pPr>
            <a:r>
              <a:rPr lang="pt-BR"/>
              <a:t> 6: 3 verdes, 2 amarelos e 1 vermelho.</a:t>
            </a:r>
          </a:p>
          <a:p>
            <a:pPr>
              <a:buFontTx/>
              <a:buAutoNum type="alphaLcParenR"/>
            </a:pPr>
            <a:r>
              <a:rPr lang="pt-BR"/>
              <a:t> 2 em 6, ou 0,333, ou 33,3%.</a:t>
            </a:r>
          </a:p>
          <a:p>
            <a:pPr>
              <a:buFontTx/>
              <a:buAutoNum type="alphaLcParenR"/>
            </a:pPr>
            <a:r>
              <a:rPr lang="pt-BR"/>
              <a:t> Verde; 3 em 6, ou 0,5 ou 50%.</a:t>
            </a:r>
          </a:p>
          <a:p>
            <a:pPr>
              <a:buFontTx/>
              <a:buAutoNum type="alphaLcParenR"/>
            </a:pPr>
            <a:r>
              <a:rPr lang="pt-BR"/>
              <a:t> Vermelho; 1 em 6, ou aproximadamente 0,167, ou 16,7%.</a:t>
            </a:r>
          </a:p>
          <a:p>
            <a:pPr>
              <a:buFontTx/>
              <a:buAutoNum type="alphaLcParenR"/>
            </a:pPr>
            <a:r>
              <a:rPr lang="pt-BR"/>
              <a:t> Resposta pessoal.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3013075" y="1268413"/>
            <a:ext cx="32607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Atividade Prática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2286000" y="2092325"/>
            <a:ext cx="4779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Três equipes devem ser formadas na classe.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3850" y="2708275"/>
            <a:ext cx="8496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a) Uma equipe lança um dado 10 vezes, anota os números obtidos e calcula a porcentagem dos que são pares.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23850" y="3829050"/>
            <a:ext cx="6557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b) Outra equipe faz o mesmo, mas lançando o dado 20 vezes.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57188" y="4648200"/>
            <a:ext cx="8929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c) A terceira equipe também repete o procedimento, mas lançando o dado 40 vezes.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323850" y="5441950"/>
            <a:ext cx="873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d) No final, verifiquem qual das três equipes chegou ao valor mais próximo de 50%.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25463" y="10683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Referências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525463" y="1817688"/>
            <a:ext cx="79740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MORI, Iracema; ONAGA, Dulce Satiko. </a:t>
            </a:r>
            <a:r>
              <a:rPr lang="pt-BR" sz="1200" b="1"/>
              <a:t>Matemática: ideias e desafios</a:t>
            </a:r>
            <a:r>
              <a:rPr lang="pt-BR" sz="1200"/>
              <a:t>. 9º ano. 15. ed. São Paulo: Saraiva, 2009.</a:t>
            </a:r>
          </a:p>
          <a:p>
            <a:endParaRPr lang="pt-BR" sz="1200"/>
          </a:p>
          <a:p>
            <a:r>
              <a:rPr lang="pt-BR" sz="1200"/>
              <a:t>DANTE, Luiz Roberto. </a:t>
            </a:r>
            <a:r>
              <a:rPr lang="pt-BR" sz="1200" b="1"/>
              <a:t>Tudo é Matemática</a:t>
            </a:r>
            <a:r>
              <a:rPr lang="pt-BR" sz="1200"/>
              <a:t>. 3. ed. São Paulo: Ática, 2009.</a:t>
            </a:r>
          </a:p>
          <a:p>
            <a:endParaRPr lang="pt-BR" sz="1200"/>
          </a:p>
          <a:p>
            <a:r>
              <a:rPr lang="pt-BR" sz="1200"/>
              <a:t>RIBEIRO, Jackson. </a:t>
            </a:r>
            <a:r>
              <a:rPr lang="pt-BR" sz="1200" b="1"/>
              <a:t>Matemática: ciência, linguagem e tecnologia</a:t>
            </a:r>
            <a:r>
              <a:rPr lang="pt-BR" sz="1200"/>
              <a:t>. 1. ed. São Paulo: Scipione, 2010.</a:t>
            </a:r>
          </a:p>
          <a:p>
            <a:endParaRPr lang="pt-BR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50825" y="1412875"/>
          <a:ext cx="8642350" cy="4749800"/>
        </p:xfrm>
        <a:graphic>
          <a:graphicData uri="http://schemas.openxmlformats.org/drawingml/2006/table">
            <a:tbl>
              <a:tblPr/>
              <a:tblGrid>
                <a:gridCol w="563563"/>
                <a:gridCol w="3262312"/>
                <a:gridCol w="3808413"/>
                <a:gridCol w="1008062"/>
              </a:tblGrid>
              <a:tr h="43230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n° do slide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direito da imagem como está ao lado da foto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link do site onde se consegiu a informação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Data do Acesso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90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30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Neolexx / Moeda / Creative Commons Attribution-Share Alike 3.0 Unported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http://commons.wikimedia.org/wiki/File:Russian_nickel_coin_spinning.gif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69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Classical Numismatic Group, Inc (http://www.cngcoins.com) / GNU-Lizenz für freie Dokumentation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http://de.wikipedia.org/w/index.php?title=Datei:Bayern,_Ludwig_II.,_Taler_1871,_CNG.jpg&amp;filetimestamp=20120711155114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69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Sindermann, Jürgen / Creative Commons Attribution-Share Alike 3.0 Germany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http://commons.wikimedia.org/wiki/File:Bundesarchiv_Bild_183-K0302-0033-001,_Rostock,_S%C3%BCdstadt-Krankenhaus.jpg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30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David Roseborough / Creative Commons Uveďte autora 2.0 Generic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http://cs.wikipedia.org/wiki/Soubor:Pregnant_woman_(2).jpg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69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Webmaster-chx / Creative Commons paternité – partage à l’identique 3.0 (non transposée)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http://fr.wikipedia.org/wiki/Fichier:Ch-x_Bild_2.JPG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30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Tom O Fitz /  Creative Commons Attribution-Share Alike 2.0 Generic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http://commons.wikimedia.org/wiki/File:Moody_girl.jpg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30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Maxim Razin / GNU Free Documentation License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http://en.wikipedia.org/wiki/File:RacingBicycle-non.JPG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30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Janzak / GNU Free Documentation License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http://commons.wikimedia.org/wiki/File:Montessori_education.jpg?uselang=pt-br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6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50825" y="1412875"/>
          <a:ext cx="8642350" cy="3019425"/>
        </p:xfrm>
        <a:graphic>
          <a:graphicData uri="http://schemas.openxmlformats.org/drawingml/2006/table">
            <a:tbl>
              <a:tblPr/>
              <a:tblGrid>
                <a:gridCol w="563563"/>
                <a:gridCol w="3262312"/>
                <a:gridCol w="3808413"/>
                <a:gridCol w="1008062"/>
              </a:tblGrid>
              <a:tr h="43213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n° do slide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direito da imagem como está ao lado da foto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link do site onde se consegiu a informação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Data do Acesso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2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44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Bartosz Senderek / Creative Commons Uznanie autorstwa – Na tych samych warunkach 2.5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http://pl.wikipedia.org/w/index.php?title=Plik:Kupony_Lotto.jpg&amp;filetimestamp=20060608154428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75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Jacopo de' Barbari / Retrato de Fra Luca Pacioli e um jovem desconhecido /Public Domain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http://commons.wikimedia.org/wiki/File:Jacopo_de'_Barbari_-_Portrait_of_Fra_Luca_Pacioli_and_an_Unknown_Young_Man_-_WGA1269.jpg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13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Ecummenic /Pierre Dupin (c.1690-c.1751) / Public Domain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http://commons.wikimedia.org/wiki/File:Jacques_Bernoulli_by_Dupin.jpg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13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Dan Foy / Creative Commons Attribuzione 2.0 Generico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http://it.wikipedia.org/wiki/File:Little_girl_drawing_with_blue_pencil.jpg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20/09/2012</a:t>
                      </a:r>
                    </a:p>
                  </a:txBody>
                  <a:tcPr marL="5515" marR="5515" marT="5514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187450" y="1412875"/>
            <a:ext cx="66246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200"/>
              <a:t>Jogar uma moeda envolve uma situação aleatória, ou seja, envolve as leis do acaso: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971550" y="3267075"/>
            <a:ext cx="72009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>
                <a:solidFill>
                  <a:srgbClr val="FF0000"/>
                </a:solidFill>
              </a:rPr>
              <a:t>“Não é possível dizer com exatidão qual será o resultado final, mas sabemos, com certeza, quantos e quais são os resultados possíveis.”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677988" y="1196975"/>
            <a:ext cx="58102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/>
              <a:t>No caso da moeda, são dois </a:t>
            </a:r>
          </a:p>
          <a:p>
            <a:r>
              <a:rPr lang="pt-BR" sz="3200"/>
              <a:t>resultados possíveis: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1839913" y="2420938"/>
            <a:ext cx="50307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>
                <a:solidFill>
                  <a:srgbClr val="FF0000"/>
                </a:solidFill>
              </a:rPr>
              <a:t>CARA   ou  COROA.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490538" y="6092825"/>
            <a:ext cx="8258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Desde que a moeda não seja “viciada”, essa é uma jogada em que ambos os resultados têm a mesma chance de ocorrer.</a:t>
            </a:r>
          </a:p>
        </p:txBody>
      </p:sp>
      <p:pic>
        <p:nvPicPr>
          <p:cNvPr id="8" name="Picture 2" descr="File:Bayern, Ludwig II., Taler 1871, CNG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7000" y="3213100"/>
            <a:ext cx="54737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6876256" y="3212976"/>
            <a:ext cx="646331" cy="273630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pt-BR" sz="1000" dirty="0">
                <a:latin typeface="Arial" pitchFamily="34" charset="0"/>
                <a:cs typeface="Arial" pitchFamily="34" charset="0"/>
              </a:rPr>
              <a:t>Imagem: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Classical Numismatic Group, Inc (http://www.cngcoins.com) </a:t>
            </a:r>
            <a:r>
              <a:rPr lang="de-DE" sz="1000" dirty="0">
                <a:latin typeface="Arial" pitchFamily="34" charset="0"/>
                <a:cs typeface="Arial" pitchFamily="34" charset="0"/>
              </a:rPr>
              <a:t>/ GNU-Lizenz für freie Dokumentation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9388" y="1052513"/>
            <a:ext cx="48942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Observe outros experimentos que envolvem o acaso: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34925" y="2098675"/>
            <a:ext cx="4649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>
                <a:solidFill>
                  <a:srgbClr val="FF0000"/>
                </a:solidFill>
              </a:rPr>
              <a:t>Prever o tempo de vida do ser humano.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01613" y="3644900"/>
            <a:ext cx="4370387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A esperança de vida do brasileiro, ao nascer, divulgada pelo IBGE (Instituto Brasileiro de Geografia e Estatística) em 2010, era de 73,48 anos. Em 1943, essa expectativa era de 67,7 anos.</a:t>
            </a:r>
          </a:p>
        </p:txBody>
      </p:sp>
      <p:sp>
        <p:nvSpPr>
          <p:cNvPr id="9" name="CaixaDeTexto 8"/>
          <p:cNvSpPr txBox="1"/>
          <p:nvPr/>
        </p:nvSpPr>
        <p:spPr>
          <a:xfrm rot="5400000">
            <a:off x="6851868" y="4467782"/>
            <a:ext cx="492443" cy="416484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pt-BR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Imagem: </a:t>
            </a:r>
            <a:r>
              <a:rPr lang="en-US" sz="1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Sindermann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Jürgen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/ Creative Commons Attribution-Share Alike 3.0 Germany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3" name="Picture 4" descr="File:Bundesarchiv Bild 183-K0302-0033-001, Rostock, Südstadt-Krankenhaus.jpg"/>
          <p:cNvPicPr>
            <a:picLocks noChangeAspect="1" noChangeArrowheads="1"/>
          </p:cNvPicPr>
          <p:nvPr/>
        </p:nvPicPr>
        <p:blipFill>
          <a:blip r:embed="rId3" cstate="print"/>
          <a:srcRect l="12598" t="8078" r="33141" b="5571"/>
          <a:stretch>
            <a:fillRect/>
          </a:stretch>
        </p:blipFill>
        <p:spPr bwMode="auto">
          <a:xfrm>
            <a:off x="5014913" y="1400175"/>
            <a:ext cx="4027487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95288" y="2481263"/>
            <a:ext cx="381635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800" b="1"/>
              <a:t>Genética</a:t>
            </a:r>
            <a:r>
              <a:rPr lang="pt-PT" sz="2800"/>
              <a:t> é o ramo da Biologia que estuda a forma como se transmitem as características biológicas de geração para geração.</a:t>
            </a:r>
            <a:endParaRPr lang="pt-BR" sz="2800"/>
          </a:p>
        </p:txBody>
      </p:sp>
      <p:grpSp>
        <p:nvGrpSpPr>
          <p:cNvPr id="2" name="Grupo 7"/>
          <p:cNvGrpSpPr>
            <a:grpSpLocks/>
          </p:cNvGrpSpPr>
          <p:nvPr/>
        </p:nvGrpSpPr>
        <p:grpSpPr bwMode="auto">
          <a:xfrm>
            <a:off x="4376738" y="1989138"/>
            <a:ext cx="4803775" cy="4535487"/>
            <a:chOff x="4139952" y="1556792"/>
            <a:chExt cx="4803050" cy="4536504"/>
          </a:xfrm>
        </p:grpSpPr>
        <p:pic>
          <p:nvPicPr>
            <p:cNvPr id="20486" name="Picture 2" descr="File:Pregnant woman (2)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39952" y="1556792"/>
              <a:ext cx="4464496" cy="44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8604448" y="1995058"/>
              <a:ext cx="338554" cy="4098238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>
                <a:defRPr/>
              </a:pPr>
              <a:r>
                <a:rPr lang="pt-BR" sz="1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Imagem: </a:t>
              </a:r>
              <a:r>
                <a:rPr lang="en-US" sz="1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David </a:t>
              </a:r>
              <a:r>
                <a:rPr lang="en-US" sz="1000" dirty="0" err="1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Roseborough</a:t>
              </a:r>
              <a:r>
                <a:rPr lang="en-US" sz="1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 / Creative Commons </a:t>
              </a:r>
              <a:r>
                <a:rPr lang="en-US" sz="1000" dirty="0" err="1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Uveďte</a:t>
              </a:r>
              <a:r>
                <a:rPr lang="en-US" sz="1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autora</a:t>
              </a:r>
              <a:r>
                <a:rPr lang="en-US" sz="1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 2.0 Generic</a:t>
              </a:r>
              <a:endParaRPr lang="pt-BR" sz="1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0825" y="1200150"/>
            <a:ext cx="86423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200">
                <a:solidFill>
                  <a:srgbClr val="FF0000"/>
                </a:solidFill>
              </a:rPr>
              <a:t>Prever características físicas de um bebê que vai nascer.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468313" y="1268413"/>
            <a:ext cx="8586787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Como é possível chegar a esses dados?</a:t>
            </a:r>
          </a:p>
          <a:p>
            <a:endParaRPr lang="pt-BR" sz="3200"/>
          </a:p>
          <a:p>
            <a:r>
              <a:rPr lang="pt-BR" sz="3200"/>
              <a:t>É possível saber a chance de algo acontecer?</a:t>
            </a:r>
          </a:p>
          <a:p>
            <a:endParaRPr lang="pt-BR" sz="3200"/>
          </a:p>
        </p:txBody>
      </p:sp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2484438" y="3429000"/>
            <a:ext cx="4103687" cy="3095625"/>
            <a:chOff x="2483768" y="3573016"/>
            <a:chExt cx="4104456" cy="3095698"/>
          </a:xfrm>
        </p:grpSpPr>
        <p:pic>
          <p:nvPicPr>
            <p:cNvPr id="21509" name="Picture 2" descr="File:Ch-x Bild 2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3573016"/>
              <a:ext cx="4104456" cy="269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0" name="CaixaDeTexto 8"/>
            <p:cNvSpPr txBox="1">
              <a:spLocks noChangeArrowheads="1"/>
            </p:cNvSpPr>
            <p:nvPr/>
          </p:nvSpPr>
          <p:spPr bwMode="auto">
            <a:xfrm>
              <a:off x="2483768" y="6268604"/>
              <a:ext cx="36301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000">
                  <a:solidFill>
                    <a:srgbClr val="000000"/>
                  </a:solidFill>
                  <a:latin typeface="Calibri" pitchFamily="34" charset="0"/>
                </a:rPr>
                <a:t>Imagem: </a:t>
              </a:r>
              <a:r>
                <a:rPr lang="fr-FR" sz="1000">
                  <a:solidFill>
                    <a:srgbClr val="000000"/>
                  </a:solidFill>
                  <a:latin typeface="Calibri" pitchFamily="34" charset="0"/>
                </a:rPr>
                <a:t>Webmaster-chx / Creative Commons paternité – partage à l’identique 3.0 (non transposée)</a:t>
              </a:r>
              <a:endParaRPr lang="pt-BR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838200" y="2060575"/>
            <a:ext cx="79105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Sim, é possível medir a chance de algo acontecer. </a:t>
            </a:r>
          </a:p>
          <a:p>
            <a:pPr algn="just"/>
            <a:r>
              <a:rPr lang="pt-BR" sz="2400"/>
              <a:t>Essa medida é chamada </a:t>
            </a:r>
            <a:r>
              <a:rPr lang="pt-BR" sz="2400">
                <a:solidFill>
                  <a:srgbClr val="FF0000"/>
                </a:solidFill>
              </a:rPr>
              <a:t>PROBABILIDADE</a:t>
            </a:r>
            <a:r>
              <a:rPr lang="pt-BR" sz="2400"/>
              <a:t> e é dada por uma razão entre dois números.</a:t>
            </a:r>
          </a:p>
        </p:txBody>
      </p:sp>
      <p:sp>
        <p:nvSpPr>
          <p:cNvPr id="3" name="CaixaDeTexto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3289" y="4235936"/>
            <a:ext cx="8370038" cy="730008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3"/>
          <p:cNvSpPr txBox="1">
            <a:spLocks noChangeArrowheads="1"/>
          </p:cNvSpPr>
          <p:nvPr/>
        </p:nvSpPr>
        <p:spPr bwMode="auto">
          <a:xfrm>
            <a:off x="179388" y="-33338"/>
            <a:ext cx="4968875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Estatística e probabilidades. Noção de probabilidade de um acontecimento.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611188" y="1487488"/>
            <a:ext cx="80645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200"/>
              <a:t>A teoria das </a:t>
            </a:r>
            <a:r>
              <a:rPr lang="pt-BR" sz="3200" i="1"/>
              <a:t>probabilidades</a:t>
            </a:r>
            <a:r>
              <a:rPr lang="pt-BR" sz="3200"/>
              <a:t> é um ramo da Matemática que cria, elabora e pesquisa modelos que deem os resultados prováveis ou as chances de determinado resultado ocorrer.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755650" y="4797425"/>
            <a:ext cx="77771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3200"/>
              <a:t>Vamos analisar como isso acontece através de alguns exemplos.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2488</Words>
  <Application>Microsoft Office PowerPoint</Application>
  <PresentationFormat>Apresentação na tela (4:3)</PresentationFormat>
  <Paragraphs>372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Tema do Office</vt:lpstr>
      <vt:lpstr>Personalizar design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Mknod</cp:lastModifiedBy>
  <cp:revision>216</cp:revision>
  <dcterms:created xsi:type="dcterms:W3CDTF">2011-07-13T12:53:46Z</dcterms:created>
  <dcterms:modified xsi:type="dcterms:W3CDTF">2013-03-22T17:44:05Z</dcterms:modified>
</cp:coreProperties>
</file>