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40"/>
  </p:notesMasterIdLst>
  <p:sldIdLst>
    <p:sldId id="300" r:id="rId4"/>
    <p:sldId id="262" r:id="rId5"/>
    <p:sldId id="263" r:id="rId6"/>
    <p:sldId id="264" r:id="rId7"/>
    <p:sldId id="293" r:id="rId8"/>
    <p:sldId id="265" r:id="rId9"/>
    <p:sldId id="266" r:id="rId10"/>
    <p:sldId id="294" r:id="rId11"/>
    <p:sldId id="267" r:id="rId12"/>
    <p:sldId id="29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96" r:id="rId24"/>
    <p:sldId id="277" r:id="rId25"/>
    <p:sldId id="278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2" r:id="rId35"/>
    <p:sldId id="297" r:id="rId36"/>
    <p:sldId id="298" r:id="rId37"/>
    <p:sldId id="290" r:id="rId38"/>
    <p:sldId id="299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2" autoAdjust="0"/>
  </p:normalViewPr>
  <p:slideViewPr>
    <p:cSldViewPr>
      <p:cViewPr varScale="1">
        <p:scale>
          <a:sx n="55" d="100"/>
          <a:sy n="55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96DF-52E2-4558-B40A-3FDE6F0F4E0D}" type="doc">
      <dgm:prSet loTypeId="urn:microsoft.com/office/officeart/2005/8/layout/vList4#1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4F0B4171-E30A-49B0-B07B-7D071B052143}">
      <dgm:prSet phldrT="[Texto]" custT="1"/>
      <dgm:spPr/>
      <dgm:t>
        <a:bodyPr/>
        <a:lstStyle/>
        <a:p>
          <a:r>
            <a:rPr lang="pt-BR" sz="2600" dirty="0">
              <a:latin typeface="Arial" pitchFamily="34" charset="0"/>
              <a:cs typeface="Arial" pitchFamily="34" charset="0"/>
            </a:rPr>
            <a:t>À vista R$ 1.500,00.</a:t>
          </a:r>
        </a:p>
      </dgm:t>
    </dgm:pt>
    <dgm:pt modelId="{CCFB8F0D-F2D8-4EAA-9D82-558CC55CA26A}" type="parTrans" cxnId="{0F5A4448-F0E7-4323-8790-A66C4C88F4D4}">
      <dgm:prSet/>
      <dgm:spPr/>
      <dgm:t>
        <a:bodyPr/>
        <a:lstStyle/>
        <a:p>
          <a:endParaRPr lang="pt-BR"/>
        </a:p>
      </dgm:t>
    </dgm:pt>
    <dgm:pt modelId="{D147DC7C-9DDB-48E4-BC07-EC072EB300A5}" type="sibTrans" cxnId="{0F5A4448-F0E7-4323-8790-A66C4C88F4D4}">
      <dgm:prSet/>
      <dgm:spPr/>
      <dgm:t>
        <a:bodyPr/>
        <a:lstStyle/>
        <a:p>
          <a:endParaRPr lang="pt-BR"/>
        </a:p>
      </dgm:t>
    </dgm:pt>
    <dgm:pt modelId="{066FCACC-EF13-43E1-8C8E-114567F83296}">
      <dgm:prSet phldrT="[Texto]"/>
      <dgm:spPr/>
      <dgm:t>
        <a:bodyPr/>
        <a:lstStyle/>
        <a:p>
          <a:r>
            <a:rPr lang="pt-BR" dirty="0">
              <a:latin typeface="Arial" pitchFamily="34" charset="0"/>
              <a:cs typeface="Arial" pitchFamily="34" charset="0"/>
            </a:rPr>
            <a:t>R$ 500,00 de entrada e mais 4 parcelas de R$ 310,00.</a:t>
          </a:r>
          <a:endParaRPr lang="pt-BR" dirty="0"/>
        </a:p>
      </dgm:t>
    </dgm:pt>
    <dgm:pt modelId="{653AC8EC-4294-4DD1-BCB8-98C0DB2E4E96}" type="parTrans" cxnId="{42E169B2-F47A-47AD-A853-096B5696EB31}">
      <dgm:prSet/>
      <dgm:spPr/>
      <dgm:t>
        <a:bodyPr/>
        <a:lstStyle/>
        <a:p>
          <a:endParaRPr lang="pt-BR"/>
        </a:p>
      </dgm:t>
    </dgm:pt>
    <dgm:pt modelId="{34685B16-9D9E-4FA8-A09D-D0B65E3007D3}" type="sibTrans" cxnId="{42E169B2-F47A-47AD-A853-096B5696EB31}">
      <dgm:prSet/>
      <dgm:spPr/>
      <dgm:t>
        <a:bodyPr/>
        <a:lstStyle/>
        <a:p>
          <a:endParaRPr lang="pt-BR"/>
        </a:p>
      </dgm:t>
    </dgm:pt>
    <dgm:pt modelId="{2368FF3A-9FB7-4D5D-BF8C-CB609A64345C}">
      <dgm:prSet phldrT="[Texto]"/>
      <dgm:spPr/>
      <dgm:t>
        <a:bodyPr/>
        <a:lstStyle/>
        <a:p>
          <a:r>
            <a:rPr lang="pt-BR" dirty="0">
              <a:latin typeface="Arial" pitchFamily="34" charset="0"/>
              <a:cs typeface="Arial" pitchFamily="34" charset="0"/>
            </a:rPr>
            <a:t>R$ 300,00 de entrada e mais 6 parcelas de R$ 272,00.</a:t>
          </a:r>
          <a:endParaRPr lang="pt-BR" dirty="0"/>
        </a:p>
      </dgm:t>
    </dgm:pt>
    <dgm:pt modelId="{BD188433-2EC6-420B-A744-030BA63B99ED}" type="parTrans" cxnId="{DE764C7D-84DD-4A6C-BD6A-9FC4A98236A9}">
      <dgm:prSet/>
      <dgm:spPr/>
      <dgm:t>
        <a:bodyPr/>
        <a:lstStyle/>
        <a:p>
          <a:endParaRPr lang="pt-BR"/>
        </a:p>
      </dgm:t>
    </dgm:pt>
    <dgm:pt modelId="{851477F8-B552-404B-9946-BE32C1993472}" type="sibTrans" cxnId="{DE764C7D-84DD-4A6C-BD6A-9FC4A98236A9}">
      <dgm:prSet/>
      <dgm:spPr/>
      <dgm:t>
        <a:bodyPr/>
        <a:lstStyle/>
        <a:p>
          <a:endParaRPr lang="pt-BR"/>
        </a:p>
      </dgm:t>
    </dgm:pt>
    <dgm:pt modelId="{4091521B-F976-4E22-918B-F7C3A3B6A3BF}" type="pres">
      <dgm:prSet presAssocID="{5B0296DF-52E2-4558-B40A-3FDE6F0F4E0D}" presName="linear" presStyleCnt="0">
        <dgm:presLayoutVars>
          <dgm:dir/>
          <dgm:resizeHandles val="exact"/>
        </dgm:presLayoutVars>
      </dgm:prSet>
      <dgm:spPr/>
    </dgm:pt>
    <dgm:pt modelId="{6064D05E-FB8E-4383-9922-E9298F05FBAA}" type="pres">
      <dgm:prSet presAssocID="{4F0B4171-E30A-49B0-B07B-7D071B052143}" presName="comp" presStyleCnt="0"/>
      <dgm:spPr/>
    </dgm:pt>
    <dgm:pt modelId="{17D690BE-85BB-4703-9678-38B5B1166BD7}" type="pres">
      <dgm:prSet presAssocID="{4F0B4171-E30A-49B0-B07B-7D071B052143}" presName="box" presStyleLbl="node1" presStyleIdx="0" presStyleCnt="3"/>
      <dgm:spPr/>
    </dgm:pt>
    <dgm:pt modelId="{26E42D6B-A05E-4789-8E64-613FA5D17505}" type="pres">
      <dgm:prSet presAssocID="{4F0B4171-E30A-49B0-B07B-7D071B052143}" presName="img" presStyleLbl="fgImgPlace1" presStyleIdx="0" presStyleCnt="3" custLinFactNeighborX="-3167"/>
      <dgm:spPr/>
    </dgm:pt>
    <dgm:pt modelId="{75457FCF-36DE-406B-8F0A-BE2E380CB30F}" type="pres">
      <dgm:prSet presAssocID="{4F0B4171-E30A-49B0-B07B-7D071B052143}" presName="text" presStyleLbl="node1" presStyleIdx="0" presStyleCnt="3">
        <dgm:presLayoutVars>
          <dgm:bulletEnabled val="1"/>
        </dgm:presLayoutVars>
      </dgm:prSet>
      <dgm:spPr/>
    </dgm:pt>
    <dgm:pt modelId="{2105AB55-D310-4984-9721-A5D3A85BB569}" type="pres">
      <dgm:prSet presAssocID="{D147DC7C-9DDB-48E4-BC07-EC072EB300A5}" presName="spacer" presStyleCnt="0"/>
      <dgm:spPr/>
    </dgm:pt>
    <dgm:pt modelId="{49653305-9000-4123-B299-54AB9BF1C700}" type="pres">
      <dgm:prSet presAssocID="{066FCACC-EF13-43E1-8C8E-114567F83296}" presName="comp" presStyleCnt="0"/>
      <dgm:spPr/>
    </dgm:pt>
    <dgm:pt modelId="{089DDC45-A8AC-4C14-B7C4-DE67243B90C0}" type="pres">
      <dgm:prSet presAssocID="{066FCACC-EF13-43E1-8C8E-114567F83296}" presName="box" presStyleLbl="node1" presStyleIdx="1" presStyleCnt="3" custLinFactNeighborY="-10927"/>
      <dgm:spPr/>
    </dgm:pt>
    <dgm:pt modelId="{E9803B3A-CF25-479B-83A1-C64A23DD66ED}" type="pres">
      <dgm:prSet presAssocID="{066FCACC-EF13-43E1-8C8E-114567F83296}" presName="img" presStyleLbl="fgImgPlace1" presStyleIdx="1" presStyleCnt="3" custLinFactNeighborX="-2896" custLinFactNeighborY="-13830"/>
      <dgm:spPr/>
    </dgm:pt>
    <dgm:pt modelId="{8ACA50C8-9ED4-456F-A4FB-56EB7B411FA5}" type="pres">
      <dgm:prSet presAssocID="{066FCACC-EF13-43E1-8C8E-114567F83296}" presName="text" presStyleLbl="node1" presStyleIdx="1" presStyleCnt="3">
        <dgm:presLayoutVars>
          <dgm:bulletEnabled val="1"/>
        </dgm:presLayoutVars>
      </dgm:prSet>
      <dgm:spPr/>
    </dgm:pt>
    <dgm:pt modelId="{8EB68409-C459-4473-9288-6091FED309AE}" type="pres">
      <dgm:prSet presAssocID="{34685B16-9D9E-4FA8-A09D-D0B65E3007D3}" presName="spacer" presStyleCnt="0"/>
      <dgm:spPr/>
    </dgm:pt>
    <dgm:pt modelId="{EAA524B2-AD66-44C8-A284-B50D9B9B7F7C}" type="pres">
      <dgm:prSet presAssocID="{2368FF3A-9FB7-4D5D-BF8C-CB609A64345C}" presName="comp" presStyleCnt="0"/>
      <dgm:spPr/>
    </dgm:pt>
    <dgm:pt modelId="{13892D42-4603-4BE0-A018-B32139AACA84}" type="pres">
      <dgm:prSet presAssocID="{2368FF3A-9FB7-4D5D-BF8C-CB609A64345C}" presName="box" presStyleLbl="node1" presStyleIdx="2" presStyleCnt="3" custLinFactNeighborY="-21854"/>
      <dgm:spPr/>
    </dgm:pt>
    <dgm:pt modelId="{F727AC75-03CF-4BA8-B40B-5B3F5C9E9CC8}" type="pres">
      <dgm:prSet presAssocID="{2368FF3A-9FB7-4D5D-BF8C-CB609A64345C}" presName="img" presStyleLbl="fgImgPlace1" presStyleIdx="2" presStyleCnt="3" custLinFactNeighborX="-3167" custLinFactNeighborY="-30053"/>
      <dgm:spPr/>
    </dgm:pt>
    <dgm:pt modelId="{8C7E8C48-B1EC-4899-B8DF-DE2B5D20BA4E}" type="pres">
      <dgm:prSet presAssocID="{2368FF3A-9FB7-4D5D-BF8C-CB609A64345C}" presName="text" presStyleLbl="node1" presStyleIdx="2" presStyleCnt="3">
        <dgm:presLayoutVars>
          <dgm:bulletEnabled val="1"/>
        </dgm:presLayoutVars>
      </dgm:prSet>
      <dgm:spPr/>
    </dgm:pt>
  </dgm:ptLst>
  <dgm:cxnLst>
    <dgm:cxn modelId="{66DB651D-178E-4A05-8876-17BDB3F0D9CC}" type="presOf" srcId="{2368FF3A-9FB7-4D5D-BF8C-CB609A64345C}" destId="{13892D42-4603-4BE0-A018-B32139AACA84}" srcOrd="0" destOrd="0" presId="urn:microsoft.com/office/officeart/2005/8/layout/vList4#1"/>
    <dgm:cxn modelId="{0F5A4448-F0E7-4323-8790-A66C4C88F4D4}" srcId="{5B0296DF-52E2-4558-B40A-3FDE6F0F4E0D}" destId="{4F0B4171-E30A-49B0-B07B-7D071B052143}" srcOrd="0" destOrd="0" parTransId="{CCFB8F0D-F2D8-4EAA-9D82-558CC55CA26A}" sibTransId="{D147DC7C-9DDB-48E4-BC07-EC072EB300A5}"/>
    <dgm:cxn modelId="{3332B64A-DD1F-4D77-8FC1-6AF50548B7B9}" type="presOf" srcId="{066FCACC-EF13-43E1-8C8E-114567F83296}" destId="{8ACA50C8-9ED4-456F-A4FB-56EB7B411FA5}" srcOrd="1" destOrd="0" presId="urn:microsoft.com/office/officeart/2005/8/layout/vList4#1"/>
    <dgm:cxn modelId="{ED36E47B-B0FE-4240-A881-233CECC04AFC}" type="presOf" srcId="{4F0B4171-E30A-49B0-B07B-7D071B052143}" destId="{17D690BE-85BB-4703-9678-38B5B1166BD7}" srcOrd="0" destOrd="0" presId="urn:microsoft.com/office/officeart/2005/8/layout/vList4#1"/>
    <dgm:cxn modelId="{DE764C7D-84DD-4A6C-BD6A-9FC4A98236A9}" srcId="{5B0296DF-52E2-4558-B40A-3FDE6F0F4E0D}" destId="{2368FF3A-9FB7-4D5D-BF8C-CB609A64345C}" srcOrd="2" destOrd="0" parTransId="{BD188433-2EC6-420B-A744-030BA63B99ED}" sibTransId="{851477F8-B552-404B-9946-BE32C1993472}"/>
    <dgm:cxn modelId="{205D6E7E-C26A-4A72-9A48-BEE0C1688868}" type="presOf" srcId="{2368FF3A-9FB7-4D5D-BF8C-CB609A64345C}" destId="{8C7E8C48-B1EC-4899-B8DF-DE2B5D20BA4E}" srcOrd="1" destOrd="0" presId="urn:microsoft.com/office/officeart/2005/8/layout/vList4#1"/>
    <dgm:cxn modelId="{EECEBB94-303B-4FD4-A18D-98D5C015C0ED}" type="presOf" srcId="{066FCACC-EF13-43E1-8C8E-114567F83296}" destId="{089DDC45-A8AC-4C14-B7C4-DE67243B90C0}" srcOrd="0" destOrd="0" presId="urn:microsoft.com/office/officeart/2005/8/layout/vList4#1"/>
    <dgm:cxn modelId="{66BE16AE-8A04-4189-8174-8F29DE0E8A1D}" type="presOf" srcId="{4F0B4171-E30A-49B0-B07B-7D071B052143}" destId="{75457FCF-36DE-406B-8F0A-BE2E380CB30F}" srcOrd="1" destOrd="0" presId="urn:microsoft.com/office/officeart/2005/8/layout/vList4#1"/>
    <dgm:cxn modelId="{42E169B2-F47A-47AD-A853-096B5696EB31}" srcId="{5B0296DF-52E2-4558-B40A-3FDE6F0F4E0D}" destId="{066FCACC-EF13-43E1-8C8E-114567F83296}" srcOrd="1" destOrd="0" parTransId="{653AC8EC-4294-4DD1-BCB8-98C0DB2E4E96}" sibTransId="{34685B16-9D9E-4FA8-A09D-D0B65E3007D3}"/>
    <dgm:cxn modelId="{BE167BFC-72EC-4FC1-AB5F-8ACC79CE4070}" type="presOf" srcId="{5B0296DF-52E2-4558-B40A-3FDE6F0F4E0D}" destId="{4091521B-F976-4E22-918B-F7C3A3B6A3BF}" srcOrd="0" destOrd="0" presId="urn:microsoft.com/office/officeart/2005/8/layout/vList4#1"/>
    <dgm:cxn modelId="{B1ADABEC-B625-47BF-8EDF-82AF9442E9F3}" type="presParOf" srcId="{4091521B-F976-4E22-918B-F7C3A3B6A3BF}" destId="{6064D05E-FB8E-4383-9922-E9298F05FBAA}" srcOrd="0" destOrd="0" presId="urn:microsoft.com/office/officeart/2005/8/layout/vList4#1"/>
    <dgm:cxn modelId="{0E49F0A8-11CC-4812-8D02-B83C8549AF16}" type="presParOf" srcId="{6064D05E-FB8E-4383-9922-E9298F05FBAA}" destId="{17D690BE-85BB-4703-9678-38B5B1166BD7}" srcOrd="0" destOrd="0" presId="urn:microsoft.com/office/officeart/2005/8/layout/vList4#1"/>
    <dgm:cxn modelId="{358C6987-DCF8-48E7-B345-D9AB67CA73B1}" type="presParOf" srcId="{6064D05E-FB8E-4383-9922-E9298F05FBAA}" destId="{26E42D6B-A05E-4789-8E64-613FA5D17505}" srcOrd="1" destOrd="0" presId="urn:microsoft.com/office/officeart/2005/8/layout/vList4#1"/>
    <dgm:cxn modelId="{696418AC-4D7E-4D47-BB06-FE8A6FB36902}" type="presParOf" srcId="{6064D05E-FB8E-4383-9922-E9298F05FBAA}" destId="{75457FCF-36DE-406B-8F0A-BE2E380CB30F}" srcOrd="2" destOrd="0" presId="urn:microsoft.com/office/officeart/2005/8/layout/vList4#1"/>
    <dgm:cxn modelId="{258C9261-5D36-449D-B5CA-848B3EFE13CB}" type="presParOf" srcId="{4091521B-F976-4E22-918B-F7C3A3B6A3BF}" destId="{2105AB55-D310-4984-9721-A5D3A85BB569}" srcOrd="1" destOrd="0" presId="urn:microsoft.com/office/officeart/2005/8/layout/vList4#1"/>
    <dgm:cxn modelId="{8AFA1C68-6C41-4A64-A71F-9495E2D4CF07}" type="presParOf" srcId="{4091521B-F976-4E22-918B-F7C3A3B6A3BF}" destId="{49653305-9000-4123-B299-54AB9BF1C700}" srcOrd="2" destOrd="0" presId="urn:microsoft.com/office/officeart/2005/8/layout/vList4#1"/>
    <dgm:cxn modelId="{FF5275E7-8C2C-4361-9BDA-588DD98496B6}" type="presParOf" srcId="{49653305-9000-4123-B299-54AB9BF1C700}" destId="{089DDC45-A8AC-4C14-B7C4-DE67243B90C0}" srcOrd="0" destOrd="0" presId="urn:microsoft.com/office/officeart/2005/8/layout/vList4#1"/>
    <dgm:cxn modelId="{EAD7D50D-E005-4456-AAB6-20D448FB1AB9}" type="presParOf" srcId="{49653305-9000-4123-B299-54AB9BF1C700}" destId="{E9803B3A-CF25-479B-83A1-C64A23DD66ED}" srcOrd="1" destOrd="0" presId="urn:microsoft.com/office/officeart/2005/8/layout/vList4#1"/>
    <dgm:cxn modelId="{98E20942-0169-4522-8DC4-67027D7C4964}" type="presParOf" srcId="{49653305-9000-4123-B299-54AB9BF1C700}" destId="{8ACA50C8-9ED4-456F-A4FB-56EB7B411FA5}" srcOrd="2" destOrd="0" presId="urn:microsoft.com/office/officeart/2005/8/layout/vList4#1"/>
    <dgm:cxn modelId="{6A1CCA94-C83D-4BF0-A049-2B9EA796E112}" type="presParOf" srcId="{4091521B-F976-4E22-918B-F7C3A3B6A3BF}" destId="{8EB68409-C459-4473-9288-6091FED309AE}" srcOrd="3" destOrd="0" presId="urn:microsoft.com/office/officeart/2005/8/layout/vList4#1"/>
    <dgm:cxn modelId="{79B0C739-45D9-42BE-B5F1-8DD932688B7C}" type="presParOf" srcId="{4091521B-F976-4E22-918B-F7C3A3B6A3BF}" destId="{EAA524B2-AD66-44C8-A284-B50D9B9B7F7C}" srcOrd="4" destOrd="0" presId="urn:microsoft.com/office/officeart/2005/8/layout/vList4#1"/>
    <dgm:cxn modelId="{41994888-288E-4BDC-8103-876F151A023F}" type="presParOf" srcId="{EAA524B2-AD66-44C8-A284-B50D9B9B7F7C}" destId="{13892D42-4603-4BE0-A018-B32139AACA84}" srcOrd="0" destOrd="0" presId="urn:microsoft.com/office/officeart/2005/8/layout/vList4#1"/>
    <dgm:cxn modelId="{4E4CD232-CF5D-4300-B753-B00078B7334A}" type="presParOf" srcId="{EAA524B2-AD66-44C8-A284-B50D9B9B7F7C}" destId="{F727AC75-03CF-4BA8-B40B-5B3F5C9E9CC8}" srcOrd="1" destOrd="0" presId="urn:microsoft.com/office/officeart/2005/8/layout/vList4#1"/>
    <dgm:cxn modelId="{EA7EEE83-605C-42A3-BE25-74E533E5DD5B}" type="presParOf" srcId="{EAA524B2-AD66-44C8-A284-B50D9B9B7F7C}" destId="{8C7E8C48-B1EC-4899-B8DF-DE2B5D20BA4E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90BE-85BB-4703-9678-38B5B1166BD7}">
      <dsp:nvSpPr>
        <dsp:cNvPr id="0" name=""/>
        <dsp:cNvSpPr/>
      </dsp:nvSpPr>
      <dsp:spPr>
        <a:xfrm>
          <a:off x="0" y="0"/>
          <a:ext cx="5328591" cy="1057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" pitchFamily="34" charset="0"/>
              <a:cs typeface="Arial" pitchFamily="34" charset="0"/>
            </a:rPr>
            <a:t>À vista R$ 1.500,00.</a:t>
          </a:r>
        </a:p>
      </dsp:txBody>
      <dsp:txXfrm>
        <a:off x="1171480" y="0"/>
        <a:ext cx="4157111" cy="1057617"/>
      </dsp:txXfrm>
    </dsp:sp>
    <dsp:sp modelId="{26E42D6B-A05E-4789-8E64-613FA5D17505}">
      <dsp:nvSpPr>
        <dsp:cNvPr id="0" name=""/>
        <dsp:cNvSpPr/>
      </dsp:nvSpPr>
      <dsp:spPr>
        <a:xfrm>
          <a:off x="72010" y="105761"/>
          <a:ext cx="1065718" cy="84609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DDC45-A8AC-4C14-B7C4-DE67243B90C0}">
      <dsp:nvSpPr>
        <dsp:cNvPr id="0" name=""/>
        <dsp:cNvSpPr/>
      </dsp:nvSpPr>
      <dsp:spPr>
        <a:xfrm>
          <a:off x="0" y="1047813"/>
          <a:ext cx="5328591" cy="1057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itchFamily="34" charset="0"/>
              <a:cs typeface="Arial" pitchFamily="34" charset="0"/>
            </a:rPr>
            <a:t>R$ 500,00 de entrada e mais 4 parcelas de R$ 310,00.</a:t>
          </a:r>
          <a:endParaRPr lang="pt-BR" sz="2400" kern="1200" dirty="0"/>
        </a:p>
      </dsp:txBody>
      <dsp:txXfrm>
        <a:off x="1171480" y="1047813"/>
        <a:ext cx="4157111" cy="1057617"/>
      </dsp:txXfrm>
    </dsp:sp>
    <dsp:sp modelId="{E9803B3A-CF25-479B-83A1-C64A23DD66ED}">
      <dsp:nvSpPr>
        <dsp:cNvPr id="0" name=""/>
        <dsp:cNvSpPr/>
      </dsp:nvSpPr>
      <dsp:spPr>
        <a:xfrm>
          <a:off x="74898" y="1152126"/>
          <a:ext cx="1065718" cy="846093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92D42-4603-4BE0-A018-B32139AACA84}">
      <dsp:nvSpPr>
        <dsp:cNvPr id="0" name=""/>
        <dsp:cNvSpPr/>
      </dsp:nvSpPr>
      <dsp:spPr>
        <a:xfrm>
          <a:off x="0" y="2095626"/>
          <a:ext cx="5328591" cy="10576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itchFamily="34" charset="0"/>
              <a:cs typeface="Arial" pitchFamily="34" charset="0"/>
            </a:rPr>
            <a:t>R$ 300,00 de entrada e mais 6 parcelas de R$ 272,00.</a:t>
          </a:r>
          <a:endParaRPr lang="pt-BR" sz="2400" kern="1200" dirty="0"/>
        </a:p>
      </dsp:txBody>
      <dsp:txXfrm>
        <a:off x="1171480" y="2095626"/>
        <a:ext cx="4157111" cy="1057617"/>
      </dsp:txXfrm>
    </dsp:sp>
    <dsp:sp modelId="{F727AC75-03CF-4BA8-B40B-5B3F5C9E9CC8}">
      <dsp:nvSpPr>
        <dsp:cNvPr id="0" name=""/>
        <dsp:cNvSpPr/>
      </dsp:nvSpPr>
      <dsp:spPr>
        <a:xfrm>
          <a:off x="72010" y="2178243"/>
          <a:ext cx="1065718" cy="84609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24DA8D-2D1C-4B03-9493-B6F3AFF8C6CE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CA8397-405C-46CD-9C4E-0E77FB58EF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56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BC8B75-85EB-4FA8-ACEC-85EC755D6C9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66377-B90C-4C97-BEF1-48967BEDAF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61DFB-8D3B-4C39-881A-6263E0C8F4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22EF67-A659-4CAF-8B04-83D477C178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8908C0-F53B-4809-9F37-0C5A091B1B8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35EEE7-E5C9-4FEF-940D-3927F8A0CE0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05D3A-9613-4328-BD14-4D0F164E6AB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9EE03-EF3F-40F4-BB92-98B4566831A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855B4-9229-4D41-AFE0-29B0800AC50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E5E401-E86B-41C1-ABBD-7E8BE8138BA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22B497-6591-4419-9A4D-29B3BD9A702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F9649A-D0BB-4F5C-AF7B-FA9735D80BD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80C7A-BCD0-4FA3-9C65-7886EEE34F8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326804-B42F-4AA9-A779-F5B3C7ACD6D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9F078-1594-4CD6-9CD8-E230C880A2B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F8BEC8-480E-44CA-AF68-EB5251A7280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C467AD-3434-4649-9C73-83DC61531C7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83B0C-7A8B-40A6-A5AC-0E7BDE5B090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556CD-D16A-40B7-8A80-3FE195C8E3E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E108E8-A332-4F5F-BED6-186AC2ECFA4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44D75-6697-4909-B9C9-D2FCDFD98FB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E9BD7-9ADC-4B6D-A63A-508D3279A4C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69B24E-A49F-4A2A-A1E5-4FCA127906E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936164-4367-4EFB-B44D-56447052341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08FC40-1479-48D2-84AD-E159D31D48E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E57BA-2E74-42B4-ADB7-C35D3791FBD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0A746-2848-4064-A213-7B9C8B3396F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4D3A9A-A7DD-4E69-9C54-1356C06441F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728643-1513-4002-8E5A-93BC1C6AD8C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77AC6-D7C0-4A2B-9870-A7D51A8C1C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B0324-2CDD-42A0-8409-8C81EF76B01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461FD6-C76F-4702-85DC-D8B245F6FB3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75516-26DD-47A5-B348-EA0F41A617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478762-9D76-4DB7-A962-8E41BCAC7C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A1192-3B69-43E7-8A6F-459D9004F363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AF6C4-3E0C-4B8D-BFEE-4BAFCEC75C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DA847-C835-4628-B441-911D7B5A34C4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D35B-B54E-40D9-A5B2-2662CCAF4B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3090E-29DF-412C-BAE1-79914D643AE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097F6-39FD-42AC-B49F-43DBCA66C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4FB8A-9815-443B-ADF1-F84B756A91F9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D3DDD-C2C3-41D5-A6BB-6A06E927D7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70466-6877-4481-9901-751D287902CD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9A07A-AFF3-41C4-88A2-F2887491A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C1AC-23C2-4A1F-A821-D616C8B3719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FE9CE-026B-4DF1-A097-503852094E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5A7D4-59B6-4147-A64A-D6F618BD6535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6D80-F5E6-4A6A-B837-E922EBF9E7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F147-ED94-49D4-BA01-F9EB6130596C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80F3-69BD-4175-B935-3768C7F6C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09F93-2694-4CA3-B3C0-DA6007682FBB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9C7B-E19C-43FA-B8A6-E3CB07C578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2395E-03DB-43C0-BCEC-CCDEF6028A31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E455-D667-4244-A4DE-7D2DFA975C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6EB85-F1B6-4A8D-8E4A-95B2EA2F0217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D9C5-628B-4E6F-8903-08F482DF79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39232-C6AE-490D-AAC9-4B82BAC95B7E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C12E-EE62-4A5A-A421-85C73E102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2F0-58FB-4C52-B48A-26AA4AB6253A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C9AD-4DEE-40C2-AF57-89F740B998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EDAD0-6838-4CF1-A21B-A942D0BAAB17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18DC-A851-4E07-A24E-0CAABE98F6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022E1-8136-4387-8A90-9C98A45AEF13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FC797-8BC9-4881-B134-736ABD388F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56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60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5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50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65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1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6ECF-C1CE-4A7D-9967-B128E4839BF5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A6471-7540-4DD0-8B59-25B493A7B8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89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7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33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08/07/2021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8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EEC0F-6222-47C6-A844-5FE617F58514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E781A-1A60-4241-A940-1539C0C595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DDBD4-9DB2-475D-A949-714611359257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ADA0-A770-4818-9C41-AF768481D2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FBA9-1579-4D8D-9223-F4ACC9C7AD34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EEF7-C892-443A-BCAC-0A471235EA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8DD7-6FFB-4A90-A654-7C525280C150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DD27E-CBDC-449F-93F6-66E97E2A8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EA158-84BD-4BE8-9B52-641D4133EC36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6A21-74EE-4473-A897-1CF6568BB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6C677-E6B9-4185-8226-8963D4513C95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3F925-E5F8-45DB-9D6A-60159FC4F0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7168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8C35BD-F7F2-4B5D-991D-276EC16BA831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02EB4C-F7E4-421D-8D38-B1BB99E140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1687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EB388B-7CF2-4E49-A8AB-CE1013F73F4F}" type="datetimeFigureOut">
              <a:rPr lang="pt-BR"/>
              <a:pPr>
                <a:defRPr/>
              </a:pPr>
              <a:t>08/07/2021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7B3DBA-B8AC-4F42-996D-D8B5E76C06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08/07/2021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3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evistaescola.abril.com.br/ensino-medio/plano-aula-planejamento-financeiro-calculo-juros-646550.s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75899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Matemática e suas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- Matemática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9º Ano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Juros simples</a:t>
            </a:r>
          </a:p>
        </p:txBody>
      </p:sp>
    </p:spTree>
    <p:extLst>
      <p:ext uri="{BB962C8B-B14F-4D97-AF65-F5344CB8AC3E}">
        <p14:creationId xmlns:p14="http://schemas.microsoft.com/office/powerpoint/2010/main" val="14930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4283" y="1052736"/>
            <a:ext cx="79505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INVESTIGANDO A PROPOSTA 3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5059" name="CaixaDeTexto 12"/>
          <p:cNvSpPr txBox="1">
            <a:spLocks noChangeArrowheads="1"/>
          </p:cNvSpPr>
          <p:nvPr/>
        </p:nvSpPr>
        <p:spPr bwMode="auto">
          <a:xfrm>
            <a:off x="468313" y="1847850"/>
            <a:ext cx="8280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Observe, agora, o quadro com a síntese das informações da proposta 3.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9552" y="3140968"/>
            <a:ext cx="8280920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Proposta 3: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R$ 300,00 de entrada e mais 6 parcelas de R$ 272,00.</a:t>
            </a:r>
            <a:endParaRPr lang="pt-BR" sz="2000" dirty="0"/>
          </a:p>
          <a:p>
            <a:pPr algn="ctr">
              <a:lnSpc>
                <a:spcPct val="150000"/>
              </a:lnSpc>
              <a:defRPr/>
            </a:pPr>
            <a:endParaRPr lang="pt-BR" sz="1600" dirty="0"/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3107"/>
              </p:ext>
            </p:extLst>
          </p:nvPr>
        </p:nvGraphicFramePr>
        <p:xfrm>
          <a:off x="539750" y="3644900"/>
          <a:ext cx="8280920" cy="24429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73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da Entrada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Saldo para Financiar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Quantidade de parcelas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da Parcela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Financiado mais juros 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TOTAL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83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R$ 300,00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R$ 1.200,00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6 x R$ 272,00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R$ 1.632,00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R$ 1.932,00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539552" y="6093296"/>
            <a:ext cx="8280920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Qual o valor de juros desta proposta?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411760" y="1209526"/>
            <a:ext cx="46857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PROPOSTA</a:t>
            </a: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Pergaminho horizontal 5"/>
          <p:cNvSpPr/>
          <p:nvPr/>
        </p:nvSpPr>
        <p:spPr>
          <a:xfrm>
            <a:off x="3492500" y="1844675"/>
            <a:ext cx="4824413" cy="424815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 levarmos em consideração o valor final de cada pacote de viagem (pago a prazo), </a:t>
            </a:r>
            <a:r>
              <a:rPr lang="pt-BR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proposta 2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é mais econômica que </a:t>
            </a:r>
            <a:r>
              <a:rPr lang="pt-BR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proposta 3.</a:t>
            </a:r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8" name="Picture 2" descr="File:Wikipe-tan full length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814" y="2202652"/>
            <a:ext cx="1799741" cy="342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3080" y="5693186"/>
            <a:ext cx="214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Editor at Large / GNU Free Documentation License</a:t>
            </a:r>
            <a:endParaRPr lang="pt-BR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656486" y="1136938"/>
            <a:ext cx="400616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DECISÃO</a:t>
            </a: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684213" y="2492375"/>
            <a:ext cx="4751387" cy="2376488"/>
          </a:xfrm>
          <a:prstGeom prst="wedgeRoundRectCallout">
            <a:avLst>
              <a:gd name="adj1" fmla="val 59430"/>
              <a:gd name="adj2" fmla="val 303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proposta 2 é a mais econômica, porque ela oferece a menor taxa de juros. Você concorda? 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pic>
        <p:nvPicPr>
          <p:cNvPr id="49156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420938"/>
            <a:ext cx="29511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300192" y="534670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970100" y="1209526"/>
            <a:ext cx="737894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CONCEITUALIZAÇÃO</a:t>
            </a: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11188" y="2463800"/>
            <a:ext cx="7993062" cy="16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 Juro</a:t>
            </a:r>
            <a:r>
              <a:rPr lang="pt-BR" sz="2400" dirty="0"/>
              <a:t> é a remuneração paga (ou recebida) por quem realiza uma compra ou um empréstimo, durante certo tempo, a uma certa taxa percentual</a:t>
            </a:r>
            <a:r>
              <a:rPr lang="pt-BR" dirty="0"/>
              <a:t>.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611188" y="4532313"/>
            <a:ext cx="7993062" cy="113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70C0"/>
                </a:solidFill>
              </a:rPr>
              <a:t> Capital</a:t>
            </a:r>
            <a:r>
              <a:rPr lang="pt-BR" sz="2400" dirty="0"/>
              <a:t> é o valor financiado na realização de uma compra ou de um empréstimo.</a:t>
            </a:r>
            <a:r>
              <a:rPr lang="pt-BR" dirty="0"/>
              <a:t> </a:t>
            </a:r>
            <a:r>
              <a:rPr lang="pt-BR" sz="2000" dirty="0"/>
              <a:t>   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303641" y="1052736"/>
            <a:ext cx="471186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RETOMANDO</a:t>
            </a: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750" y="2276475"/>
            <a:ext cx="5832475" cy="4105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Qual das duas propostas (2 ou 3) oferece a Eduarda a menor taxa de juros?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 responder a esta questão, vamos tentar descobrir a taxa de juros de cada uma das propostas.</a:t>
            </a:r>
          </a:p>
        </p:txBody>
      </p:sp>
      <p:pic>
        <p:nvPicPr>
          <p:cNvPr id="53252" name="Picture 2" descr="File:Wikipe-tan full length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8284" y="2133600"/>
            <a:ext cx="1968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737930" y="5949280"/>
            <a:ext cx="214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Editor at Large / GNU Free Documentation 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4665" y="1052736"/>
            <a:ext cx="87498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ORGANIZANDO CONHECIMENTOS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844675"/>
            <a:ext cx="82804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A partir do que já aprendemos até aqui, vamos preencher o quadro seguinte: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188" y="3213100"/>
          <a:ext cx="8136905" cy="2119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PROPOSTA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TAXA(%)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JUROS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BR" sz="2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5661025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>
            <a:spLocks noChangeArrowheads="1"/>
          </p:cNvSpPr>
          <p:nvPr/>
        </p:nvSpPr>
        <p:spPr bwMode="auto">
          <a:xfrm>
            <a:off x="1655763" y="5805488"/>
            <a:ext cx="7092950" cy="646112"/>
          </a:xfrm>
          <a:prstGeom prst="wedgeRectCallout">
            <a:avLst>
              <a:gd name="adj1" fmla="val -54153"/>
              <a:gd name="adj2" fmla="val 23708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Ainda não conseguimos descobrir qual foi </a:t>
            </a:r>
            <a:r>
              <a:rPr lang="pt-BR" b="1" i="1">
                <a:solidFill>
                  <a:srgbClr val="FF0000"/>
                </a:solidFill>
              </a:rPr>
              <a:t>a taxa de juros</a:t>
            </a:r>
            <a:r>
              <a:rPr lang="pt-BR"/>
              <a:t> de cada proposta.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1188" y="6524625"/>
            <a:ext cx="2502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Imagem: </a:t>
            </a:r>
            <a:r>
              <a:rPr lang="pt-BR" sz="900" dirty="0" err="1"/>
              <a:t>Lilyu</a:t>
            </a:r>
            <a:r>
              <a:rPr lang="pt-BR" sz="900" dirty="0"/>
              <a:t> /  WTF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License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003250" y="1052736"/>
            <a:ext cx="531267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QUE SÃO JUROS?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2030413"/>
            <a:ext cx="8280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Os juros são uma compensação pelo financiamento de uma dívida. Para determinar o valor desta compensação, precisam ser acordados alguns detalhes, como: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650" y="4005263"/>
            <a:ext cx="7777163" cy="7921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dirty="0"/>
              <a:t>A TAXA PERCENTUAL DO FINANCIAMENTO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55650" y="5157788"/>
            <a:ext cx="7777163" cy="792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dirty="0"/>
              <a:t>O TEMPO DE DURAÇÃO DO FINANCIAMENTO 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488162" y="1052736"/>
            <a:ext cx="434285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JUROS SIMPLES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539750" y="1844675"/>
            <a:ext cx="8280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Existem dois tipos de juros, os </a:t>
            </a:r>
            <a:r>
              <a:rPr lang="pt-BR" sz="2400">
                <a:solidFill>
                  <a:srgbClr val="FF0000"/>
                </a:solidFill>
              </a:rPr>
              <a:t>JUROS SIMPLES  </a:t>
            </a:r>
            <a:r>
              <a:rPr lang="pt-BR" sz="2400"/>
              <a:t>e os </a:t>
            </a:r>
            <a:r>
              <a:rPr lang="pt-BR" sz="2400">
                <a:solidFill>
                  <a:srgbClr val="FF0000"/>
                </a:solidFill>
              </a:rPr>
              <a:t>JUROS COMPOSTOS</a:t>
            </a:r>
            <a:r>
              <a:rPr lang="pt-BR" sz="2400"/>
              <a:t>. A maioria das operações financeiras são realizadas utilizando juros compostos.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68538" y="3860800"/>
            <a:ext cx="6480175" cy="1081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Simples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são sempre calculados em relação ao valor inicial (capital inicial). O valor dos juros é constante em cada período de tempo.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3" y="3861048"/>
            <a:ext cx="1693825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JUROS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268538" y="5084763"/>
            <a:ext cx="6480175" cy="10810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Compostos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são os juros produzidos em cada período e depois somados ao valor anterior (capital) para o cálculo de novos juros nos tempos seguintes.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8313" y="5084763"/>
            <a:ext cx="1692275" cy="10810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JUROS</a:t>
            </a:r>
          </a:p>
          <a:p>
            <a:pPr algn="ctr">
              <a:lnSpc>
                <a:spcPct val="150000"/>
              </a:lnSpc>
              <a:defRPr/>
            </a:pP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COMPOSTOS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0072" y="1126485"/>
            <a:ext cx="84083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FINANCIAMENTO DE HERMINA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844675"/>
            <a:ext cx="828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err="1"/>
              <a:t>Hermina</a:t>
            </a:r>
            <a:r>
              <a:rPr lang="pt-BR" sz="2200" dirty="0"/>
              <a:t> financiou R$ 2 000,00, com taxa de 3% de juros simples ao mês. Qual será o montante (valor financiado + juros) da dívida que terá ao final de 3 meses?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9750" y="3500438"/>
          <a:ext cx="8208912" cy="2592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6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MÊS</a:t>
                      </a:r>
                      <a:endParaRPr lang="pt-BR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DÍVIDA NO INÍCIO DE CADA MÊS</a:t>
                      </a:r>
                      <a:endParaRPr lang="pt-BR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JUROS PAGOS NO MÊS</a:t>
                      </a:r>
                      <a:endParaRPr lang="pt-BR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DÍVIDA NO FINAL DE CADA MÊS-MONTANTE</a:t>
                      </a:r>
                      <a:endParaRPr lang="pt-BR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1º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R$ 2 000,00  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3% de 2000 = 60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2 060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2º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R$ 2 060,00  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3% de 2000 = 60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2 120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3°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R$ 2 120,00  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3% de 2000 = 60 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600" dirty="0"/>
                        <a:t>2 180</a:t>
                      </a:r>
                      <a:endParaRPr lang="pt-BR" sz="1600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468313" y="6238875"/>
            <a:ext cx="82073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/>
              <a:t>A dívida de Hermina será R$ 2 180,00 após três meses.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071946" y="1126485"/>
            <a:ext cx="70765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É HORA DE SISTEMATIZAR!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611188" y="1989138"/>
            <a:ext cx="5905500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Observando a solução do problema anterior, podemos perceber que o cálculo dos juros de cada mês foi realizado multiplicando-se o valor inicial (capital) pela taxa de juros e pelo tempo, ou seja: 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4213" y="4724400"/>
            <a:ext cx="5975350" cy="9366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Juros (J)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= capital(c) . taxa(i) . tempo(t)</a:t>
            </a:r>
          </a:p>
        </p:txBody>
      </p:sp>
      <p:pic>
        <p:nvPicPr>
          <p:cNvPr id="63493" name="Picture 2" descr="File:Wikipe-tan full length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2045" y="1989138"/>
            <a:ext cx="1871663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43272" y="5693186"/>
            <a:ext cx="214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Editor at Large / GNU Free Documentation 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92500" y="1989138"/>
            <a:ext cx="5256213" cy="341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Eduarda deseja viajar a Exu para conhecer a terra do Rei do Baião, Luiz Gonzaga. Ela recebeu de uma agência de viagens três pacotes, com diferentes condições de pagamento.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1560" y="5805264"/>
            <a:ext cx="8208912" cy="6183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Veja as propostas apresentadas pela agência: 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4145" y="993502"/>
            <a:ext cx="72762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IR AO REI  DO BAIÃO</a:t>
            </a:r>
          </a:p>
        </p:txBody>
      </p:sp>
      <p:pic>
        <p:nvPicPr>
          <p:cNvPr id="28680" name="Picture 2" descr="File:Caruaru-São-João-2005-Luiz-Gonza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2569438" cy="286230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39552" y="4851440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Patrick - Patrick / Quadro de Luiz Gonzaga. Caruaru (Pernambuco), Brasil /  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987675" y="2205038"/>
            <a:ext cx="5616575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A taxa é dada em porcentagem, por isso podemos reescrever a expressão anterior da seguinte forma: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716463" y="4797425"/>
          <a:ext cx="2376487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533169" imgH="393529" progId="Equation.3">
                  <p:embed/>
                </p:oleObj>
              </mc:Choice>
              <mc:Fallback>
                <p:oleObj name="Equação" r:id="rId3" imgW="533169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2376487" cy="1754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2396707" y="1196752"/>
            <a:ext cx="45143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JUROS SIMPLES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078" name="Picture 2" descr="File:Lilyu - what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2133599"/>
            <a:ext cx="2317388" cy="23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388" y="4449097"/>
            <a:ext cx="2520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 explicativo retangular com cantos arredondados 6"/>
          <p:cNvSpPr/>
          <p:nvPr/>
        </p:nvSpPr>
        <p:spPr>
          <a:xfrm>
            <a:off x="3995936" y="2492896"/>
            <a:ext cx="4176464" cy="1368152"/>
          </a:xfrm>
          <a:prstGeom prst="wedgeRoundRectCallout">
            <a:avLst>
              <a:gd name="adj1" fmla="val -75627"/>
              <a:gd name="adj2" fmla="val 52291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Qual proposta oferece a menor taxa de juros?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995936" y="4944210"/>
            <a:ext cx="2140371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PACOTE 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95984" y="4944210"/>
            <a:ext cx="216000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PACOTE 3</a:t>
            </a:r>
          </a:p>
        </p:txBody>
      </p:sp>
      <p:pic>
        <p:nvPicPr>
          <p:cNvPr id="68620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16113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006695" y="1198493"/>
            <a:ext cx="520706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QUESTÃO INICIAL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0824" y="5249863"/>
            <a:ext cx="244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387166" y="1044025"/>
            <a:ext cx="64699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TAXA DA PROPOSTA/PACOTE 2</a:t>
            </a:r>
            <a:endParaRPr lang="pt-BR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812925"/>
            <a:ext cx="8280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Como ainda não conhecemos a taxa mensal de juros, vamos   representá-la pela letra </a:t>
            </a:r>
            <a:r>
              <a:rPr lang="pt-BR" sz="2200" dirty="0">
                <a:solidFill>
                  <a:srgbClr val="FF0000"/>
                </a:solidFill>
              </a:rPr>
              <a:t>x</a:t>
            </a:r>
            <a:r>
              <a:rPr lang="pt-BR" sz="2200" dirty="0"/>
              <a:t>. Na proposta 2, o valor financiado foi de  R$ 1 000,00 e o valor do juro foi  R$ 240,00 (</a:t>
            </a:r>
            <a:r>
              <a:rPr lang="pt-BR" sz="2200" dirty="0">
                <a:solidFill>
                  <a:srgbClr val="FF0000"/>
                </a:solidFill>
              </a:rPr>
              <a:t>1240 – 1000</a:t>
            </a:r>
            <a:r>
              <a:rPr lang="pt-BR" sz="2200" dirty="0"/>
              <a:t>).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156325" y="4581525"/>
          <a:ext cx="26400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066337" imgH="177723" progId="Equation.3">
                  <p:embed/>
                </p:oleObj>
              </mc:Choice>
              <mc:Fallback>
                <p:oleObj name="Equação" r:id="rId3" imgW="1066337" imgH="177723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581525"/>
                        <a:ext cx="2640013" cy="360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156325" y="5006975"/>
          <a:ext cx="26638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965200" imgH="393700" progId="Equation.3">
                  <p:embed/>
                </p:oleObj>
              </mc:Choice>
              <mc:Fallback>
                <p:oleObj name="Equação" r:id="rId5" imgW="965200" imgH="3937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06975"/>
                        <a:ext cx="2663825" cy="798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68313" y="4546600"/>
          <a:ext cx="8424936" cy="208408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50">
                <a:tc>
                  <a:txBody>
                    <a:bodyPr/>
                    <a:lstStyle/>
                    <a:p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Elaborando</a:t>
                      </a:r>
                      <a:r>
                        <a:rPr lang="pt-BR" sz="2200" b="0" baseline="0" dirty="0">
                          <a:latin typeface="Arial" pitchFamily="34" charset="0"/>
                          <a:cs typeface="Arial" pitchFamily="34" charset="0"/>
                        </a:rPr>
                        <a:t> a expressão</a:t>
                      </a:r>
                      <a:endParaRPr lang="pt-BR" sz="2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22">
                <a:tc>
                  <a:txBody>
                    <a:bodyPr/>
                    <a:lstStyle/>
                    <a:p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Reescrevendo a expressão</a:t>
                      </a:r>
                    </a:p>
                    <a:p>
                      <a:endParaRPr lang="pt-BR" sz="2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06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Arial" pitchFamily="34" charset="0"/>
                          <a:cs typeface="Arial" pitchFamily="34" charset="0"/>
                        </a:rPr>
                        <a:t>Efetuando a divisão indicada no 1º membro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16">
                <a:tc>
                  <a:txBody>
                    <a:bodyPr/>
                    <a:lstStyle/>
                    <a:p>
                      <a:r>
                        <a:rPr lang="pt-BR" sz="2200" dirty="0">
                          <a:latin typeface="Arial" pitchFamily="34" charset="0"/>
                          <a:cs typeface="Arial" pitchFamily="34" charset="0"/>
                        </a:rPr>
                        <a:t>Dividindo os dois membros por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156325" y="5805488"/>
          <a:ext cx="2663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787058" imgH="177723" progId="Equation.3">
                  <p:embed/>
                </p:oleObj>
              </mc:Choice>
              <mc:Fallback>
                <p:oleObj name="Equação" r:id="rId7" imgW="787058" imgH="177723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805488"/>
                        <a:ext cx="2663825" cy="431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107113" y="6237288"/>
          <a:ext cx="27622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355138" imgH="177569" progId="Equation.3">
                  <p:embed/>
                </p:oleObj>
              </mc:Choice>
              <mc:Fallback>
                <p:oleObj name="Equação" r:id="rId9" imgW="355138" imgH="177569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6237288"/>
                        <a:ext cx="2762250" cy="3603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539552" y="3645024"/>
            <a:ext cx="8280920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2: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R$ 500,00 de entrada e mais 4 parcelas de R$ 310,00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</a:t>
            </a:r>
            <a:endParaRPr lang="pt-BR" sz="1600" dirty="0"/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387160" y="1044025"/>
            <a:ext cx="64699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TAXA DA PROPOSTA/PACOTE 3</a:t>
            </a:r>
            <a:endParaRPr lang="pt-BR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628775"/>
            <a:ext cx="8280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Para a proposta 3, vamos agir de forma semelhante à 2ª proposta. A taxa será representada pela letra </a:t>
            </a:r>
            <a:r>
              <a:rPr lang="pt-BR" sz="2200" dirty="0">
                <a:solidFill>
                  <a:srgbClr val="FF0000"/>
                </a:solidFill>
              </a:rPr>
              <a:t>y</a:t>
            </a:r>
            <a:r>
              <a:rPr lang="pt-BR" sz="22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O valor financiado foi de R$ 1 200,00. Então, o valor do juro foi  R$ 432,00 (</a:t>
            </a:r>
            <a:r>
              <a:rPr lang="pt-BR" sz="2200" dirty="0">
                <a:solidFill>
                  <a:srgbClr val="FF0000"/>
                </a:solidFill>
              </a:rPr>
              <a:t>1632 – 1200</a:t>
            </a:r>
            <a:r>
              <a:rPr lang="pt-BR" sz="2200" dirty="0"/>
              <a:t>).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140450" y="4600575"/>
          <a:ext cx="2671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079032" imgH="203112" progId="Equation.3">
                  <p:embed/>
                </p:oleObj>
              </mc:Choice>
              <mc:Fallback>
                <p:oleObj name="Equação" r:id="rId3" imgW="1079032" imgH="203112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600575"/>
                        <a:ext cx="2671763" cy="4127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138863" y="5006975"/>
          <a:ext cx="26987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977476" imgH="393529" progId="Equation.3">
                  <p:embed/>
                </p:oleObj>
              </mc:Choice>
              <mc:Fallback>
                <p:oleObj name="Equação" r:id="rId5" imgW="977476" imgH="39352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5006975"/>
                        <a:ext cx="2698750" cy="7985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68313" y="4584700"/>
          <a:ext cx="8424936" cy="20840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50">
                <a:tc>
                  <a:txBody>
                    <a:bodyPr/>
                    <a:lstStyle/>
                    <a:p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Elaborando</a:t>
                      </a:r>
                      <a:r>
                        <a:rPr lang="pt-BR" sz="2200" b="0" baseline="0" dirty="0">
                          <a:latin typeface="Arial" pitchFamily="34" charset="0"/>
                          <a:cs typeface="Arial" pitchFamily="34" charset="0"/>
                        </a:rPr>
                        <a:t> a expressão</a:t>
                      </a:r>
                      <a:endParaRPr lang="pt-BR" sz="2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22">
                <a:tc>
                  <a:txBody>
                    <a:bodyPr/>
                    <a:lstStyle/>
                    <a:p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Reescrevendo a expressão</a:t>
                      </a:r>
                    </a:p>
                    <a:p>
                      <a:endParaRPr lang="pt-BR" sz="2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06">
                <a:tc>
                  <a:txBody>
                    <a:bodyPr/>
                    <a:lstStyle/>
                    <a:p>
                      <a:r>
                        <a:rPr lang="pt-BR" sz="1800" b="0" dirty="0">
                          <a:latin typeface="Arial" pitchFamily="34" charset="0"/>
                          <a:cs typeface="Arial" pitchFamily="34" charset="0"/>
                        </a:rPr>
                        <a:t>Efetuando as operações indicadas no 1º membro</a:t>
                      </a:r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16">
                <a:tc>
                  <a:txBody>
                    <a:bodyPr/>
                    <a:lstStyle/>
                    <a:p>
                      <a:r>
                        <a:rPr lang="pt-BR" sz="2200" b="0" dirty="0">
                          <a:latin typeface="Arial" pitchFamily="34" charset="0"/>
                          <a:cs typeface="Arial" pitchFamily="34" charset="0"/>
                        </a:rPr>
                        <a:t>Dividindo os dois membros por 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156325" y="5775325"/>
          <a:ext cx="2663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698197" imgH="203112" progId="Equation.3">
                  <p:embed/>
                </p:oleObj>
              </mc:Choice>
              <mc:Fallback>
                <p:oleObj name="Equação" r:id="rId7" imgW="698197" imgH="203112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775325"/>
                        <a:ext cx="2663825" cy="493713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156325" y="6237288"/>
          <a:ext cx="2641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355292" imgH="203024" progId="Equation.3">
                  <p:embed/>
                </p:oleObj>
              </mc:Choice>
              <mc:Fallback>
                <p:oleObj name="Equação" r:id="rId9" imgW="355292" imgH="203024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237288"/>
                        <a:ext cx="2641600" cy="412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/>
          <p:cNvSpPr/>
          <p:nvPr/>
        </p:nvSpPr>
        <p:spPr>
          <a:xfrm>
            <a:off x="467544" y="3789040"/>
            <a:ext cx="8424936" cy="647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Proposta 3: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R$ 300,00 de entrada e mais 6 parcelas de R$ 272,00.</a:t>
            </a:r>
            <a:endParaRPr lang="pt-BR" sz="2000" dirty="0"/>
          </a:p>
          <a:p>
            <a:pPr algn="ctr">
              <a:lnSpc>
                <a:spcPct val="150000"/>
              </a:lnSpc>
              <a:defRPr/>
            </a:pPr>
            <a:endParaRPr lang="pt-BR" sz="1600" dirty="0"/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649785" y="1196752"/>
            <a:ext cx="195438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ÔBA!</a:t>
            </a:r>
            <a:endParaRPr lang="pt-BR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>
              <a:defRPr/>
            </a:pPr>
            <a:endParaRPr lang="pt-BR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75817" y="3975608"/>
            <a:ext cx="1768179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6%</a:t>
            </a:r>
          </a:p>
        </p:txBody>
      </p:sp>
      <p:pic>
        <p:nvPicPr>
          <p:cNvPr id="76804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2276475"/>
            <a:ext cx="295275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o explicativo retangular com cantos arredondados 15"/>
          <p:cNvSpPr/>
          <p:nvPr/>
        </p:nvSpPr>
        <p:spPr>
          <a:xfrm>
            <a:off x="827088" y="2276475"/>
            <a:ext cx="4465637" cy="1512888"/>
          </a:xfrm>
          <a:prstGeom prst="wedgeRoundRectCallout">
            <a:avLst>
              <a:gd name="adj1" fmla="val 74545"/>
              <a:gd name="adj2" fmla="val 639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taxa de juros nas duas propostas foi a mesma.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827088" y="5085184"/>
            <a:ext cx="4465637" cy="1511300"/>
          </a:xfrm>
          <a:prstGeom prst="wedgeRoundRectCallout">
            <a:avLst>
              <a:gd name="adj1" fmla="val 68885"/>
              <a:gd name="adj2" fmla="val -630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que fez o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pacote 2</a:t>
            </a: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 mais econômico que o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pacote 3</a:t>
            </a:r>
            <a:r>
              <a:rPr lang="pt-B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203825"/>
            <a:ext cx="244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1: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288" y="2133600"/>
            <a:ext cx="8424862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600" dirty="0" err="1"/>
              <a:t>Claudiana</a:t>
            </a:r>
            <a:r>
              <a:rPr lang="pt-BR" sz="2600" dirty="0"/>
              <a:t> aplicou R$ 900,00, com taxa de 6% ao ano, durante 5 anos, no sistema de juros simples. Ao término desta aplicação,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solidFill>
                  <a:srgbClr val="0070C0"/>
                </a:solidFill>
              </a:rPr>
              <a:t>quanto ela receberá de juros?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600" dirty="0">
                <a:solidFill>
                  <a:srgbClr val="0070C0"/>
                </a:solidFill>
              </a:rPr>
              <a:t>qual o total (montante) resgatado por </a:t>
            </a:r>
            <a:r>
              <a:rPr lang="pt-BR" sz="2600" dirty="0" err="1">
                <a:solidFill>
                  <a:srgbClr val="0070C0"/>
                </a:solidFill>
              </a:rPr>
              <a:t>Claudiana</a:t>
            </a:r>
            <a:r>
              <a:rPr lang="pt-BR" sz="26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732588" y="5661025"/>
            <a:ext cx="17875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R$ 270,00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R$ 1 170,00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tângulo 11"/>
          <p:cNvSpPr>
            <a:spLocks noChangeArrowheads="1"/>
          </p:cNvSpPr>
          <p:nvPr/>
        </p:nvSpPr>
        <p:spPr bwMode="auto">
          <a:xfrm>
            <a:off x="468313" y="2205038"/>
            <a:ext cx="597535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Simão aplicou R$ 500,00 num título de capitalização  que rende 3,5% ao mês. Ao final de três anos, quanto ele irá resgatar?      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7019925" y="5876925"/>
            <a:ext cx="1441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Resposta</a:t>
            </a:r>
          </a:p>
          <a:p>
            <a:r>
              <a:rPr lang="pt-BR" dirty="0">
                <a:solidFill>
                  <a:srgbClr val="00B050"/>
                </a:solidFill>
              </a:rPr>
              <a:t>R$ 1 130,00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2: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80902" name="Picture 2" descr="File:Light bulb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861" y="2349500"/>
            <a:ext cx="146367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92924" y="4725144"/>
            <a:ext cx="2327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Elembis</a:t>
            </a:r>
            <a:r>
              <a:rPr lang="pt-BR" sz="1000" dirty="0"/>
              <a:t> / Domínio Público.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tângulo 11"/>
          <p:cNvSpPr>
            <a:spLocks noChangeArrowheads="1"/>
          </p:cNvSpPr>
          <p:nvPr/>
        </p:nvSpPr>
        <p:spPr bwMode="auto">
          <a:xfrm>
            <a:off x="539750" y="2160588"/>
            <a:ext cx="82089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Clara aplicou certa quantia pelo prazo fixo de 48 meses, com taxa fixa de 2% ao ano, e obteve um juro de R$ 88,00 no regime de juros simples. Qual foi a quantia aplicada por Clara?      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75463" y="5876925"/>
            <a:ext cx="1800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R$ 1 100,00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3: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tângulo 11"/>
          <p:cNvSpPr>
            <a:spLocks noChangeArrowheads="1"/>
          </p:cNvSpPr>
          <p:nvPr/>
        </p:nvSpPr>
        <p:spPr bwMode="auto">
          <a:xfrm>
            <a:off x="395288" y="2205038"/>
            <a:ext cx="8424862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Carlos deseja aplicar R$ 4 020,00 durante 3 anos. Qual deve ser a taxa para que, ao final da aplicação, ele possa receber um total de R$ 4 261,20?      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7092950" y="573246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2% ao ano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4: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tângulo 11"/>
          <p:cNvSpPr>
            <a:spLocks noChangeArrowheads="1"/>
          </p:cNvSpPr>
          <p:nvPr/>
        </p:nvSpPr>
        <p:spPr bwMode="auto">
          <a:xfrm>
            <a:off x="611188" y="2349500"/>
            <a:ext cx="81375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/>
              <a:t>Elabore e resolva um problema aplicando os valores indicados nos quadros abaixo:     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55650" y="3933825"/>
            <a:ext cx="2592388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7% ao mês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419475" y="3933825"/>
            <a:ext cx="2592388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75 dias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084888" y="3933825"/>
            <a:ext cx="2590800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000" dirty="0">
                <a:latin typeface="Arial" pitchFamily="34" charset="0"/>
                <a:cs typeface="Arial" pitchFamily="34" charset="0"/>
              </a:rPr>
              <a:t>R$ 1 050,00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5: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880383" y="1052736"/>
            <a:ext cx="75583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PACOTES DE VIAGEM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pic>
        <p:nvPicPr>
          <p:cNvPr id="30724" name="Picture 2" descr="File:Brazilian Komb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3393" y="2421235"/>
            <a:ext cx="2793275" cy="254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20595847"/>
              </p:ext>
            </p:extLst>
          </p:nvPr>
        </p:nvGraphicFramePr>
        <p:xfrm>
          <a:off x="305780" y="2348880"/>
          <a:ext cx="532859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tângulo 12"/>
          <p:cNvSpPr/>
          <p:nvPr/>
        </p:nvSpPr>
        <p:spPr>
          <a:xfrm>
            <a:off x="593812" y="2420887"/>
            <a:ext cx="590711" cy="959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93812" y="3453208"/>
            <a:ext cx="590711" cy="959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93812" y="4485529"/>
            <a:ext cx="590711" cy="9596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53393" y="5104618"/>
            <a:ext cx="298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it-IT" sz="1000" dirty="0"/>
              <a:t>Rafael Ruivo / GNU Free Documentation License.</a:t>
            </a:r>
            <a:endParaRPr lang="pt-BR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tângulo 11"/>
          <p:cNvSpPr>
            <a:spLocks noChangeArrowheads="1"/>
          </p:cNvSpPr>
          <p:nvPr/>
        </p:nvSpPr>
        <p:spPr bwMode="auto">
          <a:xfrm>
            <a:off x="468313" y="2276475"/>
            <a:ext cx="80645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O que é mais vantajoso? Aplicar  R$ 50,00 com taxa mensal de 3,5% ao mês, durante 6 meses, ou aplicar  R$ 30,00 com taxa mensal de 3%, durante 2 anos (ambas no regime de juros simples)?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6: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68313" y="1989138"/>
            <a:ext cx="8207375" cy="4662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600" dirty="0"/>
              <a:t>Bia realizou um investimento de  R$5.120,00  durante 3 meses, a uma taxa anual de 18%. </a:t>
            </a:r>
          </a:p>
          <a:p>
            <a:pPr algn="just">
              <a:lnSpc>
                <a:spcPct val="150000"/>
              </a:lnSpc>
              <a:defRPr/>
            </a:pPr>
            <a:endParaRPr lang="pt-BR" sz="2600" dirty="0"/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solidFill>
                  <a:srgbClr val="0070C0"/>
                </a:solidFill>
              </a:rPr>
              <a:t>Qual a quantia que ela receberá de juros em cada mês?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solidFill>
                  <a:srgbClr val="0070C0"/>
                </a:solidFill>
              </a:rPr>
              <a:t>Qual a quantia que ela receberá de juros ao final da aplicação?</a:t>
            </a:r>
          </a:p>
          <a:p>
            <a:pPr marL="514350" indent="-51435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solidFill>
                  <a:srgbClr val="0070C0"/>
                </a:solidFill>
              </a:rPr>
              <a:t>Qual o montante (capital + juros) que ela receberá?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7: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tângulo 11"/>
          <p:cNvSpPr>
            <a:spLocks noChangeArrowheads="1"/>
          </p:cNvSpPr>
          <p:nvPr/>
        </p:nvSpPr>
        <p:spPr bwMode="auto">
          <a:xfrm>
            <a:off x="468313" y="2133600"/>
            <a:ext cx="52562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dirty="0"/>
              <a:t>Um capital de R$ 300,00 aplicado no sistema de juros simples, produziu um montante de           R$ 330,00 após 4 meses de aplicação. Qual foi a taxa de juros?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8: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156325" y="5876925"/>
            <a:ext cx="2376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2,5% ao mês</a:t>
            </a:r>
          </a:p>
        </p:txBody>
      </p:sp>
      <p:pic>
        <p:nvPicPr>
          <p:cNvPr id="93190" name="Picture 2" descr="Thumbnail for version as of 11:16, 10 November 2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2492375"/>
            <a:ext cx="259238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12160" y="5157192"/>
            <a:ext cx="280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The people from the Tango! Project / Public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tângulo 11"/>
          <p:cNvSpPr>
            <a:spLocks noChangeArrowheads="1"/>
          </p:cNvSpPr>
          <p:nvPr/>
        </p:nvSpPr>
        <p:spPr bwMode="auto">
          <a:xfrm>
            <a:off x="468313" y="2133600"/>
            <a:ext cx="532765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Qual o tempo necessário para que um certo capital triplique, aplicado a uma taxa de 4% ao mês, no regime de juros simples?   </a:t>
            </a:r>
            <a:endParaRPr lang="pt-BR" sz="2400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99792" y="1208946"/>
            <a:ext cx="36599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9: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156325" y="5949950"/>
            <a:ext cx="266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50 meses</a:t>
            </a:r>
          </a:p>
        </p:txBody>
      </p:sp>
      <p:pic>
        <p:nvPicPr>
          <p:cNvPr id="95238" name="Picture 2" descr="Thumbnail for version as of 03:29, 1 December 2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2349500"/>
            <a:ext cx="25209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228184" y="4581128"/>
            <a:ext cx="259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The people from the Tango! Project / Public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tângulo 11"/>
          <p:cNvSpPr>
            <a:spLocks noChangeArrowheads="1"/>
          </p:cNvSpPr>
          <p:nvPr/>
        </p:nvSpPr>
        <p:spPr bwMode="auto">
          <a:xfrm>
            <a:off x="468313" y="2133600"/>
            <a:ext cx="539908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Calcule os juros simples produzidos por R$ 8.000,00, aplicados com taxa de 36% ao ano, durante 73 dias.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70C0"/>
                </a:solidFill>
              </a:rPr>
              <a:t>Considere um ano com 360 dias (operações financeiras)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99792" y="1208946"/>
            <a:ext cx="4176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ATIVIDADE 10: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516688" y="5876925"/>
            <a:ext cx="1800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R$ 584,00</a:t>
            </a:r>
          </a:p>
        </p:txBody>
      </p:sp>
      <p:pic>
        <p:nvPicPr>
          <p:cNvPr id="97286" name="Picture 4" descr="Thumbnail for version as of 15:15, 24 July 2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2349500"/>
            <a:ext cx="22320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28184" y="4653136"/>
            <a:ext cx="259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perfectska04 / GNU General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tângulo 11"/>
          <p:cNvSpPr>
            <a:spLocks noChangeArrowheads="1"/>
          </p:cNvSpPr>
          <p:nvPr/>
        </p:nvSpPr>
        <p:spPr bwMode="auto">
          <a:xfrm>
            <a:off x="468313" y="1916113"/>
            <a:ext cx="820737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/>
              <a:t>Planejamento financeiro e cálculo de juros</a:t>
            </a:r>
          </a:p>
          <a:p>
            <a:pPr algn="just">
              <a:lnSpc>
                <a:spcPct val="150000"/>
              </a:lnSpc>
            </a:pPr>
            <a:r>
              <a:rPr lang="pt-BR" sz="2000" i="1" dirty="0">
                <a:solidFill>
                  <a:srgbClr val="0070C0"/>
                </a:solidFill>
              </a:rPr>
              <a:t>OBJETIVOS</a:t>
            </a:r>
            <a:r>
              <a:rPr lang="pt-BR" sz="2000" b="1" i="1" dirty="0">
                <a:solidFill>
                  <a:srgbClr val="0070C0"/>
                </a:solidFill>
              </a:rPr>
              <a:t>: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/>
              <a:t> Mostrar a importância do planejamento financeiro aos alunos;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/>
              <a:t> efetuar cálculos com foco na importância de economizar; gastar apenas aquilo que é necessário;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dirty="0"/>
              <a:t> construir diversos tipos de planilhas de gastos (Excel).</a:t>
            </a:r>
            <a:endParaRPr lang="pt-BR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Disponível gratuitamente na página da Revista Nova Escola 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hlinkClick r:id="rId3"/>
              </a:rPr>
              <a:t>http://revistaescola.abril.com.br/ensino-medio/plano-aula-planejamento-financeiro-calculo-juros-646550.shtml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1124744"/>
            <a:ext cx="7992888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SUGESTÃO DE SEQUÊNCIA DIDÁTICA</a:t>
            </a:r>
            <a:endParaRPr lang="pt-BR" sz="3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22023" y="1268760"/>
          <a:ext cx="8712968" cy="4749070"/>
        </p:xfrm>
        <a:graphic>
          <a:graphicData uri="http://schemas.openxmlformats.org/drawingml/2006/table">
            <a:tbl>
              <a:tblPr/>
              <a:tblGrid>
                <a:gridCol w="56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Patrick - Patrick / Quadro de Luiz Gonzaga. Caruaru (Pernambuco), Brasil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http://commons.wikimedia.org/wiki/File:Caruaru-S%C3%A3o-Jo%C3%A3o-2005-Luiz-Gonzaga.jpg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Rafael Ruivo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http://commons.wikimedia.org/wiki/File:Brazilian_Kombi.jpg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1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 | 8 | 12 | 15 | 20 | 21 | 24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Lilyu / WTF Public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http://commons.wikimedia.org/wiki/File:Lilyu_-_what.svg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| 11 | 14 | 19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Editor at Large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http://commons.wikimedia.org/wiki/File:Wikipe-tan_full_length.svg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Elembis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http://commons.wikimedia.org/wiki/File:Light_bulb_icon.svg?uselang=pt-br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people from the Tango! Project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http://commons.wikimedia.org/wiki/File:Accessories-text-editor.svg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people from the Tango! Project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http://commons.wikimedia.org/wiki/File:Face-glasses.svg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perfectska04 / GNU General Public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http://commons.wikimedia.org/wiki/File:Emblem-money.svg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7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541057" y="1052736"/>
            <a:ext cx="423699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ESCOLHA</a:t>
            </a:r>
          </a:p>
        </p:txBody>
      </p:sp>
      <p:sp>
        <p:nvSpPr>
          <p:cNvPr id="32771" name="CaixaDeTexto 9"/>
          <p:cNvSpPr txBox="1">
            <a:spLocks noChangeArrowheads="1"/>
          </p:cNvSpPr>
          <p:nvPr/>
        </p:nvSpPr>
        <p:spPr bwMode="auto">
          <a:xfrm>
            <a:off x="539750" y="2276475"/>
            <a:ext cx="813593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Eduarda pretende pagar a prazo e escolher a proposta que lhe ofereça a menor </a:t>
            </a:r>
            <a:r>
              <a:rPr lang="pt-BR" sz="2800" i="1" dirty="0">
                <a:solidFill>
                  <a:srgbClr val="FF0000"/>
                </a:solidFill>
              </a:rPr>
              <a:t>taxa de juros</a:t>
            </a:r>
            <a:r>
              <a:rPr lang="pt-BR" sz="2800" dirty="0"/>
              <a:t>. Ela acredita que a proposta com a menor taxa de juros é suficiente para garantir uma maior economia. 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7577" y="1052736"/>
            <a:ext cx="322396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 VOCÊ?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39750" y="2276475"/>
            <a:ext cx="813593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/>
              <a:t>1) Qual proposta você escolheria para fazer a maior economia possível?</a:t>
            </a:r>
          </a:p>
          <a:p>
            <a:pPr algn="just">
              <a:lnSpc>
                <a:spcPct val="150000"/>
              </a:lnSpc>
            </a:pPr>
            <a:endParaRPr lang="pt-BR" sz="2800"/>
          </a:p>
          <a:p>
            <a:pPr algn="just">
              <a:lnSpc>
                <a:spcPct val="150000"/>
              </a:lnSpc>
            </a:pPr>
            <a:r>
              <a:rPr lang="pt-BR" sz="2800"/>
              <a:t>2) E se você quisesse pagar a prazo, qual seria a melhor proposta? </a:t>
            </a:r>
            <a:endParaRPr lang="pt-BR" sz="2800">
              <a:solidFill>
                <a:srgbClr val="0070C0"/>
              </a:solidFill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 explicativo retangular com cantos arredondados 6"/>
          <p:cNvSpPr/>
          <p:nvPr/>
        </p:nvSpPr>
        <p:spPr>
          <a:xfrm>
            <a:off x="3995936" y="2492896"/>
            <a:ext cx="4176464" cy="1368152"/>
          </a:xfrm>
          <a:prstGeom prst="wedgeRoundRectCallout">
            <a:avLst>
              <a:gd name="adj1" fmla="val -75627"/>
              <a:gd name="adj2" fmla="val 52291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que você já sabe sobre...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76128" y="4221088"/>
            <a:ext cx="180020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TAXA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076116" y="4972518"/>
            <a:ext cx="1800225" cy="647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JUROS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76128" y="5723577"/>
            <a:ext cx="1800200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latin typeface="Arial" pitchFamily="34" charset="0"/>
                <a:cs typeface="Arial" pitchFamily="34" charset="0"/>
              </a:rPr>
              <a:t>CAPITAL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54979" y="1250176"/>
            <a:ext cx="75054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CONHECIMENTOS PRÉVIOS</a:t>
            </a:r>
          </a:p>
        </p:txBody>
      </p:sp>
      <p:pic>
        <p:nvPicPr>
          <p:cNvPr id="36878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16113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5445224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95680" y="1208946"/>
            <a:ext cx="632775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BUSCANDO A SOLUÇÃO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915" name="CaixaDeTexto 12"/>
          <p:cNvSpPr txBox="1">
            <a:spLocks noChangeArrowheads="1"/>
          </p:cNvSpPr>
          <p:nvPr/>
        </p:nvSpPr>
        <p:spPr bwMode="auto">
          <a:xfrm>
            <a:off x="539750" y="2349500"/>
            <a:ext cx="5761038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Eduarda quer pagar a prazo, então ela deve optar pela </a:t>
            </a:r>
            <a:r>
              <a:rPr lang="pt-BR" sz="2400" i="1" dirty="0">
                <a:solidFill>
                  <a:srgbClr val="FF0000"/>
                </a:solidFill>
              </a:rPr>
              <a:t>proposta 2</a:t>
            </a:r>
            <a:r>
              <a:rPr lang="pt-BR" sz="2400" dirty="0"/>
              <a:t> ou pela </a:t>
            </a:r>
            <a:r>
              <a:rPr lang="pt-BR" sz="2400" i="1" dirty="0">
                <a:solidFill>
                  <a:srgbClr val="FF0000"/>
                </a:solidFill>
              </a:rPr>
              <a:t>proposta 3</a:t>
            </a:r>
            <a:r>
              <a:rPr lang="pt-BR" sz="2400" dirty="0"/>
              <a:t>. Ela deseja descobrir a taxa de juros que está inserida em cada proposta, para poder escolher de forma mais consciente o melhor pacote</a:t>
            </a:r>
            <a:r>
              <a:rPr lang="pt-BR" sz="2600" dirty="0"/>
              <a:t>. </a:t>
            </a:r>
            <a:endParaRPr lang="pt-BR" dirty="0"/>
          </a:p>
        </p:txBody>
      </p:sp>
      <p:pic>
        <p:nvPicPr>
          <p:cNvPr id="38916" name="Picture 2" descr="File:Wikipe-tan full length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188" y="1989138"/>
            <a:ext cx="1968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99256" y="5693186"/>
            <a:ext cx="214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en-US" sz="1000" dirty="0"/>
              <a:t> Editor at Large / GNU Free Documentation License</a:t>
            </a:r>
            <a:endParaRPr lang="pt-BR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47356" y="1268760"/>
            <a:ext cx="68777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QUE É TAXA DE JUROS?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Pergaminho horizontal 5"/>
          <p:cNvSpPr/>
          <p:nvPr/>
        </p:nvSpPr>
        <p:spPr>
          <a:xfrm>
            <a:off x="611188" y="2276475"/>
            <a:ext cx="4681537" cy="403225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Chamamos de </a:t>
            </a:r>
            <a:r>
              <a:rPr lang="pt-BR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taxa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ou de </a:t>
            </a:r>
            <a:r>
              <a:rPr lang="pt-BR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taxa de juros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a porcentagem paga por um empréstimo ou por uma compra a prazo (financiamento).</a:t>
            </a:r>
          </a:p>
        </p:txBody>
      </p:sp>
      <p:pic>
        <p:nvPicPr>
          <p:cNvPr id="40964" name="Picture 2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2420938"/>
            <a:ext cx="2952750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300192" y="534670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Lilyu</a:t>
            </a:r>
            <a:r>
              <a:rPr lang="pt-BR" sz="1000" dirty="0"/>
              <a:t> / 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4283" y="1052736"/>
            <a:ext cx="79505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INVESTIGANDO A PROPOSTA 2</a:t>
            </a:r>
            <a:endParaRPr lang="pt-BR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011" name="CaixaDeTexto 12"/>
          <p:cNvSpPr txBox="1">
            <a:spLocks noChangeArrowheads="1"/>
          </p:cNvSpPr>
          <p:nvPr/>
        </p:nvSpPr>
        <p:spPr bwMode="auto">
          <a:xfrm>
            <a:off x="468313" y="1847850"/>
            <a:ext cx="82804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/>
              <a:t>Veja o quadro com a síntese das informações da proposta 2.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39552" y="3140968"/>
            <a:ext cx="8280920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Proposta 2: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R$ 500,00 de entrada e mais 4 parcelas de R$ 310,00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</a:t>
            </a:r>
            <a:endParaRPr lang="pt-BR" sz="1600" dirty="0"/>
          </a:p>
          <a:p>
            <a:pPr algn="just">
              <a:lnSpc>
                <a:spcPct val="150000"/>
              </a:lnSpc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79833"/>
              </p:ext>
            </p:extLst>
          </p:nvPr>
        </p:nvGraphicFramePr>
        <p:xfrm>
          <a:off x="539750" y="3644900"/>
          <a:ext cx="8280920" cy="24429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73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da Entrada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Saldo para Financiar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Quantidade de parcelas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da Parcela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Financiado mais juros 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>
                          <a:latin typeface="Arial" pitchFamily="34" charset="0"/>
                          <a:cs typeface="Arial" pitchFamily="34" charset="0"/>
                        </a:rPr>
                        <a:t>VALOR TOTAL</a:t>
                      </a:r>
                      <a:endParaRPr lang="pt-BR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839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R$ 500,00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R$ 1.000,00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4 x R$ 310,00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R$ 1.240,00</a:t>
                      </a:r>
                      <a:endParaRPr lang="pt-B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R$ 1.740,00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539552" y="6093296"/>
            <a:ext cx="8280920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Qual o valor de juros desta proposta?</a:t>
            </a: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endParaRPr lang="pt-BR" dirty="0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Juros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2413</Words>
  <Application>Microsoft Office PowerPoint</Application>
  <PresentationFormat>Apresentação na tela (4:3)</PresentationFormat>
  <Paragraphs>387</Paragraphs>
  <Slides>36</Slides>
  <Notes>34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Wingdings</vt:lpstr>
      <vt:lpstr>Tema do Office</vt:lpstr>
      <vt:lpstr>Personalizar design</vt:lpstr>
      <vt:lpstr>1_Tema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Eric Sampaio</cp:lastModifiedBy>
  <cp:revision>230</cp:revision>
  <dcterms:created xsi:type="dcterms:W3CDTF">2011-07-13T12:53:46Z</dcterms:created>
  <dcterms:modified xsi:type="dcterms:W3CDTF">2021-07-08T22:56:31Z</dcterms:modified>
</cp:coreProperties>
</file>