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46"/>
  </p:notesMasterIdLst>
  <p:sldIdLst>
    <p:sldId id="338" r:id="rId4"/>
    <p:sldId id="299" r:id="rId5"/>
    <p:sldId id="305" r:id="rId6"/>
    <p:sldId id="258" r:id="rId7"/>
    <p:sldId id="335" r:id="rId8"/>
    <p:sldId id="302" r:id="rId9"/>
    <p:sldId id="303" r:id="rId10"/>
    <p:sldId id="304" r:id="rId11"/>
    <p:sldId id="306" r:id="rId12"/>
    <p:sldId id="307" r:id="rId13"/>
    <p:sldId id="301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9" r:id="rId22"/>
    <p:sldId id="316" r:id="rId23"/>
    <p:sldId id="326" r:id="rId24"/>
    <p:sldId id="327" r:id="rId25"/>
    <p:sldId id="317" r:id="rId26"/>
    <p:sldId id="320" r:id="rId27"/>
    <p:sldId id="318" r:id="rId28"/>
    <p:sldId id="321" r:id="rId29"/>
    <p:sldId id="322" r:id="rId30"/>
    <p:sldId id="323" r:id="rId31"/>
    <p:sldId id="325" r:id="rId32"/>
    <p:sldId id="324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297" r:id="rId41"/>
    <p:sldId id="296" r:id="rId42"/>
    <p:sldId id="298" r:id="rId43"/>
    <p:sldId id="336" r:id="rId44"/>
    <p:sldId id="337" r:id="rId4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BBD68-8E25-4DA7-B85A-9C9695B61C3B}" type="doc">
      <dgm:prSet loTypeId="urn:microsoft.com/office/officeart/2005/8/layout/list1" loCatId="list" qsTypeId="urn:microsoft.com/office/officeart/2005/8/quickstyle/3d9" qsCatId="3D" csTypeId="urn:microsoft.com/office/officeart/2005/8/colors/colorful1#2" csCatId="colorful" phldr="1"/>
      <dgm:spPr/>
      <dgm:t>
        <a:bodyPr/>
        <a:lstStyle/>
        <a:p>
          <a:endParaRPr lang="pt-BR"/>
        </a:p>
      </dgm:t>
    </dgm:pt>
    <dgm:pt modelId="{60F31A56-2781-429B-90D3-23F9787507C7}">
      <dgm:prSet phldrT="[Texto]"/>
      <dgm:spPr/>
      <dgm:t>
        <a:bodyPr/>
        <a:lstStyle/>
        <a:p>
          <a:r>
            <a:rPr lang="pt-BR" dirty="0" err="1" smtClean="0"/>
            <a:t>sen</a:t>
          </a:r>
          <a:r>
            <a:rPr lang="pt-BR" dirty="0" smtClean="0"/>
            <a:t> 30°</a:t>
          </a:r>
          <a:endParaRPr lang="pt-BR" dirty="0"/>
        </a:p>
      </dgm:t>
    </dgm:pt>
    <dgm:pt modelId="{B85FFE9A-F3EB-4553-A8AD-13427465F6B9}" type="parTrans" cxnId="{3F1C0289-DE12-4DB6-9411-124CFED5FA65}">
      <dgm:prSet/>
      <dgm:spPr/>
      <dgm:t>
        <a:bodyPr/>
        <a:lstStyle/>
        <a:p>
          <a:endParaRPr lang="pt-BR"/>
        </a:p>
      </dgm:t>
    </dgm:pt>
    <dgm:pt modelId="{4DEB9486-E95F-4829-B397-06C8A7AA7D03}" type="sibTrans" cxnId="{3F1C0289-DE12-4DB6-9411-124CFED5FA65}">
      <dgm:prSet/>
      <dgm:spPr/>
      <dgm:t>
        <a:bodyPr/>
        <a:lstStyle/>
        <a:p>
          <a:endParaRPr lang="pt-BR"/>
        </a:p>
      </dgm:t>
    </dgm:pt>
    <dgm:pt modelId="{950E8208-58EB-4C63-88C0-ADA9D4040629}">
      <dgm:prSet phldrT="[Texto]"/>
      <dgm:spPr/>
      <dgm:t>
        <a:bodyPr/>
        <a:lstStyle/>
        <a:p>
          <a:r>
            <a:rPr lang="pt-BR" dirty="0" err="1" smtClean="0"/>
            <a:t>cos</a:t>
          </a:r>
          <a:r>
            <a:rPr lang="pt-BR" dirty="0" smtClean="0"/>
            <a:t> 45º</a:t>
          </a:r>
          <a:endParaRPr lang="pt-BR" dirty="0"/>
        </a:p>
      </dgm:t>
    </dgm:pt>
    <dgm:pt modelId="{07318585-8107-4A83-A1D3-62CC6FA1CA26}" type="parTrans" cxnId="{227C2908-FB66-41C7-B4A0-4015223A084C}">
      <dgm:prSet/>
      <dgm:spPr/>
      <dgm:t>
        <a:bodyPr/>
        <a:lstStyle/>
        <a:p>
          <a:endParaRPr lang="pt-BR"/>
        </a:p>
      </dgm:t>
    </dgm:pt>
    <dgm:pt modelId="{CA723D26-BD3B-4B7C-9211-3B50F74DD3FA}" type="sibTrans" cxnId="{227C2908-FB66-41C7-B4A0-4015223A084C}">
      <dgm:prSet/>
      <dgm:spPr/>
      <dgm:t>
        <a:bodyPr/>
        <a:lstStyle/>
        <a:p>
          <a:endParaRPr lang="pt-BR"/>
        </a:p>
      </dgm:t>
    </dgm:pt>
    <dgm:pt modelId="{C2213AD8-096D-45E2-AE6E-AC37B438DA70}">
      <dgm:prSet phldrT="[Texto]"/>
      <dgm:spPr/>
      <dgm:t>
        <a:bodyPr/>
        <a:lstStyle/>
        <a:p>
          <a:r>
            <a:rPr lang="pt-BR" dirty="0" err="1" smtClean="0"/>
            <a:t>tg</a:t>
          </a:r>
          <a:r>
            <a:rPr lang="pt-BR" dirty="0" smtClean="0"/>
            <a:t> 60º</a:t>
          </a:r>
          <a:endParaRPr lang="pt-BR" dirty="0"/>
        </a:p>
      </dgm:t>
    </dgm:pt>
    <dgm:pt modelId="{70F5A047-0624-42D2-AF0E-EFA9F2D4787C}" type="parTrans" cxnId="{EB9C5570-0D60-4EDC-8078-07019EE5A179}">
      <dgm:prSet/>
      <dgm:spPr/>
      <dgm:t>
        <a:bodyPr/>
        <a:lstStyle/>
        <a:p>
          <a:endParaRPr lang="pt-BR"/>
        </a:p>
      </dgm:t>
    </dgm:pt>
    <dgm:pt modelId="{1B4F3801-2CD1-44FF-A41C-6B9EA7EDE745}" type="sibTrans" cxnId="{EB9C5570-0D60-4EDC-8078-07019EE5A179}">
      <dgm:prSet/>
      <dgm:spPr/>
      <dgm:t>
        <a:bodyPr/>
        <a:lstStyle/>
        <a:p>
          <a:endParaRPr lang="pt-BR"/>
        </a:p>
      </dgm:t>
    </dgm:pt>
    <dgm:pt modelId="{19F023A9-D220-4891-A51A-907FC34CF2E3}" type="pres">
      <dgm:prSet presAssocID="{29CBBD68-8E25-4DA7-B85A-9C9695B61C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E598FFC-F691-4B49-8796-174974F6372F}" type="pres">
      <dgm:prSet presAssocID="{60F31A56-2781-429B-90D3-23F9787507C7}" presName="parentLin" presStyleCnt="0"/>
      <dgm:spPr/>
    </dgm:pt>
    <dgm:pt modelId="{420D9A95-2757-44DA-A430-5EC131D7CCD0}" type="pres">
      <dgm:prSet presAssocID="{60F31A56-2781-429B-90D3-23F9787507C7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808530CA-A97F-4D29-BBBB-1B9CBE658F1A}" type="pres">
      <dgm:prSet presAssocID="{60F31A56-2781-429B-90D3-23F9787507C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096C87-BD2A-42C9-A757-30BE17157059}" type="pres">
      <dgm:prSet presAssocID="{60F31A56-2781-429B-90D3-23F9787507C7}" presName="negativeSpace" presStyleCnt="0"/>
      <dgm:spPr/>
    </dgm:pt>
    <dgm:pt modelId="{933EAE62-2ADA-4290-8812-DEE8798308C4}" type="pres">
      <dgm:prSet presAssocID="{60F31A56-2781-429B-90D3-23F9787507C7}" presName="childText" presStyleLbl="conFgAcc1" presStyleIdx="0" presStyleCnt="3">
        <dgm:presLayoutVars>
          <dgm:bulletEnabled val="1"/>
        </dgm:presLayoutVars>
      </dgm:prSet>
      <dgm:spPr/>
    </dgm:pt>
    <dgm:pt modelId="{8D3CD2C1-4810-48D3-8B44-5EFA91DB23AB}" type="pres">
      <dgm:prSet presAssocID="{4DEB9486-E95F-4829-B397-06C8A7AA7D03}" presName="spaceBetweenRectangles" presStyleCnt="0"/>
      <dgm:spPr/>
    </dgm:pt>
    <dgm:pt modelId="{EBB0C7E4-9E43-4651-9421-46BF92C873BE}" type="pres">
      <dgm:prSet presAssocID="{950E8208-58EB-4C63-88C0-ADA9D4040629}" presName="parentLin" presStyleCnt="0"/>
      <dgm:spPr/>
    </dgm:pt>
    <dgm:pt modelId="{A94D1F5F-31DC-4DD3-8CEA-75D849FFD31C}" type="pres">
      <dgm:prSet presAssocID="{950E8208-58EB-4C63-88C0-ADA9D4040629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1DBA7BD6-6AB2-4CD7-AED5-AE98B184A637}" type="pres">
      <dgm:prSet presAssocID="{950E8208-58EB-4C63-88C0-ADA9D404062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633B55-D8BA-4957-947C-8EE2E8876493}" type="pres">
      <dgm:prSet presAssocID="{950E8208-58EB-4C63-88C0-ADA9D4040629}" presName="negativeSpace" presStyleCnt="0"/>
      <dgm:spPr/>
    </dgm:pt>
    <dgm:pt modelId="{A3465B8F-E0B5-4773-A42A-C2ECA14B8183}" type="pres">
      <dgm:prSet presAssocID="{950E8208-58EB-4C63-88C0-ADA9D4040629}" presName="childText" presStyleLbl="conFgAcc1" presStyleIdx="1" presStyleCnt="3">
        <dgm:presLayoutVars>
          <dgm:bulletEnabled val="1"/>
        </dgm:presLayoutVars>
      </dgm:prSet>
      <dgm:spPr/>
    </dgm:pt>
    <dgm:pt modelId="{3FF191A8-6178-464C-A5B3-81B502D496A7}" type="pres">
      <dgm:prSet presAssocID="{CA723D26-BD3B-4B7C-9211-3B50F74DD3FA}" presName="spaceBetweenRectangles" presStyleCnt="0"/>
      <dgm:spPr/>
    </dgm:pt>
    <dgm:pt modelId="{A008F564-5419-4B5C-8984-FAE674CFD5CA}" type="pres">
      <dgm:prSet presAssocID="{C2213AD8-096D-45E2-AE6E-AC37B438DA70}" presName="parentLin" presStyleCnt="0"/>
      <dgm:spPr/>
    </dgm:pt>
    <dgm:pt modelId="{586C2740-94D8-4DDC-860B-97F662BACEB7}" type="pres">
      <dgm:prSet presAssocID="{C2213AD8-096D-45E2-AE6E-AC37B438DA70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C1404219-C5D5-42C9-9E0A-CBAA5793E318}" type="pres">
      <dgm:prSet presAssocID="{C2213AD8-096D-45E2-AE6E-AC37B438DA7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9571DE4-349F-4DF2-A5C2-921A2B5F7DF7}" type="pres">
      <dgm:prSet presAssocID="{C2213AD8-096D-45E2-AE6E-AC37B438DA70}" presName="negativeSpace" presStyleCnt="0"/>
      <dgm:spPr/>
    </dgm:pt>
    <dgm:pt modelId="{EA385F6E-4C67-4BEC-8CC7-76F3226682C9}" type="pres">
      <dgm:prSet presAssocID="{C2213AD8-096D-45E2-AE6E-AC37B438DA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F4C5BC-8D40-4C51-AAC9-DD02349AFD91}" type="presOf" srcId="{29CBBD68-8E25-4DA7-B85A-9C9695B61C3B}" destId="{19F023A9-D220-4891-A51A-907FC34CF2E3}" srcOrd="0" destOrd="0" presId="urn:microsoft.com/office/officeart/2005/8/layout/list1"/>
    <dgm:cxn modelId="{FA54127C-36E1-4C11-B4E6-3974A315E593}" type="presOf" srcId="{60F31A56-2781-429B-90D3-23F9787507C7}" destId="{420D9A95-2757-44DA-A430-5EC131D7CCD0}" srcOrd="0" destOrd="0" presId="urn:microsoft.com/office/officeart/2005/8/layout/list1"/>
    <dgm:cxn modelId="{8FFF532F-38D8-42DA-A039-75923FBEC1CC}" type="presOf" srcId="{950E8208-58EB-4C63-88C0-ADA9D4040629}" destId="{A94D1F5F-31DC-4DD3-8CEA-75D849FFD31C}" srcOrd="0" destOrd="0" presId="urn:microsoft.com/office/officeart/2005/8/layout/list1"/>
    <dgm:cxn modelId="{F5E80E2D-E20D-431F-862D-9FD33ECE8F8C}" type="presOf" srcId="{C2213AD8-096D-45E2-AE6E-AC37B438DA70}" destId="{C1404219-C5D5-42C9-9E0A-CBAA5793E318}" srcOrd="1" destOrd="0" presId="urn:microsoft.com/office/officeart/2005/8/layout/list1"/>
    <dgm:cxn modelId="{EB9C5570-0D60-4EDC-8078-07019EE5A179}" srcId="{29CBBD68-8E25-4DA7-B85A-9C9695B61C3B}" destId="{C2213AD8-096D-45E2-AE6E-AC37B438DA70}" srcOrd="2" destOrd="0" parTransId="{70F5A047-0624-42D2-AF0E-EFA9F2D4787C}" sibTransId="{1B4F3801-2CD1-44FF-A41C-6B9EA7EDE745}"/>
    <dgm:cxn modelId="{227C2908-FB66-41C7-B4A0-4015223A084C}" srcId="{29CBBD68-8E25-4DA7-B85A-9C9695B61C3B}" destId="{950E8208-58EB-4C63-88C0-ADA9D4040629}" srcOrd="1" destOrd="0" parTransId="{07318585-8107-4A83-A1D3-62CC6FA1CA26}" sibTransId="{CA723D26-BD3B-4B7C-9211-3B50F74DD3FA}"/>
    <dgm:cxn modelId="{B7293535-9E1C-42D2-B887-87B46B031DAC}" type="presOf" srcId="{C2213AD8-096D-45E2-AE6E-AC37B438DA70}" destId="{586C2740-94D8-4DDC-860B-97F662BACEB7}" srcOrd="0" destOrd="0" presId="urn:microsoft.com/office/officeart/2005/8/layout/list1"/>
    <dgm:cxn modelId="{5AF49395-279B-44DE-916E-59971A4F1740}" type="presOf" srcId="{950E8208-58EB-4C63-88C0-ADA9D4040629}" destId="{1DBA7BD6-6AB2-4CD7-AED5-AE98B184A637}" srcOrd="1" destOrd="0" presId="urn:microsoft.com/office/officeart/2005/8/layout/list1"/>
    <dgm:cxn modelId="{FA1E395B-0A3D-4473-A5C1-1BFD99C4F531}" type="presOf" srcId="{60F31A56-2781-429B-90D3-23F9787507C7}" destId="{808530CA-A97F-4D29-BBBB-1B9CBE658F1A}" srcOrd="1" destOrd="0" presId="urn:microsoft.com/office/officeart/2005/8/layout/list1"/>
    <dgm:cxn modelId="{3F1C0289-DE12-4DB6-9411-124CFED5FA65}" srcId="{29CBBD68-8E25-4DA7-B85A-9C9695B61C3B}" destId="{60F31A56-2781-429B-90D3-23F9787507C7}" srcOrd="0" destOrd="0" parTransId="{B85FFE9A-F3EB-4553-A8AD-13427465F6B9}" sibTransId="{4DEB9486-E95F-4829-B397-06C8A7AA7D03}"/>
    <dgm:cxn modelId="{8039BE83-93AD-4D09-B0BF-6F7D2D076E74}" type="presParOf" srcId="{19F023A9-D220-4891-A51A-907FC34CF2E3}" destId="{8E598FFC-F691-4B49-8796-174974F6372F}" srcOrd="0" destOrd="0" presId="urn:microsoft.com/office/officeart/2005/8/layout/list1"/>
    <dgm:cxn modelId="{7FB39E93-7136-4F82-B681-331B126713FE}" type="presParOf" srcId="{8E598FFC-F691-4B49-8796-174974F6372F}" destId="{420D9A95-2757-44DA-A430-5EC131D7CCD0}" srcOrd="0" destOrd="0" presId="urn:microsoft.com/office/officeart/2005/8/layout/list1"/>
    <dgm:cxn modelId="{EBEE37CA-E7A2-42DC-85B1-762F17065169}" type="presParOf" srcId="{8E598FFC-F691-4B49-8796-174974F6372F}" destId="{808530CA-A97F-4D29-BBBB-1B9CBE658F1A}" srcOrd="1" destOrd="0" presId="urn:microsoft.com/office/officeart/2005/8/layout/list1"/>
    <dgm:cxn modelId="{8D2C0457-3494-4180-8F52-76182238CAA9}" type="presParOf" srcId="{19F023A9-D220-4891-A51A-907FC34CF2E3}" destId="{59096C87-BD2A-42C9-A757-30BE17157059}" srcOrd="1" destOrd="0" presId="urn:microsoft.com/office/officeart/2005/8/layout/list1"/>
    <dgm:cxn modelId="{5EA6DC0D-A9AB-440B-AE4B-98A2DB426CAF}" type="presParOf" srcId="{19F023A9-D220-4891-A51A-907FC34CF2E3}" destId="{933EAE62-2ADA-4290-8812-DEE8798308C4}" srcOrd="2" destOrd="0" presId="urn:microsoft.com/office/officeart/2005/8/layout/list1"/>
    <dgm:cxn modelId="{81654E65-2DA9-46C4-AB84-E7C7A76EF33B}" type="presParOf" srcId="{19F023A9-D220-4891-A51A-907FC34CF2E3}" destId="{8D3CD2C1-4810-48D3-8B44-5EFA91DB23AB}" srcOrd="3" destOrd="0" presId="urn:microsoft.com/office/officeart/2005/8/layout/list1"/>
    <dgm:cxn modelId="{4E5916CC-A4D9-4309-A381-CF1158977DA9}" type="presParOf" srcId="{19F023A9-D220-4891-A51A-907FC34CF2E3}" destId="{EBB0C7E4-9E43-4651-9421-46BF92C873BE}" srcOrd="4" destOrd="0" presId="urn:microsoft.com/office/officeart/2005/8/layout/list1"/>
    <dgm:cxn modelId="{7B2C0960-05E6-4A2E-B8BD-E4A6470875AC}" type="presParOf" srcId="{EBB0C7E4-9E43-4651-9421-46BF92C873BE}" destId="{A94D1F5F-31DC-4DD3-8CEA-75D849FFD31C}" srcOrd="0" destOrd="0" presId="urn:microsoft.com/office/officeart/2005/8/layout/list1"/>
    <dgm:cxn modelId="{883D8DB8-BC13-4850-828D-94E86FA51654}" type="presParOf" srcId="{EBB0C7E4-9E43-4651-9421-46BF92C873BE}" destId="{1DBA7BD6-6AB2-4CD7-AED5-AE98B184A637}" srcOrd="1" destOrd="0" presId="urn:microsoft.com/office/officeart/2005/8/layout/list1"/>
    <dgm:cxn modelId="{D54E13AF-C539-4203-8D76-0D05A3D82466}" type="presParOf" srcId="{19F023A9-D220-4891-A51A-907FC34CF2E3}" destId="{B4633B55-D8BA-4957-947C-8EE2E8876493}" srcOrd="5" destOrd="0" presId="urn:microsoft.com/office/officeart/2005/8/layout/list1"/>
    <dgm:cxn modelId="{04C79F13-D715-4088-B494-5D9675E5DB78}" type="presParOf" srcId="{19F023A9-D220-4891-A51A-907FC34CF2E3}" destId="{A3465B8F-E0B5-4773-A42A-C2ECA14B8183}" srcOrd="6" destOrd="0" presId="urn:microsoft.com/office/officeart/2005/8/layout/list1"/>
    <dgm:cxn modelId="{9C51CBCF-35E3-45C4-83FA-F6EF4D4498E3}" type="presParOf" srcId="{19F023A9-D220-4891-A51A-907FC34CF2E3}" destId="{3FF191A8-6178-464C-A5B3-81B502D496A7}" srcOrd="7" destOrd="0" presId="urn:microsoft.com/office/officeart/2005/8/layout/list1"/>
    <dgm:cxn modelId="{A30FCBF0-2645-4DE0-A58A-770211E1F0B3}" type="presParOf" srcId="{19F023A9-D220-4891-A51A-907FC34CF2E3}" destId="{A008F564-5419-4B5C-8984-FAE674CFD5CA}" srcOrd="8" destOrd="0" presId="urn:microsoft.com/office/officeart/2005/8/layout/list1"/>
    <dgm:cxn modelId="{9C2EF090-0029-4ABC-A4B9-A1E18FC4AA8D}" type="presParOf" srcId="{A008F564-5419-4B5C-8984-FAE674CFD5CA}" destId="{586C2740-94D8-4DDC-860B-97F662BACEB7}" srcOrd="0" destOrd="0" presId="urn:microsoft.com/office/officeart/2005/8/layout/list1"/>
    <dgm:cxn modelId="{69284CEF-F8C2-487C-88BD-DDE3AFFCBD9E}" type="presParOf" srcId="{A008F564-5419-4B5C-8984-FAE674CFD5CA}" destId="{C1404219-C5D5-42C9-9E0A-CBAA5793E318}" srcOrd="1" destOrd="0" presId="urn:microsoft.com/office/officeart/2005/8/layout/list1"/>
    <dgm:cxn modelId="{3C812AE6-8032-44F0-9E0B-5076F17B8A97}" type="presParOf" srcId="{19F023A9-D220-4891-A51A-907FC34CF2E3}" destId="{39571DE4-349F-4DF2-A5C2-921A2B5F7DF7}" srcOrd="9" destOrd="0" presId="urn:microsoft.com/office/officeart/2005/8/layout/list1"/>
    <dgm:cxn modelId="{DF6A590E-6652-4F67-ADED-2ECB76EC09AD}" type="presParOf" srcId="{19F023A9-D220-4891-A51A-907FC34CF2E3}" destId="{EA385F6E-4C67-4BEC-8CC7-76F3226682C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EAE62-2ADA-4290-8812-DEE8798308C4}">
      <dsp:nvSpPr>
        <dsp:cNvPr id="0" name=""/>
        <dsp:cNvSpPr/>
      </dsp:nvSpPr>
      <dsp:spPr>
        <a:xfrm>
          <a:off x="0" y="378144"/>
          <a:ext cx="49922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530CA-A97F-4D29-BBBB-1B9CBE658F1A}">
      <dsp:nvSpPr>
        <dsp:cNvPr id="0" name=""/>
        <dsp:cNvSpPr/>
      </dsp:nvSpPr>
      <dsp:spPr>
        <a:xfrm>
          <a:off x="249610" y="23904"/>
          <a:ext cx="349455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86" tIns="0" rIns="132086" bIns="0" numCol="1" spcCol="1270" anchor="ctr" anchorCtr="0">
          <a:noAutofit/>
          <a:sp3d extrusionH="28000" prstMaterial="matte"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sen</a:t>
          </a:r>
          <a:r>
            <a:rPr lang="pt-BR" sz="2400" kern="1200" dirty="0" smtClean="0"/>
            <a:t> 30°</a:t>
          </a:r>
          <a:endParaRPr lang="pt-BR" sz="2400" kern="1200" dirty="0"/>
        </a:p>
      </dsp:txBody>
      <dsp:txXfrm>
        <a:off x="284195" y="58489"/>
        <a:ext cx="3425381" cy="639310"/>
      </dsp:txXfrm>
    </dsp:sp>
    <dsp:sp modelId="{A3465B8F-E0B5-4773-A42A-C2ECA14B8183}">
      <dsp:nvSpPr>
        <dsp:cNvPr id="0" name=""/>
        <dsp:cNvSpPr/>
      </dsp:nvSpPr>
      <dsp:spPr>
        <a:xfrm>
          <a:off x="0" y="1466784"/>
          <a:ext cx="49922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A7BD6-6AB2-4CD7-AED5-AE98B184A637}">
      <dsp:nvSpPr>
        <dsp:cNvPr id="0" name=""/>
        <dsp:cNvSpPr/>
      </dsp:nvSpPr>
      <dsp:spPr>
        <a:xfrm>
          <a:off x="249610" y="1112544"/>
          <a:ext cx="3494551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86" tIns="0" rIns="132086" bIns="0" numCol="1" spcCol="1270" anchor="ctr" anchorCtr="0">
          <a:noAutofit/>
          <a:sp3d extrusionH="28000" prstMaterial="matte"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cos</a:t>
          </a:r>
          <a:r>
            <a:rPr lang="pt-BR" sz="2400" kern="1200" dirty="0" smtClean="0"/>
            <a:t> 45º</a:t>
          </a:r>
          <a:endParaRPr lang="pt-BR" sz="2400" kern="1200" dirty="0"/>
        </a:p>
      </dsp:txBody>
      <dsp:txXfrm>
        <a:off x="284195" y="1147129"/>
        <a:ext cx="3425381" cy="639310"/>
      </dsp:txXfrm>
    </dsp:sp>
    <dsp:sp modelId="{EA385F6E-4C67-4BEC-8CC7-76F3226682C9}">
      <dsp:nvSpPr>
        <dsp:cNvPr id="0" name=""/>
        <dsp:cNvSpPr/>
      </dsp:nvSpPr>
      <dsp:spPr>
        <a:xfrm>
          <a:off x="0" y="2555423"/>
          <a:ext cx="49922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04219-C5D5-42C9-9E0A-CBAA5793E318}">
      <dsp:nvSpPr>
        <dsp:cNvPr id="0" name=""/>
        <dsp:cNvSpPr/>
      </dsp:nvSpPr>
      <dsp:spPr>
        <a:xfrm>
          <a:off x="249610" y="2201183"/>
          <a:ext cx="3494551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086" tIns="0" rIns="132086" bIns="0" numCol="1" spcCol="1270" anchor="ctr" anchorCtr="0">
          <a:noAutofit/>
          <a:sp3d extrusionH="28000" prstMaterial="matte"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tg</a:t>
          </a:r>
          <a:r>
            <a:rPr lang="pt-BR" sz="2400" kern="1200" dirty="0" smtClean="0"/>
            <a:t> 60º</a:t>
          </a:r>
          <a:endParaRPr lang="pt-BR" sz="2400" kern="1200" dirty="0"/>
        </a:p>
      </dsp:txBody>
      <dsp:txXfrm>
        <a:off x="284195" y="2235768"/>
        <a:ext cx="3425381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3.wmf"/><Relationship Id="rId1" Type="http://schemas.openxmlformats.org/officeDocument/2006/relationships/image" Target="../media/image20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8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F530AF-A823-46D8-83C9-B3098A7A2298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EEE02DA-7279-404C-A5BD-E8AF0917A2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137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9EE41E-9557-4CEF-9104-038BB85473F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F036B8-50AB-4D5C-8CC8-8449E9AC07B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4E007-38F0-4AEF-896F-F173F49811C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B7F3F5-7EF9-47A9-BE6E-33475364456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944E2B-4F81-4287-B706-45F04E30177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196F8B-225B-4D39-8540-5A8F3224392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7BF1F2-AC95-4F58-A7A4-DD4D4B401D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993967-2965-484B-BC00-6739A203AB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2A9FAD-7725-41DD-A581-D524FB55A0E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2AFDBC-17E6-4E31-A9E3-85032DF3D11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32814C-613E-4E3E-9E2E-8ABF747CDF9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33F6F9-156A-43BA-B071-18689CE198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6EEA30-E4EE-41A4-B133-012608CC2A7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D6C41B-4B17-4ACF-A950-458AA60899D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DD79E3-5F2D-44FF-AFAF-ACB843180E8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232DDC-278B-4EF2-B7DF-03B87A1B626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0662FC-853D-419C-8519-03942929C9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A5C6C-A96C-456F-BD38-1106B634708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95F118-A0A3-4E32-B764-F31E636C41B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414240-212E-4AEF-96C3-4C255778290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9B4B1C-ACE5-4CE0-9848-A4163A67EFE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D84AA7-D07F-4A9A-B899-C172BD7E72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47D936-2EE0-4851-8618-1FF7335CB13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F202C1-E09D-4472-9897-8F153BBE2C1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317A90-CA35-4EEF-9EBE-7111D710EDE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938269-042A-41D9-8185-479439F3EAA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068F37-2C9E-4D9C-92A5-43B3336EA8B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F5C79C-C76F-4C2A-8C45-889A59693F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5B62EE-A5F9-4351-8526-3CB62534C5B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pt-B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8BF5F-98D7-4006-88CC-C621CB2350E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4E6203-C4FC-48D0-A1EC-47331E5C6C3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pt-B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718FF0-E9A0-4832-B906-33B6DDE8F3D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51E94E-95C2-4845-B1D6-D4193AD8256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AB38C5-F175-4463-90AA-D5A38C801A4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AB603B-E32A-47CB-BD27-74CD0B17A9E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443FDF-DB0B-4291-BDDC-EAD5DF010E0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19943F-F87D-4817-9984-0CA61D7A602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57D269-E41B-41FB-AD53-DED4C5F1AF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DD1F64-0C84-417D-B24F-8C90ED8A46D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B2D0-B268-400B-BD78-760123FB04BF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24525-4D9E-456E-9244-D85F55C409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47EAF-6251-4643-80F3-68248819D9C1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527B0-135E-4268-A504-22403F1E87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5114E-5FC8-4148-9A37-971ABFBC8273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7C980-FE0F-41F0-97F1-D64A2F2ADD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E6B71-7508-41B6-96BE-17D825C45AD8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817F-E187-4F4B-95DE-72C1C65E3F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812A0-F6AB-497F-B02A-C317B7CE552A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2695-C3A6-46A5-A8DF-35C4B402B2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A022-B353-4436-B545-7F69A2A84DE3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1A10B-261F-459E-81AB-331BF65ABC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181A3-68F2-4605-8697-75AD1AA98884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E2D7A-14A1-430E-B697-B9C50B7463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34156-32C6-44B5-A177-24BB3A3A6F05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0D790-824F-4891-AD0E-76246B8432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B2557-BBFF-4F19-9067-02C2E5CA7426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A3A5-D843-458F-8295-BE084AAF0D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45CE1-CBF2-43BD-9331-1C8D544EEFC8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FD65-BC9D-43D8-98EA-A15E815CA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9E1C8-04A8-43E5-89FD-0E4AAF1B9B79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BF994-2221-485D-AEBF-9385B5FE68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33CCC-3185-48AA-84FD-2B8DF2EAFF89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EAC88-5559-4F68-86DC-30170E092F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47C1C-0C97-4208-B046-FEE3BECDBAA2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BDA6E-07BC-4884-94D6-CD8C06D91E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89E57-1BB5-40CF-AE2F-50BB4355649D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8A41D-3810-4AB7-8F59-5A8EC15F9E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AAE5D-2796-4728-BF37-7434C7362FBB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54BD7-840B-462E-8F54-C3849C0320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68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10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847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10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78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25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9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6E5D1-25C1-4426-8E73-E56501895F75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7BBC5-ADD1-4BC7-9707-4406FD6B71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096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5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F5097-A174-4A92-ABC8-027926D7EF83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8A9A-0CA7-4657-A3E6-323B423732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27FE5-1E50-4101-A97B-4A7D8FE26EFF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57CF5-9491-4640-8F43-A9BAE8AD9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E2068-1A00-4ED7-8C1A-C54E36105B57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E02E7-A6D7-471A-BD59-16D61C3A4D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763A0-CBEB-4E39-8B0C-D0233AD47CEB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7FCAC-1FEB-418D-99EA-7467D78E23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3E94D-9FBD-4689-9D06-22027FC7E0C3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F08EF-80A4-4F8D-94EF-E794DFE55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8FA2D-EB2A-4321-BEA4-AB97D69A319E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7B08-6EE3-477C-AF2A-12645240A6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BE23CCB-4561-4088-8E31-5448D1F1C5E2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25F69B-12D6-478E-A681-96C51FB9DA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40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3E7328-C69D-4DD1-965E-50A9C1D03C34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C69253-1823-43FF-9EA7-CEB458096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06/11/2012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5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9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6.wmf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8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uturo.usp.br/" TargetMode="External"/><Relationship Id="rId13" Type="http://schemas.openxmlformats.org/officeDocument/2006/relationships/hyperlink" Target="http://www.ime.unicamp.br/lem/" TargetMode="External"/><Relationship Id="rId3" Type="http://schemas.openxmlformats.org/officeDocument/2006/relationships/hyperlink" Target="http://bit.ly/vencedorespa" TargetMode="External"/><Relationship Id="rId7" Type="http://schemas.openxmlformats.org/officeDocument/2006/relationships/hyperlink" Target="http://www.sbem.com.br/index.php" TargetMode="External"/><Relationship Id="rId12" Type="http://schemas.openxmlformats.org/officeDocument/2006/relationships/hyperlink" Target="http://www.enem.inep.gov.br/" TargetMode="External"/><Relationship Id="rId2" Type="http://schemas.openxmlformats.org/officeDocument/2006/relationships/notesSlide" Target="../notesSlides/notesSlide37.xml"/><Relationship Id="rId16" Type="http://schemas.openxmlformats.org/officeDocument/2006/relationships/hyperlink" Target="http://www.sbhmat.com.b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vescola.mec.gov.br/" TargetMode="External"/><Relationship Id="rId11" Type="http://schemas.openxmlformats.org/officeDocument/2006/relationships/hyperlink" Target="http://www.eciencia.usp.br/" TargetMode="External"/><Relationship Id="rId5" Type="http://schemas.openxmlformats.org/officeDocument/2006/relationships/hyperlink" Target="http://www.gente.eti.br/edumatec/index.php?option=com_content&amp;view=article&amp;id=9&amp;Itemid=12" TargetMode="External"/><Relationship Id="rId15" Type="http://schemas.openxmlformats.org/officeDocument/2006/relationships/hyperlink" Target="http://www.somatematica.com.br/" TargetMode="External"/><Relationship Id="rId10" Type="http://schemas.openxmlformats.org/officeDocument/2006/relationships/hyperlink" Target="http://portal.mec.gov.br/index.php?option=com_content&amp;view=article&amp;id=12814&amp;Itemid=872" TargetMode="External"/><Relationship Id="rId4" Type="http://schemas.openxmlformats.org/officeDocument/2006/relationships/hyperlink" Target="http://www.dominiopublico.gov.br/" TargetMode="External"/><Relationship Id="rId9" Type="http://schemas.openxmlformats.org/officeDocument/2006/relationships/hyperlink" Target="http://educacao.uol.com.br/matematica" TargetMode="External"/><Relationship Id="rId14" Type="http://schemas.openxmlformats.org/officeDocument/2006/relationships/hyperlink" Target="http://revistaescola.abril.com.br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bempb.com.br/anais/arquivos/trabalhos/CC-14188545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575899"/>
            <a:ext cx="914399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9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º Ano</a:t>
            </a:r>
            <a:endParaRPr lang="pt-BR" sz="2000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Razões trigonométricas nos triângulos retângulos</a:t>
            </a:r>
          </a:p>
        </p:txBody>
      </p:sp>
    </p:spTree>
    <p:extLst>
      <p:ext uri="{BB962C8B-B14F-4D97-AF65-F5344CB8AC3E}">
        <p14:creationId xmlns:p14="http://schemas.microsoft.com/office/powerpoint/2010/main" val="153591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tângulo 7"/>
          <p:cNvSpPr>
            <a:spLocks noChangeArrowheads="1"/>
          </p:cNvSpPr>
          <p:nvPr/>
        </p:nvSpPr>
        <p:spPr bwMode="auto">
          <a:xfrm>
            <a:off x="539750" y="908050"/>
            <a:ext cx="81359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Vamos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atualizar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o nosso quadro: </a:t>
            </a:r>
            <a:endParaRPr lang="pt-BR" sz="2800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684213" y="1700213"/>
          <a:ext cx="7920881" cy="46152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0293"/>
                <a:gridCol w="1320147"/>
                <a:gridCol w="1320147"/>
                <a:gridCol w="1320147"/>
                <a:gridCol w="1320147"/>
              </a:tblGrid>
              <a:tr h="371658">
                <a:tc rowSpan="3"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GRUPO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MEDIDA DO ÂNGULO DE VISÃO DOS SEGMENTOS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58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MEDIDA INTUITIVA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MEDIDA COM TEODOLITO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58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AB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CD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AB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CD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95288" y="1773238"/>
            <a:ext cx="84248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2200" dirty="0" smtClean="0">
                <a:solidFill>
                  <a:srgbClr val="002060"/>
                </a:solidFill>
              </a:rPr>
              <a:t>Observando </a:t>
            </a:r>
            <a:r>
              <a:rPr lang="pt-BR" sz="2200" dirty="0">
                <a:solidFill>
                  <a:srgbClr val="002060"/>
                </a:solidFill>
              </a:rPr>
              <a:t>o quadro, vamos responder:</a:t>
            </a:r>
          </a:p>
          <a:p>
            <a:pPr marL="457200" indent="-457200">
              <a:lnSpc>
                <a:spcPct val="150000"/>
              </a:lnSpc>
              <a:buFontTx/>
              <a:buAutoNum type="arabicParenR"/>
              <a:defRPr/>
            </a:pPr>
            <a:r>
              <a:rPr lang="pt-BR" sz="2200" dirty="0" smtClean="0">
                <a:solidFill>
                  <a:srgbClr val="002060"/>
                </a:solidFill>
              </a:rPr>
              <a:t>Que grupo teve o </a:t>
            </a:r>
            <a:r>
              <a:rPr lang="pt-BR" sz="2200" dirty="0">
                <a:solidFill>
                  <a:srgbClr val="002060"/>
                </a:solidFill>
              </a:rPr>
              <a:t>resultado </a:t>
            </a:r>
            <a:r>
              <a:rPr lang="pt-BR" sz="2200" dirty="0" smtClean="0">
                <a:solidFill>
                  <a:srgbClr val="002060"/>
                </a:solidFill>
              </a:rPr>
              <a:t>intuitivo </a:t>
            </a:r>
            <a:r>
              <a:rPr lang="pt-BR" sz="2200" dirty="0">
                <a:solidFill>
                  <a:srgbClr val="002060"/>
                </a:solidFill>
              </a:rPr>
              <a:t>mais </a:t>
            </a:r>
            <a:r>
              <a:rPr lang="pt-BR" sz="2200" dirty="0" smtClean="0">
                <a:solidFill>
                  <a:srgbClr val="002060"/>
                </a:solidFill>
              </a:rPr>
              <a:t>próximo </a:t>
            </a:r>
            <a:r>
              <a:rPr lang="pt-BR" sz="2200" dirty="0">
                <a:solidFill>
                  <a:srgbClr val="002060"/>
                </a:solidFill>
              </a:rPr>
              <a:t>do resultado obtido com o teodolito? </a:t>
            </a:r>
          </a:p>
          <a:p>
            <a:pPr marL="457200" indent="-457200">
              <a:lnSpc>
                <a:spcPct val="150000"/>
              </a:lnSpc>
              <a:buFontTx/>
              <a:buAutoNum type="arabicParenR"/>
              <a:defRPr/>
            </a:pPr>
            <a:r>
              <a:rPr lang="pt-BR" sz="2200" dirty="0">
                <a:solidFill>
                  <a:srgbClr val="002060"/>
                </a:solidFill>
              </a:rPr>
              <a:t>E qual o grupo que mais se distanciou?</a:t>
            </a:r>
          </a:p>
          <a:p>
            <a:pPr marL="457200" indent="-457200">
              <a:lnSpc>
                <a:spcPct val="150000"/>
              </a:lnSpc>
              <a:buFontTx/>
              <a:buAutoNum type="arabicParenR"/>
              <a:defRPr/>
            </a:pPr>
            <a:r>
              <a:rPr lang="pt-BR" sz="2200" dirty="0" smtClean="0">
                <a:solidFill>
                  <a:srgbClr val="002060"/>
                </a:solidFill>
              </a:rPr>
              <a:t>Que </a:t>
            </a:r>
            <a:r>
              <a:rPr lang="pt-BR" sz="2200" dirty="0">
                <a:solidFill>
                  <a:srgbClr val="002060"/>
                </a:solidFill>
              </a:rPr>
              <a:t>grupo está mais próximo dos segmentos AB e CD (quadro de projeção)? E qual está mais distante?</a:t>
            </a:r>
          </a:p>
          <a:p>
            <a:pPr marL="457200" indent="-457200">
              <a:lnSpc>
                <a:spcPct val="150000"/>
              </a:lnSpc>
              <a:buFontTx/>
              <a:buAutoNum type="arabicParenR"/>
              <a:defRPr/>
            </a:pPr>
            <a:r>
              <a:rPr lang="pt-BR" sz="2200" dirty="0">
                <a:solidFill>
                  <a:srgbClr val="002060"/>
                </a:solidFill>
              </a:rPr>
              <a:t>Existe alguma relação entre a medida do ângulo de visão e a distância do ponto/segmento observado? Qual?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869335" y="1052736"/>
            <a:ext cx="7217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4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 OLHO NOS RESULTADOS </a:t>
            </a:r>
            <a:r>
              <a:rPr lang="pt-BR" sz="24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APRESENTADOS</a:t>
            </a:r>
            <a:endParaRPr lang="pt-BR" sz="2400" b="1" dirty="0">
              <a:ln w="900" cmpd="sng"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987824" y="1340768"/>
            <a:ext cx="2980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6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6</a:t>
            </a:r>
          </a:p>
        </p:txBody>
      </p:sp>
      <p:sp>
        <p:nvSpPr>
          <p:cNvPr id="51203" name="Retângulo 7"/>
          <p:cNvSpPr>
            <a:spLocks noChangeArrowheads="1"/>
          </p:cNvSpPr>
          <p:nvPr/>
        </p:nvSpPr>
        <p:spPr bwMode="auto">
          <a:xfrm>
            <a:off x="323850" y="2133600"/>
            <a:ext cx="842486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a)  Utilizando uma régua, desenhe três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ângulos quaisquer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. Agora, determine a medida destes ângulos, utilizando o transferidor.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arenR"/>
            </a:pPr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arenR"/>
            </a:pPr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arenR"/>
            </a:pPr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b)  Desenhe ângulos com as seguintes medidas: 30°, 45°, 60°, 90° e 120°. </a:t>
            </a:r>
            <a:endParaRPr lang="pt-BR" sz="2400" dirty="0"/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1908175" y="3357563"/>
            <a:ext cx="647700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1908175" y="3933825"/>
            <a:ext cx="792163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 flipV="1">
            <a:off x="4643438" y="3429000"/>
            <a:ext cx="73025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716463" y="4221163"/>
            <a:ext cx="1150937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524750" y="3141663"/>
            <a:ext cx="1008063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4750" y="3500438"/>
            <a:ext cx="503238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0" name="CaixaDeTexto 41"/>
          <p:cNvSpPr txBox="1">
            <a:spLocks noChangeArrowheads="1"/>
          </p:cNvSpPr>
          <p:nvPr/>
        </p:nvSpPr>
        <p:spPr bwMode="auto">
          <a:xfrm rot="-5400000">
            <a:off x="570706" y="3613944"/>
            <a:ext cx="1171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exemplos</a:t>
            </a:r>
          </a:p>
        </p:txBody>
      </p:sp>
      <p:sp>
        <p:nvSpPr>
          <p:cNvPr id="12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987824" y="1054477"/>
            <a:ext cx="2980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6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7</a:t>
            </a:r>
          </a:p>
        </p:txBody>
      </p:sp>
      <p:sp>
        <p:nvSpPr>
          <p:cNvPr id="7177" name="Retângulo 7"/>
          <p:cNvSpPr>
            <a:spLocks noChangeArrowheads="1"/>
          </p:cNvSpPr>
          <p:nvPr/>
        </p:nvSpPr>
        <p:spPr bwMode="auto">
          <a:xfrm>
            <a:off x="250825" y="1835150"/>
            <a:ext cx="842486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lphaLcParenR"/>
            </a:pPr>
            <a:r>
              <a:rPr lang="pt-BR" sz="2400" dirty="0"/>
              <a:t>Desenhe um ângulo de 35° de vértice </a:t>
            </a:r>
            <a:r>
              <a:rPr lang="pt-BR" sz="2400" dirty="0" smtClean="0"/>
              <a:t>O </a:t>
            </a:r>
            <a:r>
              <a:rPr lang="pt-BR" sz="2400" dirty="0"/>
              <a:t>cujos lados são as semirretas      e       </a:t>
            </a:r>
            <a:r>
              <a:rPr lang="pt-BR" sz="2400" dirty="0"/>
              <a:t>.</a:t>
            </a:r>
            <a:endParaRPr lang="pt-BR" sz="2400" dirty="0"/>
          </a:p>
          <a:p>
            <a:pPr marL="457200" indent="-457200">
              <a:lnSpc>
                <a:spcPct val="150000"/>
              </a:lnSpc>
              <a:buFontTx/>
              <a:buAutoNum type="alphaLcParenR"/>
            </a:pPr>
            <a:r>
              <a:rPr lang="pt-BR" sz="2400" dirty="0"/>
              <a:t>M</a:t>
            </a:r>
            <a:r>
              <a:rPr lang="pt-BR" sz="2400" dirty="0" smtClean="0"/>
              <a:t>arque</a:t>
            </a:r>
            <a:r>
              <a:rPr lang="pt-BR" sz="2400" i="1" dirty="0" smtClean="0"/>
              <a:t> </a:t>
            </a:r>
            <a:r>
              <a:rPr lang="pt-BR" sz="2400" i="1" dirty="0"/>
              <a:t>na reta r o</a:t>
            </a:r>
            <a:r>
              <a:rPr lang="pt-BR" sz="2400" dirty="0"/>
              <a:t> ponto A, distinto de O. </a:t>
            </a:r>
            <a:r>
              <a:rPr lang="pt-BR" sz="2400" dirty="0" smtClean="0"/>
              <a:t>Determine </a:t>
            </a:r>
            <a:r>
              <a:rPr lang="pt-BR" sz="2400" dirty="0"/>
              <a:t>na semirreta  </a:t>
            </a:r>
            <a:r>
              <a:rPr lang="pt-BR" sz="2400" dirty="0" smtClean="0"/>
              <a:t>     o </a:t>
            </a:r>
            <a:r>
              <a:rPr lang="pt-BR" sz="2400" dirty="0"/>
              <a:t>ponto A’, de modo que AA’ </a:t>
            </a:r>
            <a:r>
              <a:rPr lang="pt-BR" sz="2400" dirty="0" smtClean="0"/>
              <a:t>seja </a:t>
            </a:r>
            <a:r>
              <a:rPr lang="pt-BR" sz="2400" dirty="0"/>
              <a:t>perpendicular a     </a:t>
            </a:r>
            <a:r>
              <a:rPr lang="pt-BR" sz="2400" dirty="0" smtClean="0"/>
              <a:t> </a:t>
            </a:r>
            <a:r>
              <a:rPr lang="pt-BR" sz="2400" dirty="0" smtClean="0"/>
              <a:t>.</a:t>
            </a:r>
            <a:endParaRPr lang="pt-BR" sz="2400" dirty="0"/>
          </a:p>
          <a:p>
            <a:pPr marL="457200" indent="-457200">
              <a:lnSpc>
                <a:spcPct val="150000"/>
              </a:lnSpc>
            </a:pPr>
            <a:r>
              <a:rPr lang="pt-BR" sz="2400" dirty="0"/>
              <a:t>c) </a:t>
            </a:r>
            <a:r>
              <a:rPr lang="pt-BR" sz="2400" dirty="0" smtClean="0"/>
              <a:t> Do </a:t>
            </a:r>
            <a:r>
              <a:rPr lang="pt-BR" sz="2400" dirty="0"/>
              <a:t>mesmo modo, marque os pontos B e B’, C e C</a:t>
            </a:r>
            <a:r>
              <a:rPr lang="pt-BR" sz="2400" dirty="0" smtClean="0"/>
              <a:t>’, </a:t>
            </a:r>
            <a:r>
              <a:rPr lang="pt-BR" sz="2400" dirty="0"/>
              <a:t>e </a:t>
            </a:r>
            <a:r>
              <a:rPr lang="pt-BR" sz="2400" dirty="0" smtClean="0"/>
              <a:t>assim </a:t>
            </a:r>
            <a:r>
              <a:rPr lang="pt-BR" sz="2400" dirty="0" smtClean="0"/>
              <a:t>sucessivamente.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946427"/>
              </p:ext>
            </p:extLst>
          </p:nvPr>
        </p:nvGraphicFramePr>
        <p:xfrm>
          <a:off x="2123728" y="3500438"/>
          <a:ext cx="4683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ção" r:id="rId4" imgW="215806" imgH="228501" progId="Equation.3">
                  <p:embed/>
                </p:oleObj>
              </mc:Choice>
              <mc:Fallback>
                <p:oleObj name="Equação" r:id="rId4" imgW="215806" imgH="228501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00438"/>
                        <a:ext cx="46831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627784" y="2420938"/>
          <a:ext cx="4683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ção" r:id="rId6" imgW="215806" imgH="228501" progId="Equation.3">
                  <p:embed/>
                </p:oleObj>
              </mc:Choice>
              <mc:Fallback>
                <p:oleObj name="Equação" r:id="rId6" imgW="215806" imgH="228501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420938"/>
                        <a:ext cx="46831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383434" y="2420938"/>
          <a:ext cx="4683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ção" r:id="rId7" imgW="215806" imgH="228501" progId="Equation.3">
                  <p:embed/>
                </p:oleObj>
              </mc:Choice>
              <mc:Fallback>
                <p:oleObj name="Equação" r:id="rId7" imgW="215806" imgH="228501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434" y="2420938"/>
                        <a:ext cx="46831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916238" y="4076700"/>
          <a:ext cx="4683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ção" r:id="rId9" imgW="215806" imgH="228501" progId="Equation.3">
                  <p:embed/>
                </p:oleObj>
              </mc:Choice>
              <mc:Fallback>
                <p:oleObj name="Equação" r:id="rId9" imgW="215806" imgH="228501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076700"/>
                        <a:ext cx="468312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987824" y="980728"/>
            <a:ext cx="2980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6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7</a:t>
            </a:r>
          </a:p>
        </p:txBody>
      </p:sp>
      <p:sp>
        <p:nvSpPr>
          <p:cNvPr id="8202" name="Retângulo 7"/>
          <p:cNvSpPr>
            <a:spLocks noChangeArrowheads="1"/>
          </p:cNvSpPr>
          <p:nvPr/>
        </p:nvSpPr>
        <p:spPr bwMode="auto">
          <a:xfrm>
            <a:off x="250825" y="1835150"/>
            <a:ext cx="8424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pt-BR" sz="2400" dirty="0"/>
              <a:t>d) </a:t>
            </a:r>
            <a:r>
              <a:rPr lang="pt-BR" sz="2400" dirty="0"/>
              <a:t>C</a:t>
            </a:r>
            <a:r>
              <a:rPr lang="pt-BR" sz="2400" dirty="0" smtClean="0"/>
              <a:t>alcule </a:t>
            </a:r>
            <a:r>
              <a:rPr lang="pt-BR" sz="2400" dirty="0"/>
              <a:t>as razões  entre os segmentos:</a:t>
            </a: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1979613" y="5641975"/>
            <a:ext cx="4286250" cy="7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V="1">
            <a:off x="1979613" y="3213100"/>
            <a:ext cx="3714750" cy="2500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o 35"/>
          <p:cNvSpPr/>
          <p:nvPr/>
        </p:nvSpPr>
        <p:spPr>
          <a:xfrm>
            <a:off x="2332038" y="5457825"/>
            <a:ext cx="214312" cy="4286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rot="5400000">
            <a:off x="2908300" y="5213350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rot="5400000">
            <a:off x="3301206" y="5034757"/>
            <a:ext cx="135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rot="5400000">
            <a:off x="3729831" y="4820444"/>
            <a:ext cx="1785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3194050" y="5570538"/>
            <a:ext cx="14287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3836988" y="5540375"/>
            <a:ext cx="14287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4479925" y="5540375"/>
            <a:ext cx="14287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212" name="CaixaDeTexto 17"/>
          <p:cNvSpPr txBox="1">
            <a:spLocks noChangeArrowheads="1"/>
          </p:cNvSpPr>
          <p:nvPr/>
        </p:nvSpPr>
        <p:spPr bwMode="auto">
          <a:xfrm>
            <a:off x="3051175" y="4427538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A</a:t>
            </a:r>
          </a:p>
        </p:txBody>
      </p:sp>
      <p:sp>
        <p:nvSpPr>
          <p:cNvPr id="8213" name="CaixaDeTexto 19"/>
          <p:cNvSpPr txBox="1">
            <a:spLocks noChangeArrowheads="1"/>
          </p:cNvSpPr>
          <p:nvPr/>
        </p:nvSpPr>
        <p:spPr bwMode="auto">
          <a:xfrm>
            <a:off x="3694113" y="407035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B</a:t>
            </a:r>
          </a:p>
        </p:txBody>
      </p:sp>
      <p:sp>
        <p:nvSpPr>
          <p:cNvPr id="8214" name="CaixaDeTexto 20"/>
          <p:cNvSpPr txBox="1">
            <a:spLocks noChangeArrowheads="1"/>
          </p:cNvSpPr>
          <p:nvPr/>
        </p:nvSpPr>
        <p:spPr bwMode="auto">
          <a:xfrm>
            <a:off x="4337050" y="364172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</a:t>
            </a:r>
          </a:p>
        </p:txBody>
      </p:sp>
      <p:sp>
        <p:nvSpPr>
          <p:cNvPr id="8215" name="CaixaDeTexto 21"/>
          <p:cNvSpPr txBox="1">
            <a:spLocks noChangeArrowheads="1"/>
          </p:cNvSpPr>
          <p:nvPr/>
        </p:nvSpPr>
        <p:spPr bwMode="auto">
          <a:xfrm>
            <a:off x="3051175" y="57134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A’</a:t>
            </a:r>
          </a:p>
        </p:txBody>
      </p:sp>
      <p:sp>
        <p:nvSpPr>
          <p:cNvPr id="8216" name="CaixaDeTexto 23"/>
          <p:cNvSpPr txBox="1">
            <a:spLocks noChangeArrowheads="1"/>
          </p:cNvSpPr>
          <p:nvPr/>
        </p:nvSpPr>
        <p:spPr bwMode="auto">
          <a:xfrm>
            <a:off x="3765550" y="57134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B’</a:t>
            </a:r>
          </a:p>
        </p:txBody>
      </p:sp>
      <p:sp>
        <p:nvSpPr>
          <p:cNvPr id="8217" name="CaixaDeTexto 24"/>
          <p:cNvSpPr txBox="1">
            <a:spLocks noChangeArrowheads="1"/>
          </p:cNvSpPr>
          <p:nvPr/>
        </p:nvSpPr>
        <p:spPr bwMode="auto">
          <a:xfrm>
            <a:off x="4408488" y="57134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C’</a:t>
            </a:r>
          </a:p>
        </p:txBody>
      </p:sp>
      <p:sp>
        <p:nvSpPr>
          <p:cNvPr id="8218" name="CaixaDeTexto 25"/>
          <p:cNvSpPr txBox="1">
            <a:spLocks noChangeArrowheads="1"/>
          </p:cNvSpPr>
          <p:nvPr/>
        </p:nvSpPr>
        <p:spPr bwMode="auto">
          <a:xfrm>
            <a:off x="1693863" y="5570538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O</a:t>
            </a:r>
          </a:p>
        </p:txBody>
      </p:sp>
      <p:sp>
        <p:nvSpPr>
          <p:cNvPr id="8219" name="CaixaDeTexto 27"/>
          <p:cNvSpPr txBox="1">
            <a:spLocks noChangeArrowheads="1"/>
          </p:cNvSpPr>
          <p:nvPr/>
        </p:nvSpPr>
        <p:spPr bwMode="auto">
          <a:xfrm>
            <a:off x="2479675" y="5284788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>
                <a:latin typeface="Calibri" pitchFamily="34" charset="0"/>
              </a:rPr>
              <a:t>α</a:t>
            </a:r>
            <a:endParaRPr lang="pt-BR">
              <a:latin typeface="Calibri" pitchFamily="34" charset="0"/>
            </a:endParaRPr>
          </a:p>
        </p:txBody>
      </p:sp>
      <p:sp>
        <p:nvSpPr>
          <p:cNvPr id="8220" name="CaixaDeTexto 20"/>
          <p:cNvSpPr txBox="1">
            <a:spLocks noChangeArrowheads="1"/>
          </p:cNvSpPr>
          <p:nvPr/>
        </p:nvSpPr>
        <p:spPr bwMode="auto">
          <a:xfrm>
            <a:off x="6300788" y="54451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r</a:t>
            </a:r>
          </a:p>
        </p:txBody>
      </p:sp>
      <p:sp>
        <p:nvSpPr>
          <p:cNvPr id="8221" name="CaixaDeTexto 20"/>
          <p:cNvSpPr txBox="1">
            <a:spLocks noChangeArrowheads="1"/>
          </p:cNvSpPr>
          <p:nvPr/>
        </p:nvSpPr>
        <p:spPr bwMode="auto">
          <a:xfrm>
            <a:off x="5724525" y="2997200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s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051050" y="2636838"/>
          <a:ext cx="677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ção" r:id="rId4" imgW="406224" imgH="431613" progId="Equation.3">
                  <p:embed/>
                </p:oleObj>
              </mc:Choice>
              <mc:Fallback>
                <p:oleObj name="Equação" r:id="rId4" imgW="406224" imgH="431613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36838"/>
                        <a:ext cx="6778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794000" y="2636838"/>
          <a:ext cx="698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ção" r:id="rId6" imgW="418918" imgH="431613" progId="Equation.3">
                  <p:embed/>
                </p:oleObj>
              </mc:Choice>
              <mc:Fallback>
                <p:oleObj name="Equação" r:id="rId6" imgW="418918" imgH="431613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636838"/>
                        <a:ext cx="6985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614738" y="2636838"/>
          <a:ext cx="720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ção" r:id="rId8" imgW="431613" imgH="431613" progId="Equation.3">
                  <p:embed/>
                </p:oleObj>
              </mc:Choice>
              <mc:Fallback>
                <p:oleObj name="Equação" r:id="rId8" imgW="431613" imgH="431613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2636838"/>
                        <a:ext cx="7207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tângulo 7"/>
          <p:cNvSpPr>
            <a:spLocks noChangeArrowheads="1"/>
          </p:cNvSpPr>
          <p:nvPr/>
        </p:nvSpPr>
        <p:spPr bwMode="auto">
          <a:xfrm>
            <a:off x="179388" y="908050"/>
            <a:ext cx="84248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pt-BR" sz="2400"/>
              <a:t> Atualizando o quadro:</a:t>
            </a:r>
            <a:r>
              <a:rPr lang="pt-BR" sz="24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8" name="Tabela 27"/>
          <p:cNvGraphicFramePr>
            <a:graphicFrameLocks noGrp="1"/>
          </p:cNvGraphicFramePr>
          <p:nvPr/>
        </p:nvGraphicFramePr>
        <p:xfrm>
          <a:off x="323850" y="1484313"/>
          <a:ext cx="8496944" cy="491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98775"/>
                <a:gridCol w="849695"/>
                <a:gridCol w="849695"/>
                <a:gridCol w="849695"/>
                <a:gridCol w="849695"/>
                <a:gridCol w="566463"/>
                <a:gridCol w="566463"/>
                <a:gridCol w="566463"/>
              </a:tblGrid>
              <a:tr h="371658">
                <a:tc rowSpan="3"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GRUPO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MEDIDA DO ÂNGULO DE VISÃO DOS SEGMENTOS</a:t>
                      </a:r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RAZÃO</a:t>
                      </a:r>
                      <a:r>
                        <a:rPr lang="pt-BR" baseline="0" dirty="0" smtClean="0"/>
                        <a:t> </a:t>
                      </a:r>
                    </a:p>
                    <a:p>
                      <a:pPr algn="ctr"/>
                      <a:r>
                        <a:rPr lang="pt-BR" baseline="0" dirty="0" smtClean="0"/>
                        <a:t>DOS </a:t>
                      </a:r>
                    </a:p>
                    <a:p>
                      <a:pPr algn="ctr"/>
                      <a:r>
                        <a:rPr lang="pt-BR" baseline="0" dirty="0" smtClean="0"/>
                        <a:t>SEGMENTOS</a:t>
                      </a:r>
                      <a:endParaRPr lang="pt-B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58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002060"/>
                          </a:solidFill>
                        </a:rPr>
                        <a:t>MEDIDA INTUITIVA</a:t>
                      </a:r>
                      <a:endParaRPr lang="pt-BR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rgbClr val="002060"/>
                          </a:solidFill>
                        </a:rPr>
                        <a:t>MEDIDA COM TEODOLITO</a:t>
                      </a:r>
                      <a:endParaRPr lang="pt-BR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58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94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850" y="25654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5113" y="2565400"/>
            <a:ext cx="2159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07400" y="2546350"/>
            <a:ext cx="1968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95288" y="1700213"/>
            <a:ext cx="8424862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2200" dirty="0">
                <a:solidFill>
                  <a:srgbClr val="002060"/>
                </a:solidFill>
              </a:rPr>
              <a:t>Mais uma vez, de </a:t>
            </a:r>
            <a:r>
              <a:rPr lang="pt-BR" sz="2200" dirty="0" smtClean="0">
                <a:solidFill>
                  <a:srgbClr val="002060"/>
                </a:solidFill>
              </a:rPr>
              <a:t>acordo </a:t>
            </a:r>
            <a:r>
              <a:rPr lang="pt-BR" sz="2200" dirty="0">
                <a:solidFill>
                  <a:srgbClr val="002060"/>
                </a:solidFill>
              </a:rPr>
              <a:t>com os dados do quadro, vamos responder:</a:t>
            </a:r>
          </a:p>
          <a:p>
            <a:pPr>
              <a:lnSpc>
                <a:spcPct val="150000"/>
              </a:lnSpc>
              <a:defRPr/>
            </a:pPr>
            <a:endParaRPr lang="pt-BR" sz="22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arenR"/>
              <a:defRPr/>
            </a:pPr>
            <a:r>
              <a:rPr lang="pt-BR" sz="2200" dirty="0">
                <a:solidFill>
                  <a:srgbClr val="002060"/>
                </a:solidFill>
              </a:rPr>
              <a:t>As razões obtidas em cada grupo foram iguais ou aproximadas? </a:t>
            </a:r>
          </a:p>
          <a:p>
            <a:pPr marL="457200" indent="-457200">
              <a:lnSpc>
                <a:spcPct val="150000"/>
              </a:lnSpc>
              <a:buFontTx/>
              <a:buAutoNum type="arabicParenR"/>
              <a:defRPr/>
            </a:pPr>
            <a:endParaRPr lang="pt-BR" sz="22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rabicParenR"/>
              <a:defRPr/>
            </a:pPr>
            <a:r>
              <a:rPr lang="pt-BR" sz="2200" dirty="0">
                <a:solidFill>
                  <a:srgbClr val="002060"/>
                </a:solidFill>
              </a:rPr>
              <a:t>Comparando os resultados de cada um dos grupos, o que podemos observar (resultados próximos ou distantes</a:t>
            </a:r>
            <a:r>
              <a:rPr lang="pt-BR" sz="2200" dirty="0" smtClean="0">
                <a:solidFill>
                  <a:srgbClr val="002060"/>
                </a:solidFill>
              </a:rPr>
              <a:t>)?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20631" y="1052736"/>
            <a:ext cx="7114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4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 OLHO NOS RESULTADOS APRESENTADOS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95288" y="2133600"/>
            <a:ext cx="8424862" cy="364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002060"/>
                </a:solidFill>
              </a:rPr>
              <a:t>a) Se </a:t>
            </a:r>
            <a:r>
              <a:rPr lang="pt-BR" sz="2200" dirty="0" smtClean="0">
                <a:solidFill>
                  <a:srgbClr val="002060"/>
                </a:solidFill>
              </a:rPr>
              <a:t>repetíssemos </a:t>
            </a:r>
            <a:r>
              <a:rPr lang="pt-BR" sz="2200" dirty="0">
                <a:solidFill>
                  <a:srgbClr val="002060"/>
                </a:solidFill>
              </a:rPr>
              <a:t>o processo anterior para o ângulo 63°, as razões seriam as mesmas do ângulo cuja medida é 35°?</a:t>
            </a:r>
          </a:p>
          <a:p>
            <a:pPr>
              <a:lnSpc>
                <a:spcPct val="150000"/>
              </a:lnSpc>
            </a:pPr>
            <a:endParaRPr lang="pt-BR" sz="22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002060"/>
                </a:solidFill>
              </a:rPr>
              <a:t>b) E os resultados das três razões de cada </a:t>
            </a:r>
            <a:r>
              <a:rPr lang="pt-BR" sz="2200" dirty="0" smtClean="0">
                <a:solidFill>
                  <a:srgbClr val="002060"/>
                </a:solidFill>
              </a:rPr>
              <a:t>grupo </a:t>
            </a:r>
            <a:r>
              <a:rPr lang="pt-BR" sz="2200" dirty="0">
                <a:solidFill>
                  <a:srgbClr val="002060"/>
                </a:solidFill>
              </a:rPr>
              <a:t>seriam iguais entre </a:t>
            </a:r>
            <a:r>
              <a:rPr lang="pt-BR" sz="2200" dirty="0" smtClean="0">
                <a:solidFill>
                  <a:srgbClr val="002060"/>
                </a:solidFill>
              </a:rPr>
              <a:t>si? Por </a:t>
            </a:r>
            <a:r>
              <a:rPr lang="pt-BR" sz="2200" dirty="0">
                <a:solidFill>
                  <a:srgbClr val="002060"/>
                </a:solidFill>
              </a:rPr>
              <a:t>quê?</a:t>
            </a: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059832" y="1124744"/>
            <a:ext cx="2980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6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8</a:t>
            </a: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95288" y="2133600"/>
            <a:ext cx="849719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002060"/>
                </a:solidFill>
              </a:rPr>
              <a:t>Como acabamos de verificar, para um mesmo ângulo </a:t>
            </a:r>
            <a:r>
              <a:rPr lang="pt-BR" sz="2200" dirty="0" smtClean="0">
                <a:solidFill>
                  <a:srgbClr val="002060"/>
                </a:solidFill>
              </a:rPr>
              <a:t>agudo, que as </a:t>
            </a:r>
            <a:r>
              <a:rPr lang="pt-BR" sz="2200" dirty="0">
                <a:solidFill>
                  <a:srgbClr val="002060"/>
                </a:solidFill>
              </a:rPr>
              <a:t>razões entre as medidas dos segmentos opostos e adjacentes </a:t>
            </a:r>
            <a:r>
              <a:rPr lang="pt-BR" sz="2200" dirty="0" smtClean="0">
                <a:solidFill>
                  <a:srgbClr val="002060"/>
                </a:solidFill>
              </a:rPr>
              <a:t>são </a:t>
            </a:r>
            <a:r>
              <a:rPr lang="pt-BR" sz="2200" dirty="0">
                <a:solidFill>
                  <a:srgbClr val="002060"/>
                </a:solidFill>
              </a:rPr>
              <a:t>sempre </a:t>
            </a:r>
            <a:r>
              <a:rPr lang="pt-BR" sz="2200" dirty="0" smtClean="0">
                <a:solidFill>
                  <a:srgbClr val="002060"/>
                </a:solidFill>
              </a:rPr>
              <a:t>constantes. </a:t>
            </a:r>
            <a:r>
              <a:rPr lang="pt-BR" sz="2200" dirty="0">
                <a:solidFill>
                  <a:srgbClr val="002060"/>
                </a:solidFill>
              </a:rPr>
              <a:t>Hoje, essa razão é chamada de </a:t>
            </a:r>
            <a:r>
              <a:rPr lang="pt-BR" sz="2200" b="1" dirty="0">
                <a:solidFill>
                  <a:srgbClr val="FF0000"/>
                </a:solidFill>
              </a:rPr>
              <a:t>TANGENTE</a:t>
            </a:r>
            <a:r>
              <a:rPr lang="pt-BR" sz="22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4328" y="1124744"/>
            <a:ext cx="7631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SISTEMATIZAÇÃO DO CONCEITO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884363" y="4436467"/>
          <a:ext cx="6778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quação" r:id="rId4" imgW="406224" imgH="431613" progId="Equation.3">
                  <p:embed/>
                </p:oleObj>
              </mc:Choice>
              <mc:Fallback>
                <p:oleObj name="Equação" r:id="rId4" imgW="406224" imgH="431613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4436467"/>
                        <a:ext cx="6778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627313" y="4436467"/>
          <a:ext cx="698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ção" r:id="rId6" imgW="418918" imgH="431613" progId="Equation.3">
                  <p:embed/>
                </p:oleObj>
              </mc:Choice>
              <mc:Fallback>
                <p:oleObj name="Equação" r:id="rId6" imgW="418918" imgH="431613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36467"/>
                        <a:ext cx="6985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357563" y="4436268"/>
          <a:ext cx="1143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quação" r:id="rId8" imgW="685800" imgH="431800" progId="Equation.3">
                  <p:embed/>
                </p:oleObj>
              </mc:Choice>
              <mc:Fallback>
                <p:oleObj name="Equação" r:id="rId8" imgW="685800" imgH="4318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436268"/>
                        <a:ext cx="11430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537075" y="4647604"/>
          <a:ext cx="4667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ção" r:id="rId10" imgW="279158" imgH="177646" progId="Equation.3">
                  <p:embed/>
                </p:oleObj>
              </mc:Choice>
              <mc:Fallback>
                <p:oleObj name="Equação" r:id="rId10" imgW="279158" imgH="177646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4647604"/>
                        <a:ext cx="466725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aixaDeTexto 3"/>
          <p:cNvSpPr txBox="1">
            <a:spLocks noChangeArrowheads="1"/>
          </p:cNvSpPr>
          <p:nvPr/>
        </p:nvSpPr>
        <p:spPr bwMode="auto">
          <a:xfrm>
            <a:off x="395288" y="2133600"/>
            <a:ext cx="8424862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002060"/>
                </a:solidFill>
              </a:rPr>
              <a:t>Calcule a tg </a:t>
            </a:r>
            <a:r>
              <a:rPr lang="el-GR" sz="2400">
                <a:solidFill>
                  <a:srgbClr val="002060"/>
                </a:solidFill>
              </a:rPr>
              <a:t>α</a:t>
            </a:r>
            <a:r>
              <a:rPr lang="pt-BR" sz="2400">
                <a:solidFill>
                  <a:srgbClr val="002060"/>
                </a:solidFill>
              </a:rPr>
              <a:t> e tg </a:t>
            </a:r>
            <a:r>
              <a:rPr lang="el-GR" sz="2400">
                <a:solidFill>
                  <a:srgbClr val="002060"/>
                </a:solidFill>
              </a:rPr>
              <a:t>β</a:t>
            </a:r>
            <a:r>
              <a:rPr lang="pt-BR" sz="2400">
                <a:solidFill>
                  <a:srgbClr val="002060"/>
                </a:solidFill>
              </a:rPr>
              <a:t>, indicadas nos triângulos abaixo:</a:t>
            </a: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059833" y="1124744"/>
            <a:ext cx="2980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6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9</a:t>
            </a:r>
          </a:p>
        </p:txBody>
      </p:sp>
      <p:sp>
        <p:nvSpPr>
          <p:cNvPr id="5" name="Triângulo retângulo 4"/>
          <p:cNvSpPr/>
          <p:nvPr/>
        </p:nvSpPr>
        <p:spPr>
          <a:xfrm rot="16200000">
            <a:off x="1231901" y="2625725"/>
            <a:ext cx="1014412" cy="1335087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" name="Triângulo retângulo 6"/>
          <p:cNvSpPr/>
          <p:nvPr/>
        </p:nvSpPr>
        <p:spPr>
          <a:xfrm rot="16200000">
            <a:off x="4017963" y="2625725"/>
            <a:ext cx="1014412" cy="1335088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riângulo retângulo 7"/>
          <p:cNvSpPr/>
          <p:nvPr/>
        </p:nvSpPr>
        <p:spPr>
          <a:xfrm rot="16200000">
            <a:off x="6732587" y="2554288"/>
            <a:ext cx="1014413" cy="1335088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CaixaDeTexto 6"/>
          <p:cNvSpPr txBox="1">
            <a:spLocks noChangeArrowheads="1"/>
          </p:cNvSpPr>
          <p:nvPr/>
        </p:nvSpPr>
        <p:spPr bwMode="auto">
          <a:xfrm>
            <a:off x="2571750" y="3000375"/>
            <a:ext cx="714375" cy="3698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3 cm</a:t>
            </a:r>
          </a:p>
        </p:txBody>
      </p:sp>
      <p:sp>
        <p:nvSpPr>
          <p:cNvPr id="10" name="CaixaDeTexto 7"/>
          <p:cNvSpPr txBox="1">
            <a:spLocks noChangeArrowheads="1"/>
          </p:cNvSpPr>
          <p:nvPr/>
        </p:nvSpPr>
        <p:spPr bwMode="auto">
          <a:xfrm>
            <a:off x="1476375" y="3860800"/>
            <a:ext cx="714375" cy="3698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4 cm</a:t>
            </a:r>
          </a:p>
        </p:txBody>
      </p:sp>
      <p:sp>
        <p:nvSpPr>
          <p:cNvPr id="11" name="CaixaDeTexto 8"/>
          <p:cNvSpPr txBox="1">
            <a:spLocks noChangeArrowheads="1"/>
          </p:cNvSpPr>
          <p:nvPr/>
        </p:nvSpPr>
        <p:spPr bwMode="auto">
          <a:xfrm>
            <a:off x="5357813" y="3071813"/>
            <a:ext cx="714375" cy="3698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/>
              <a:t>4 cm</a:t>
            </a:r>
          </a:p>
        </p:txBody>
      </p:sp>
      <p:sp>
        <p:nvSpPr>
          <p:cNvPr id="12" name="CaixaDeTexto 9"/>
          <p:cNvSpPr txBox="1">
            <a:spLocks noChangeArrowheads="1"/>
          </p:cNvSpPr>
          <p:nvPr/>
        </p:nvSpPr>
        <p:spPr bwMode="auto">
          <a:xfrm>
            <a:off x="4286250" y="4071938"/>
            <a:ext cx="714375" cy="3698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4 cm</a:t>
            </a:r>
          </a:p>
        </p:txBody>
      </p:sp>
      <p:sp>
        <p:nvSpPr>
          <p:cNvPr id="13" name="CaixaDeTexto 11"/>
          <p:cNvSpPr txBox="1">
            <a:spLocks noChangeArrowheads="1"/>
          </p:cNvSpPr>
          <p:nvPr/>
        </p:nvSpPr>
        <p:spPr bwMode="auto">
          <a:xfrm>
            <a:off x="6948488" y="3860800"/>
            <a:ext cx="714375" cy="3698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4 cm</a:t>
            </a:r>
          </a:p>
        </p:txBody>
      </p:sp>
      <p:sp>
        <p:nvSpPr>
          <p:cNvPr id="14" name="CaixaDeTexto 11"/>
          <p:cNvSpPr txBox="1">
            <a:spLocks noChangeArrowheads="1"/>
          </p:cNvSpPr>
          <p:nvPr/>
        </p:nvSpPr>
        <p:spPr bwMode="auto">
          <a:xfrm>
            <a:off x="8101013" y="2997200"/>
            <a:ext cx="714375" cy="3698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5 cm</a:t>
            </a:r>
          </a:p>
        </p:txBody>
      </p:sp>
      <p:sp>
        <p:nvSpPr>
          <p:cNvPr id="68621" name="Retângulo 14"/>
          <p:cNvSpPr>
            <a:spLocks noChangeArrowheads="1"/>
          </p:cNvSpPr>
          <p:nvPr/>
        </p:nvSpPr>
        <p:spPr bwMode="auto">
          <a:xfrm>
            <a:off x="1258888" y="3500438"/>
            <a:ext cx="319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2060"/>
                </a:solidFill>
              </a:rPr>
              <a:t>α</a:t>
            </a:r>
            <a:endParaRPr lang="pt-BR"/>
          </a:p>
        </p:txBody>
      </p:sp>
      <p:sp>
        <p:nvSpPr>
          <p:cNvPr id="68622" name="Retângulo 15"/>
          <p:cNvSpPr>
            <a:spLocks noChangeArrowheads="1"/>
          </p:cNvSpPr>
          <p:nvPr/>
        </p:nvSpPr>
        <p:spPr bwMode="auto">
          <a:xfrm>
            <a:off x="4140200" y="3500438"/>
            <a:ext cx="31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2060"/>
                </a:solidFill>
              </a:rPr>
              <a:t>α</a:t>
            </a:r>
            <a:endParaRPr lang="pt-BR"/>
          </a:p>
        </p:txBody>
      </p:sp>
      <p:sp>
        <p:nvSpPr>
          <p:cNvPr id="68623" name="Retângulo 18"/>
          <p:cNvSpPr>
            <a:spLocks noChangeArrowheads="1"/>
          </p:cNvSpPr>
          <p:nvPr/>
        </p:nvSpPr>
        <p:spPr bwMode="auto">
          <a:xfrm>
            <a:off x="6804025" y="3429000"/>
            <a:ext cx="31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2060"/>
                </a:solidFill>
              </a:rPr>
              <a:t>α</a:t>
            </a:r>
            <a:endParaRPr lang="pt-BR"/>
          </a:p>
        </p:txBody>
      </p:sp>
      <p:sp>
        <p:nvSpPr>
          <p:cNvPr id="68624" name="Retângulo 21"/>
          <p:cNvSpPr>
            <a:spLocks noChangeArrowheads="1"/>
          </p:cNvSpPr>
          <p:nvPr/>
        </p:nvSpPr>
        <p:spPr bwMode="auto">
          <a:xfrm>
            <a:off x="2124075" y="2852738"/>
            <a:ext cx="31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2060"/>
                </a:solidFill>
              </a:rPr>
              <a:t>β</a:t>
            </a:r>
            <a:endParaRPr lang="pt-BR"/>
          </a:p>
        </p:txBody>
      </p:sp>
      <p:sp>
        <p:nvSpPr>
          <p:cNvPr id="68625" name="Retângulo 22"/>
          <p:cNvSpPr>
            <a:spLocks noChangeArrowheads="1"/>
          </p:cNvSpPr>
          <p:nvPr/>
        </p:nvSpPr>
        <p:spPr bwMode="auto">
          <a:xfrm>
            <a:off x="4932363" y="2852738"/>
            <a:ext cx="31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2060"/>
                </a:solidFill>
              </a:rPr>
              <a:t>β</a:t>
            </a:r>
            <a:endParaRPr lang="pt-BR"/>
          </a:p>
        </p:txBody>
      </p:sp>
      <p:sp>
        <p:nvSpPr>
          <p:cNvPr id="68626" name="Retângulo 23"/>
          <p:cNvSpPr>
            <a:spLocks noChangeArrowheads="1"/>
          </p:cNvSpPr>
          <p:nvPr/>
        </p:nvSpPr>
        <p:spPr bwMode="auto">
          <a:xfrm>
            <a:off x="7596188" y="2781300"/>
            <a:ext cx="317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2060"/>
                </a:solidFill>
              </a:rPr>
              <a:t>β</a:t>
            </a:r>
            <a:endParaRPr lang="pt-BR"/>
          </a:p>
        </p:txBody>
      </p:sp>
      <p:sp>
        <p:nvSpPr>
          <p:cNvPr id="20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Razões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trigonométricas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no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3850" y="1989138"/>
            <a:ext cx="8424863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>
                <a:solidFill>
                  <a:srgbClr val="002060"/>
                </a:solidFill>
              </a:rPr>
              <a:t>Como calcular a medida da altura do </a:t>
            </a:r>
            <a:r>
              <a:rPr lang="pt-BR" sz="2600" dirty="0" smtClean="0">
                <a:solidFill>
                  <a:srgbClr val="002060"/>
                </a:solidFill>
              </a:rPr>
              <a:t>pé-direito </a:t>
            </a:r>
            <a:r>
              <a:rPr lang="pt-BR" sz="2600" dirty="0">
                <a:solidFill>
                  <a:srgbClr val="002060"/>
                </a:solidFill>
              </a:rPr>
              <a:t>dessa sala de aula, sem medi-la diretamente? Atenção: considere a altura </a:t>
            </a:r>
            <a:r>
              <a:rPr lang="pt-BR" sz="2600" dirty="0" smtClean="0">
                <a:solidFill>
                  <a:srgbClr val="002060"/>
                </a:solidFill>
              </a:rPr>
              <a:t>como </a:t>
            </a:r>
            <a:r>
              <a:rPr lang="pt-BR" sz="2600" dirty="0">
                <a:solidFill>
                  <a:srgbClr val="002060"/>
                </a:solidFill>
              </a:rPr>
              <a:t>uma medida inacessível.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82367" y="1124744"/>
            <a:ext cx="53912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SITUAÇÃO-PROBLEMA</a:t>
            </a:r>
            <a:endParaRPr lang="pt-BR" sz="3600" b="1" dirty="0">
              <a:ln w="900" cmpd="sng"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8313" y="4221163"/>
            <a:ext cx="8207375" cy="2246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endParaRPr lang="pt-BR" sz="1400" b="1" dirty="0"/>
          </a:p>
          <a:p>
            <a:pPr algn="just">
              <a:defRPr/>
            </a:pPr>
            <a:endParaRPr lang="pt-BR" sz="1400" b="1" dirty="0"/>
          </a:p>
          <a:p>
            <a:pPr algn="just">
              <a:defRPr/>
            </a:pPr>
            <a:r>
              <a:rPr lang="pt-BR" sz="1400" b="1" dirty="0"/>
              <a:t>Pé-direito</a:t>
            </a:r>
            <a:r>
              <a:rPr lang="pt-BR" sz="1400" dirty="0"/>
              <a:t> é a distância do piso ao teto de um ambiente. Esta é uma expressão muito utilizada na engenharia e na construção civil. A origem da expressão </a:t>
            </a:r>
            <a:r>
              <a:rPr lang="pt-BR" sz="1400" b="1" dirty="0"/>
              <a:t>pé-direito</a:t>
            </a:r>
            <a:r>
              <a:rPr lang="pt-BR" sz="1400" dirty="0"/>
              <a:t> refere-se à distância medida em pés e na posição direita, em ângulo reto, com relação ao plano.</a:t>
            </a:r>
          </a:p>
          <a:p>
            <a:pPr algn="just">
              <a:defRPr/>
            </a:pPr>
            <a:r>
              <a:rPr lang="pt-BR" sz="1400" dirty="0"/>
              <a:t>Segundo o Regulamento Geral de Edificações Urbanas (REGEU), a altura mínima do teto de um imóvel deve ser de 2,70 m. Pela CLT, todas os estabelecimentos de empresas que tenham </a:t>
            </a:r>
            <a:r>
              <a:rPr lang="pt-BR" sz="1400" dirty="0" smtClean="0"/>
              <a:t>empregados </a:t>
            </a:r>
            <a:r>
              <a:rPr lang="pt-BR" sz="1400" dirty="0"/>
              <a:t>são obrigadas a ter no mínimo 3 metros de pé-direito.</a:t>
            </a:r>
          </a:p>
          <a:p>
            <a:pPr algn="just">
              <a:defRPr/>
            </a:pPr>
            <a:r>
              <a:rPr lang="pt-BR" sz="1400" dirty="0"/>
              <a:t>Um pé-direito baixo seria uma medida próximo a 2,40 m e pé-direito considerado alto é o que vai de 3m até alturas maiores de 6m.</a:t>
            </a:r>
          </a:p>
        </p:txBody>
      </p:sp>
      <p:sp>
        <p:nvSpPr>
          <p:cNvPr id="9" name="Retângulo 8"/>
          <p:cNvSpPr/>
          <p:nvPr/>
        </p:nvSpPr>
        <p:spPr>
          <a:xfrm>
            <a:off x="467544" y="4293096"/>
            <a:ext cx="17924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Para saber 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3850" y="2205038"/>
            <a:ext cx="8424863" cy="181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600" dirty="0">
                <a:solidFill>
                  <a:srgbClr val="002060"/>
                </a:solidFill>
              </a:rPr>
              <a:t>E agora, você já sabe como calcular a medida da altura do pé direito dessa sala de aula, sem medi-la diretamente? </a:t>
            </a:r>
          </a:p>
        </p:txBody>
      </p:sp>
      <p:sp>
        <p:nvSpPr>
          <p:cNvPr id="7" name="Retângulo 6"/>
          <p:cNvSpPr/>
          <p:nvPr/>
        </p:nvSpPr>
        <p:spPr>
          <a:xfrm>
            <a:off x="971600" y="1340768"/>
            <a:ext cx="7015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RETOMANDO A </a:t>
            </a:r>
            <a:r>
              <a:rPr lang="pt-BR" sz="28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SITUAÇÃO-PROBLEMA</a:t>
            </a:r>
            <a:endParaRPr lang="pt-BR" sz="2800" b="1" dirty="0">
              <a:ln w="900" cmpd="sng"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Texto explicativo em forma de nuvem 4"/>
          <p:cNvSpPr/>
          <p:nvPr/>
        </p:nvSpPr>
        <p:spPr>
          <a:xfrm>
            <a:off x="2843213" y="3789363"/>
            <a:ext cx="5329237" cy="1800225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Queremos ver qual grupo mais se aproxima da medida real. Em seguida, faremos a verificação com a trena.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989191" y="1340768"/>
            <a:ext cx="4980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HISTÓRIA DA MATEMÁTICA</a:t>
            </a:r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 bwMode="auto">
          <a:xfrm>
            <a:off x="179388" y="2060575"/>
            <a:ext cx="87137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255588" indent="17463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pt-BR" sz="2600" dirty="0">
                <a:latin typeface="Arial" pitchFamily="34" charset="0"/>
                <a:cs typeface="Arial" pitchFamily="34" charset="0"/>
              </a:rPr>
              <a:t>A razão </a:t>
            </a:r>
            <a:r>
              <a:rPr lang="pt-BR" sz="2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tangente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 era conhecida como razão </a:t>
            </a:r>
            <a:r>
              <a:rPr lang="pt-BR" sz="2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sombra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, porque tinha ideias associadas a sombras projetadas por uma vara colocada na horizontal. A variação na elevação do Sol causava uma variação no ângulo que os raios solares formavam com a vara e, 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portanto, 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modificava o tamanho da sombra. </a:t>
            </a:r>
          </a:p>
          <a:p>
            <a:pPr marL="365760" indent="-256032" algn="ctr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 3"/>
              <a:buNone/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5219700" y="6524625"/>
            <a:ext cx="3529013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6732588" y="5949950"/>
            <a:ext cx="0" cy="5746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5219700" y="5229225"/>
            <a:ext cx="3384550" cy="1295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8243888" y="5084763"/>
            <a:ext cx="720725" cy="431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/>
                </a:solidFill>
              </a:rPr>
              <a:t>SOL</a:t>
            </a:r>
          </a:p>
        </p:txBody>
      </p:sp>
      <p:sp>
        <p:nvSpPr>
          <p:cNvPr id="72712" name="CaixaDeTexto 17"/>
          <p:cNvSpPr txBox="1">
            <a:spLocks noChangeArrowheads="1"/>
          </p:cNvSpPr>
          <p:nvPr/>
        </p:nvSpPr>
        <p:spPr bwMode="auto">
          <a:xfrm>
            <a:off x="6732588" y="6021388"/>
            <a:ext cx="633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vara</a:t>
            </a:r>
          </a:p>
        </p:txBody>
      </p:sp>
      <p:sp>
        <p:nvSpPr>
          <p:cNvPr id="72713" name="CaixaDeTexto 18"/>
          <p:cNvSpPr txBox="1">
            <a:spLocks noChangeArrowheads="1"/>
          </p:cNvSpPr>
          <p:nvPr/>
        </p:nvSpPr>
        <p:spPr bwMode="auto">
          <a:xfrm>
            <a:off x="5724525" y="6237288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sombra</a:t>
            </a:r>
          </a:p>
        </p:txBody>
      </p:sp>
      <p:sp>
        <p:nvSpPr>
          <p:cNvPr id="12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979712" y="1196752"/>
            <a:ext cx="4980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HISTÓRIA DA MATEMÁTICA</a:t>
            </a:r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 bwMode="auto">
          <a:xfrm>
            <a:off x="179388" y="1916113"/>
            <a:ext cx="871378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255588" indent="17463" algn="just"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pt-BR" sz="2600" dirty="0"/>
              <a:t>As primeiras tabelas de sombras conhecidas foram produzidas pelos árabes por volta do ano 860. O nome </a:t>
            </a:r>
            <a:r>
              <a:rPr lang="pt-BR" sz="2600" b="1" dirty="0">
                <a:solidFill>
                  <a:srgbClr val="FF0000"/>
                </a:solidFill>
              </a:rPr>
              <a:t>tangente</a:t>
            </a:r>
            <a:r>
              <a:rPr lang="pt-BR" sz="2600" dirty="0"/>
              <a:t> foi primeiro usado por </a:t>
            </a:r>
            <a:r>
              <a:rPr lang="pt-BR" sz="2600" b="1" dirty="0"/>
              <a:t>Thomas </a:t>
            </a:r>
            <a:r>
              <a:rPr lang="pt-BR" sz="2600" b="1" dirty="0" err="1"/>
              <a:t>Fincke</a:t>
            </a:r>
            <a:r>
              <a:rPr lang="pt-BR" sz="2600" dirty="0"/>
              <a:t>, em 1583. </a:t>
            </a:r>
          </a:p>
          <a:p>
            <a:pPr marL="255588" indent="17463" algn="just"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pt-BR" sz="2600" b="1" dirty="0" smtClean="0"/>
              <a:t>Tales</a:t>
            </a:r>
            <a:r>
              <a:rPr lang="pt-BR" sz="2600" dirty="0" smtClean="0"/>
              <a:t> </a:t>
            </a:r>
            <a:r>
              <a:rPr lang="pt-BR" sz="2600" dirty="0"/>
              <a:t>usou os comprimentos das sombras para calcular as alturas das pirâmides </a:t>
            </a:r>
            <a:r>
              <a:rPr lang="pt-BR" sz="2600" dirty="0" smtClean="0"/>
              <a:t>a partir </a:t>
            </a:r>
            <a:r>
              <a:rPr lang="pt-BR" sz="2600" dirty="0"/>
              <a:t>da semelhança de triângulos.</a:t>
            </a:r>
          </a:p>
          <a:p>
            <a:pPr marL="365760" indent="-256032" algn="ctr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 3"/>
              <a:buNone/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sp>
        <p:nvSpPr>
          <p:cNvPr id="12" name="Canto dobrado 11"/>
          <p:cNvSpPr/>
          <p:nvPr/>
        </p:nvSpPr>
        <p:spPr>
          <a:xfrm>
            <a:off x="2987675" y="5517852"/>
            <a:ext cx="4176713" cy="10795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Faça uma pesquisa sobre Tales de Mileto. Procure saber as principais descobertas dele e porque ele era chamado assim.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1720" y="1124744"/>
            <a:ext cx="5110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4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10</a:t>
            </a:r>
          </a:p>
          <a:p>
            <a:pPr algn="ctr">
              <a:defRPr/>
            </a:pPr>
            <a:r>
              <a:rPr lang="pt-BR" sz="24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CALCULANDO OUTRAS RAZÕES</a:t>
            </a:r>
          </a:p>
        </p:txBody>
      </p:sp>
      <p:sp>
        <p:nvSpPr>
          <p:cNvPr id="10247" name="Retângulo 4"/>
          <p:cNvSpPr>
            <a:spLocks noChangeArrowheads="1"/>
          </p:cNvSpPr>
          <p:nvPr/>
        </p:nvSpPr>
        <p:spPr bwMode="auto">
          <a:xfrm>
            <a:off x="250825" y="1844675"/>
            <a:ext cx="8424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pt-BR" sz="2400"/>
              <a:t>a) Agora, calcule as razões  entre os segmentos:</a:t>
            </a:r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1979613" y="5641975"/>
            <a:ext cx="4286250" cy="7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1979613" y="3213100"/>
            <a:ext cx="3714750" cy="2500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/>
          <p:cNvSpPr/>
          <p:nvPr/>
        </p:nvSpPr>
        <p:spPr>
          <a:xfrm>
            <a:off x="2332038" y="5457825"/>
            <a:ext cx="214312" cy="4286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 rot="5400000">
            <a:off x="2908300" y="5213350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>
            <a:off x="3301206" y="5034757"/>
            <a:ext cx="135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5400000">
            <a:off x="3729831" y="4820444"/>
            <a:ext cx="1785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94050" y="5570538"/>
            <a:ext cx="14287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836988" y="5540375"/>
            <a:ext cx="14287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479925" y="5540375"/>
            <a:ext cx="14287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257" name="CaixaDeTexto 17"/>
          <p:cNvSpPr txBox="1">
            <a:spLocks noChangeArrowheads="1"/>
          </p:cNvSpPr>
          <p:nvPr/>
        </p:nvSpPr>
        <p:spPr bwMode="auto">
          <a:xfrm>
            <a:off x="3051175" y="4427538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A</a:t>
            </a:r>
          </a:p>
        </p:txBody>
      </p:sp>
      <p:sp>
        <p:nvSpPr>
          <p:cNvPr id="10258" name="CaixaDeTexto 19"/>
          <p:cNvSpPr txBox="1">
            <a:spLocks noChangeArrowheads="1"/>
          </p:cNvSpPr>
          <p:nvPr/>
        </p:nvSpPr>
        <p:spPr bwMode="auto">
          <a:xfrm>
            <a:off x="3694113" y="407035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B</a:t>
            </a:r>
          </a:p>
        </p:txBody>
      </p:sp>
      <p:sp>
        <p:nvSpPr>
          <p:cNvPr id="10259" name="CaixaDeTexto 20"/>
          <p:cNvSpPr txBox="1">
            <a:spLocks noChangeArrowheads="1"/>
          </p:cNvSpPr>
          <p:nvPr/>
        </p:nvSpPr>
        <p:spPr bwMode="auto">
          <a:xfrm>
            <a:off x="4337050" y="364172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</a:t>
            </a:r>
          </a:p>
        </p:txBody>
      </p:sp>
      <p:sp>
        <p:nvSpPr>
          <p:cNvPr id="10260" name="CaixaDeTexto 21"/>
          <p:cNvSpPr txBox="1">
            <a:spLocks noChangeArrowheads="1"/>
          </p:cNvSpPr>
          <p:nvPr/>
        </p:nvSpPr>
        <p:spPr bwMode="auto">
          <a:xfrm>
            <a:off x="3051175" y="57134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A’</a:t>
            </a:r>
          </a:p>
        </p:txBody>
      </p:sp>
      <p:sp>
        <p:nvSpPr>
          <p:cNvPr id="10261" name="CaixaDeTexto 23"/>
          <p:cNvSpPr txBox="1">
            <a:spLocks noChangeArrowheads="1"/>
          </p:cNvSpPr>
          <p:nvPr/>
        </p:nvSpPr>
        <p:spPr bwMode="auto">
          <a:xfrm>
            <a:off x="3765550" y="57134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B’</a:t>
            </a:r>
          </a:p>
        </p:txBody>
      </p:sp>
      <p:sp>
        <p:nvSpPr>
          <p:cNvPr id="10262" name="CaixaDeTexto 24"/>
          <p:cNvSpPr txBox="1">
            <a:spLocks noChangeArrowheads="1"/>
          </p:cNvSpPr>
          <p:nvPr/>
        </p:nvSpPr>
        <p:spPr bwMode="auto">
          <a:xfrm>
            <a:off x="4408488" y="57134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C’</a:t>
            </a:r>
          </a:p>
        </p:txBody>
      </p:sp>
      <p:sp>
        <p:nvSpPr>
          <p:cNvPr id="10263" name="CaixaDeTexto 25"/>
          <p:cNvSpPr txBox="1">
            <a:spLocks noChangeArrowheads="1"/>
          </p:cNvSpPr>
          <p:nvPr/>
        </p:nvSpPr>
        <p:spPr bwMode="auto">
          <a:xfrm>
            <a:off x="1693863" y="5570538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O</a:t>
            </a:r>
          </a:p>
        </p:txBody>
      </p:sp>
      <p:sp>
        <p:nvSpPr>
          <p:cNvPr id="10264" name="CaixaDeTexto 27"/>
          <p:cNvSpPr txBox="1">
            <a:spLocks noChangeArrowheads="1"/>
          </p:cNvSpPr>
          <p:nvPr/>
        </p:nvSpPr>
        <p:spPr bwMode="auto">
          <a:xfrm>
            <a:off x="2479675" y="5284788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>
                <a:latin typeface="Calibri" pitchFamily="34" charset="0"/>
              </a:rPr>
              <a:t>α</a:t>
            </a:r>
            <a:endParaRPr lang="pt-BR">
              <a:latin typeface="Calibri" pitchFamily="34" charset="0"/>
            </a:endParaRPr>
          </a:p>
        </p:txBody>
      </p:sp>
      <p:sp>
        <p:nvSpPr>
          <p:cNvPr id="10265" name="CaixaDeTexto 20"/>
          <p:cNvSpPr txBox="1">
            <a:spLocks noChangeArrowheads="1"/>
          </p:cNvSpPr>
          <p:nvPr/>
        </p:nvSpPr>
        <p:spPr bwMode="auto">
          <a:xfrm>
            <a:off x="6300788" y="54451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r</a:t>
            </a:r>
          </a:p>
        </p:txBody>
      </p:sp>
      <p:sp>
        <p:nvSpPr>
          <p:cNvPr id="10266" name="CaixaDeTexto 20"/>
          <p:cNvSpPr txBox="1">
            <a:spLocks noChangeArrowheads="1"/>
          </p:cNvSpPr>
          <p:nvPr/>
        </p:nvSpPr>
        <p:spPr bwMode="auto">
          <a:xfrm>
            <a:off x="5724525" y="2997200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s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778000" y="2565400"/>
          <a:ext cx="677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ção" r:id="rId4" imgW="406224" imgH="431613" progId="Equation.3">
                  <p:embed/>
                </p:oleObj>
              </mc:Choice>
              <mc:Fallback>
                <p:oleObj name="Equação" r:id="rId4" imgW="406224" imgH="431613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565400"/>
                        <a:ext cx="6778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70175" y="2565400"/>
          <a:ext cx="677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ção" r:id="rId6" imgW="406224" imgH="431613" progId="Equation.3">
                  <p:embed/>
                </p:oleObj>
              </mc:Choice>
              <mc:Fallback>
                <p:oleObj name="Equação" r:id="rId6" imgW="406224" imgH="431613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2565400"/>
                        <a:ext cx="6778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519488" y="2565400"/>
          <a:ext cx="11239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ção" r:id="rId8" imgW="672808" imgH="431613" progId="Equation.3">
                  <p:embed/>
                </p:oleObj>
              </mc:Choice>
              <mc:Fallback>
                <p:oleObj name="Equação" r:id="rId8" imgW="672808" imgH="431613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2565400"/>
                        <a:ext cx="11239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o explicativo em forma de nuvem 30"/>
          <p:cNvSpPr/>
          <p:nvPr/>
        </p:nvSpPr>
        <p:spPr>
          <a:xfrm>
            <a:off x="5435600" y="3573463"/>
            <a:ext cx="3421063" cy="1511300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O que os resultados indicam?</a:t>
            </a:r>
          </a:p>
        </p:txBody>
      </p:sp>
      <p:sp>
        <p:nvSpPr>
          <p:cNvPr id="28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95288" y="2133600"/>
            <a:ext cx="8424862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2060"/>
                </a:solidFill>
              </a:rPr>
              <a:t>Como acabamos de verificar, para um mesmo ângulo </a:t>
            </a:r>
            <a:r>
              <a:rPr lang="pt-BR" sz="2200" dirty="0" smtClean="0">
                <a:solidFill>
                  <a:srgbClr val="002060"/>
                </a:solidFill>
              </a:rPr>
              <a:t>agudo, </a:t>
            </a:r>
            <a:r>
              <a:rPr lang="pt-BR" sz="2200" dirty="0">
                <a:solidFill>
                  <a:srgbClr val="002060"/>
                </a:solidFill>
              </a:rPr>
              <a:t>as razões entre as medidas do segmento oposto e </a:t>
            </a:r>
            <a:r>
              <a:rPr lang="pt-BR" sz="2200" dirty="0" smtClean="0">
                <a:solidFill>
                  <a:srgbClr val="002060"/>
                </a:solidFill>
              </a:rPr>
              <a:t>a medida da </a:t>
            </a:r>
            <a:r>
              <a:rPr lang="pt-BR" sz="2200" dirty="0">
                <a:solidFill>
                  <a:srgbClr val="002060"/>
                </a:solidFill>
              </a:rPr>
              <a:t>hipotenusa é sempre constante. Essa razão é chamada de </a:t>
            </a:r>
            <a:r>
              <a:rPr lang="pt-BR" sz="2200" b="1" dirty="0">
                <a:solidFill>
                  <a:srgbClr val="FF0000"/>
                </a:solidFill>
              </a:rPr>
              <a:t>SENO </a:t>
            </a:r>
            <a:r>
              <a:rPr lang="pt-BR" sz="2200" dirty="0">
                <a:solidFill>
                  <a:srgbClr val="002060"/>
                </a:solidFill>
              </a:rPr>
              <a:t>do ângulo agudo considerado.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4328" y="1124744"/>
            <a:ext cx="7631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SISTEMATIZAÇÃO DO CONCEITO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527300" y="4581525"/>
          <a:ext cx="677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ção" r:id="rId4" imgW="406224" imgH="431613" progId="Equation.3">
                  <p:embed/>
                </p:oleObj>
              </mc:Choice>
              <mc:Fallback>
                <p:oleObj name="Equação" r:id="rId4" imgW="406224" imgH="431613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581525"/>
                        <a:ext cx="6778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419475" y="4581525"/>
          <a:ext cx="677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ção" r:id="rId6" imgW="406224" imgH="431613" progId="Equation.3">
                  <p:embed/>
                </p:oleObj>
              </mc:Choice>
              <mc:Fallback>
                <p:oleObj name="Equação" r:id="rId6" imgW="406224" imgH="431613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581525"/>
                        <a:ext cx="6778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4268788" y="4581525"/>
          <a:ext cx="11239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ção" r:id="rId8" imgW="672808" imgH="431613" progId="Equation.3">
                  <p:embed/>
                </p:oleObj>
              </mc:Choice>
              <mc:Fallback>
                <p:oleObj name="Equação" r:id="rId8" imgW="672808" imgH="431613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4581525"/>
                        <a:ext cx="11239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5465763" y="4824413"/>
          <a:ext cx="6143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ção" r:id="rId10" imgW="368300" imgH="139700" progId="Equation.3">
                  <p:embed/>
                </p:oleObj>
              </mc:Choice>
              <mc:Fallback>
                <p:oleObj name="Equação" r:id="rId10" imgW="368300" imgH="1397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4824413"/>
                        <a:ext cx="614362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958032" y="980728"/>
            <a:ext cx="51106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4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CALCULANDO OUTRAS RAZÕES</a:t>
            </a:r>
          </a:p>
          <a:p>
            <a:pPr algn="ctr">
              <a:defRPr/>
            </a:pPr>
            <a:r>
              <a:rPr lang="pt-BR" sz="24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11</a:t>
            </a:r>
          </a:p>
        </p:txBody>
      </p:sp>
      <p:sp>
        <p:nvSpPr>
          <p:cNvPr id="11271" name="Retângulo 4"/>
          <p:cNvSpPr>
            <a:spLocks noChangeArrowheads="1"/>
          </p:cNvSpPr>
          <p:nvPr/>
        </p:nvSpPr>
        <p:spPr bwMode="auto">
          <a:xfrm>
            <a:off x="250825" y="1844675"/>
            <a:ext cx="84248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pt-BR" sz="2400" dirty="0"/>
              <a:t>b) Encontre as razões </a:t>
            </a:r>
            <a:r>
              <a:rPr lang="pt-BR" sz="2400" dirty="0" smtClean="0"/>
              <a:t>entre </a:t>
            </a:r>
            <a:r>
              <a:rPr lang="pt-BR" sz="2400" dirty="0"/>
              <a:t>os segmentos:</a:t>
            </a:r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1979613" y="5641975"/>
            <a:ext cx="4286250" cy="7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1979613" y="3213100"/>
            <a:ext cx="3714750" cy="2500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/>
          <p:cNvSpPr/>
          <p:nvPr/>
        </p:nvSpPr>
        <p:spPr>
          <a:xfrm>
            <a:off x="2332038" y="5457825"/>
            <a:ext cx="214312" cy="4286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 rot="5400000">
            <a:off x="2908300" y="5213350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>
            <a:off x="3301206" y="5034757"/>
            <a:ext cx="1357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5400000">
            <a:off x="3729831" y="4820444"/>
            <a:ext cx="1785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94050" y="5570538"/>
            <a:ext cx="14287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836988" y="5540375"/>
            <a:ext cx="14287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479925" y="5540375"/>
            <a:ext cx="14287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281" name="CaixaDeTexto 17"/>
          <p:cNvSpPr txBox="1">
            <a:spLocks noChangeArrowheads="1"/>
          </p:cNvSpPr>
          <p:nvPr/>
        </p:nvSpPr>
        <p:spPr bwMode="auto">
          <a:xfrm>
            <a:off x="3051175" y="4427538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A</a:t>
            </a:r>
          </a:p>
        </p:txBody>
      </p:sp>
      <p:sp>
        <p:nvSpPr>
          <p:cNvPr id="11282" name="CaixaDeTexto 19"/>
          <p:cNvSpPr txBox="1">
            <a:spLocks noChangeArrowheads="1"/>
          </p:cNvSpPr>
          <p:nvPr/>
        </p:nvSpPr>
        <p:spPr bwMode="auto">
          <a:xfrm>
            <a:off x="3694113" y="407035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B</a:t>
            </a:r>
          </a:p>
        </p:txBody>
      </p:sp>
      <p:sp>
        <p:nvSpPr>
          <p:cNvPr id="11283" name="CaixaDeTexto 20"/>
          <p:cNvSpPr txBox="1">
            <a:spLocks noChangeArrowheads="1"/>
          </p:cNvSpPr>
          <p:nvPr/>
        </p:nvSpPr>
        <p:spPr bwMode="auto">
          <a:xfrm>
            <a:off x="4337050" y="364172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</a:t>
            </a:r>
          </a:p>
        </p:txBody>
      </p:sp>
      <p:sp>
        <p:nvSpPr>
          <p:cNvPr id="11284" name="CaixaDeTexto 21"/>
          <p:cNvSpPr txBox="1">
            <a:spLocks noChangeArrowheads="1"/>
          </p:cNvSpPr>
          <p:nvPr/>
        </p:nvSpPr>
        <p:spPr bwMode="auto">
          <a:xfrm>
            <a:off x="3051175" y="57134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A’</a:t>
            </a:r>
          </a:p>
        </p:txBody>
      </p:sp>
      <p:sp>
        <p:nvSpPr>
          <p:cNvPr id="11285" name="CaixaDeTexto 23"/>
          <p:cNvSpPr txBox="1">
            <a:spLocks noChangeArrowheads="1"/>
          </p:cNvSpPr>
          <p:nvPr/>
        </p:nvSpPr>
        <p:spPr bwMode="auto">
          <a:xfrm>
            <a:off x="3765550" y="57134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B’</a:t>
            </a:r>
          </a:p>
        </p:txBody>
      </p:sp>
      <p:sp>
        <p:nvSpPr>
          <p:cNvPr id="11286" name="CaixaDeTexto 24"/>
          <p:cNvSpPr txBox="1">
            <a:spLocks noChangeArrowheads="1"/>
          </p:cNvSpPr>
          <p:nvPr/>
        </p:nvSpPr>
        <p:spPr bwMode="auto">
          <a:xfrm>
            <a:off x="4408488" y="57134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C’</a:t>
            </a:r>
          </a:p>
        </p:txBody>
      </p:sp>
      <p:sp>
        <p:nvSpPr>
          <p:cNvPr id="11287" name="CaixaDeTexto 25"/>
          <p:cNvSpPr txBox="1">
            <a:spLocks noChangeArrowheads="1"/>
          </p:cNvSpPr>
          <p:nvPr/>
        </p:nvSpPr>
        <p:spPr bwMode="auto">
          <a:xfrm>
            <a:off x="1693863" y="5570538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O</a:t>
            </a:r>
          </a:p>
        </p:txBody>
      </p:sp>
      <p:sp>
        <p:nvSpPr>
          <p:cNvPr id="11288" name="CaixaDeTexto 27"/>
          <p:cNvSpPr txBox="1">
            <a:spLocks noChangeArrowheads="1"/>
          </p:cNvSpPr>
          <p:nvPr/>
        </p:nvSpPr>
        <p:spPr bwMode="auto">
          <a:xfrm>
            <a:off x="2479675" y="5284788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>
                <a:latin typeface="Calibri" pitchFamily="34" charset="0"/>
              </a:rPr>
              <a:t>α</a:t>
            </a:r>
            <a:endParaRPr lang="pt-BR">
              <a:latin typeface="Calibri" pitchFamily="34" charset="0"/>
            </a:endParaRPr>
          </a:p>
        </p:txBody>
      </p:sp>
      <p:sp>
        <p:nvSpPr>
          <p:cNvPr id="11289" name="CaixaDeTexto 20"/>
          <p:cNvSpPr txBox="1">
            <a:spLocks noChangeArrowheads="1"/>
          </p:cNvSpPr>
          <p:nvPr/>
        </p:nvSpPr>
        <p:spPr bwMode="auto">
          <a:xfrm>
            <a:off x="6300788" y="54451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r</a:t>
            </a:r>
          </a:p>
        </p:txBody>
      </p:sp>
      <p:sp>
        <p:nvSpPr>
          <p:cNvPr id="11290" name="CaixaDeTexto 20"/>
          <p:cNvSpPr txBox="1">
            <a:spLocks noChangeArrowheads="1"/>
          </p:cNvSpPr>
          <p:nvPr/>
        </p:nvSpPr>
        <p:spPr bwMode="auto">
          <a:xfrm>
            <a:off x="5724525" y="2997200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s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778000" y="2565400"/>
          <a:ext cx="677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ção" r:id="rId4" imgW="406224" imgH="431613" progId="Equation.3">
                  <p:embed/>
                </p:oleObj>
              </mc:Choice>
              <mc:Fallback>
                <p:oleObj name="Equação" r:id="rId4" imgW="406224" imgH="431613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565400"/>
                        <a:ext cx="6778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660650" y="2565400"/>
          <a:ext cx="698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ção" r:id="rId6" imgW="418918" imgH="431613" progId="Equation.3">
                  <p:embed/>
                </p:oleObj>
              </mc:Choice>
              <mc:Fallback>
                <p:oleObj name="Equação" r:id="rId6" imgW="418918" imgH="431613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565400"/>
                        <a:ext cx="6985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571875" y="2565400"/>
          <a:ext cx="11445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ção" r:id="rId8" imgW="685800" imgH="431800" progId="Equation.3">
                  <p:embed/>
                </p:oleObj>
              </mc:Choice>
              <mc:Fallback>
                <p:oleObj name="Equação" r:id="rId8" imgW="685800" imgH="4318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565400"/>
                        <a:ext cx="11445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o explicativo em forma de nuvem 29"/>
          <p:cNvSpPr/>
          <p:nvPr/>
        </p:nvSpPr>
        <p:spPr>
          <a:xfrm>
            <a:off x="5435600" y="3573463"/>
            <a:ext cx="3421063" cy="1511300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 smtClean="0"/>
              <a:t>E, </a:t>
            </a:r>
            <a:r>
              <a:rPr lang="pt-BR" dirty="0"/>
              <a:t>dessa vez, o que acontece com os resultados 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28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95288" y="2133600"/>
            <a:ext cx="8424862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2060"/>
                </a:solidFill>
              </a:rPr>
              <a:t>Como acabamos de verificar, para um mesmo ângulo </a:t>
            </a:r>
            <a:r>
              <a:rPr lang="pt-BR" sz="2200" dirty="0" smtClean="0">
                <a:solidFill>
                  <a:srgbClr val="002060"/>
                </a:solidFill>
              </a:rPr>
              <a:t>agudo, </a:t>
            </a:r>
            <a:r>
              <a:rPr lang="pt-BR" sz="2200" dirty="0">
                <a:solidFill>
                  <a:srgbClr val="002060"/>
                </a:solidFill>
              </a:rPr>
              <a:t>as razões entre as medidas dos segmentos </a:t>
            </a:r>
            <a:r>
              <a:rPr lang="pt-BR" sz="2200" dirty="0" smtClean="0">
                <a:solidFill>
                  <a:srgbClr val="002060"/>
                </a:solidFill>
              </a:rPr>
              <a:t>adjacentes e a medida da </a:t>
            </a:r>
            <a:r>
              <a:rPr lang="pt-BR" sz="2200" dirty="0">
                <a:solidFill>
                  <a:srgbClr val="002060"/>
                </a:solidFill>
              </a:rPr>
              <a:t>hipotenusa </a:t>
            </a:r>
            <a:r>
              <a:rPr lang="pt-BR" sz="2200" dirty="0" smtClean="0">
                <a:solidFill>
                  <a:srgbClr val="002060"/>
                </a:solidFill>
              </a:rPr>
              <a:t>são </a:t>
            </a:r>
            <a:r>
              <a:rPr lang="pt-BR" sz="2200" dirty="0">
                <a:solidFill>
                  <a:srgbClr val="002060"/>
                </a:solidFill>
              </a:rPr>
              <a:t>sempre </a:t>
            </a:r>
            <a:r>
              <a:rPr lang="pt-BR" sz="2200" dirty="0" smtClean="0">
                <a:solidFill>
                  <a:srgbClr val="002060"/>
                </a:solidFill>
              </a:rPr>
              <a:t>constantes. </a:t>
            </a:r>
            <a:r>
              <a:rPr lang="pt-BR" sz="2200" dirty="0">
                <a:solidFill>
                  <a:srgbClr val="002060"/>
                </a:solidFill>
              </a:rPr>
              <a:t>Essa razão é chamada de </a:t>
            </a:r>
            <a:r>
              <a:rPr lang="pt-BR" sz="2200" b="1" dirty="0">
                <a:solidFill>
                  <a:srgbClr val="FF0000"/>
                </a:solidFill>
              </a:rPr>
              <a:t>COSSENO </a:t>
            </a:r>
            <a:r>
              <a:rPr lang="pt-BR" sz="2200" dirty="0">
                <a:solidFill>
                  <a:srgbClr val="002060"/>
                </a:solidFill>
              </a:rPr>
              <a:t>do ângulo agudo considerado.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4328" y="1124744"/>
            <a:ext cx="7631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SISTEMATIZAÇÃO DO CONCEITO</a:t>
            </a:r>
          </a:p>
        </p:txBody>
      </p:sp>
      <p:graphicFrame>
        <p:nvGraphicFramePr>
          <p:cNvPr id="14342" name="Object 2"/>
          <p:cNvGraphicFramePr>
            <a:graphicFrameLocks noChangeAspect="1"/>
          </p:cNvGraphicFramePr>
          <p:nvPr/>
        </p:nvGraphicFramePr>
        <p:xfrm>
          <a:off x="2536825" y="4581525"/>
          <a:ext cx="677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ção" r:id="rId4" imgW="406224" imgH="431613" progId="Equation.3">
                  <p:embed/>
                </p:oleObj>
              </mc:Choice>
              <mc:Fallback>
                <p:oleObj name="Equação" r:id="rId4" imgW="406224" imgH="431613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4581525"/>
                        <a:ext cx="6778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3"/>
          <p:cNvGraphicFramePr>
            <a:graphicFrameLocks noChangeAspect="1"/>
          </p:cNvGraphicFramePr>
          <p:nvPr/>
        </p:nvGraphicFramePr>
        <p:xfrm>
          <a:off x="3419475" y="4581525"/>
          <a:ext cx="698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ção" r:id="rId6" imgW="418918" imgH="431613" progId="Equation.3">
                  <p:embed/>
                </p:oleObj>
              </mc:Choice>
              <mc:Fallback>
                <p:oleObj name="Equação" r:id="rId6" imgW="418918" imgH="431613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581525"/>
                        <a:ext cx="6985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4"/>
          <p:cNvGraphicFramePr>
            <a:graphicFrameLocks noChangeAspect="1"/>
          </p:cNvGraphicFramePr>
          <p:nvPr/>
        </p:nvGraphicFramePr>
        <p:xfrm>
          <a:off x="4330700" y="4581525"/>
          <a:ext cx="11445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ção" r:id="rId8" imgW="685800" imgH="431800" progId="Equation.3">
                  <p:embed/>
                </p:oleObj>
              </mc:Choice>
              <mc:Fallback>
                <p:oleObj name="Equação" r:id="rId8" imgW="685800" imgH="4318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581525"/>
                        <a:ext cx="11445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5691188" y="4824413"/>
          <a:ext cx="6143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ção" r:id="rId10" imgW="368300" imgH="139700" progId="Equation.3">
                  <p:embed/>
                </p:oleObj>
              </mc:Choice>
              <mc:Fallback>
                <p:oleObj name="Equação" r:id="rId10" imgW="368300" imgH="1397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4824413"/>
                        <a:ext cx="614362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CaixaDeTexto 3"/>
          <p:cNvSpPr txBox="1">
            <a:spLocks noChangeArrowheads="1"/>
          </p:cNvSpPr>
          <p:nvPr/>
        </p:nvSpPr>
        <p:spPr bwMode="auto">
          <a:xfrm>
            <a:off x="395288" y="2133600"/>
            <a:ext cx="842486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2060"/>
                </a:solidFill>
              </a:rPr>
              <a:t>Com o que já aprendemos até aqui, podemos </a:t>
            </a:r>
            <a:r>
              <a:rPr lang="pt-BR" sz="2200" dirty="0" smtClean="0">
                <a:solidFill>
                  <a:srgbClr val="002060"/>
                </a:solidFill>
              </a:rPr>
              <a:t>sistematizar, </a:t>
            </a:r>
            <a:r>
              <a:rPr lang="pt-BR" sz="2200" dirty="0">
                <a:solidFill>
                  <a:srgbClr val="002060"/>
                </a:solidFill>
              </a:rPr>
              <a:t>para um triângulo retângulo qualquer, as razões </a:t>
            </a:r>
            <a:r>
              <a:rPr lang="pt-BR" sz="2200" dirty="0">
                <a:solidFill>
                  <a:srgbClr val="FF0000"/>
                </a:solidFill>
              </a:rPr>
              <a:t>SENO</a:t>
            </a:r>
            <a:r>
              <a:rPr lang="pt-BR" sz="2200" dirty="0">
                <a:solidFill>
                  <a:srgbClr val="002060"/>
                </a:solidFill>
              </a:rPr>
              <a:t>, </a:t>
            </a:r>
            <a:r>
              <a:rPr lang="pt-BR" sz="2200" dirty="0">
                <a:solidFill>
                  <a:srgbClr val="FF0000"/>
                </a:solidFill>
              </a:rPr>
              <a:t>COSSENO</a:t>
            </a:r>
            <a:r>
              <a:rPr lang="pt-BR" sz="2200" dirty="0">
                <a:solidFill>
                  <a:srgbClr val="002060"/>
                </a:solidFill>
              </a:rPr>
              <a:t> e </a:t>
            </a:r>
            <a:r>
              <a:rPr lang="pt-BR" sz="2200" dirty="0">
                <a:solidFill>
                  <a:srgbClr val="FF0000"/>
                </a:solidFill>
              </a:rPr>
              <a:t>TANGENTE</a:t>
            </a:r>
            <a:r>
              <a:rPr lang="pt-BR" sz="2200" dirty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200" dirty="0" smtClean="0">
                <a:solidFill>
                  <a:srgbClr val="002060"/>
                </a:solidFill>
              </a:rPr>
              <a:t>Sendo      um </a:t>
            </a:r>
            <a:r>
              <a:rPr lang="pt-BR" sz="2200" dirty="0">
                <a:solidFill>
                  <a:srgbClr val="002060"/>
                </a:solidFill>
              </a:rPr>
              <a:t>ângulo agudo de </a:t>
            </a:r>
            <a:r>
              <a:rPr lang="pt-BR" sz="2200" dirty="0" smtClean="0">
                <a:solidFill>
                  <a:srgbClr val="002060"/>
                </a:solidFill>
              </a:rPr>
              <a:t>medida    </a:t>
            </a:r>
            <a:r>
              <a:rPr lang="pt-BR" sz="2200" dirty="0">
                <a:solidFill>
                  <a:srgbClr val="002060"/>
                </a:solidFill>
              </a:rPr>
              <a:t>, </a:t>
            </a:r>
            <a:r>
              <a:rPr lang="pt-BR" sz="2200" dirty="0" smtClean="0">
                <a:solidFill>
                  <a:srgbClr val="002060"/>
                </a:solidFill>
              </a:rPr>
              <a:t>pelo </a:t>
            </a:r>
            <a:r>
              <a:rPr lang="pt-BR" sz="2200" dirty="0">
                <a:solidFill>
                  <a:srgbClr val="002060"/>
                </a:solidFill>
              </a:rPr>
              <a:t>que já aprendemos e verificamos, podemos estabelecer </a:t>
            </a:r>
            <a:r>
              <a:rPr lang="pt-BR" sz="2200" dirty="0" smtClean="0">
                <a:solidFill>
                  <a:srgbClr val="002060"/>
                </a:solidFill>
              </a:rPr>
              <a:t>razões</a:t>
            </a:r>
            <a:r>
              <a:rPr lang="pt-BR" sz="2200" dirty="0">
                <a:solidFill>
                  <a:srgbClr val="002060"/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35153" y="1124744"/>
            <a:ext cx="54296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RAZÕES TRIGONOMÉTRICAS </a:t>
            </a:r>
          </a:p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 TRIÂNGULO RETÂNGULO</a:t>
            </a: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259145"/>
              </p:ext>
            </p:extLst>
          </p:nvPr>
        </p:nvGraphicFramePr>
        <p:xfrm>
          <a:off x="1331640" y="3633142"/>
          <a:ext cx="3635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8" name="Equação" r:id="rId4" imgW="152268" imgH="215713" progId="Equation.3">
                  <p:embed/>
                </p:oleObj>
              </mc:Choice>
              <mc:Fallback>
                <p:oleObj name="Equação" r:id="rId4" imgW="152268" imgH="215713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633142"/>
                        <a:ext cx="36353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25195"/>
              </p:ext>
            </p:extLst>
          </p:nvPr>
        </p:nvGraphicFramePr>
        <p:xfrm>
          <a:off x="5364088" y="3861048"/>
          <a:ext cx="3111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9" name="Equação" r:id="rId6" imgW="152334" imgH="139639" progId="Equation.3">
                  <p:embed/>
                </p:oleObj>
              </mc:Choice>
              <mc:Fallback>
                <p:oleObj name="Equação" r:id="rId6" imgW="152334" imgH="139639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861048"/>
                        <a:ext cx="3111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95288" y="2133600"/>
            <a:ext cx="8424862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35153" y="1124744"/>
            <a:ext cx="54296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SENO  </a:t>
            </a:r>
          </a:p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 TRIÂNGULO RETÂNGULO</a:t>
            </a:r>
          </a:p>
        </p:txBody>
      </p:sp>
      <p:sp>
        <p:nvSpPr>
          <p:cNvPr id="7" name="Triângulo retângulo 6"/>
          <p:cNvSpPr/>
          <p:nvPr/>
        </p:nvSpPr>
        <p:spPr>
          <a:xfrm>
            <a:off x="3059113" y="2565400"/>
            <a:ext cx="3600450" cy="1511300"/>
          </a:xfrm>
          <a:prstGeom prst="rt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7834" name="CaixaDeTexto 7"/>
          <p:cNvSpPr txBox="1">
            <a:spLocks noChangeArrowheads="1"/>
          </p:cNvSpPr>
          <p:nvPr/>
        </p:nvSpPr>
        <p:spPr bwMode="auto">
          <a:xfrm>
            <a:off x="2771775" y="4076700"/>
            <a:ext cx="33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</a:t>
            </a:r>
          </a:p>
        </p:txBody>
      </p:sp>
      <p:sp>
        <p:nvSpPr>
          <p:cNvPr id="77835" name="CaixaDeTexto 10"/>
          <p:cNvSpPr txBox="1">
            <a:spLocks noChangeArrowheads="1"/>
          </p:cNvSpPr>
          <p:nvPr/>
        </p:nvSpPr>
        <p:spPr bwMode="auto">
          <a:xfrm>
            <a:off x="2700338" y="2276475"/>
            <a:ext cx="338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</a:t>
            </a:r>
          </a:p>
        </p:txBody>
      </p:sp>
      <p:sp>
        <p:nvSpPr>
          <p:cNvPr id="77836" name="CaixaDeTexto 11"/>
          <p:cNvSpPr txBox="1">
            <a:spLocks noChangeArrowheads="1"/>
          </p:cNvSpPr>
          <p:nvPr/>
        </p:nvSpPr>
        <p:spPr bwMode="auto">
          <a:xfrm>
            <a:off x="6443663" y="40767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</a:t>
            </a:r>
          </a:p>
        </p:txBody>
      </p:sp>
      <p:cxnSp>
        <p:nvCxnSpPr>
          <p:cNvPr id="14" name="Conector reto 13"/>
          <p:cNvCxnSpPr>
            <a:stCxn id="7" idx="3"/>
            <a:endCxn id="7" idx="5"/>
          </p:cNvCxnSpPr>
          <p:nvPr/>
        </p:nvCxnSpPr>
        <p:spPr>
          <a:xfrm flipV="1">
            <a:off x="4859338" y="3321050"/>
            <a:ext cx="0" cy="7556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838" name="CaixaDeTexto 14"/>
          <p:cNvSpPr txBox="1">
            <a:spLocks noChangeArrowheads="1"/>
          </p:cNvSpPr>
          <p:nvPr/>
        </p:nvSpPr>
        <p:spPr bwMode="auto">
          <a:xfrm>
            <a:off x="4716463" y="4076700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</a:t>
            </a:r>
            <a:r>
              <a:rPr lang="pt-BR" baseline="-25000"/>
              <a:t>1</a:t>
            </a:r>
          </a:p>
        </p:txBody>
      </p:sp>
      <p:sp>
        <p:nvSpPr>
          <p:cNvPr id="77839" name="CaixaDeTexto 15"/>
          <p:cNvSpPr txBox="1">
            <a:spLocks noChangeArrowheads="1"/>
          </p:cNvSpPr>
          <p:nvPr/>
        </p:nvSpPr>
        <p:spPr bwMode="auto">
          <a:xfrm>
            <a:off x="4787900" y="2924175"/>
            <a:ext cx="423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</a:t>
            </a:r>
            <a:r>
              <a:rPr lang="pt-BR" baseline="-25000"/>
              <a:t>1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059113" y="3933825"/>
            <a:ext cx="144462" cy="142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859338" y="3933825"/>
            <a:ext cx="144462" cy="142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Arco 18"/>
          <p:cNvSpPr/>
          <p:nvPr/>
        </p:nvSpPr>
        <p:spPr>
          <a:xfrm flipH="1">
            <a:off x="6300788" y="3933825"/>
            <a:ext cx="142875" cy="2873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6011863" y="3860800"/>
          <a:ext cx="2889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0" name="Equação" r:id="rId4" imgW="152334" imgH="139639" progId="Equation.3">
                  <p:embed/>
                </p:oleObj>
              </mc:Choice>
              <mc:Fallback>
                <p:oleObj name="Equação" r:id="rId4" imgW="152334" imgH="139639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860800"/>
                        <a:ext cx="2889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468312" y="4581525"/>
            <a:ext cx="8424167" cy="2016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Em todo triângulo retângulo, o </a:t>
            </a: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de um ângulo agudo é a razão entre a medida do cateto oposto a esse ângulo 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 medida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da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hipotenusa.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r>
              <a:rPr lang="pt-BR" dirty="0"/>
              <a:t> 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3995738" y="5805488"/>
          <a:ext cx="13827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1" name="Equação" r:id="rId6" imgW="748975" imgH="393529" progId="Equation.3">
                  <p:embed/>
                </p:oleObj>
              </mc:Choice>
              <mc:Fallback>
                <p:oleObj name="Equação" r:id="rId6" imgW="748975" imgH="393529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805488"/>
                        <a:ext cx="138271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Conector reto 22"/>
          <p:cNvCxnSpPr/>
          <p:nvPr/>
        </p:nvCxnSpPr>
        <p:spPr>
          <a:xfrm flipV="1">
            <a:off x="3059113" y="2565400"/>
            <a:ext cx="0" cy="14398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7" idx="0"/>
            <a:endCxn id="7" idx="4"/>
          </p:cNvCxnSpPr>
          <p:nvPr/>
        </p:nvCxnSpPr>
        <p:spPr>
          <a:xfrm>
            <a:off x="3059113" y="2565400"/>
            <a:ext cx="3600450" cy="15113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95288" y="2133600"/>
            <a:ext cx="8424862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35153" y="1124744"/>
            <a:ext cx="54296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COSSENO</a:t>
            </a:r>
          </a:p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 TRIÂNGULO RETÂNGULO</a:t>
            </a:r>
          </a:p>
        </p:txBody>
      </p:sp>
      <p:sp>
        <p:nvSpPr>
          <p:cNvPr id="7" name="Triângulo retângulo 6"/>
          <p:cNvSpPr/>
          <p:nvPr/>
        </p:nvSpPr>
        <p:spPr>
          <a:xfrm>
            <a:off x="3059113" y="2565400"/>
            <a:ext cx="3600450" cy="1511300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9880" name="CaixaDeTexto 7"/>
          <p:cNvSpPr txBox="1">
            <a:spLocks noChangeArrowheads="1"/>
          </p:cNvSpPr>
          <p:nvPr/>
        </p:nvSpPr>
        <p:spPr bwMode="auto">
          <a:xfrm>
            <a:off x="2771775" y="4076700"/>
            <a:ext cx="33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</a:t>
            </a:r>
          </a:p>
        </p:txBody>
      </p:sp>
      <p:sp>
        <p:nvSpPr>
          <p:cNvPr id="79881" name="CaixaDeTexto 10"/>
          <p:cNvSpPr txBox="1">
            <a:spLocks noChangeArrowheads="1"/>
          </p:cNvSpPr>
          <p:nvPr/>
        </p:nvSpPr>
        <p:spPr bwMode="auto">
          <a:xfrm>
            <a:off x="2700338" y="2276475"/>
            <a:ext cx="338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</a:t>
            </a:r>
          </a:p>
        </p:txBody>
      </p:sp>
      <p:sp>
        <p:nvSpPr>
          <p:cNvPr id="79882" name="CaixaDeTexto 11"/>
          <p:cNvSpPr txBox="1">
            <a:spLocks noChangeArrowheads="1"/>
          </p:cNvSpPr>
          <p:nvPr/>
        </p:nvSpPr>
        <p:spPr bwMode="auto">
          <a:xfrm>
            <a:off x="6443663" y="40767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</a:t>
            </a:r>
          </a:p>
        </p:txBody>
      </p:sp>
      <p:cxnSp>
        <p:nvCxnSpPr>
          <p:cNvPr id="14" name="Conector reto 13"/>
          <p:cNvCxnSpPr>
            <a:stCxn id="7" idx="3"/>
            <a:endCxn id="7" idx="5"/>
          </p:cNvCxnSpPr>
          <p:nvPr/>
        </p:nvCxnSpPr>
        <p:spPr>
          <a:xfrm flipV="1">
            <a:off x="4859338" y="3321050"/>
            <a:ext cx="0" cy="7556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884" name="CaixaDeTexto 14"/>
          <p:cNvSpPr txBox="1">
            <a:spLocks noChangeArrowheads="1"/>
          </p:cNvSpPr>
          <p:nvPr/>
        </p:nvSpPr>
        <p:spPr bwMode="auto">
          <a:xfrm>
            <a:off x="4716463" y="4076700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</a:t>
            </a:r>
            <a:r>
              <a:rPr lang="pt-BR" baseline="-25000"/>
              <a:t>1</a:t>
            </a:r>
          </a:p>
        </p:txBody>
      </p:sp>
      <p:sp>
        <p:nvSpPr>
          <p:cNvPr id="79885" name="CaixaDeTexto 15"/>
          <p:cNvSpPr txBox="1">
            <a:spLocks noChangeArrowheads="1"/>
          </p:cNvSpPr>
          <p:nvPr/>
        </p:nvSpPr>
        <p:spPr bwMode="auto">
          <a:xfrm>
            <a:off x="4787900" y="2924175"/>
            <a:ext cx="423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</a:t>
            </a:r>
            <a:r>
              <a:rPr lang="pt-BR" baseline="-25000"/>
              <a:t>1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059113" y="3933825"/>
            <a:ext cx="144462" cy="142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859338" y="3933825"/>
            <a:ext cx="144462" cy="142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Arco 18"/>
          <p:cNvSpPr/>
          <p:nvPr/>
        </p:nvSpPr>
        <p:spPr>
          <a:xfrm flipH="1">
            <a:off x="6300788" y="3933825"/>
            <a:ext cx="142875" cy="2873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79874" name="Object 4"/>
          <p:cNvGraphicFramePr>
            <a:graphicFrameLocks noChangeAspect="1"/>
          </p:cNvGraphicFramePr>
          <p:nvPr/>
        </p:nvGraphicFramePr>
        <p:xfrm>
          <a:off x="6011863" y="3860800"/>
          <a:ext cx="2889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6" name="Equação" r:id="rId4" imgW="152334" imgH="139639" progId="Equation.3">
                  <p:embed/>
                </p:oleObj>
              </mc:Choice>
              <mc:Fallback>
                <p:oleObj name="Equação" r:id="rId4" imgW="152334" imgH="139639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860800"/>
                        <a:ext cx="2889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395288" y="4464050"/>
            <a:ext cx="8497192" cy="22780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Em todo triângulo retângulo, o </a:t>
            </a: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cosseno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de um ângulo agudo é a razão entre a medida do cateto adjacente a esse ângulo e a medida da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hipotenusa.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r>
              <a:rPr lang="pt-BR" dirty="0"/>
              <a:t> 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733159"/>
              </p:ext>
            </p:extLst>
          </p:nvPr>
        </p:nvGraphicFramePr>
        <p:xfrm>
          <a:off x="3419872" y="5805264"/>
          <a:ext cx="13192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7" name="Equação" r:id="rId6" imgW="761669" imgH="393529" progId="Equation.3">
                  <p:embed/>
                </p:oleObj>
              </mc:Choice>
              <mc:Fallback>
                <p:oleObj name="Equação" r:id="rId6" imgW="761669" imgH="39352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805264"/>
                        <a:ext cx="1319212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Conector reto 22"/>
          <p:cNvCxnSpPr>
            <a:stCxn id="79882" idx="0"/>
          </p:cNvCxnSpPr>
          <p:nvPr/>
        </p:nvCxnSpPr>
        <p:spPr>
          <a:xfrm flipH="1">
            <a:off x="3059113" y="4076700"/>
            <a:ext cx="35607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7" idx="0"/>
            <a:endCxn id="7" idx="4"/>
          </p:cNvCxnSpPr>
          <p:nvPr/>
        </p:nvCxnSpPr>
        <p:spPr>
          <a:xfrm>
            <a:off x="3059113" y="2565400"/>
            <a:ext cx="3600450" cy="1511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3850" y="2133600"/>
            <a:ext cx="842486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>
                <a:solidFill>
                  <a:srgbClr val="002060"/>
                </a:solidFill>
              </a:rPr>
              <a:t>Temos um desafio para resolver.</a:t>
            </a:r>
          </a:p>
          <a:p>
            <a:pPr>
              <a:lnSpc>
                <a:spcPct val="150000"/>
              </a:lnSpc>
            </a:pPr>
            <a:r>
              <a:rPr lang="pt-BR" sz="2600" dirty="0">
                <a:solidFill>
                  <a:srgbClr val="002060"/>
                </a:solidFill>
              </a:rPr>
              <a:t>Vamos seguir a nossa </a:t>
            </a:r>
            <a:r>
              <a:rPr lang="pt-BR" sz="2600" dirty="0" smtClean="0">
                <a:solidFill>
                  <a:srgbClr val="002060"/>
                </a:solidFill>
              </a:rPr>
              <a:t>aula </a:t>
            </a:r>
            <a:r>
              <a:rPr lang="pt-BR" sz="2600" dirty="0">
                <a:solidFill>
                  <a:srgbClr val="002060"/>
                </a:solidFill>
              </a:rPr>
              <a:t>e tentar adquirir conhecimentos que nos permitam resolver o problema proposto.</a:t>
            </a:r>
          </a:p>
          <a:p>
            <a:pPr>
              <a:lnSpc>
                <a:spcPct val="150000"/>
              </a:lnSpc>
            </a:pPr>
            <a:r>
              <a:rPr lang="pt-BR" sz="2600" dirty="0">
                <a:solidFill>
                  <a:srgbClr val="002060"/>
                </a:solidFill>
              </a:rPr>
              <a:t>Para começar, vamos conhecer a </a:t>
            </a:r>
            <a:r>
              <a:rPr lang="pt-BR" sz="2600" dirty="0" smtClean="0">
                <a:solidFill>
                  <a:srgbClr val="002060"/>
                </a:solidFill>
              </a:rPr>
              <a:t>história </a:t>
            </a:r>
            <a:r>
              <a:rPr lang="pt-BR" sz="2600" dirty="0">
                <a:solidFill>
                  <a:srgbClr val="002060"/>
                </a:solidFill>
              </a:rPr>
              <a:t>do famoso </a:t>
            </a:r>
            <a:r>
              <a:rPr lang="pt-BR" sz="2600" dirty="0" smtClean="0">
                <a:solidFill>
                  <a:srgbClr val="002060"/>
                </a:solidFill>
              </a:rPr>
              <a:t>detetive </a:t>
            </a:r>
            <a:r>
              <a:rPr lang="pt-BR" sz="2600" dirty="0">
                <a:solidFill>
                  <a:srgbClr val="002060"/>
                </a:solidFill>
              </a:rPr>
              <a:t>Said Essa (IMENES, JAKUBO, LELLIS, 2008).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052736"/>
            <a:ext cx="9144000" cy="861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0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Para começo de conversa...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9º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Razões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trigonométricas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no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95288" y="2133600"/>
            <a:ext cx="8424862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35153" y="1124744"/>
            <a:ext cx="54296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TANGENTE  </a:t>
            </a:r>
          </a:p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 TRIÂNGULO RETÂNGULO</a:t>
            </a:r>
          </a:p>
        </p:txBody>
      </p:sp>
      <p:sp>
        <p:nvSpPr>
          <p:cNvPr id="7" name="Triângulo retângulo 6"/>
          <p:cNvSpPr/>
          <p:nvPr/>
        </p:nvSpPr>
        <p:spPr>
          <a:xfrm>
            <a:off x="3059113" y="2565400"/>
            <a:ext cx="3600450" cy="151130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8856" name="CaixaDeTexto 7"/>
          <p:cNvSpPr txBox="1">
            <a:spLocks noChangeArrowheads="1"/>
          </p:cNvSpPr>
          <p:nvPr/>
        </p:nvSpPr>
        <p:spPr bwMode="auto">
          <a:xfrm>
            <a:off x="2771775" y="4076700"/>
            <a:ext cx="33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</a:t>
            </a:r>
          </a:p>
        </p:txBody>
      </p:sp>
      <p:sp>
        <p:nvSpPr>
          <p:cNvPr id="78857" name="CaixaDeTexto 10"/>
          <p:cNvSpPr txBox="1">
            <a:spLocks noChangeArrowheads="1"/>
          </p:cNvSpPr>
          <p:nvPr/>
        </p:nvSpPr>
        <p:spPr bwMode="auto">
          <a:xfrm>
            <a:off x="2700338" y="2276475"/>
            <a:ext cx="338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</a:t>
            </a:r>
          </a:p>
        </p:txBody>
      </p:sp>
      <p:sp>
        <p:nvSpPr>
          <p:cNvPr id="78858" name="CaixaDeTexto 11"/>
          <p:cNvSpPr txBox="1">
            <a:spLocks noChangeArrowheads="1"/>
          </p:cNvSpPr>
          <p:nvPr/>
        </p:nvSpPr>
        <p:spPr bwMode="auto">
          <a:xfrm>
            <a:off x="6443663" y="40767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</a:t>
            </a:r>
          </a:p>
        </p:txBody>
      </p:sp>
      <p:cxnSp>
        <p:nvCxnSpPr>
          <p:cNvPr id="14" name="Conector reto 13"/>
          <p:cNvCxnSpPr>
            <a:stCxn id="7" idx="3"/>
            <a:endCxn id="7" idx="5"/>
          </p:cNvCxnSpPr>
          <p:nvPr/>
        </p:nvCxnSpPr>
        <p:spPr>
          <a:xfrm flipV="1">
            <a:off x="4859338" y="3321050"/>
            <a:ext cx="0" cy="7556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860" name="CaixaDeTexto 14"/>
          <p:cNvSpPr txBox="1">
            <a:spLocks noChangeArrowheads="1"/>
          </p:cNvSpPr>
          <p:nvPr/>
        </p:nvSpPr>
        <p:spPr bwMode="auto">
          <a:xfrm>
            <a:off x="4716463" y="4076700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A</a:t>
            </a:r>
            <a:r>
              <a:rPr lang="pt-BR" baseline="-25000"/>
              <a:t>1</a:t>
            </a:r>
          </a:p>
        </p:txBody>
      </p:sp>
      <p:sp>
        <p:nvSpPr>
          <p:cNvPr id="78861" name="CaixaDeTexto 15"/>
          <p:cNvSpPr txBox="1">
            <a:spLocks noChangeArrowheads="1"/>
          </p:cNvSpPr>
          <p:nvPr/>
        </p:nvSpPr>
        <p:spPr bwMode="auto">
          <a:xfrm>
            <a:off x="4787900" y="2924175"/>
            <a:ext cx="423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B</a:t>
            </a:r>
            <a:r>
              <a:rPr lang="pt-BR" baseline="-25000"/>
              <a:t>1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059113" y="3933825"/>
            <a:ext cx="144462" cy="142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859338" y="3933825"/>
            <a:ext cx="144462" cy="142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Arco 18"/>
          <p:cNvSpPr/>
          <p:nvPr/>
        </p:nvSpPr>
        <p:spPr>
          <a:xfrm flipH="1">
            <a:off x="6300788" y="3933825"/>
            <a:ext cx="142875" cy="2873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6011863" y="3860800"/>
          <a:ext cx="2889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2" name="Equação" r:id="rId4" imgW="152334" imgH="139639" progId="Equation.3">
                  <p:embed/>
                </p:oleObj>
              </mc:Choice>
              <mc:Fallback>
                <p:oleObj name="Equação" r:id="rId4" imgW="152334" imgH="139639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860800"/>
                        <a:ext cx="2889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539750" y="4464050"/>
            <a:ext cx="8280400" cy="22780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Em todo triângulo retângulo, </a:t>
            </a: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tangente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de um ângulo agudo é a razão entre a medida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do cateto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oposto 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 do adjacente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a esse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ângulo.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pt-BR" dirty="0"/>
          </a:p>
          <a:p>
            <a:pPr algn="ctr">
              <a:defRPr/>
            </a:pPr>
            <a:r>
              <a:rPr lang="pt-BR" dirty="0"/>
              <a:t> 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436886"/>
              </p:ext>
            </p:extLst>
          </p:nvPr>
        </p:nvGraphicFramePr>
        <p:xfrm>
          <a:off x="3995936" y="5877272"/>
          <a:ext cx="9906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Equação" r:id="rId6" imgW="571252" imgH="393529" progId="Equation.3">
                  <p:embed/>
                </p:oleObj>
              </mc:Choice>
              <mc:Fallback>
                <p:oleObj name="Equação" r:id="rId6" imgW="571252" imgH="39352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877272"/>
                        <a:ext cx="990600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Conector reto 22"/>
          <p:cNvCxnSpPr/>
          <p:nvPr/>
        </p:nvCxnSpPr>
        <p:spPr>
          <a:xfrm flipV="1">
            <a:off x="3059113" y="2565400"/>
            <a:ext cx="0" cy="1511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7" idx="2"/>
            <a:endCxn id="7" idx="4"/>
          </p:cNvCxnSpPr>
          <p:nvPr/>
        </p:nvCxnSpPr>
        <p:spPr>
          <a:xfrm>
            <a:off x="3132138" y="4076700"/>
            <a:ext cx="352742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aixaDeTexto 3"/>
          <p:cNvSpPr txBox="1">
            <a:spLocks noChangeArrowheads="1"/>
          </p:cNvSpPr>
          <p:nvPr/>
        </p:nvSpPr>
        <p:spPr bwMode="auto">
          <a:xfrm>
            <a:off x="395164" y="2132856"/>
            <a:ext cx="4896916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 smtClean="0"/>
              <a:t>Construa </a:t>
            </a:r>
            <a:r>
              <a:rPr lang="pt-BR" sz="2200" dirty="0"/>
              <a:t>uma tabela com os valores do seno, do cosseno e da tangente de diversos ângulos. Utilize instrumentos de desenho e calculadora. O Professor vai indicar a medida do ângulo para cada estudante. </a:t>
            </a:r>
          </a:p>
          <a:p>
            <a:r>
              <a:rPr lang="pt-BR" sz="1600" dirty="0" smtClean="0">
                <a:solidFill>
                  <a:srgbClr val="002060"/>
                </a:solidFill>
              </a:rPr>
              <a:t>Lembre-se </a:t>
            </a:r>
            <a:r>
              <a:rPr lang="pt-BR" sz="1600" dirty="0">
                <a:solidFill>
                  <a:srgbClr val="002060"/>
                </a:solidFill>
              </a:rPr>
              <a:t>do começo da nossa aula, </a:t>
            </a:r>
            <a:r>
              <a:rPr lang="pt-BR" sz="1600" dirty="0" smtClean="0">
                <a:solidFill>
                  <a:srgbClr val="002060"/>
                </a:solidFill>
              </a:rPr>
              <a:t>quando desenhamos ângulos, medimos </a:t>
            </a:r>
            <a:r>
              <a:rPr lang="pt-BR" sz="1600" dirty="0">
                <a:solidFill>
                  <a:srgbClr val="002060"/>
                </a:solidFill>
              </a:rPr>
              <a:t>segmentos e </a:t>
            </a:r>
            <a:r>
              <a:rPr lang="pt-BR" sz="1600" dirty="0" smtClean="0">
                <a:solidFill>
                  <a:srgbClr val="002060"/>
                </a:solidFill>
              </a:rPr>
              <a:t>calculamos </a:t>
            </a:r>
            <a:r>
              <a:rPr lang="pt-BR" sz="1600" dirty="0">
                <a:solidFill>
                  <a:srgbClr val="002060"/>
                </a:solidFill>
              </a:rPr>
              <a:t>razões.</a:t>
            </a:r>
            <a:r>
              <a:rPr lang="pt-BR" sz="2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5510" y="1124744"/>
            <a:ext cx="86489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0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12</a:t>
            </a:r>
          </a:p>
          <a:p>
            <a:pPr algn="ctr">
              <a:defRPr/>
            </a:pPr>
            <a:r>
              <a:rPr lang="pt-BR" sz="30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CONSTRUINDO </a:t>
            </a:r>
            <a:r>
              <a:rPr lang="pt-BR" sz="30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TABELA </a:t>
            </a:r>
            <a:r>
              <a:rPr lang="pt-BR" sz="30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TRIGONOMÉTRICA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5508625" y="2276475"/>
          <a:ext cx="3024337" cy="41644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2122"/>
                <a:gridCol w="672075"/>
                <a:gridCol w="672075"/>
                <a:gridCol w="588065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Ângulo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 smtClean="0">
                          <a:solidFill>
                            <a:schemeClr val="tx1"/>
                          </a:solidFill>
                        </a:rPr>
                        <a:t>Sen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 smtClean="0">
                          <a:solidFill>
                            <a:schemeClr val="tx1"/>
                          </a:solidFill>
                        </a:rPr>
                        <a:t>Cos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511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511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511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511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511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511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511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511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187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18755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CaixaDeTexto 3"/>
          <p:cNvSpPr txBox="1">
            <a:spLocks noChangeArrowheads="1"/>
          </p:cNvSpPr>
          <p:nvPr/>
        </p:nvSpPr>
        <p:spPr bwMode="auto">
          <a:xfrm>
            <a:off x="468313" y="1844675"/>
            <a:ext cx="4824412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(PUC-SP) Para determinar a altura de um edifício, um observador coloca-se </a:t>
            </a:r>
            <a:r>
              <a:rPr lang="pt-BR" sz="2200" dirty="0" smtClean="0"/>
              <a:t>a 30 </a:t>
            </a:r>
            <a:r>
              <a:rPr lang="pt-BR" sz="2200" dirty="0"/>
              <a:t>m de distância e assim o </a:t>
            </a:r>
            <a:r>
              <a:rPr lang="pt-BR" sz="2200" dirty="0" smtClean="0"/>
              <a:t>observa, </a:t>
            </a:r>
            <a:r>
              <a:rPr lang="pt-BR" sz="2200" dirty="0"/>
              <a:t>segundo um ângulo de 30°, conforme a figura.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2060"/>
                </a:solidFill>
              </a:rPr>
              <a:t>Calcule a </a:t>
            </a:r>
            <a:r>
              <a:rPr lang="pt-BR" sz="2200" dirty="0" smtClean="0">
                <a:solidFill>
                  <a:srgbClr val="002060"/>
                </a:solidFill>
              </a:rPr>
              <a:t>altura do </a:t>
            </a:r>
            <a:r>
              <a:rPr lang="pt-BR" sz="2200" dirty="0">
                <a:solidFill>
                  <a:srgbClr val="002060"/>
                </a:solidFill>
              </a:rPr>
              <a:t>edifício</a:t>
            </a:r>
            <a:r>
              <a:rPr lang="pt-BR" sz="2200" dirty="0" smtClean="0">
                <a:solidFill>
                  <a:srgbClr val="002060"/>
                </a:solidFill>
              </a:rPr>
              <a:t>, medida </a:t>
            </a:r>
            <a:r>
              <a:rPr lang="pt-BR" sz="2200" dirty="0">
                <a:solidFill>
                  <a:srgbClr val="002060"/>
                </a:solidFill>
              </a:rPr>
              <a:t>a partir do </a:t>
            </a:r>
            <a:r>
              <a:rPr lang="pt-BR" sz="2200" dirty="0" smtClean="0">
                <a:solidFill>
                  <a:srgbClr val="002060"/>
                </a:solidFill>
              </a:rPr>
              <a:t>solo. 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86479" y="1124744"/>
            <a:ext cx="27270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0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13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7524328" y="5877272"/>
            <a:ext cx="1223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 dirty="0" smtClean="0">
                <a:solidFill>
                  <a:srgbClr val="00B050"/>
                </a:solidFill>
              </a:rPr>
              <a:t>Resposta:</a:t>
            </a:r>
            <a:endParaRPr lang="pt-BR" i="1" dirty="0">
              <a:solidFill>
                <a:srgbClr val="00B050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99994"/>
              </p:ext>
            </p:extLst>
          </p:nvPr>
        </p:nvGraphicFramePr>
        <p:xfrm>
          <a:off x="7524328" y="6237634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6" name="Equação" r:id="rId4" imgW="787400" imgH="241300" progId="Equation.3">
                  <p:embed/>
                </p:oleObj>
              </mc:Choice>
              <mc:Fallback>
                <p:oleObj name="Equação" r:id="rId4" imgW="787400" imgH="2413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6237634"/>
                        <a:ext cx="140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642523" y="5362694"/>
            <a:ext cx="225621" cy="1580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 rot="16200000">
            <a:off x="8374969" y="479440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Reprodução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882098" y="195605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Dados</a:t>
            </a:r>
          </a:p>
          <a:p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7071326" y="1555479"/>
            <a:ext cx="1677138" cy="1447486"/>
            <a:chOff x="9411299" y="2491155"/>
            <a:chExt cx="1929453" cy="1665251"/>
          </a:xfrm>
        </p:grpSpPr>
        <p:grpSp>
          <p:nvGrpSpPr>
            <p:cNvPr id="16" name="Grupo 15"/>
            <p:cNvGrpSpPr/>
            <p:nvPr/>
          </p:nvGrpSpPr>
          <p:grpSpPr>
            <a:xfrm>
              <a:off x="9804052" y="2537174"/>
              <a:ext cx="1536700" cy="1573212"/>
              <a:chOff x="9674550" y="2490788"/>
              <a:chExt cx="1536700" cy="1573212"/>
            </a:xfrm>
          </p:grpSpPr>
          <p:graphicFrame>
            <p:nvGraphicFramePr>
              <p:cNvPr id="18" name="Objeto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4033499"/>
                  </p:ext>
                </p:extLst>
              </p:nvPr>
            </p:nvGraphicFramePr>
            <p:xfrm>
              <a:off x="9674550" y="2490788"/>
              <a:ext cx="1327150" cy="722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27" name="Equação" r:id="rId6" imgW="723586" imgH="393529" progId="Equation.3">
                      <p:embed/>
                    </p:oleObj>
                  </mc:Choice>
                  <mc:Fallback>
                    <p:oleObj name="Equação" r:id="rId6" imgW="723586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74550" y="2490788"/>
                            <a:ext cx="1327150" cy="7223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to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2656985"/>
                  </p:ext>
                </p:extLst>
              </p:nvPr>
            </p:nvGraphicFramePr>
            <p:xfrm>
              <a:off x="9674550" y="3271838"/>
              <a:ext cx="1536700" cy="792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28" name="Equação" r:id="rId8" imgW="838080" imgH="431640" progId="Equation.3">
                      <p:embed/>
                    </p:oleObj>
                  </mc:Choice>
                  <mc:Fallback>
                    <p:oleObj name="Equação" r:id="rId8" imgW="83808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74550" y="3271838"/>
                            <a:ext cx="1536700" cy="7921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" name="Chave direita 16"/>
            <p:cNvSpPr/>
            <p:nvPr/>
          </p:nvSpPr>
          <p:spPr>
            <a:xfrm flipH="1">
              <a:off x="9411299" y="2491155"/>
              <a:ext cx="326227" cy="1665251"/>
            </a:xfrm>
            <a:prstGeom prst="rightBrace">
              <a:avLst>
                <a:gd name="adj1" fmla="val 63807"/>
                <a:gd name="adj2" fmla="val 522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465662" y="435824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30°</a:t>
            </a:r>
          </a:p>
          <a:p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767000" y="4813449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3m</a:t>
            </a:r>
          </a:p>
          <a:p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505410" y="5446965"/>
            <a:ext cx="921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30m</a:t>
            </a:r>
          </a:p>
          <a:p>
            <a:endParaRPr lang="pt-BR" dirty="0"/>
          </a:p>
        </p:txBody>
      </p:sp>
      <p:sp>
        <p:nvSpPr>
          <p:cNvPr id="23" name="Triângulo retângulo 22"/>
          <p:cNvSpPr/>
          <p:nvPr/>
        </p:nvSpPr>
        <p:spPr>
          <a:xfrm flipH="1">
            <a:off x="5928976" y="3455278"/>
            <a:ext cx="2128826" cy="1262369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8045102" y="3383285"/>
            <a:ext cx="802469" cy="211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Picture 14" descr="File:Kea0005 person und gegenueber2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8" r="45464" b="8952"/>
          <a:stretch/>
        </p:blipFill>
        <p:spPr bwMode="auto">
          <a:xfrm>
            <a:off x="5673701" y="4580077"/>
            <a:ext cx="225621" cy="7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co 25"/>
          <p:cNvSpPr/>
          <p:nvPr/>
        </p:nvSpPr>
        <p:spPr>
          <a:xfrm>
            <a:off x="5786511" y="4449504"/>
            <a:ext cx="526808" cy="526808"/>
          </a:xfrm>
          <a:prstGeom prst="arc">
            <a:avLst>
              <a:gd name="adj1" fmla="val 19160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6717690" y="4712908"/>
            <a:ext cx="0" cy="6497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673701" y="5520773"/>
            <a:ext cx="23714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8316416" y="5069086"/>
            <a:ext cx="245942" cy="4147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8066488" y="3455278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8330940" y="3455278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8583831" y="3455278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8066488" y="3789040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330940" y="3789040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8583831" y="3789040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8066488" y="4086462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8330940" y="4086462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8583831" y="4086462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8066488" y="4368644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8330940" y="4368644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8583831" y="4368644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8066488" y="4656072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8330940" y="4656072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8583831" y="4656072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de cantos arredondados 44"/>
          <p:cNvSpPr/>
          <p:nvPr/>
        </p:nvSpPr>
        <p:spPr>
          <a:xfrm>
            <a:off x="8066488" y="4932060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8583831" y="4932060"/>
            <a:ext cx="216895" cy="21689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orda 46"/>
          <p:cNvSpPr/>
          <p:nvPr/>
        </p:nvSpPr>
        <p:spPr>
          <a:xfrm rot="5400000">
            <a:off x="8347893" y="4977381"/>
            <a:ext cx="182988" cy="182988"/>
          </a:xfrm>
          <a:prstGeom prst="chord">
            <a:avLst>
              <a:gd name="adj1" fmla="val 5498351"/>
              <a:gd name="adj2" fmla="val 16290145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5610475" y="5724028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Ccupload</a:t>
            </a:r>
            <a:r>
              <a:rPr lang="pt-BR" sz="1000" dirty="0"/>
              <a:t> /  </a:t>
            </a:r>
            <a:r>
              <a:rPr lang="pt-BR" sz="1000" dirty="0" smtClean="0"/>
              <a:t>Homem / 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</a:t>
            </a:r>
            <a:r>
              <a:rPr lang="pt-BR" sz="1000" dirty="0"/>
              <a:t>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611188" y="1773238"/>
            <a:ext cx="7993062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000" dirty="0"/>
              <a:t>(UNISINOS-RS) Do alto de uma torre de 25 metros, instalada numa colina de 300 metros de altura, um guarda florestal avista um foco de incêndio, sob um ângulo de 18° com a horizontal. A distância F, </a:t>
            </a:r>
            <a:r>
              <a:rPr lang="pt-BR" sz="2000" dirty="0" smtClean="0"/>
              <a:t>distância aproximada </a:t>
            </a:r>
            <a:r>
              <a:rPr lang="pt-BR" sz="2000" dirty="0"/>
              <a:t>do foco de incêndio à base da colina em que está o guarda </a:t>
            </a:r>
            <a:r>
              <a:rPr lang="pt-BR" sz="2000" dirty="0" smtClean="0"/>
              <a:t>florestal, </a:t>
            </a:r>
            <a:r>
              <a:rPr lang="pt-BR" sz="2000" dirty="0"/>
              <a:t>é de: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dirty="0">
                <a:solidFill>
                  <a:srgbClr val="002060"/>
                </a:solidFill>
              </a:rPr>
              <a:t>10 000 m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dirty="0">
                <a:solidFill>
                  <a:srgbClr val="002060"/>
                </a:solidFill>
              </a:rPr>
              <a:t>1 083 m       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dirty="0">
                <a:solidFill>
                  <a:srgbClr val="002060"/>
                </a:solidFill>
              </a:rPr>
              <a:t>105,6 m   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 startAt="4"/>
              <a:defRPr/>
            </a:pPr>
            <a:r>
              <a:rPr lang="pt-BR" dirty="0">
                <a:solidFill>
                  <a:srgbClr val="002060"/>
                </a:solidFill>
              </a:rPr>
              <a:t>1 km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 startAt="4"/>
              <a:defRPr/>
            </a:pPr>
            <a:r>
              <a:rPr lang="pt-BR" dirty="0">
                <a:solidFill>
                  <a:srgbClr val="002060"/>
                </a:solidFill>
              </a:rPr>
              <a:t>13 km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86480" y="1124744"/>
            <a:ext cx="27270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0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14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7596188" y="5876925"/>
            <a:ext cx="1223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 dirty="0" smtClean="0">
                <a:solidFill>
                  <a:srgbClr val="00B050"/>
                </a:solidFill>
              </a:rPr>
              <a:t>Resposta:</a:t>
            </a:r>
            <a:endParaRPr lang="pt-BR" i="1" dirty="0">
              <a:solidFill>
                <a:srgbClr val="00B050"/>
              </a:solidFill>
            </a:endParaRPr>
          </a:p>
          <a:p>
            <a:r>
              <a:rPr lang="pt-BR" i="1" dirty="0" smtClean="0">
                <a:solidFill>
                  <a:srgbClr val="00B050"/>
                </a:solidFill>
              </a:rPr>
              <a:t>d.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27784" y="5883907"/>
            <a:ext cx="4136813" cy="1391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Operação manual 10"/>
          <p:cNvSpPr/>
          <p:nvPr/>
        </p:nvSpPr>
        <p:spPr>
          <a:xfrm flipV="1">
            <a:off x="2716951" y="4512146"/>
            <a:ext cx="62887" cy="232048"/>
          </a:xfrm>
          <a:prstGeom prst="flowChartManualOperation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 rot="16200000">
            <a:off x="6453237" y="537881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Reprodução</a:t>
            </a:r>
            <a:endParaRPr lang="pt-BR" sz="1400" dirty="0"/>
          </a:p>
        </p:txBody>
      </p:sp>
      <p:sp>
        <p:nvSpPr>
          <p:cNvPr id="13" name="Fluxograma: Preparação 6"/>
          <p:cNvSpPr/>
          <p:nvPr/>
        </p:nvSpPr>
        <p:spPr>
          <a:xfrm>
            <a:off x="2627784" y="4616046"/>
            <a:ext cx="1089003" cy="1348483"/>
          </a:xfrm>
          <a:custGeom>
            <a:avLst/>
            <a:gdLst>
              <a:gd name="connsiteX0" fmla="*/ 0 w 10000"/>
              <a:gd name="connsiteY0" fmla="*/ 5000 h 10000"/>
              <a:gd name="connsiteX1" fmla="*/ 200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2000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819 h 10819"/>
              <a:gd name="connsiteX1" fmla="*/ 2000 w 10000"/>
              <a:gd name="connsiteY1" fmla="*/ 819 h 10819"/>
              <a:gd name="connsiteX2" fmla="*/ 8000 w 10000"/>
              <a:gd name="connsiteY2" fmla="*/ 819 h 10819"/>
              <a:gd name="connsiteX3" fmla="*/ 10000 w 10000"/>
              <a:gd name="connsiteY3" fmla="*/ 5819 h 10819"/>
              <a:gd name="connsiteX4" fmla="*/ 8000 w 10000"/>
              <a:gd name="connsiteY4" fmla="*/ 10819 h 10819"/>
              <a:gd name="connsiteX5" fmla="*/ 2000 w 10000"/>
              <a:gd name="connsiteY5" fmla="*/ 10819 h 10819"/>
              <a:gd name="connsiteX6" fmla="*/ 0 w 10000"/>
              <a:gd name="connsiteY6" fmla="*/ 5819 h 10819"/>
              <a:gd name="connsiteX0" fmla="*/ 0 w 10000"/>
              <a:gd name="connsiteY0" fmla="*/ 5819 h 10819"/>
              <a:gd name="connsiteX1" fmla="*/ 2000 w 10000"/>
              <a:gd name="connsiteY1" fmla="*/ 819 h 10819"/>
              <a:gd name="connsiteX2" fmla="*/ 8000 w 10000"/>
              <a:gd name="connsiteY2" fmla="*/ 819 h 10819"/>
              <a:gd name="connsiteX3" fmla="*/ 10000 w 10000"/>
              <a:gd name="connsiteY3" fmla="*/ 5819 h 10819"/>
              <a:gd name="connsiteX4" fmla="*/ 8000 w 10000"/>
              <a:gd name="connsiteY4" fmla="*/ 10819 h 10819"/>
              <a:gd name="connsiteX5" fmla="*/ 2000 w 10000"/>
              <a:gd name="connsiteY5" fmla="*/ 10819 h 10819"/>
              <a:gd name="connsiteX6" fmla="*/ 0 w 10000"/>
              <a:gd name="connsiteY6" fmla="*/ 5819 h 10819"/>
              <a:gd name="connsiteX0" fmla="*/ 0 w 10000"/>
              <a:gd name="connsiteY0" fmla="*/ 5007 h 10007"/>
              <a:gd name="connsiteX1" fmla="*/ 2000 w 10000"/>
              <a:gd name="connsiteY1" fmla="*/ 7 h 10007"/>
              <a:gd name="connsiteX2" fmla="*/ 10000 w 10000"/>
              <a:gd name="connsiteY2" fmla="*/ 5007 h 10007"/>
              <a:gd name="connsiteX3" fmla="*/ 8000 w 10000"/>
              <a:gd name="connsiteY3" fmla="*/ 10007 h 10007"/>
              <a:gd name="connsiteX4" fmla="*/ 2000 w 10000"/>
              <a:gd name="connsiteY4" fmla="*/ 10007 h 10007"/>
              <a:gd name="connsiteX5" fmla="*/ 0 w 10000"/>
              <a:gd name="connsiteY5" fmla="*/ 5007 h 10007"/>
              <a:gd name="connsiteX0" fmla="*/ 0 w 8000"/>
              <a:gd name="connsiteY0" fmla="*/ 5007 h 10007"/>
              <a:gd name="connsiteX1" fmla="*/ 2000 w 8000"/>
              <a:gd name="connsiteY1" fmla="*/ 7 h 10007"/>
              <a:gd name="connsiteX2" fmla="*/ 6620 w 8000"/>
              <a:gd name="connsiteY2" fmla="*/ 1627 h 10007"/>
              <a:gd name="connsiteX3" fmla="*/ 8000 w 8000"/>
              <a:gd name="connsiteY3" fmla="*/ 10007 h 10007"/>
              <a:gd name="connsiteX4" fmla="*/ 2000 w 8000"/>
              <a:gd name="connsiteY4" fmla="*/ 10007 h 10007"/>
              <a:gd name="connsiteX5" fmla="*/ 0 w 8000"/>
              <a:gd name="connsiteY5" fmla="*/ 5007 h 10007"/>
              <a:gd name="connsiteX0" fmla="*/ 0 w 10000"/>
              <a:gd name="connsiteY0" fmla="*/ 5207 h 10204"/>
              <a:gd name="connsiteX1" fmla="*/ 4291 w 10000"/>
              <a:gd name="connsiteY1" fmla="*/ 6 h 10204"/>
              <a:gd name="connsiteX2" fmla="*/ 8275 w 10000"/>
              <a:gd name="connsiteY2" fmla="*/ 1830 h 10204"/>
              <a:gd name="connsiteX3" fmla="*/ 10000 w 10000"/>
              <a:gd name="connsiteY3" fmla="*/ 10204 h 10204"/>
              <a:gd name="connsiteX4" fmla="*/ 2500 w 10000"/>
              <a:gd name="connsiteY4" fmla="*/ 10204 h 10204"/>
              <a:gd name="connsiteX5" fmla="*/ 0 w 10000"/>
              <a:gd name="connsiteY5" fmla="*/ 5207 h 10204"/>
              <a:gd name="connsiteX0" fmla="*/ 0 w 10000"/>
              <a:gd name="connsiteY0" fmla="*/ 5207 h 10204"/>
              <a:gd name="connsiteX1" fmla="*/ 4291 w 10000"/>
              <a:gd name="connsiteY1" fmla="*/ 6 h 10204"/>
              <a:gd name="connsiteX2" fmla="*/ 6576 w 10000"/>
              <a:gd name="connsiteY2" fmla="*/ 3161 h 10204"/>
              <a:gd name="connsiteX3" fmla="*/ 10000 w 10000"/>
              <a:gd name="connsiteY3" fmla="*/ 10204 h 10204"/>
              <a:gd name="connsiteX4" fmla="*/ 2500 w 10000"/>
              <a:gd name="connsiteY4" fmla="*/ 10204 h 10204"/>
              <a:gd name="connsiteX5" fmla="*/ 0 w 10000"/>
              <a:gd name="connsiteY5" fmla="*/ 5207 h 10204"/>
              <a:gd name="connsiteX0" fmla="*/ 0 w 10000"/>
              <a:gd name="connsiteY0" fmla="*/ 5207 h 10204"/>
              <a:gd name="connsiteX1" fmla="*/ 4291 w 10000"/>
              <a:gd name="connsiteY1" fmla="*/ 6 h 10204"/>
              <a:gd name="connsiteX2" fmla="*/ 6576 w 10000"/>
              <a:gd name="connsiteY2" fmla="*/ 3161 h 10204"/>
              <a:gd name="connsiteX3" fmla="*/ 10000 w 10000"/>
              <a:gd name="connsiteY3" fmla="*/ 10204 h 10204"/>
              <a:gd name="connsiteX4" fmla="*/ 2500 w 10000"/>
              <a:gd name="connsiteY4" fmla="*/ 10204 h 10204"/>
              <a:gd name="connsiteX5" fmla="*/ 0 w 10000"/>
              <a:gd name="connsiteY5" fmla="*/ 5207 h 10204"/>
              <a:gd name="connsiteX0" fmla="*/ 0 w 10000"/>
              <a:gd name="connsiteY0" fmla="*/ 5207 h 10204"/>
              <a:gd name="connsiteX1" fmla="*/ 4291 w 10000"/>
              <a:gd name="connsiteY1" fmla="*/ 6 h 10204"/>
              <a:gd name="connsiteX2" fmla="*/ 5611 w 10000"/>
              <a:gd name="connsiteY2" fmla="*/ 3724 h 10204"/>
              <a:gd name="connsiteX3" fmla="*/ 10000 w 10000"/>
              <a:gd name="connsiteY3" fmla="*/ 10204 h 10204"/>
              <a:gd name="connsiteX4" fmla="*/ 2500 w 10000"/>
              <a:gd name="connsiteY4" fmla="*/ 10204 h 10204"/>
              <a:gd name="connsiteX5" fmla="*/ 0 w 10000"/>
              <a:gd name="connsiteY5" fmla="*/ 5207 h 10204"/>
              <a:gd name="connsiteX0" fmla="*/ 669 w 7500"/>
              <a:gd name="connsiteY0" fmla="*/ 5207 h 10204"/>
              <a:gd name="connsiteX1" fmla="*/ 1791 w 7500"/>
              <a:gd name="connsiteY1" fmla="*/ 6 h 10204"/>
              <a:gd name="connsiteX2" fmla="*/ 3111 w 7500"/>
              <a:gd name="connsiteY2" fmla="*/ 3724 h 10204"/>
              <a:gd name="connsiteX3" fmla="*/ 7500 w 7500"/>
              <a:gd name="connsiteY3" fmla="*/ 10204 h 10204"/>
              <a:gd name="connsiteX4" fmla="*/ 0 w 7500"/>
              <a:gd name="connsiteY4" fmla="*/ 10204 h 10204"/>
              <a:gd name="connsiteX5" fmla="*/ 669 w 7500"/>
              <a:gd name="connsiteY5" fmla="*/ 5207 h 10204"/>
              <a:gd name="connsiteX0" fmla="*/ 0 w 9108"/>
              <a:gd name="connsiteY0" fmla="*/ 5103 h 10000"/>
              <a:gd name="connsiteX1" fmla="*/ 1496 w 9108"/>
              <a:gd name="connsiteY1" fmla="*/ 6 h 10000"/>
              <a:gd name="connsiteX2" fmla="*/ 3256 w 9108"/>
              <a:gd name="connsiteY2" fmla="*/ 3650 h 10000"/>
              <a:gd name="connsiteX3" fmla="*/ 9108 w 9108"/>
              <a:gd name="connsiteY3" fmla="*/ 10000 h 10000"/>
              <a:gd name="connsiteX4" fmla="*/ 272 w 9108"/>
              <a:gd name="connsiteY4" fmla="*/ 9950 h 10000"/>
              <a:gd name="connsiteX5" fmla="*/ 0 w 9108"/>
              <a:gd name="connsiteY5" fmla="*/ 5103 h 10000"/>
              <a:gd name="connsiteX0" fmla="*/ 3 w 9734"/>
              <a:gd name="connsiteY0" fmla="*/ 5805 h 10000"/>
              <a:gd name="connsiteX1" fmla="*/ 1377 w 9734"/>
              <a:gd name="connsiteY1" fmla="*/ 6 h 10000"/>
              <a:gd name="connsiteX2" fmla="*/ 3309 w 9734"/>
              <a:gd name="connsiteY2" fmla="*/ 3650 h 10000"/>
              <a:gd name="connsiteX3" fmla="*/ 9734 w 9734"/>
              <a:gd name="connsiteY3" fmla="*/ 10000 h 10000"/>
              <a:gd name="connsiteX4" fmla="*/ 33 w 9734"/>
              <a:gd name="connsiteY4" fmla="*/ 9950 h 10000"/>
              <a:gd name="connsiteX5" fmla="*/ 3 w 9734"/>
              <a:gd name="connsiteY5" fmla="*/ 5805 h 10000"/>
              <a:gd name="connsiteX0" fmla="*/ 46 w 10043"/>
              <a:gd name="connsiteY0" fmla="*/ 5805 h 10000"/>
              <a:gd name="connsiteX1" fmla="*/ 1458 w 10043"/>
              <a:gd name="connsiteY1" fmla="*/ 6 h 10000"/>
              <a:gd name="connsiteX2" fmla="*/ 3442 w 10043"/>
              <a:gd name="connsiteY2" fmla="*/ 3650 h 10000"/>
              <a:gd name="connsiteX3" fmla="*/ 10043 w 10043"/>
              <a:gd name="connsiteY3" fmla="*/ 10000 h 10000"/>
              <a:gd name="connsiteX4" fmla="*/ 77 w 10043"/>
              <a:gd name="connsiteY4" fmla="*/ 9950 h 10000"/>
              <a:gd name="connsiteX5" fmla="*/ 46 w 10043"/>
              <a:gd name="connsiteY5" fmla="*/ 5805 h 10000"/>
              <a:gd name="connsiteX0" fmla="*/ 46 w 11632"/>
              <a:gd name="connsiteY0" fmla="*/ 5805 h 10602"/>
              <a:gd name="connsiteX1" fmla="*/ 1458 w 11632"/>
              <a:gd name="connsiteY1" fmla="*/ 6 h 10602"/>
              <a:gd name="connsiteX2" fmla="*/ 3442 w 11632"/>
              <a:gd name="connsiteY2" fmla="*/ 3650 h 10602"/>
              <a:gd name="connsiteX3" fmla="*/ 11632 w 11632"/>
              <a:gd name="connsiteY3" fmla="*/ 10602 h 10602"/>
              <a:gd name="connsiteX4" fmla="*/ 77 w 11632"/>
              <a:gd name="connsiteY4" fmla="*/ 9950 h 10602"/>
              <a:gd name="connsiteX5" fmla="*/ 46 w 11632"/>
              <a:gd name="connsiteY5" fmla="*/ 5805 h 10602"/>
              <a:gd name="connsiteX0" fmla="*/ 46 w 11632"/>
              <a:gd name="connsiteY0" fmla="*/ 5805 h 10602"/>
              <a:gd name="connsiteX1" fmla="*/ 1458 w 11632"/>
              <a:gd name="connsiteY1" fmla="*/ 6 h 10602"/>
              <a:gd name="connsiteX2" fmla="*/ 3442 w 11632"/>
              <a:gd name="connsiteY2" fmla="*/ 3650 h 10602"/>
              <a:gd name="connsiteX3" fmla="*/ 7706 w 11632"/>
              <a:gd name="connsiteY3" fmla="*/ 7412 h 10602"/>
              <a:gd name="connsiteX4" fmla="*/ 11632 w 11632"/>
              <a:gd name="connsiteY4" fmla="*/ 10602 h 10602"/>
              <a:gd name="connsiteX5" fmla="*/ 77 w 11632"/>
              <a:gd name="connsiteY5" fmla="*/ 9950 h 10602"/>
              <a:gd name="connsiteX6" fmla="*/ 46 w 11632"/>
              <a:gd name="connsiteY6" fmla="*/ 5805 h 10602"/>
              <a:gd name="connsiteX0" fmla="*/ 46 w 11632"/>
              <a:gd name="connsiteY0" fmla="*/ 5805 h 10602"/>
              <a:gd name="connsiteX1" fmla="*/ 1458 w 11632"/>
              <a:gd name="connsiteY1" fmla="*/ 6 h 10602"/>
              <a:gd name="connsiteX2" fmla="*/ 3442 w 11632"/>
              <a:gd name="connsiteY2" fmla="*/ 3650 h 10602"/>
              <a:gd name="connsiteX3" fmla="*/ 6877 w 11632"/>
              <a:gd name="connsiteY3" fmla="*/ 8415 h 10602"/>
              <a:gd name="connsiteX4" fmla="*/ 11632 w 11632"/>
              <a:gd name="connsiteY4" fmla="*/ 10602 h 10602"/>
              <a:gd name="connsiteX5" fmla="*/ 77 w 11632"/>
              <a:gd name="connsiteY5" fmla="*/ 9950 h 10602"/>
              <a:gd name="connsiteX6" fmla="*/ 46 w 11632"/>
              <a:gd name="connsiteY6" fmla="*/ 5805 h 10602"/>
              <a:gd name="connsiteX0" fmla="*/ 46 w 11632"/>
              <a:gd name="connsiteY0" fmla="*/ 5805 h 10602"/>
              <a:gd name="connsiteX1" fmla="*/ 1458 w 11632"/>
              <a:gd name="connsiteY1" fmla="*/ 6 h 10602"/>
              <a:gd name="connsiteX2" fmla="*/ 3442 w 11632"/>
              <a:gd name="connsiteY2" fmla="*/ 3650 h 10602"/>
              <a:gd name="connsiteX3" fmla="*/ 6877 w 11632"/>
              <a:gd name="connsiteY3" fmla="*/ 8415 h 10602"/>
              <a:gd name="connsiteX4" fmla="*/ 11632 w 11632"/>
              <a:gd name="connsiteY4" fmla="*/ 10602 h 10602"/>
              <a:gd name="connsiteX5" fmla="*/ 77 w 11632"/>
              <a:gd name="connsiteY5" fmla="*/ 9950 h 10602"/>
              <a:gd name="connsiteX6" fmla="*/ 46 w 11632"/>
              <a:gd name="connsiteY6" fmla="*/ 5805 h 10602"/>
              <a:gd name="connsiteX0" fmla="*/ 46 w 11632"/>
              <a:gd name="connsiteY0" fmla="*/ 5805 h 10602"/>
              <a:gd name="connsiteX1" fmla="*/ 1458 w 11632"/>
              <a:gd name="connsiteY1" fmla="*/ 6 h 10602"/>
              <a:gd name="connsiteX2" fmla="*/ 3649 w 11632"/>
              <a:gd name="connsiteY2" fmla="*/ 4302 h 10602"/>
              <a:gd name="connsiteX3" fmla="*/ 6877 w 11632"/>
              <a:gd name="connsiteY3" fmla="*/ 8415 h 10602"/>
              <a:gd name="connsiteX4" fmla="*/ 11632 w 11632"/>
              <a:gd name="connsiteY4" fmla="*/ 10602 h 10602"/>
              <a:gd name="connsiteX5" fmla="*/ 77 w 11632"/>
              <a:gd name="connsiteY5" fmla="*/ 9950 h 10602"/>
              <a:gd name="connsiteX6" fmla="*/ 46 w 11632"/>
              <a:gd name="connsiteY6" fmla="*/ 5805 h 10602"/>
              <a:gd name="connsiteX0" fmla="*/ 46 w 11632"/>
              <a:gd name="connsiteY0" fmla="*/ 6162 h 10959"/>
              <a:gd name="connsiteX1" fmla="*/ 1458 w 11632"/>
              <a:gd name="connsiteY1" fmla="*/ 363 h 10959"/>
              <a:gd name="connsiteX2" fmla="*/ 3147 w 11632"/>
              <a:gd name="connsiteY2" fmla="*/ 1047 h 10959"/>
              <a:gd name="connsiteX3" fmla="*/ 3649 w 11632"/>
              <a:gd name="connsiteY3" fmla="*/ 4659 h 10959"/>
              <a:gd name="connsiteX4" fmla="*/ 6877 w 11632"/>
              <a:gd name="connsiteY4" fmla="*/ 8772 h 10959"/>
              <a:gd name="connsiteX5" fmla="*/ 11632 w 11632"/>
              <a:gd name="connsiteY5" fmla="*/ 10959 h 10959"/>
              <a:gd name="connsiteX6" fmla="*/ 77 w 11632"/>
              <a:gd name="connsiteY6" fmla="*/ 10307 h 10959"/>
              <a:gd name="connsiteX7" fmla="*/ 46 w 11632"/>
              <a:gd name="connsiteY7" fmla="*/ 6162 h 10959"/>
              <a:gd name="connsiteX0" fmla="*/ 46 w 11632"/>
              <a:gd name="connsiteY0" fmla="*/ 6013 h 10810"/>
              <a:gd name="connsiteX1" fmla="*/ 1458 w 11632"/>
              <a:gd name="connsiteY1" fmla="*/ 214 h 10810"/>
              <a:gd name="connsiteX2" fmla="*/ 3285 w 11632"/>
              <a:gd name="connsiteY2" fmla="*/ 2002 h 10810"/>
              <a:gd name="connsiteX3" fmla="*/ 3649 w 11632"/>
              <a:gd name="connsiteY3" fmla="*/ 4510 h 10810"/>
              <a:gd name="connsiteX4" fmla="*/ 6877 w 11632"/>
              <a:gd name="connsiteY4" fmla="*/ 8623 h 10810"/>
              <a:gd name="connsiteX5" fmla="*/ 11632 w 11632"/>
              <a:gd name="connsiteY5" fmla="*/ 10810 h 10810"/>
              <a:gd name="connsiteX6" fmla="*/ 77 w 11632"/>
              <a:gd name="connsiteY6" fmla="*/ 10158 h 10810"/>
              <a:gd name="connsiteX7" fmla="*/ 46 w 11632"/>
              <a:gd name="connsiteY7" fmla="*/ 6013 h 10810"/>
              <a:gd name="connsiteX0" fmla="*/ 46 w 11632"/>
              <a:gd name="connsiteY0" fmla="*/ 5805 h 10602"/>
              <a:gd name="connsiteX1" fmla="*/ 1458 w 11632"/>
              <a:gd name="connsiteY1" fmla="*/ 6 h 10602"/>
              <a:gd name="connsiteX2" fmla="*/ 3285 w 11632"/>
              <a:gd name="connsiteY2" fmla="*/ 1794 h 10602"/>
              <a:gd name="connsiteX3" fmla="*/ 3649 w 11632"/>
              <a:gd name="connsiteY3" fmla="*/ 4302 h 10602"/>
              <a:gd name="connsiteX4" fmla="*/ 6877 w 11632"/>
              <a:gd name="connsiteY4" fmla="*/ 8415 h 10602"/>
              <a:gd name="connsiteX5" fmla="*/ 11632 w 11632"/>
              <a:gd name="connsiteY5" fmla="*/ 10602 h 10602"/>
              <a:gd name="connsiteX6" fmla="*/ 77 w 11632"/>
              <a:gd name="connsiteY6" fmla="*/ 9950 h 10602"/>
              <a:gd name="connsiteX7" fmla="*/ 46 w 11632"/>
              <a:gd name="connsiteY7" fmla="*/ 5805 h 10602"/>
              <a:gd name="connsiteX0" fmla="*/ 46 w 11632"/>
              <a:gd name="connsiteY0" fmla="*/ 5805 h 10602"/>
              <a:gd name="connsiteX1" fmla="*/ 1458 w 11632"/>
              <a:gd name="connsiteY1" fmla="*/ 6 h 10602"/>
              <a:gd name="connsiteX2" fmla="*/ 3285 w 11632"/>
              <a:gd name="connsiteY2" fmla="*/ 2045 h 10602"/>
              <a:gd name="connsiteX3" fmla="*/ 3649 w 11632"/>
              <a:gd name="connsiteY3" fmla="*/ 4302 h 10602"/>
              <a:gd name="connsiteX4" fmla="*/ 6877 w 11632"/>
              <a:gd name="connsiteY4" fmla="*/ 8415 h 10602"/>
              <a:gd name="connsiteX5" fmla="*/ 11632 w 11632"/>
              <a:gd name="connsiteY5" fmla="*/ 10602 h 10602"/>
              <a:gd name="connsiteX6" fmla="*/ 77 w 11632"/>
              <a:gd name="connsiteY6" fmla="*/ 9950 h 10602"/>
              <a:gd name="connsiteX7" fmla="*/ 46 w 11632"/>
              <a:gd name="connsiteY7" fmla="*/ 5805 h 10602"/>
              <a:gd name="connsiteX0" fmla="*/ 46 w 11632"/>
              <a:gd name="connsiteY0" fmla="*/ 5805 h 10602"/>
              <a:gd name="connsiteX1" fmla="*/ 1458 w 11632"/>
              <a:gd name="connsiteY1" fmla="*/ 6 h 10602"/>
              <a:gd name="connsiteX2" fmla="*/ 3285 w 11632"/>
              <a:gd name="connsiteY2" fmla="*/ 2045 h 10602"/>
              <a:gd name="connsiteX3" fmla="*/ 3580 w 11632"/>
              <a:gd name="connsiteY3" fmla="*/ 4854 h 10602"/>
              <a:gd name="connsiteX4" fmla="*/ 6877 w 11632"/>
              <a:gd name="connsiteY4" fmla="*/ 8415 h 10602"/>
              <a:gd name="connsiteX5" fmla="*/ 11632 w 11632"/>
              <a:gd name="connsiteY5" fmla="*/ 10602 h 10602"/>
              <a:gd name="connsiteX6" fmla="*/ 77 w 11632"/>
              <a:gd name="connsiteY6" fmla="*/ 9950 h 10602"/>
              <a:gd name="connsiteX7" fmla="*/ 46 w 11632"/>
              <a:gd name="connsiteY7" fmla="*/ 5805 h 10602"/>
              <a:gd name="connsiteX0" fmla="*/ 46 w 11632"/>
              <a:gd name="connsiteY0" fmla="*/ 5805 h 10602"/>
              <a:gd name="connsiteX1" fmla="*/ 1458 w 11632"/>
              <a:gd name="connsiteY1" fmla="*/ 6 h 10602"/>
              <a:gd name="connsiteX2" fmla="*/ 3285 w 11632"/>
              <a:gd name="connsiteY2" fmla="*/ 2045 h 10602"/>
              <a:gd name="connsiteX3" fmla="*/ 3580 w 11632"/>
              <a:gd name="connsiteY3" fmla="*/ 4854 h 10602"/>
              <a:gd name="connsiteX4" fmla="*/ 6601 w 11632"/>
              <a:gd name="connsiteY4" fmla="*/ 7713 h 10602"/>
              <a:gd name="connsiteX5" fmla="*/ 11632 w 11632"/>
              <a:gd name="connsiteY5" fmla="*/ 10602 h 10602"/>
              <a:gd name="connsiteX6" fmla="*/ 77 w 11632"/>
              <a:gd name="connsiteY6" fmla="*/ 9950 h 10602"/>
              <a:gd name="connsiteX7" fmla="*/ 46 w 11632"/>
              <a:gd name="connsiteY7" fmla="*/ 5805 h 10602"/>
              <a:gd name="connsiteX0" fmla="*/ 260 w 11846"/>
              <a:gd name="connsiteY0" fmla="*/ 5805 h 10652"/>
              <a:gd name="connsiteX1" fmla="*/ 1672 w 11846"/>
              <a:gd name="connsiteY1" fmla="*/ 6 h 10652"/>
              <a:gd name="connsiteX2" fmla="*/ 3499 w 11846"/>
              <a:gd name="connsiteY2" fmla="*/ 2045 h 10652"/>
              <a:gd name="connsiteX3" fmla="*/ 3794 w 11846"/>
              <a:gd name="connsiteY3" fmla="*/ 4854 h 10652"/>
              <a:gd name="connsiteX4" fmla="*/ 6815 w 11846"/>
              <a:gd name="connsiteY4" fmla="*/ 7713 h 10652"/>
              <a:gd name="connsiteX5" fmla="*/ 11846 w 11846"/>
              <a:gd name="connsiteY5" fmla="*/ 10602 h 10652"/>
              <a:gd name="connsiteX6" fmla="*/ 15 w 11846"/>
              <a:gd name="connsiteY6" fmla="*/ 10652 h 10652"/>
              <a:gd name="connsiteX7" fmla="*/ 260 w 11846"/>
              <a:gd name="connsiteY7" fmla="*/ 5805 h 1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6" h="10652">
                <a:moveTo>
                  <a:pt x="260" y="5805"/>
                </a:moveTo>
                <a:cubicBezTo>
                  <a:pt x="616" y="3822"/>
                  <a:pt x="-688" y="-168"/>
                  <a:pt x="1672" y="6"/>
                </a:cubicBezTo>
                <a:cubicBezTo>
                  <a:pt x="3501" y="407"/>
                  <a:pt x="3134" y="1329"/>
                  <a:pt x="3499" y="2045"/>
                </a:cubicBezTo>
                <a:cubicBezTo>
                  <a:pt x="3864" y="2761"/>
                  <a:pt x="3172" y="3567"/>
                  <a:pt x="3794" y="4854"/>
                </a:cubicBezTo>
                <a:cubicBezTo>
                  <a:pt x="4939" y="6442"/>
                  <a:pt x="4081" y="6175"/>
                  <a:pt x="6815" y="7713"/>
                </a:cubicBezTo>
                <a:lnTo>
                  <a:pt x="11846" y="10602"/>
                </a:lnTo>
                <a:lnTo>
                  <a:pt x="15" y="10652"/>
                </a:lnTo>
                <a:cubicBezTo>
                  <a:pt x="-88" y="9036"/>
                  <a:pt x="363" y="7421"/>
                  <a:pt x="260" y="580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xplosão 2 9"/>
          <p:cNvSpPr/>
          <p:nvPr/>
        </p:nvSpPr>
        <p:spPr>
          <a:xfrm rot="1349779">
            <a:off x="6322068" y="5607988"/>
            <a:ext cx="467525" cy="466190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4917 w 21600"/>
              <a:gd name="connsiteY16" fmla="*/ 21600 h 21600"/>
              <a:gd name="connsiteX17" fmla="*/ 4805 w 21600"/>
              <a:gd name="connsiteY17" fmla="*/ 18240 h 21600"/>
              <a:gd name="connsiteX18" fmla="*/ 1285 w 21600"/>
              <a:gd name="connsiteY18" fmla="*/ 17825 h 21600"/>
              <a:gd name="connsiteX19" fmla="*/ 3330 w 21600"/>
              <a:gd name="connsiteY19" fmla="*/ 15370 h 21600"/>
              <a:gd name="connsiteX20" fmla="*/ 0 w 21600"/>
              <a:gd name="connsiteY20" fmla="*/ 12877 h 21600"/>
              <a:gd name="connsiteX21" fmla="*/ 3935 w 21600"/>
              <a:gd name="connsiteY21" fmla="*/ 11592 h 21600"/>
              <a:gd name="connsiteX22" fmla="*/ 1172 w 21600"/>
              <a:gd name="connsiteY22" fmla="*/ 8270 h 21600"/>
              <a:gd name="connsiteX23" fmla="*/ 5372 w 21600"/>
              <a:gd name="connsiteY23" fmla="*/ 7817 h 21600"/>
              <a:gd name="connsiteX24" fmla="*/ 4502 w 21600"/>
              <a:gd name="connsiteY24" fmla="*/ 3625 h 21600"/>
              <a:gd name="connsiteX25" fmla="*/ 8550 w 21600"/>
              <a:gd name="connsiteY25" fmla="*/ 6382 h 21600"/>
              <a:gd name="connsiteX26" fmla="*/ 9722 w 21600"/>
              <a:gd name="connsiteY26" fmla="*/ 1887 h 21600"/>
              <a:gd name="connsiteX27" fmla="*/ 11462 w 21600"/>
              <a:gd name="connsiteY27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8700 w 21600"/>
              <a:gd name="connsiteY14" fmla="*/ 19712 h 21600"/>
              <a:gd name="connsiteX15" fmla="*/ 4917 w 21600"/>
              <a:gd name="connsiteY15" fmla="*/ 21600 h 21600"/>
              <a:gd name="connsiteX16" fmla="*/ 4805 w 21600"/>
              <a:gd name="connsiteY16" fmla="*/ 18240 h 21600"/>
              <a:gd name="connsiteX17" fmla="*/ 1285 w 21600"/>
              <a:gd name="connsiteY17" fmla="*/ 17825 h 21600"/>
              <a:gd name="connsiteX18" fmla="*/ 3330 w 21600"/>
              <a:gd name="connsiteY18" fmla="*/ 15370 h 21600"/>
              <a:gd name="connsiteX19" fmla="*/ 0 w 21600"/>
              <a:gd name="connsiteY19" fmla="*/ 12877 h 21600"/>
              <a:gd name="connsiteX20" fmla="*/ 3935 w 21600"/>
              <a:gd name="connsiteY20" fmla="*/ 11592 h 21600"/>
              <a:gd name="connsiteX21" fmla="*/ 1172 w 21600"/>
              <a:gd name="connsiteY21" fmla="*/ 8270 h 21600"/>
              <a:gd name="connsiteX22" fmla="*/ 5372 w 21600"/>
              <a:gd name="connsiteY22" fmla="*/ 7817 h 21600"/>
              <a:gd name="connsiteX23" fmla="*/ 4502 w 21600"/>
              <a:gd name="connsiteY23" fmla="*/ 3625 h 21600"/>
              <a:gd name="connsiteX24" fmla="*/ 8550 w 21600"/>
              <a:gd name="connsiteY24" fmla="*/ 6382 h 21600"/>
              <a:gd name="connsiteX25" fmla="*/ 9722 w 21600"/>
              <a:gd name="connsiteY25" fmla="*/ 1887 h 21600"/>
              <a:gd name="connsiteX26" fmla="*/ 11462 w 21600"/>
              <a:gd name="connsiteY26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1612 w 21600"/>
              <a:gd name="connsiteY12" fmla="*/ 18842 h 21600"/>
              <a:gd name="connsiteX13" fmla="*/ 8700 w 21600"/>
              <a:gd name="connsiteY13" fmla="*/ 19712 h 21600"/>
              <a:gd name="connsiteX14" fmla="*/ 4917 w 21600"/>
              <a:gd name="connsiteY14" fmla="*/ 21600 h 21600"/>
              <a:gd name="connsiteX15" fmla="*/ 4805 w 21600"/>
              <a:gd name="connsiteY15" fmla="*/ 18240 h 21600"/>
              <a:gd name="connsiteX16" fmla="*/ 1285 w 21600"/>
              <a:gd name="connsiteY16" fmla="*/ 17825 h 21600"/>
              <a:gd name="connsiteX17" fmla="*/ 3330 w 21600"/>
              <a:gd name="connsiteY17" fmla="*/ 15370 h 21600"/>
              <a:gd name="connsiteX18" fmla="*/ 0 w 21600"/>
              <a:gd name="connsiteY18" fmla="*/ 12877 h 21600"/>
              <a:gd name="connsiteX19" fmla="*/ 3935 w 21600"/>
              <a:gd name="connsiteY19" fmla="*/ 11592 h 21600"/>
              <a:gd name="connsiteX20" fmla="*/ 1172 w 21600"/>
              <a:gd name="connsiteY20" fmla="*/ 8270 h 21600"/>
              <a:gd name="connsiteX21" fmla="*/ 5372 w 21600"/>
              <a:gd name="connsiteY21" fmla="*/ 7817 h 21600"/>
              <a:gd name="connsiteX22" fmla="*/ 4502 w 21600"/>
              <a:gd name="connsiteY22" fmla="*/ 3625 h 21600"/>
              <a:gd name="connsiteX23" fmla="*/ 8550 w 21600"/>
              <a:gd name="connsiteY23" fmla="*/ 6382 h 21600"/>
              <a:gd name="connsiteX24" fmla="*/ 9722 w 21600"/>
              <a:gd name="connsiteY24" fmla="*/ 1887 h 21600"/>
              <a:gd name="connsiteX25" fmla="*/ 11462 w 21600"/>
              <a:gd name="connsiteY25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942 w 21600"/>
              <a:gd name="connsiteY10" fmla="*/ 17370 h 21600"/>
              <a:gd name="connsiteX11" fmla="*/ 11612 w 21600"/>
              <a:gd name="connsiteY11" fmla="*/ 18842 h 21600"/>
              <a:gd name="connsiteX12" fmla="*/ 8700 w 21600"/>
              <a:gd name="connsiteY12" fmla="*/ 19712 h 21600"/>
              <a:gd name="connsiteX13" fmla="*/ 4917 w 21600"/>
              <a:gd name="connsiteY13" fmla="*/ 21600 h 21600"/>
              <a:gd name="connsiteX14" fmla="*/ 4805 w 21600"/>
              <a:gd name="connsiteY14" fmla="*/ 18240 h 21600"/>
              <a:gd name="connsiteX15" fmla="*/ 1285 w 21600"/>
              <a:gd name="connsiteY15" fmla="*/ 17825 h 21600"/>
              <a:gd name="connsiteX16" fmla="*/ 3330 w 21600"/>
              <a:gd name="connsiteY16" fmla="*/ 15370 h 21600"/>
              <a:gd name="connsiteX17" fmla="*/ 0 w 21600"/>
              <a:gd name="connsiteY17" fmla="*/ 12877 h 21600"/>
              <a:gd name="connsiteX18" fmla="*/ 3935 w 21600"/>
              <a:gd name="connsiteY18" fmla="*/ 11592 h 21600"/>
              <a:gd name="connsiteX19" fmla="*/ 1172 w 21600"/>
              <a:gd name="connsiteY19" fmla="*/ 8270 h 21600"/>
              <a:gd name="connsiteX20" fmla="*/ 5372 w 21600"/>
              <a:gd name="connsiteY20" fmla="*/ 7817 h 21600"/>
              <a:gd name="connsiteX21" fmla="*/ 4502 w 21600"/>
              <a:gd name="connsiteY21" fmla="*/ 3625 h 21600"/>
              <a:gd name="connsiteX22" fmla="*/ 8550 w 21600"/>
              <a:gd name="connsiteY22" fmla="*/ 6382 h 21600"/>
              <a:gd name="connsiteX23" fmla="*/ 9722 w 21600"/>
              <a:gd name="connsiteY23" fmla="*/ 1887 h 21600"/>
              <a:gd name="connsiteX24" fmla="*/ 11462 w 21600"/>
              <a:gd name="connsiteY24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1612 w 21600"/>
              <a:gd name="connsiteY10" fmla="*/ 18842 h 21600"/>
              <a:gd name="connsiteX11" fmla="*/ 8700 w 21600"/>
              <a:gd name="connsiteY11" fmla="*/ 19712 h 21600"/>
              <a:gd name="connsiteX12" fmla="*/ 4917 w 21600"/>
              <a:gd name="connsiteY12" fmla="*/ 21600 h 21600"/>
              <a:gd name="connsiteX13" fmla="*/ 4805 w 21600"/>
              <a:gd name="connsiteY13" fmla="*/ 18240 h 21600"/>
              <a:gd name="connsiteX14" fmla="*/ 1285 w 21600"/>
              <a:gd name="connsiteY14" fmla="*/ 17825 h 21600"/>
              <a:gd name="connsiteX15" fmla="*/ 3330 w 21600"/>
              <a:gd name="connsiteY15" fmla="*/ 15370 h 21600"/>
              <a:gd name="connsiteX16" fmla="*/ 0 w 21600"/>
              <a:gd name="connsiteY16" fmla="*/ 12877 h 21600"/>
              <a:gd name="connsiteX17" fmla="*/ 3935 w 21600"/>
              <a:gd name="connsiteY17" fmla="*/ 11592 h 21600"/>
              <a:gd name="connsiteX18" fmla="*/ 1172 w 21600"/>
              <a:gd name="connsiteY18" fmla="*/ 8270 h 21600"/>
              <a:gd name="connsiteX19" fmla="*/ 5372 w 21600"/>
              <a:gd name="connsiteY19" fmla="*/ 7817 h 21600"/>
              <a:gd name="connsiteX20" fmla="*/ 4502 w 21600"/>
              <a:gd name="connsiteY20" fmla="*/ 3625 h 21600"/>
              <a:gd name="connsiteX21" fmla="*/ 8550 w 21600"/>
              <a:gd name="connsiteY21" fmla="*/ 6382 h 21600"/>
              <a:gd name="connsiteX22" fmla="*/ 9722 w 21600"/>
              <a:gd name="connsiteY22" fmla="*/ 1887 h 21600"/>
              <a:gd name="connsiteX23" fmla="*/ 11462 w 21600"/>
              <a:gd name="connsiteY23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1612 w 21600"/>
              <a:gd name="connsiteY10" fmla="*/ 18842 h 21600"/>
              <a:gd name="connsiteX11" fmla="*/ 4917 w 21600"/>
              <a:gd name="connsiteY11" fmla="*/ 21600 h 21600"/>
              <a:gd name="connsiteX12" fmla="*/ 4805 w 21600"/>
              <a:gd name="connsiteY12" fmla="*/ 18240 h 21600"/>
              <a:gd name="connsiteX13" fmla="*/ 1285 w 21600"/>
              <a:gd name="connsiteY13" fmla="*/ 17825 h 21600"/>
              <a:gd name="connsiteX14" fmla="*/ 3330 w 21600"/>
              <a:gd name="connsiteY14" fmla="*/ 15370 h 21600"/>
              <a:gd name="connsiteX15" fmla="*/ 0 w 21600"/>
              <a:gd name="connsiteY15" fmla="*/ 12877 h 21600"/>
              <a:gd name="connsiteX16" fmla="*/ 3935 w 21600"/>
              <a:gd name="connsiteY16" fmla="*/ 11592 h 21600"/>
              <a:gd name="connsiteX17" fmla="*/ 1172 w 21600"/>
              <a:gd name="connsiteY17" fmla="*/ 8270 h 21600"/>
              <a:gd name="connsiteX18" fmla="*/ 5372 w 21600"/>
              <a:gd name="connsiteY18" fmla="*/ 7817 h 21600"/>
              <a:gd name="connsiteX19" fmla="*/ 4502 w 21600"/>
              <a:gd name="connsiteY19" fmla="*/ 3625 h 21600"/>
              <a:gd name="connsiteX20" fmla="*/ 8550 w 21600"/>
              <a:gd name="connsiteY20" fmla="*/ 6382 h 21600"/>
              <a:gd name="connsiteX21" fmla="*/ 9722 w 21600"/>
              <a:gd name="connsiteY21" fmla="*/ 1887 h 21600"/>
              <a:gd name="connsiteX22" fmla="*/ 11462 w 21600"/>
              <a:gd name="connsiteY22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4917 w 21600"/>
              <a:gd name="connsiteY10" fmla="*/ 21600 h 21600"/>
              <a:gd name="connsiteX11" fmla="*/ 4805 w 21600"/>
              <a:gd name="connsiteY11" fmla="*/ 18240 h 21600"/>
              <a:gd name="connsiteX12" fmla="*/ 1285 w 21600"/>
              <a:gd name="connsiteY12" fmla="*/ 17825 h 21600"/>
              <a:gd name="connsiteX13" fmla="*/ 3330 w 21600"/>
              <a:gd name="connsiteY13" fmla="*/ 15370 h 21600"/>
              <a:gd name="connsiteX14" fmla="*/ 0 w 21600"/>
              <a:gd name="connsiteY14" fmla="*/ 12877 h 21600"/>
              <a:gd name="connsiteX15" fmla="*/ 3935 w 21600"/>
              <a:gd name="connsiteY15" fmla="*/ 11592 h 21600"/>
              <a:gd name="connsiteX16" fmla="*/ 1172 w 21600"/>
              <a:gd name="connsiteY16" fmla="*/ 8270 h 21600"/>
              <a:gd name="connsiteX17" fmla="*/ 5372 w 21600"/>
              <a:gd name="connsiteY17" fmla="*/ 7817 h 21600"/>
              <a:gd name="connsiteX18" fmla="*/ 4502 w 21600"/>
              <a:gd name="connsiteY18" fmla="*/ 3625 h 21600"/>
              <a:gd name="connsiteX19" fmla="*/ 8550 w 21600"/>
              <a:gd name="connsiteY19" fmla="*/ 6382 h 21600"/>
              <a:gd name="connsiteX20" fmla="*/ 9722 w 21600"/>
              <a:gd name="connsiteY20" fmla="*/ 1887 h 21600"/>
              <a:gd name="connsiteX21" fmla="*/ 11462 w 21600"/>
              <a:gd name="connsiteY21" fmla="*/ 4342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0" h="21600">
                <a:moveTo>
                  <a:pt x="11462" y="4342"/>
                </a:moveTo>
                <a:lnTo>
                  <a:pt x="14790" y="0"/>
                </a:lnTo>
                <a:cubicBezTo>
                  <a:pt x="14702" y="1926"/>
                  <a:pt x="14613" y="3851"/>
                  <a:pt x="14525" y="5777"/>
                </a:cubicBezTo>
                <a:lnTo>
                  <a:pt x="18007" y="3172"/>
                </a:lnTo>
                <a:lnTo>
                  <a:pt x="16380" y="6532"/>
                </a:lnTo>
                <a:lnTo>
                  <a:pt x="21600" y="6645"/>
                </a:lnTo>
                <a:lnTo>
                  <a:pt x="16985" y="9402"/>
                </a:lnTo>
                <a:lnTo>
                  <a:pt x="18270" y="11290"/>
                </a:lnTo>
                <a:lnTo>
                  <a:pt x="16380" y="12310"/>
                </a:lnTo>
                <a:lnTo>
                  <a:pt x="18877" y="15632"/>
                </a:lnTo>
                <a:lnTo>
                  <a:pt x="4917" y="21600"/>
                </a:lnTo>
                <a:cubicBezTo>
                  <a:pt x="4880" y="20480"/>
                  <a:pt x="4842" y="19360"/>
                  <a:pt x="4805" y="18240"/>
                </a:cubicBezTo>
                <a:lnTo>
                  <a:pt x="1285" y="17825"/>
                </a:lnTo>
                <a:lnTo>
                  <a:pt x="3330" y="15370"/>
                </a:lnTo>
                <a:lnTo>
                  <a:pt x="0" y="12877"/>
                </a:lnTo>
                <a:lnTo>
                  <a:pt x="3935" y="11592"/>
                </a:lnTo>
                <a:lnTo>
                  <a:pt x="1172" y="8270"/>
                </a:lnTo>
                <a:lnTo>
                  <a:pt x="5372" y="7817"/>
                </a:lnTo>
                <a:lnTo>
                  <a:pt x="4502" y="3625"/>
                </a:lnTo>
                <a:lnTo>
                  <a:pt x="8550" y="6382"/>
                </a:lnTo>
                <a:lnTo>
                  <a:pt x="9722" y="1887"/>
                </a:lnTo>
                <a:lnTo>
                  <a:pt x="11462" y="4342"/>
                </a:lnTo>
                <a:close/>
              </a:path>
            </a:pathLst>
          </a:custGeom>
          <a:solidFill>
            <a:srgbClr val="FFC000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>
            <a:endCxn id="14" idx="15"/>
          </p:cNvCxnSpPr>
          <p:nvPr/>
        </p:nvCxnSpPr>
        <p:spPr>
          <a:xfrm>
            <a:off x="2780881" y="4512146"/>
            <a:ext cx="3631126" cy="1287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780881" y="4528170"/>
            <a:ext cx="3757819" cy="35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492771" y="448038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18°</a:t>
            </a:r>
          </a:p>
          <a:p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67713" y="6023029"/>
            <a:ext cx="921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9" name="Arco 18"/>
          <p:cNvSpPr/>
          <p:nvPr/>
        </p:nvSpPr>
        <p:spPr>
          <a:xfrm>
            <a:off x="3617853" y="4005064"/>
            <a:ext cx="360040" cy="360040"/>
          </a:xfrm>
          <a:prstGeom prst="arc">
            <a:avLst>
              <a:gd name="adj1" fmla="val 20651790"/>
              <a:gd name="adj2" fmla="val 27949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2780881" y="6061129"/>
            <a:ext cx="36927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CaixaDeTexto 3"/>
          <p:cNvSpPr txBox="1">
            <a:spLocks noChangeArrowheads="1"/>
          </p:cNvSpPr>
          <p:nvPr/>
        </p:nvSpPr>
        <p:spPr bwMode="auto">
          <a:xfrm>
            <a:off x="468313" y="1844675"/>
            <a:ext cx="7991475" cy="142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Em cada caso, calcule o valor da medida </a:t>
            </a:r>
            <a:r>
              <a:rPr lang="pt-BR" sz="2000" dirty="0" smtClean="0"/>
              <a:t>desconhecida, </a:t>
            </a:r>
            <a:r>
              <a:rPr lang="pt-BR" sz="2000" dirty="0"/>
              <a:t>indicada pela letra </a:t>
            </a:r>
            <a:r>
              <a:rPr lang="pt-BR" sz="2000" b="1" i="1" dirty="0"/>
              <a:t>d</a:t>
            </a:r>
            <a:r>
              <a:rPr lang="pt-BR" sz="20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            a)                                        b)   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86480" y="1124744"/>
            <a:ext cx="27270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0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15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596188" y="5589588"/>
            <a:ext cx="124264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i="1" dirty="0" smtClean="0">
                <a:solidFill>
                  <a:srgbClr val="00B050"/>
                </a:solidFill>
              </a:rPr>
              <a:t>Resposta:</a:t>
            </a:r>
            <a:endParaRPr lang="pt-BR" i="1" dirty="0">
              <a:solidFill>
                <a:srgbClr val="00B050"/>
              </a:solidFill>
            </a:endParaRPr>
          </a:p>
          <a:p>
            <a:pPr marL="342900" indent="-342900">
              <a:buFontTx/>
              <a:buAutoNum type="alphaLcParenR"/>
              <a:defRPr/>
            </a:pPr>
            <a:r>
              <a:rPr lang="pt-BR" i="1" dirty="0">
                <a:solidFill>
                  <a:srgbClr val="00B050"/>
                </a:solidFill>
              </a:rPr>
              <a:t>d = </a:t>
            </a:r>
            <a:r>
              <a:rPr lang="pt-BR" i="1" dirty="0" smtClean="0">
                <a:solidFill>
                  <a:srgbClr val="00B050"/>
                </a:solidFill>
              </a:rPr>
              <a:t>12.</a:t>
            </a:r>
            <a:endParaRPr lang="pt-BR" i="1" dirty="0">
              <a:solidFill>
                <a:srgbClr val="00B050"/>
              </a:solidFill>
            </a:endParaRPr>
          </a:p>
          <a:p>
            <a:pPr marL="342900" indent="-342900">
              <a:buFontTx/>
              <a:buAutoNum type="alphaLcParenR"/>
              <a:defRPr/>
            </a:pPr>
            <a:r>
              <a:rPr lang="pt-BR" i="1" dirty="0">
                <a:solidFill>
                  <a:srgbClr val="00B050"/>
                </a:solidFill>
              </a:rPr>
              <a:t>d = </a:t>
            </a:r>
            <a:r>
              <a:rPr lang="pt-BR" i="1" dirty="0" smtClean="0">
                <a:solidFill>
                  <a:srgbClr val="00B050"/>
                </a:solidFill>
              </a:rPr>
              <a:t>12.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10" name="Triângulo retângulo 9"/>
          <p:cNvSpPr/>
          <p:nvPr/>
        </p:nvSpPr>
        <p:spPr>
          <a:xfrm>
            <a:off x="1835150" y="3357563"/>
            <a:ext cx="2160588" cy="1150937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2952" name="CaixaDeTexto 10"/>
          <p:cNvSpPr txBox="1">
            <a:spLocks noChangeArrowheads="1"/>
          </p:cNvSpPr>
          <p:nvPr/>
        </p:nvSpPr>
        <p:spPr bwMode="auto">
          <a:xfrm>
            <a:off x="1476375" y="3789363"/>
            <a:ext cx="312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2953" name="CaixaDeTexto 11"/>
          <p:cNvSpPr txBox="1">
            <a:spLocks noChangeArrowheads="1"/>
          </p:cNvSpPr>
          <p:nvPr/>
        </p:nvSpPr>
        <p:spPr bwMode="auto">
          <a:xfrm>
            <a:off x="2771775" y="34290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d</a:t>
            </a:r>
          </a:p>
        </p:txBody>
      </p:sp>
      <p:sp>
        <p:nvSpPr>
          <p:cNvPr id="13" name="Arco 12"/>
          <p:cNvSpPr/>
          <p:nvPr/>
        </p:nvSpPr>
        <p:spPr>
          <a:xfrm rot="17379065" flipH="1">
            <a:off x="3591720" y="4196556"/>
            <a:ext cx="328612" cy="32067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2955" name="CaixaDeTexto 13"/>
          <p:cNvSpPr txBox="1">
            <a:spLocks noChangeArrowheads="1"/>
          </p:cNvSpPr>
          <p:nvPr/>
        </p:nvSpPr>
        <p:spPr bwMode="auto">
          <a:xfrm>
            <a:off x="3101975" y="4211638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30°</a:t>
            </a:r>
          </a:p>
        </p:txBody>
      </p:sp>
      <p:sp>
        <p:nvSpPr>
          <p:cNvPr id="15" name="Triângulo retângulo 14"/>
          <p:cNvSpPr/>
          <p:nvPr/>
        </p:nvSpPr>
        <p:spPr>
          <a:xfrm flipH="1">
            <a:off x="4859338" y="3429000"/>
            <a:ext cx="2089150" cy="1152525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2957" name="CaixaDeTexto 16"/>
          <p:cNvSpPr txBox="1">
            <a:spLocks noChangeArrowheads="1"/>
          </p:cNvSpPr>
          <p:nvPr/>
        </p:nvSpPr>
        <p:spPr bwMode="auto">
          <a:xfrm>
            <a:off x="6011863" y="465296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d</a:t>
            </a:r>
          </a:p>
        </p:txBody>
      </p:sp>
      <p:sp>
        <p:nvSpPr>
          <p:cNvPr id="18" name="Arco 17"/>
          <p:cNvSpPr/>
          <p:nvPr/>
        </p:nvSpPr>
        <p:spPr>
          <a:xfrm rot="17379065" flipH="1">
            <a:off x="6821487" y="3330576"/>
            <a:ext cx="327025" cy="374650"/>
          </a:xfrm>
          <a:prstGeom prst="arc">
            <a:avLst>
              <a:gd name="adj1" fmla="val 16948255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2959" name="CaixaDeTexto 18"/>
          <p:cNvSpPr txBox="1">
            <a:spLocks noChangeArrowheads="1"/>
          </p:cNvSpPr>
          <p:nvPr/>
        </p:nvSpPr>
        <p:spPr bwMode="auto">
          <a:xfrm>
            <a:off x="6372225" y="36449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60°</a:t>
            </a: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7164388" y="3716338"/>
          <a:ext cx="43973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Equação" r:id="rId4" imgW="304668" imgH="228501" progId="Equation.3">
                  <p:embed/>
                </p:oleObj>
              </mc:Choice>
              <mc:Fallback>
                <p:oleObj name="Equação" r:id="rId4" imgW="304668" imgH="228501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716338"/>
                        <a:ext cx="439737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186480" y="1124744"/>
            <a:ext cx="27270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0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16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34100" y="5732463"/>
            <a:ext cx="27270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i="1" dirty="0" smtClean="0">
                <a:solidFill>
                  <a:srgbClr val="00B050"/>
                </a:solidFill>
              </a:rPr>
              <a:t>Resposta:</a:t>
            </a:r>
            <a:endParaRPr lang="pt-BR" i="1" dirty="0">
              <a:solidFill>
                <a:srgbClr val="00B050"/>
              </a:solidFill>
            </a:endParaRPr>
          </a:p>
          <a:p>
            <a:pPr marL="342900" indent="-342900">
              <a:defRPr/>
            </a:pPr>
            <a:r>
              <a:rPr lang="pt-BR" i="1" dirty="0">
                <a:solidFill>
                  <a:srgbClr val="00B050"/>
                </a:solidFill>
              </a:rPr>
              <a:t>Aproximadamente 33,5</a:t>
            </a:r>
            <a:r>
              <a:rPr lang="pt-BR" i="1" dirty="0" smtClean="0">
                <a:solidFill>
                  <a:srgbClr val="00B050"/>
                </a:solidFill>
              </a:rPr>
              <a:t>°.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108548" name="CaixaDeTexto 15"/>
          <p:cNvSpPr txBox="1">
            <a:spLocks noChangeArrowheads="1"/>
          </p:cNvSpPr>
          <p:nvPr/>
        </p:nvSpPr>
        <p:spPr bwMode="auto">
          <a:xfrm>
            <a:off x="611188" y="2060575"/>
            <a:ext cx="813752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/>
              <a:t>Em um triângulo retângulo, a altura relativa à hipotenusa determina sobre ela segmentos de 4 cm e 9 cm (projeções dos catetos sobre a hipotenusa). Determine a medida aproximada do ângulo formado pela altura e pelo cateto menor desse triângulo. 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186480" y="1124744"/>
            <a:ext cx="27270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0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17</a:t>
            </a:r>
          </a:p>
        </p:txBody>
      </p:sp>
      <p:sp>
        <p:nvSpPr>
          <p:cNvPr id="110596" name="CaixaDeTexto 15"/>
          <p:cNvSpPr txBox="1">
            <a:spLocks noChangeArrowheads="1"/>
          </p:cNvSpPr>
          <p:nvPr/>
        </p:nvSpPr>
        <p:spPr bwMode="auto">
          <a:xfrm>
            <a:off x="468313" y="2060575"/>
            <a:ext cx="813593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(DANTE, 2010) Um avião decola do aeroporto (A) e sobe segundo um ângulo constante de 15º em relação à horizontal. Na direção do percurso do avião, a 2 km do aeroporto, existe uma torre transmissora de televisão de 40 m de altura. Verifique se existe a possibilidade de o avião se chocar com a torre. </a:t>
            </a:r>
            <a:r>
              <a:rPr lang="pt-BR" sz="2000" dirty="0" smtClean="0"/>
              <a:t>(Neste </a:t>
            </a:r>
            <a:r>
              <a:rPr lang="pt-BR" sz="2000" dirty="0"/>
              <a:t>caso, ele deveria desviar-se da rota). 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7258028" y="5151539"/>
            <a:ext cx="2397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(a)</a:t>
            </a:r>
            <a:r>
              <a:rPr lang="en-US" sz="1000" dirty="0"/>
              <a:t> </a:t>
            </a:r>
            <a:r>
              <a:rPr lang="en-US" sz="1000" dirty="0" err="1"/>
              <a:t>Steelpillow</a:t>
            </a:r>
            <a:r>
              <a:rPr lang="en-US" sz="1000" dirty="0"/>
              <a:t> / </a:t>
            </a:r>
            <a:r>
              <a:rPr lang="en-US" sz="1000" dirty="0" err="1"/>
              <a:t>Avião</a:t>
            </a:r>
            <a:r>
              <a:rPr lang="en-US" sz="1000" dirty="0"/>
              <a:t> /  Creative Commons Attribution-Share Alike 3.0 </a:t>
            </a:r>
            <a:r>
              <a:rPr lang="en-US" sz="1000" dirty="0" err="1" smtClean="0"/>
              <a:t>Unported</a:t>
            </a:r>
            <a:r>
              <a:rPr lang="en-US" sz="1000" dirty="0"/>
              <a:t> ; (b) en user </a:t>
            </a:r>
            <a:r>
              <a:rPr lang="en-US" sz="1000" dirty="0" err="1"/>
              <a:t>Burgundavia</a:t>
            </a:r>
            <a:r>
              <a:rPr lang="en-US" sz="1000" dirty="0"/>
              <a:t> /  Torre / GNU Free Documentation License</a:t>
            </a:r>
            <a:endParaRPr lang="pt-BR" sz="1000" dirty="0" smtClean="0"/>
          </a:p>
          <a:p>
            <a:endParaRPr lang="pt-BR" sz="1000" dirty="0"/>
          </a:p>
        </p:txBody>
      </p:sp>
      <p:grpSp>
        <p:nvGrpSpPr>
          <p:cNvPr id="10" name="Grupo 9"/>
          <p:cNvGrpSpPr/>
          <p:nvPr/>
        </p:nvGrpSpPr>
        <p:grpSpPr>
          <a:xfrm>
            <a:off x="2339752" y="4362647"/>
            <a:ext cx="5364236" cy="3602857"/>
            <a:chOff x="3059832" y="4218127"/>
            <a:chExt cx="5364236" cy="3602857"/>
          </a:xfrm>
        </p:grpSpPr>
        <p:sp>
          <p:nvSpPr>
            <p:cNvPr id="11" name="CaixaDeTexto 10"/>
            <p:cNvSpPr txBox="1"/>
            <p:nvPr/>
          </p:nvSpPr>
          <p:spPr>
            <a:xfrm>
              <a:off x="4550553" y="5739051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15°</a:t>
              </a:r>
            </a:p>
            <a:p>
              <a:endParaRPr lang="pt-BR" sz="16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679652" y="6343656"/>
              <a:ext cx="180793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2km = 2000m</a:t>
              </a:r>
            </a:p>
            <a:p>
              <a:endParaRPr lang="pt-BR" dirty="0"/>
            </a:p>
          </p:txBody>
        </p:sp>
        <p:sp>
          <p:nvSpPr>
            <p:cNvPr id="13" name="Arco 12"/>
            <p:cNvSpPr/>
            <p:nvPr/>
          </p:nvSpPr>
          <p:spPr>
            <a:xfrm>
              <a:off x="4079236" y="5790056"/>
              <a:ext cx="526808" cy="526808"/>
            </a:xfrm>
            <a:prstGeom prst="arc">
              <a:avLst>
                <a:gd name="adj1" fmla="val 18252017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8064028" y="4848201"/>
              <a:ext cx="0" cy="11027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3813199" y="6286857"/>
              <a:ext cx="34748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3059832" y="5839810"/>
              <a:ext cx="5760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/>
                <a:t>A</a:t>
              </a:r>
            </a:p>
            <a:p>
              <a:pPr algn="ctr"/>
              <a:endParaRPr lang="pt-BR" sz="2800" dirty="0"/>
            </a:p>
          </p:txBody>
        </p:sp>
        <p:cxnSp>
          <p:nvCxnSpPr>
            <p:cNvPr id="17" name="Conector reto 16"/>
            <p:cNvCxnSpPr/>
            <p:nvPr/>
          </p:nvCxnSpPr>
          <p:spPr>
            <a:xfrm flipH="1">
              <a:off x="3815556" y="4848201"/>
              <a:ext cx="3384376" cy="120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>
              <a:off x="3815557" y="6053460"/>
              <a:ext cx="44293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8065740" y="5226239"/>
              <a:ext cx="358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</a:t>
              </a:r>
            </a:p>
            <a:p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V="1">
              <a:off x="3686972" y="4434151"/>
              <a:ext cx="3358946" cy="13072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7303582" y="4218127"/>
              <a:ext cx="0" cy="20987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7013319" y="4316223"/>
              <a:ext cx="257170" cy="5319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H="1">
              <a:off x="7022941" y="4835749"/>
              <a:ext cx="122196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10" descr="File:Wireless tower.sv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771" y="4541292"/>
              <a:ext cx="1288519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upload.wikimedia.org/wikipedia/commons/thumb/3/3f/Tail_plane_flying.svg/1000px-Tail_plane_flying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32418" flipH="1">
              <a:off x="6117191" y="4303572"/>
              <a:ext cx="1915508" cy="798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Conector reto 25"/>
            <p:cNvCxnSpPr/>
            <p:nvPr/>
          </p:nvCxnSpPr>
          <p:spPr>
            <a:xfrm>
              <a:off x="3813199" y="5956390"/>
              <a:ext cx="0" cy="4442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558387" y="5531746"/>
              <a:ext cx="257170" cy="5319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4679652" y="4857488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d</a:t>
              </a:r>
            </a:p>
            <a:p>
              <a:pPr algn="ctr"/>
              <a:endParaRPr lang="pt-BR" sz="1600" dirty="0"/>
            </a:p>
          </p:txBody>
        </p:sp>
      </p:grpSp>
      <p:sp>
        <p:nvSpPr>
          <p:cNvPr id="29" name="CaixaDeTexto 28"/>
          <p:cNvSpPr txBox="1"/>
          <p:nvPr/>
        </p:nvSpPr>
        <p:spPr>
          <a:xfrm>
            <a:off x="467544" y="5013176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>
                <a:solidFill>
                  <a:srgbClr val="00B050"/>
                </a:solidFill>
              </a:rPr>
              <a:t>Resposta</a:t>
            </a:r>
          </a:p>
          <a:p>
            <a:pPr marL="342900" indent="-342900"/>
            <a:r>
              <a:rPr lang="pt-BR" sz="1600" i="1" dirty="0" smtClean="0">
                <a:solidFill>
                  <a:srgbClr val="00B050"/>
                </a:solidFill>
              </a:rPr>
              <a:t>Não, h = 536 m, 536 &gt; 40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186479" y="1124744"/>
            <a:ext cx="27270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0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18</a:t>
            </a:r>
          </a:p>
        </p:txBody>
      </p:sp>
      <p:sp>
        <p:nvSpPr>
          <p:cNvPr id="112643" name="CaixaDeTexto 6"/>
          <p:cNvSpPr txBox="1">
            <a:spLocks noChangeArrowheads="1"/>
          </p:cNvSpPr>
          <p:nvPr/>
        </p:nvSpPr>
        <p:spPr bwMode="auto">
          <a:xfrm>
            <a:off x="468313" y="1844675"/>
            <a:ext cx="8135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Elabore um </a:t>
            </a:r>
            <a:r>
              <a:rPr lang="pt-BR" sz="2000" dirty="0" smtClean="0"/>
              <a:t>problema </a:t>
            </a:r>
            <a:r>
              <a:rPr lang="pt-BR" sz="2000" dirty="0"/>
              <a:t>cuja solução utilize pelo menos duas das razões indicadas abaixo:   </a:t>
            </a:r>
          </a:p>
        </p:txBody>
      </p:sp>
      <p:graphicFrame>
        <p:nvGraphicFramePr>
          <p:cNvPr id="8" name="Diagrama 7"/>
          <p:cNvGraphicFramePr/>
          <p:nvPr/>
        </p:nvGraphicFramePr>
        <p:xfrm>
          <a:off x="2123728" y="2996952"/>
          <a:ext cx="4992216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CaixaDeTexto 3"/>
          <p:cNvSpPr txBox="1">
            <a:spLocks noChangeArrowheads="1"/>
          </p:cNvSpPr>
          <p:nvPr/>
        </p:nvSpPr>
        <p:spPr bwMode="auto">
          <a:xfrm>
            <a:off x="250825" y="1052513"/>
            <a:ext cx="8424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>
                <a:solidFill>
                  <a:srgbClr val="FF0000"/>
                </a:solidFill>
              </a:rPr>
              <a:t>Indicações de Páginas Eletrônicas (internet)</a:t>
            </a:r>
          </a:p>
        </p:txBody>
      </p:sp>
      <p:sp>
        <p:nvSpPr>
          <p:cNvPr id="5" name="Espaço Reservado para Conteúdo 4"/>
          <p:cNvSpPr txBox="1">
            <a:spLocks/>
          </p:cNvSpPr>
          <p:nvPr/>
        </p:nvSpPr>
        <p:spPr bwMode="auto">
          <a:xfrm>
            <a:off x="323850" y="1844675"/>
            <a:ext cx="84963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Banco de Aulas da Secretaria de Educação de PE - </a:t>
            </a:r>
            <a:r>
              <a:rPr lang="pt-BR" sz="1600" u="sng" dirty="0">
                <a:latin typeface="+mn-lt"/>
                <a:cs typeface="+mn-cs"/>
                <a:hlinkClick r:id="rId3"/>
              </a:rPr>
              <a:t>http://bit.ly/vencedorespa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Domínio Público - </a:t>
            </a:r>
            <a:r>
              <a:rPr lang="pt-BR" sz="1600" dirty="0">
                <a:latin typeface="+mn-lt"/>
                <a:cs typeface="+mn-cs"/>
                <a:hlinkClick r:id="rId4"/>
              </a:rPr>
              <a:t>http://www.dominiopublico.gov.br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Revista EM </a:t>
            </a:r>
            <a:r>
              <a:rPr lang="pt-BR" sz="1600" dirty="0" err="1">
                <a:latin typeface="+mn-lt"/>
                <a:cs typeface="+mn-cs"/>
              </a:rPr>
              <a:t>TEIA|UFPE</a:t>
            </a:r>
            <a:r>
              <a:rPr lang="pt-BR" sz="1600" dirty="0">
                <a:latin typeface="+mn-lt"/>
                <a:cs typeface="+mn-cs"/>
              </a:rPr>
              <a:t> –  </a:t>
            </a:r>
            <a:r>
              <a:rPr lang="pt-BR" sz="1200" dirty="0">
                <a:latin typeface="+mn-lt"/>
                <a:cs typeface="+mn-cs"/>
                <a:hlinkClick r:id="rId5"/>
              </a:rPr>
              <a:t>http://www.gente.eti.br/edumatec/index.</a:t>
            </a:r>
            <a:r>
              <a:rPr lang="pt-BR" sz="1200" dirty="0" err="1">
                <a:latin typeface="+mn-lt"/>
                <a:cs typeface="+mn-cs"/>
                <a:hlinkClick r:id="rId5"/>
              </a:rPr>
              <a:t>php</a:t>
            </a:r>
            <a:r>
              <a:rPr lang="pt-BR" sz="1200" dirty="0">
                <a:latin typeface="+mn-lt"/>
                <a:cs typeface="+mn-cs"/>
                <a:hlinkClick r:id="rId5"/>
              </a:rPr>
              <a:t>?</a:t>
            </a:r>
            <a:r>
              <a:rPr lang="pt-BR" sz="1200" dirty="0" err="1">
                <a:latin typeface="+mn-lt"/>
                <a:cs typeface="+mn-cs"/>
                <a:hlinkClick r:id="rId5"/>
              </a:rPr>
              <a:t>option</a:t>
            </a:r>
            <a:r>
              <a:rPr lang="pt-BR" sz="1200" dirty="0">
                <a:latin typeface="+mn-lt"/>
                <a:cs typeface="+mn-cs"/>
                <a:hlinkClick r:id="rId5"/>
              </a:rPr>
              <a:t>=</a:t>
            </a:r>
            <a:r>
              <a:rPr lang="pt-BR" sz="1200" dirty="0" err="1">
                <a:latin typeface="+mn-lt"/>
                <a:cs typeface="+mn-cs"/>
                <a:hlinkClick r:id="rId5"/>
              </a:rPr>
              <a:t>com_content&amp;view</a:t>
            </a:r>
            <a:r>
              <a:rPr lang="pt-BR" sz="1200" dirty="0">
                <a:latin typeface="+mn-lt"/>
                <a:cs typeface="+mn-cs"/>
                <a:hlinkClick r:id="rId5"/>
              </a:rPr>
              <a:t>=</a:t>
            </a:r>
            <a:r>
              <a:rPr lang="pt-BR" sz="1200" dirty="0" err="1">
                <a:latin typeface="+mn-lt"/>
                <a:cs typeface="+mn-cs"/>
                <a:hlinkClick r:id="rId5"/>
              </a:rPr>
              <a:t>article&amp;id</a:t>
            </a:r>
            <a:r>
              <a:rPr lang="pt-BR" sz="1200" dirty="0">
                <a:latin typeface="+mn-lt"/>
                <a:cs typeface="+mn-cs"/>
                <a:hlinkClick r:id="rId5"/>
              </a:rPr>
              <a:t>=9&amp;</a:t>
            </a:r>
            <a:r>
              <a:rPr lang="pt-BR" sz="1200" dirty="0" err="1">
                <a:latin typeface="+mn-lt"/>
                <a:cs typeface="+mn-cs"/>
                <a:hlinkClick r:id="rId5"/>
              </a:rPr>
              <a:t>Itemid</a:t>
            </a:r>
            <a:r>
              <a:rPr lang="pt-BR" sz="1200" dirty="0">
                <a:latin typeface="+mn-lt"/>
                <a:cs typeface="+mn-cs"/>
                <a:hlinkClick r:id="rId5"/>
              </a:rPr>
              <a:t>=12</a:t>
            </a:r>
            <a:endParaRPr lang="pt-BR" sz="12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TV Escola - </a:t>
            </a:r>
            <a:r>
              <a:rPr lang="pt-BR" sz="1600" dirty="0">
                <a:latin typeface="+mn-lt"/>
                <a:cs typeface="+mn-cs"/>
                <a:hlinkClick r:id="rId6"/>
              </a:rPr>
              <a:t>http://tvescola.mec.gov.br/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SBEM - </a:t>
            </a:r>
            <a:r>
              <a:rPr lang="pt-BR" sz="1600" dirty="0">
                <a:latin typeface="+mn-lt"/>
                <a:cs typeface="+mn-cs"/>
                <a:hlinkClick r:id="rId7"/>
              </a:rPr>
              <a:t>http://www.sbem.com.br/index.</a:t>
            </a:r>
            <a:r>
              <a:rPr lang="pt-BR" sz="1600" dirty="0" err="1">
                <a:latin typeface="+mn-lt"/>
                <a:cs typeface="+mn-cs"/>
                <a:hlinkClick r:id="rId7"/>
              </a:rPr>
              <a:t>php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Escola do Futuro – </a:t>
            </a:r>
            <a:r>
              <a:rPr lang="pt-BR" sz="1600" dirty="0">
                <a:latin typeface="+mn-lt"/>
                <a:cs typeface="+mn-cs"/>
                <a:hlinkClick r:id="rId8"/>
              </a:rPr>
              <a:t>http://futuro.usp.br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Matemática UOL - </a:t>
            </a:r>
            <a:r>
              <a:rPr lang="pt-BR" sz="1600" dirty="0">
                <a:latin typeface="+mn-lt"/>
                <a:cs typeface="+mn-cs"/>
                <a:hlinkClick r:id="rId9"/>
              </a:rPr>
              <a:t>http://educacao.uol.com.br/matematica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Coleção Explorando o Ensino da Matemática (Portal do professor)  - </a:t>
            </a:r>
            <a:r>
              <a:rPr lang="pt-BR" sz="1600" dirty="0">
                <a:latin typeface="+mn-lt"/>
                <a:cs typeface="+mn-cs"/>
                <a:hlinkClick r:id="rId10"/>
              </a:rPr>
              <a:t>http://portal.mec.gov.br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Companhia dos Números - </a:t>
            </a:r>
            <a:r>
              <a:rPr lang="pt-BR" sz="1600" dirty="0">
                <a:latin typeface="+mn-lt"/>
                <a:cs typeface="+mn-cs"/>
                <a:hlinkClick r:id="rId11"/>
              </a:rPr>
              <a:t>http://www.ciadosnumeros.com.br/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Site do ENEM - </a:t>
            </a:r>
            <a:r>
              <a:rPr lang="pt-BR" sz="1600" dirty="0">
                <a:latin typeface="+mn-lt"/>
                <a:cs typeface="+mn-cs"/>
                <a:hlinkClick r:id="rId12"/>
              </a:rPr>
              <a:t>http://www.enem.inep.gov.br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 err="1">
                <a:latin typeface="+mn-lt"/>
                <a:cs typeface="+mn-cs"/>
              </a:rPr>
              <a:t>LEM-Laboratório</a:t>
            </a:r>
            <a:r>
              <a:rPr lang="pt-BR" sz="1600" dirty="0">
                <a:latin typeface="+mn-lt"/>
                <a:cs typeface="+mn-cs"/>
              </a:rPr>
              <a:t> do Ensino da Matemática - </a:t>
            </a:r>
            <a:r>
              <a:rPr lang="pt-BR" sz="1600" dirty="0">
                <a:latin typeface="+mn-lt"/>
                <a:cs typeface="+mn-cs"/>
                <a:hlinkClick r:id="rId13"/>
              </a:rPr>
              <a:t>http://www.ime.unicamp.br/lem/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Associação de Professores de </a:t>
            </a:r>
            <a:r>
              <a:rPr lang="pt-BR" sz="1600" dirty="0" err="1">
                <a:latin typeface="+mn-lt"/>
                <a:cs typeface="+mn-cs"/>
              </a:rPr>
              <a:t>Matemática|Portugal</a:t>
            </a:r>
            <a:r>
              <a:rPr lang="pt-BR" sz="1600" dirty="0">
                <a:latin typeface="+mn-lt"/>
                <a:cs typeface="+mn-cs"/>
              </a:rPr>
              <a:t> – 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Revista Mova Escola - </a:t>
            </a:r>
            <a:r>
              <a:rPr lang="pt-BR" sz="1600" dirty="0">
                <a:latin typeface="+mn-lt"/>
                <a:cs typeface="+mn-cs"/>
                <a:hlinkClick r:id="rId14"/>
              </a:rPr>
              <a:t>http://revistaescola.abril.com.br/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Só Matemática - </a:t>
            </a:r>
            <a:r>
              <a:rPr lang="pt-BR" sz="1600" dirty="0">
                <a:latin typeface="+mn-lt"/>
                <a:cs typeface="+mn-cs"/>
                <a:hlinkClick r:id="rId15"/>
              </a:rPr>
              <a:t>http://www.somatematica.com.br/</a:t>
            </a:r>
            <a:endParaRPr lang="pt-BR" sz="16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+mn-lt"/>
                <a:cs typeface="+mn-cs"/>
              </a:rPr>
              <a:t>Revista Brasileira de História da Matemática - </a:t>
            </a:r>
            <a:r>
              <a:rPr lang="pt-BR" sz="1600" dirty="0">
                <a:latin typeface="+mn-lt"/>
                <a:cs typeface="+mn-cs"/>
                <a:hlinkClick r:id="rId16"/>
              </a:rPr>
              <a:t>http://www.sbhmat.com.br/</a:t>
            </a:r>
            <a:endParaRPr lang="pt-BR" sz="1600" dirty="0">
              <a:latin typeface="+mn-lt"/>
              <a:cs typeface="+mn-cs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16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CaixaDeTexto 3"/>
          <p:cNvSpPr txBox="1">
            <a:spLocks noChangeArrowheads="1"/>
          </p:cNvSpPr>
          <p:nvPr/>
        </p:nvSpPr>
        <p:spPr bwMode="auto">
          <a:xfrm>
            <a:off x="395288" y="1268413"/>
            <a:ext cx="84248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600">
                <a:solidFill>
                  <a:srgbClr val="FF0000"/>
                </a:solidFill>
              </a:rPr>
              <a:t>Sugestão de leitura/projeto para o/a professor/a</a:t>
            </a:r>
          </a:p>
          <a:p>
            <a:pPr algn="ctr"/>
            <a:endParaRPr lang="pt-BR" sz="3200">
              <a:solidFill>
                <a:srgbClr val="FF0000"/>
              </a:solidFill>
            </a:endParaRPr>
          </a:p>
          <a:p>
            <a:pPr algn="ctr"/>
            <a:r>
              <a:rPr lang="pt-BR" sz="2000">
                <a:solidFill>
                  <a:srgbClr val="002060"/>
                </a:solidFill>
              </a:rPr>
              <a:t>Artigo com proposta de trabalho utilizando o Geogebra (software livre de geometria dinâmica)</a:t>
            </a:r>
          </a:p>
        </p:txBody>
      </p:sp>
      <p:sp>
        <p:nvSpPr>
          <p:cNvPr id="116738" name="CaixaDeTexto 10"/>
          <p:cNvSpPr txBox="1">
            <a:spLocks noChangeArrowheads="1"/>
          </p:cNvSpPr>
          <p:nvPr/>
        </p:nvSpPr>
        <p:spPr bwMode="auto">
          <a:xfrm>
            <a:off x="323850" y="2492375"/>
            <a:ext cx="856932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endParaRPr lang="pt-BR" sz="2800" dirty="0">
              <a:solidFill>
                <a:srgbClr val="10276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rgbClr val="102766"/>
                </a:solidFill>
              </a:rPr>
              <a:t>A RESOLUÇÃO DE PROBLEMAS DE DISTÂNCIAS INACESSÍVES COM O USO DO 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rgbClr val="102766"/>
                </a:solidFill>
              </a:rPr>
              <a:t>GEOGEBRA POR CRIANÇAS DO 8° ANO DO ENSINO </a:t>
            </a:r>
            <a:r>
              <a:rPr lang="pt-BR" sz="2000" dirty="0" smtClean="0">
                <a:solidFill>
                  <a:srgbClr val="102766"/>
                </a:solidFill>
              </a:rPr>
              <a:t>FUNDAMENTAL.</a:t>
            </a:r>
            <a:endParaRPr lang="pt-BR" sz="2000" dirty="0">
              <a:solidFill>
                <a:srgbClr val="002060"/>
              </a:solidFill>
            </a:endParaRPr>
          </a:p>
        </p:txBody>
      </p:sp>
      <p:sp>
        <p:nvSpPr>
          <p:cNvPr id="116739" name="Retângulo 7"/>
          <p:cNvSpPr>
            <a:spLocks noChangeArrowheads="1"/>
          </p:cNvSpPr>
          <p:nvPr/>
        </p:nvSpPr>
        <p:spPr bwMode="auto">
          <a:xfrm>
            <a:off x="684213" y="5589588"/>
            <a:ext cx="7353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hlinkClick r:id="rId3"/>
              </a:rPr>
              <a:t>http://www.sbempb.com.br/anais/arquivos/trabalhos/CC-14188545.pdf</a:t>
            </a:r>
            <a:endParaRPr lang="pt-BR"/>
          </a:p>
        </p:txBody>
      </p:sp>
      <p:sp>
        <p:nvSpPr>
          <p:cNvPr id="116740" name="CaixaDeTexto 8"/>
          <p:cNvSpPr txBox="1">
            <a:spLocks noChangeArrowheads="1"/>
          </p:cNvSpPr>
          <p:nvPr/>
        </p:nvSpPr>
        <p:spPr bwMode="auto">
          <a:xfrm>
            <a:off x="755650" y="5229225"/>
            <a:ext cx="4352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Publicado e disponível gratuitamente em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908721"/>
            <a:ext cx="9144000" cy="49244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6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26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2 – Said Essa</a:t>
            </a: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5991008" y="3812513"/>
            <a:ext cx="5229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Imagens: (a);</a:t>
            </a:r>
            <a:r>
              <a:rPr lang="en-US" sz="1000" dirty="0" smtClean="0"/>
              <a:t> Charles A </a:t>
            </a:r>
            <a:r>
              <a:rPr lang="en-US" sz="1000" dirty="0" err="1" smtClean="0"/>
              <a:t>Siringo</a:t>
            </a:r>
            <a:r>
              <a:rPr lang="en-US" sz="1000" dirty="0" smtClean="0"/>
              <a:t>, sitting with cane &amp; gun / </a:t>
            </a:r>
            <a:r>
              <a:rPr lang="en-US" sz="1000" dirty="0" err="1" smtClean="0"/>
              <a:t>Autor</a:t>
            </a:r>
            <a:r>
              <a:rPr lang="en-US" sz="1000" dirty="0" smtClean="0"/>
              <a:t> </a:t>
            </a:r>
            <a:r>
              <a:rPr lang="en-US" sz="1000" dirty="0" err="1" smtClean="0"/>
              <a:t>Desconhecido</a:t>
            </a:r>
            <a:r>
              <a:rPr lang="en-US" sz="1000" dirty="0" smtClean="0"/>
              <a:t> / </a:t>
            </a:r>
            <a:r>
              <a:rPr lang="en-US" sz="1000" dirty="0" err="1" smtClean="0"/>
              <a:t>Domínio</a:t>
            </a:r>
            <a:r>
              <a:rPr lang="en-US" sz="1000" dirty="0" smtClean="0"/>
              <a:t> </a:t>
            </a:r>
            <a:r>
              <a:rPr lang="en-US" sz="1000" dirty="0" err="1" smtClean="0"/>
              <a:t>Publico</a:t>
            </a:r>
            <a:r>
              <a:rPr lang="en-US" sz="1000" dirty="0" smtClean="0"/>
              <a:t>;</a:t>
            </a:r>
            <a:r>
              <a:rPr lang="pt-BR" sz="1000" dirty="0" smtClean="0"/>
              <a:t> (b) </a:t>
            </a:r>
            <a:r>
              <a:rPr lang="pt-BR" sz="1000" dirty="0" err="1" smtClean="0"/>
              <a:t>Pianist</a:t>
            </a:r>
            <a:r>
              <a:rPr lang="pt-BR" sz="1000" dirty="0" smtClean="0"/>
              <a:t> Ivan </a:t>
            </a:r>
            <a:r>
              <a:rPr lang="pt-BR" sz="1000" dirty="0" err="1" smtClean="0"/>
              <a:t>Ilić</a:t>
            </a:r>
            <a:r>
              <a:rPr lang="pt-BR" sz="1000" dirty="0" smtClean="0"/>
              <a:t> / </a:t>
            </a:r>
            <a:r>
              <a:rPr lang="pt-BR" sz="1000" dirty="0" err="1" smtClean="0"/>
              <a:t>Tibor</a:t>
            </a:r>
            <a:r>
              <a:rPr lang="pt-BR" sz="1000" dirty="0" smtClean="0"/>
              <a:t> BBB / </a:t>
            </a:r>
            <a:r>
              <a:rPr lang="en-US" sz="1000" dirty="0" smtClean="0"/>
              <a:t> Creative Commons Attribution-Share Alike 3.0 </a:t>
            </a:r>
            <a:r>
              <a:rPr lang="en-US" sz="1000" dirty="0" err="1" smtClean="0"/>
              <a:t>Unported</a:t>
            </a:r>
            <a:r>
              <a:rPr lang="pt-BR" sz="1000" dirty="0" smtClean="0"/>
              <a:t>; (c)  </a:t>
            </a:r>
            <a:r>
              <a:rPr lang="pt-BR" sz="1000" dirty="0" err="1" smtClean="0"/>
              <a:t>Robbie</a:t>
            </a:r>
            <a:r>
              <a:rPr lang="pt-BR" sz="1000" dirty="0" smtClean="0"/>
              <a:t> </a:t>
            </a:r>
            <a:r>
              <a:rPr lang="pt-BR" sz="1000" dirty="0" err="1" smtClean="0"/>
              <a:t>Sproule</a:t>
            </a:r>
            <a:r>
              <a:rPr lang="pt-BR" sz="1000" dirty="0" smtClean="0"/>
              <a:t> / 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 smtClean="0"/>
              <a:t>CommonsAtribuição</a:t>
            </a:r>
            <a:r>
              <a:rPr lang="pt-BR" sz="1000" dirty="0" smtClean="0"/>
              <a:t> 2.0 Genérica e (d)</a:t>
            </a:r>
            <a:r>
              <a:rPr lang="en-US" sz="1000" dirty="0" smtClean="0"/>
              <a:t> </a:t>
            </a:r>
            <a:r>
              <a:rPr lang="en-US" sz="1000" dirty="0" err="1" smtClean="0"/>
              <a:t>Volodymyr</a:t>
            </a:r>
            <a:r>
              <a:rPr lang="en-US" sz="1000" dirty="0" smtClean="0"/>
              <a:t> </a:t>
            </a:r>
            <a:r>
              <a:rPr lang="en-US" sz="1000" dirty="0" err="1" smtClean="0"/>
              <a:t>Ivasyuk</a:t>
            </a:r>
            <a:r>
              <a:rPr lang="en-US" sz="1000" dirty="0" smtClean="0"/>
              <a:t>, Museum of memory in </a:t>
            </a:r>
            <a:r>
              <a:rPr lang="en-US" sz="1000" dirty="0" err="1" smtClean="0"/>
              <a:t>Chernivtsi</a:t>
            </a:r>
            <a:r>
              <a:rPr lang="en-US" sz="1000" dirty="0" smtClean="0"/>
              <a:t> (Ukraine) / </a:t>
            </a:r>
            <a:r>
              <a:rPr lang="pt-BR" sz="1000" dirty="0" err="1" smtClean="0"/>
              <a:t>Labberté</a:t>
            </a:r>
            <a:r>
              <a:rPr lang="pt-BR" sz="1000" dirty="0" smtClean="0"/>
              <a:t> </a:t>
            </a:r>
            <a:r>
              <a:rPr lang="pt-BR" sz="1000" dirty="0" err="1" smtClean="0"/>
              <a:t>K.J.</a:t>
            </a:r>
            <a:r>
              <a:rPr lang="pt-BR" sz="1000" dirty="0" smtClean="0"/>
              <a:t> / GNU </a:t>
            </a:r>
            <a:r>
              <a:rPr lang="pt-BR" sz="1000" dirty="0" err="1" smtClean="0"/>
              <a:t>Free</a:t>
            </a:r>
            <a:r>
              <a:rPr lang="pt-BR" sz="1000" dirty="0" smtClean="0"/>
              <a:t> </a:t>
            </a:r>
            <a:r>
              <a:rPr lang="pt-BR" sz="1000" dirty="0" err="1" smtClean="0"/>
              <a:t>Documentation</a:t>
            </a:r>
            <a:r>
              <a:rPr lang="pt-BR" sz="1000" dirty="0" smtClean="0"/>
              <a:t> </a:t>
            </a:r>
            <a:r>
              <a:rPr lang="pt-BR" sz="1000" dirty="0" err="1" smtClean="0"/>
              <a:t>License</a:t>
            </a:r>
            <a:r>
              <a:rPr lang="pt-BR" sz="1000" dirty="0" smtClean="0"/>
              <a:t>.</a:t>
            </a:r>
            <a:endParaRPr lang="pt-BR" sz="1000" dirty="0"/>
          </a:p>
        </p:txBody>
      </p:sp>
      <p:grpSp>
        <p:nvGrpSpPr>
          <p:cNvPr id="7" name="Grupo 6"/>
          <p:cNvGrpSpPr/>
          <p:nvPr/>
        </p:nvGrpSpPr>
        <p:grpSpPr>
          <a:xfrm>
            <a:off x="1043608" y="1412776"/>
            <a:ext cx="7056784" cy="5445224"/>
            <a:chOff x="467544" y="1412776"/>
            <a:chExt cx="7056784" cy="5445224"/>
          </a:xfrm>
        </p:grpSpPr>
        <p:sp>
          <p:nvSpPr>
            <p:cNvPr id="9" name="Retângulo 8"/>
            <p:cNvSpPr/>
            <p:nvPr/>
          </p:nvSpPr>
          <p:spPr>
            <a:xfrm>
              <a:off x="467544" y="1412776"/>
              <a:ext cx="7056784" cy="54452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Picture 4" descr="File:Pianist Ivan Ilić.jp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 l="6025" r="14547"/>
            <a:stretch>
              <a:fillRect/>
            </a:stretch>
          </p:blipFill>
          <p:spPr bwMode="auto">
            <a:xfrm>
              <a:off x="3677439" y="3312627"/>
              <a:ext cx="1974681" cy="165637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</p:pic>
        <p:pic>
          <p:nvPicPr>
            <p:cNvPr id="11" name="Picture 6" descr="File:Charles A Sirin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8144" y="1484784"/>
              <a:ext cx="1296144" cy="161345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</p:pic>
        <p:sp>
          <p:nvSpPr>
            <p:cNvPr id="12" name="CaixaDeTexto 11"/>
            <p:cNvSpPr txBox="1"/>
            <p:nvPr/>
          </p:nvSpPr>
          <p:spPr>
            <a:xfrm>
              <a:off x="2555776" y="1700808"/>
              <a:ext cx="35283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 famoso detetive Said Essa está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em ação mais uma vez. Ele 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investiga a morte da bilionária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senhora, proprietária da mansão.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3" name="Picture 6" descr="File:Charles A Sirin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33820" y="3312822"/>
              <a:ext cx="1330468" cy="165618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</p:pic>
        <p:sp>
          <p:nvSpPr>
            <p:cNvPr id="14" name="Texto explicativo retangular com cantos arredondados 13"/>
            <p:cNvSpPr/>
            <p:nvPr/>
          </p:nvSpPr>
          <p:spPr>
            <a:xfrm>
              <a:off x="5362880" y="3734980"/>
              <a:ext cx="864096" cy="718753"/>
            </a:xfrm>
            <a:prstGeom prst="wedgeRoundRectCallout">
              <a:avLst>
                <a:gd name="adj1" fmla="val 90749"/>
                <a:gd name="adj2" fmla="val -38588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>
                  <a:latin typeface="Comic Sans MS" pitchFamily="66" charset="0"/>
                </a:rPr>
                <a:t>?</a:t>
              </a:r>
              <a:endParaRPr lang="pt-BR" dirty="0">
                <a:latin typeface="Comic Sans MS" pitchFamily="66" charset="0"/>
              </a:endParaRPr>
            </a:p>
          </p:txBody>
        </p:sp>
        <p:pic>
          <p:nvPicPr>
            <p:cNvPr id="15" name="Picture 10" descr="File:Volodymyr Ivasyuk 09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6538" y="5183587"/>
              <a:ext cx="2377750" cy="158417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</p:pic>
        <p:pic>
          <p:nvPicPr>
            <p:cNvPr id="16" name="Picture 12" descr="File:The fireplace-RS.jpg"/>
            <p:cNvPicPr>
              <a:picLocks noChangeAspect="1" noChangeArrowheads="1"/>
            </p:cNvPicPr>
            <p:nvPr/>
          </p:nvPicPr>
          <p:blipFill>
            <a:blip r:embed="rId6" cstate="print"/>
            <a:srcRect l="2201" t="6300" r="6136" b="16841"/>
            <a:stretch>
              <a:fillRect/>
            </a:stretch>
          </p:blipFill>
          <p:spPr bwMode="auto">
            <a:xfrm>
              <a:off x="2051720" y="5183216"/>
              <a:ext cx="2520280" cy="158491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</p:pic>
        <p:grpSp>
          <p:nvGrpSpPr>
            <p:cNvPr id="17" name="Grupo 16"/>
            <p:cNvGrpSpPr/>
            <p:nvPr/>
          </p:nvGrpSpPr>
          <p:grpSpPr>
            <a:xfrm>
              <a:off x="3366114" y="5785987"/>
              <a:ext cx="1178312" cy="648072"/>
              <a:chOff x="-144016" y="5139993"/>
              <a:chExt cx="1853217" cy="1088569"/>
            </a:xfrm>
          </p:grpSpPr>
          <p:sp>
            <p:nvSpPr>
              <p:cNvPr id="28" name="Elipse 27"/>
              <p:cNvSpPr/>
              <p:nvPr/>
            </p:nvSpPr>
            <p:spPr>
              <a:xfrm>
                <a:off x="-144016" y="5139993"/>
                <a:ext cx="864096" cy="864096"/>
              </a:xfrm>
              <a:prstGeom prst="ellipse">
                <a:avLst/>
              </a:prstGeom>
              <a:ln w="3175"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-57495" y="5211776"/>
                <a:ext cx="691277" cy="69127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Arredondar Retângulo no Mesmo Canto Lateral 29"/>
              <p:cNvSpPr/>
              <p:nvPr/>
            </p:nvSpPr>
            <p:spPr>
              <a:xfrm rot="7399254">
                <a:off x="1044977" y="5564339"/>
                <a:ext cx="157667" cy="1170780"/>
              </a:xfrm>
              <a:prstGeom prst="round2SameRect">
                <a:avLst/>
              </a:prstGeom>
              <a:ln w="3175"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01013" y="5212001"/>
                <a:ext cx="303043" cy="30304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201013" y="5521737"/>
                <a:ext cx="172819" cy="1728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920795">
                <a:off x="684311" y="5949938"/>
                <a:ext cx="576064" cy="21602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5975413" y="5856841"/>
              <a:ext cx="1178312" cy="648072"/>
              <a:chOff x="-144016" y="5139993"/>
              <a:chExt cx="1853217" cy="1088569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-144016" y="5139993"/>
                <a:ext cx="864096" cy="864096"/>
              </a:xfrm>
              <a:prstGeom prst="ellipse">
                <a:avLst/>
              </a:prstGeom>
              <a:ln w="3175"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-57495" y="5211776"/>
                <a:ext cx="691277" cy="69127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Arredondar Retângulo no Mesmo Canto Lateral 23"/>
              <p:cNvSpPr/>
              <p:nvPr/>
            </p:nvSpPr>
            <p:spPr>
              <a:xfrm rot="7399254">
                <a:off x="1044977" y="5564339"/>
                <a:ext cx="157667" cy="1170780"/>
              </a:xfrm>
              <a:prstGeom prst="round2SameRect">
                <a:avLst/>
              </a:prstGeom>
              <a:ln w="3175"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201013" y="5212001"/>
                <a:ext cx="303043" cy="30304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201013" y="5521737"/>
                <a:ext cx="172819" cy="1728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920795">
                <a:off x="684311" y="5949938"/>
                <a:ext cx="576064" cy="21602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" name="Texto explicativo retangular com cantos arredondados 18"/>
            <p:cNvSpPr/>
            <p:nvPr/>
          </p:nvSpPr>
          <p:spPr>
            <a:xfrm>
              <a:off x="565773" y="3356991"/>
              <a:ext cx="2880320" cy="1591103"/>
            </a:xfrm>
            <a:prstGeom prst="wedgeRoundRectCallout">
              <a:avLst>
                <a:gd name="adj1" fmla="val 64815"/>
                <a:gd name="adj2" fmla="val 10878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latin typeface="Comic Sans MS" pitchFamily="66" charset="0"/>
                </a:rPr>
                <a:t>NAQUELA TARDE EU ESTAVA</a:t>
              </a:r>
            </a:p>
            <a:p>
              <a:pPr algn="ctr"/>
              <a:r>
                <a:rPr lang="pt-BR" sz="1200" dirty="0" smtClean="0">
                  <a:latin typeface="Comic Sans MS" pitchFamily="66" charset="0"/>
                </a:rPr>
                <a:t>AO PIANO QUANDO OUVI UM TIRO. VIREI-ME A TEMPO DE VÊ-LA CAINDO, BEM NA FRENTE DA LAREIRA. VI A ARMA EM SUA MÃO. ELA SE </a:t>
              </a:r>
              <a:r>
                <a:rPr lang="pt-BR" sz="1200" dirty="0" smtClean="0">
                  <a:latin typeface="Comic Sans MS" pitchFamily="66" charset="0"/>
                </a:rPr>
                <a:t>SUICIDOU</a:t>
              </a:r>
              <a:r>
                <a:rPr lang="pt-BR" sz="1200" dirty="0" smtClean="0">
                  <a:latin typeface="Comic Sans MS" pitchFamily="66" charset="0"/>
                </a:rPr>
                <a:t>. FOI TERRÍVEL!</a:t>
              </a:r>
              <a:endParaRPr lang="pt-BR" sz="1200" dirty="0">
                <a:latin typeface="Comic Sans MS" pitchFamily="66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01972" y="3049215"/>
              <a:ext cx="66939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Com ela morava o sobrinho, um pianista. Ele contou ao detetive como tudo aconteceu...</a:t>
              </a:r>
              <a:endParaRPr lang="pt-BR" sz="13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01972" y="4921423"/>
              <a:ext cx="66939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 depoimento pareceu convincente, mas Said Essa foi conferir.</a:t>
              </a:r>
              <a:endParaRPr lang="pt-BR" sz="13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CaixaDeTexto 3"/>
          <p:cNvSpPr txBox="1">
            <a:spLocks noChangeArrowheads="1"/>
          </p:cNvSpPr>
          <p:nvPr/>
        </p:nvSpPr>
        <p:spPr bwMode="auto">
          <a:xfrm>
            <a:off x="323850" y="1196975"/>
            <a:ext cx="8424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smtClean="0">
                <a:solidFill>
                  <a:srgbClr val="FF0000"/>
                </a:solidFill>
              </a:rPr>
              <a:t>Referências:</a:t>
            </a:r>
            <a:endParaRPr lang="pt-BR" sz="3200">
              <a:solidFill>
                <a:srgbClr val="FF0000"/>
              </a:solidFill>
            </a:endParaRPr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 bwMode="auto">
          <a:xfrm>
            <a:off x="395288" y="1844675"/>
            <a:ext cx="8497887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DANTE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, Luiz Roberto. Tudo é Matemática. 2.ed. 8ª série. São Paulo: Ática, 2010.</a:t>
            </a: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BIGODE, Antônio José Lopes. Matemática Hoje é Feita Assim. São Paulo: FTD, 2000.</a:t>
            </a: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DANTE, Luiz Roberto. Formulação e Resolução de Problemas de Matemática. São Paulo: Ática, 2010.</a:t>
            </a:r>
          </a:p>
          <a:p>
            <a:pPr algn="just" eaLnBrk="0" hangingPunct="0">
              <a:spcBef>
                <a:spcPct val="20000"/>
              </a:spcBef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BERTON, Ivani da Cunha Borges; ITACARAMBI, Ruth Ribas. Números, Brincadeiras e Jogos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São Paulo: Livraria da Física, 2009.</a:t>
            </a: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PERNAMBUCO. Base Curricular Comum para as redes públicas de ensino: matemática. Recife: SE, 2008.</a:t>
            </a: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PERNAMBUCO. Orientações teórico-metodológicas. Matemática. Ensino Médio. Recife: SE, 2008.</a:t>
            </a: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14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marL="514350" indent="-51435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marL="514350" indent="-51435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51519" y="1484784"/>
          <a:ext cx="8640962" cy="4749070"/>
        </p:xfrm>
        <a:graphic>
          <a:graphicData uri="http://schemas.openxmlformats.org/drawingml/2006/table">
            <a:tbl>
              <a:tblPr/>
              <a:tblGrid>
                <a:gridCol w="562862"/>
                <a:gridCol w="3262510"/>
                <a:gridCol w="3807477"/>
                <a:gridCol w="1008113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Charles A Siringo, sitting with cane &amp; gun / Autor Desconhecido / Domínio Publico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http://commons.wikimedia.org/wiki/File:Charles_A_Siringo.jpg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10/10/2012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Pianist Ivan Ilić / Tibor BBB /  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http://commons.wikimedia.org/wiki/File:Pianist_Ivan_Ili%C4%87.jpg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10/10/2012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Robbie Sproule / Creative CommonsAtribuição 2.0 Genérica 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http://commons.wikimedia.org/wiki/File:The_fireplace-RS.jpg?uselang=pt-br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10/10/2012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Volodymyr Ivasyuk, Museum of memory in Chernivtsi (Ukraine) / Labberté K.J.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http://commons.wikimedia.org/wiki/File:Volodymyr_Ivasyuk_09.jpg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10/10/2012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Robbie Sproule / Creative CommonsAtribuição 2.0 Genérica 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http://commons.wikimedia.org/wiki/File:The_fireplace-RS.jpg?uselang=pt-br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10/10/2012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Volodymyr Ivasyuk, Museum of memory in Chernivtsi (Ukraine) / Labberté K.J.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http://commons.wikimedia.org/wiki/File:Volodymyr_Ivasyuk_09.jpg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10/10/2012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CK-12 Foundation / 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http://commons.wikimedia.org/wiki/File:Measuring_Rotation_Solution_2.png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Ccupload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http://commons.wikimedia.org/wiki/File:Kea0005_person_und_gegenueber2.PNG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86727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51519" y="1484784"/>
          <a:ext cx="8640962" cy="1515580"/>
        </p:xfrm>
        <a:graphic>
          <a:graphicData uri="http://schemas.openxmlformats.org/drawingml/2006/table">
            <a:tbl>
              <a:tblPr/>
              <a:tblGrid>
                <a:gridCol w="562862"/>
                <a:gridCol w="3262510"/>
                <a:gridCol w="3807477"/>
                <a:gridCol w="1008113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36.a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Steelpillow / Avião / 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http://commons.wikimedia.org/wiki/File:Tail_plane_flying.svg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 user Burgundavia / Torre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http://commons.wikimedia.org/wiki/File:Wireless_tower.svg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5375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upo 292"/>
          <p:cNvGrpSpPr/>
          <p:nvPr/>
        </p:nvGrpSpPr>
        <p:grpSpPr>
          <a:xfrm>
            <a:off x="2483768" y="908720"/>
            <a:ext cx="6624736" cy="5775674"/>
            <a:chOff x="3865872" y="980728"/>
            <a:chExt cx="6624736" cy="5775674"/>
          </a:xfrm>
        </p:grpSpPr>
        <p:sp>
          <p:nvSpPr>
            <p:cNvPr id="7" name="Retângulo 6"/>
            <p:cNvSpPr/>
            <p:nvPr/>
          </p:nvSpPr>
          <p:spPr>
            <a:xfrm>
              <a:off x="3865872" y="980728"/>
              <a:ext cx="6624736" cy="57756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4010451" y="1081764"/>
              <a:ext cx="6264696" cy="55155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4355976" y="1556792"/>
              <a:ext cx="5544616" cy="46805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Paralelogramo 204"/>
            <p:cNvSpPr/>
            <p:nvPr/>
          </p:nvSpPr>
          <p:spPr>
            <a:xfrm>
              <a:off x="7380312" y="3933056"/>
              <a:ext cx="2880320" cy="216024"/>
            </a:xfrm>
            <a:prstGeom prst="parallelogram">
              <a:avLst>
                <a:gd name="adj" fmla="val 1673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Paralelogramo 211"/>
            <p:cNvSpPr/>
            <p:nvPr/>
          </p:nvSpPr>
          <p:spPr>
            <a:xfrm flipH="1">
              <a:off x="3995936" y="3933056"/>
              <a:ext cx="3168352" cy="216024"/>
            </a:xfrm>
            <a:prstGeom prst="parallelogram">
              <a:avLst>
                <a:gd name="adj" fmla="val 1673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5652120" y="2060848"/>
              <a:ext cx="864096" cy="1224137"/>
              <a:chOff x="5652120" y="2060848"/>
              <a:chExt cx="864096" cy="1224137"/>
            </a:xfrm>
          </p:grpSpPr>
          <p:sp>
            <p:nvSpPr>
              <p:cNvPr id="8" name="Arredondar Retângulo no Mesmo Canto Lateral 7"/>
              <p:cNvSpPr/>
              <p:nvPr/>
            </p:nvSpPr>
            <p:spPr>
              <a:xfrm rot="5400000">
                <a:off x="5688124" y="2456893"/>
                <a:ext cx="1152128" cy="504056"/>
              </a:xfrm>
              <a:prstGeom prst="round2Same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Conector reto 10"/>
              <p:cNvCxnSpPr/>
              <p:nvPr/>
            </p:nvCxnSpPr>
            <p:spPr>
              <a:xfrm>
                <a:off x="6012160" y="2852936"/>
                <a:ext cx="504056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6012160" y="2492896"/>
                <a:ext cx="504056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16" name="Paralelogramo 15"/>
              <p:cNvSpPr/>
              <p:nvPr/>
            </p:nvSpPr>
            <p:spPr>
              <a:xfrm rot="16200000">
                <a:off x="5220072" y="2492896"/>
                <a:ext cx="1224136" cy="360040"/>
              </a:xfrm>
              <a:prstGeom prst="parallelogram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 rot="10800000">
              <a:off x="9144000" y="2132855"/>
              <a:ext cx="864096" cy="1224137"/>
              <a:chOff x="5652120" y="2060848"/>
              <a:chExt cx="864096" cy="1224137"/>
            </a:xfrm>
          </p:grpSpPr>
          <p:sp>
            <p:nvSpPr>
              <p:cNvPr id="25" name="Arredondar Retângulo no Mesmo Canto Lateral 24"/>
              <p:cNvSpPr/>
              <p:nvPr/>
            </p:nvSpPr>
            <p:spPr>
              <a:xfrm rot="5400000">
                <a:off x="5688124" y="2456893"/>
                <a:ext cx="1152128" cy="504056"/>
              </a:xfrm>
              <a:prstGeom prst="round2Same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Conector reto 25"/>
              <p:cNvCxnSpPr/>
              <p:nvPr/>
            </p:nvCxnSpPr>
            <p:spPr>
              <a:xfrm>
                <a:off x="6012160" y="2852936"/>
                <a:ext cx="504056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27" name="Conector reto 26"/>
              <p:cNvCxnSpPr/>
              <p:nvPr/>
            </p:nvCxnSpPr>
            <p:spPr>
              <a:xfrm>
                <a:off x="6012160" y="2492896"/>
                <a:ext cx="504056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28" name="Paralelogramo 27"/>
              <p:cNvSpPr/>
              <p:nvPr/>
            </p:nvSpPr>
            <p:spPr>
              <a:xfrm rot="16200000">
                <a:off x="5220072" y="2492896"/>
                <a:ext cx="1224136" cy="360040"/>
              </a:xfrm>
              <a:prstGeom prst="parallelogram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 rot="5400000">
              <a:off x="9504548" y="2456892"/>
              <a:ext cx="1296144" cy="216024"/>
              <a:chOff x="1115616" y="2492896"/>
              <a:chExt cx="1656184" cy="1224136"/>
            </a:xfrm>
          </p:grpSpPr>
          <p:sp>
            <p:nvSpPr>
              <p:cNvPr id="29" name="Retângulo de cantos arredondados 28"/>
              <p:cNvSpPr/>
              <p:nvPr/>
            </p:nvSpPr>
            <p:spPr>
              <a:xfrm>
                <a:off x="1115616" y="2492896"/>
                <a:ext cx="1656184" cy="122413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1231166" y="2651426"/>
                <a:ext cx="1440160" cy="9361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7812360" y="3140968"/>
              <a:ext cx="576064" cy="576063"/>
              <a:chOff x="1547664" y="2852936"/>
              <a:chExt cx="720080" cy="936104"/>
            </a:xfrm>
          </p:grpSpPr>
          <p:sp>
            <p:nvSpPr>
              <p:cNvPr id="44" name="Arredondar Retângulo no Mesmo Canto Lateral 43"/>
              <p:cNvSpPr/>
              <p:nvPr/>
            </p:nvSpPr>
            <p:spPr>
              <a:xfrm>
                <a:off x="1547664" y="2852936"/>
                <a:ext cx="720080" cy="720080"/>
              </a:xfrm>
              <a:prstGeom prst="round2Same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Arredondar Retângulo no Mesmo Canto Lateral 44"/>
              <p:cNvSpPr/>
              <p:nvPr/>
            </p:nvSpPr>
            <p:spPr>
              <a:xfrm>
                <a:off x="1547664" y="3429000"/>
                <a:ext cx="720080" cy="360040"/>
              </a:xfrm>
              <a:prstGeom prst="round2Same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7" name="Conector reto 46"/>
              <p:cNvCxnSpPr/>
              <p:nvPr/>
            </p:nvCxnSpPr>
            <p:spPr>
              <a:xfrm rot="5400000" flipH="1" flipV="1">
                <a:off x="1475656" y="3140968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8" name="Conector reto 47"/>
              <p:cNvCxnSpPr/>
              <p:nvPr/>
            </p:nvCxnSpPr>
            <p:spPr>
              <a:xfrm rot="5400000" flipH="1" flipV="1">
                <a:off x="1720146" y="3140968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 rot="10800000" flipH="1">
                <a:off x="1547664" y="3154920"/>
                <a:ext cx="720080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58" name="Grupo 57"/>
            <p:cNvGrpSpPr/>
            <p:nvPr/>
          </p:nvGrpSpPr>
          <p:grpSpPr>
            <a:xfrm>
              <a:off x="9324528" y="3356992"/>
              <a:ext cx="611559" cy="428581"/>
              <a:chOff x="1259632" y="2636912"/>
              <a:chExt cx="864096" cy="792088"/>
            </a:xfrm>
          </p:grpSpPr>
          <p:sp>
            <p:nvSpPr>
              <p:cNvPr id="54" name="Retângulo de cantos arredondados 53"/>
              <p:cNvSpPr/>
              <p:nvPr/>
            </p:nvSpPr>
            <p:spPr>
              <a:xfrm>
                <a:off x="1331640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de cantos arredondados 54"/>
              <p:cNvSpPr/>
              <p:nvPr/>
            </p:nvSpPr>
            <p:spPr>
              <a:xfrm>
                <a:off x="1835696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de cantos arredondados 55"/>
              <p:cNvSpPr/>
              <p:nvPr/>
            </p:nvSpPr>
            <p:spPr>
              <a:xfrm>
                <a:off x="1331640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de cantos arredondados 56"/>
              <p:cNvSpPr/>
              <p:nvPr/>
            </p:nvSpPr>
            <p:spPr>
              <a:xfrm>
                <a:off x="1835696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1259632" y="2708920"/>
                <a:ext cx="864096" cy="72008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259632" y="2636912"/>
                <a:ext cx="864096" cy="72008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>
              <a:off x="4067944" y="2132856"/>
              <a:ext cx="288032" cy="792088"/>
              <a:chOff x="899592" y="2204864"/>
              <a:chExt cx="1008112" cy="720080"/>
            </a:xfrm>
          </p:grpSpPr>
          <p:sp>
            <p:nvSpPr>
              <p:cNvPr id="59" name="Paralelogramo 58"/>
              <p:cNvSpPr/>
              <p:nvPr/>
            </p:nvSpPr>
            <p:spPr>
              <a:xfrm rot="16200000">
                <a:off x="1043608" y="2060848"/>
                <a:ext cx="720080" cy="1008112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Paralelogramo 59"/>
              <p:cNvSpPr/>
              <p:nvPr/>
            </p:nvSpPr>
            <p:spPr>
              <a:xfrm rot="16200000">
                <a:off x="1029207" y="2435289"/>
                <a:ext cx="288032" cy="403245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Paralelogramo 60"/>
              <p:cNvSpPr/>
              <p:nvPr/>
            </p:nvSpPr>
            <p:spPr>
              <a:xfrm rot="16200000">
                <a:off x="1029207" y="2190238"/>
                <a:ext cx="288032" cy="403245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Paralelogramo 61"/>
              <p:cNvSpPr/>
              <p:nvPr/>
            </p:nvSpPr>
            <p:spPr>
              <a:xfrm rot="16200000">
                <a:off x="1547947" y="2579699"/>
                <a:ext cx="301983" cy="302543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Paralelogramo 62"/>
              <p:cNvSpPr/>
              <p:nvPr/>
            </p:nvSpPr>
            <p:spPr>
              <a:xfrm rot="16200000">
                <a:off x="1547946" y="2334648"/>
                <a:ext cx="301983" cy="302544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1403648" y="2636912"/>
                <a:ext cx="144016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9" name="Grupo 68"/>
            <p:cNvGrpSpPr/>
            <p:nvPr/>
          </p:nvGrpSpPr>
          <p:grpSpPr>
            <a:xfrm>
              <a:off x="4385004" y="2348880"/>
              <a:ext cx="432048" cy="648072"/>
              <a:chOff x="1115616" y="2708920"/>
              <a:chExt cx="432048" cy="648072"/>
            </a:xfrm>
          </p:grpSpPr>
          <p:sp>
            <p:nvSpPr>
              <p:cNvPr id="67" name="Elipse 66"/>
              <p:cNvSpPr/>
              <p:nvPr/>
            </p:nvSpPr>
            <p:spPr>
              <a:xfrm>
                <a:off x="1115616" y="2708920"/>
                <a:ext cx="432048" cy="64807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187624" y="2809956"/>
                <a:ext cx="288032" cy="4320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9" name="Conector reto 78"/>
            <p:cNvCxnSpPr/>
            <p:nvPr/>
          </p:nvCxnSpPr>
          <p:spPr>
            <a:xfrm rot="16200000" flipV="1">
              <a:off x="3923928" y="1124744"/>
              <a:ext cx="504056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rot="5400000" flipH="1" flipV="1">
              <a:off x="9828584" y="1124744"/>
              <a:ext cx="504056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rot="5400000" flipH="1" flipV="1">
              <a:off x="3995936" y="6237312"/>
              <a:ext cx="36004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 rot="16200000" flipH="1">
              <a:off x="9900592" y="6237312"/>
              <a:ext cx="36004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tângulo 85"/>
            <p:cNvSpPr/>
            <p:nvPr/>
          </p:nvSpPr>
          <p:spPr>
            <a:xfrm>
              <a:off x="3995936" y="3789040"/>
              <a:ext cx="2808312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7740352" y="3789040"/>
              <a:ext cx="2520280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de cantos arredondados 98"/>
            <p:cNvSpPr/>
            <p:nvPr/>
          </p:nvSpPr>
          <p:spPr>
            <a:xfrm rot="889685">
              <a:off x="4158900" y="1907772"/>
              <a:ext cx="388975" cy="17827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99"/>
            <p:cNvGrpSpPr/>
            <p:nvPr/>
          </p:nvGrpSpPr>
          <p:grpSpPr>
            <a:xfrm rot="2967160">
              <a:off x="6588224" y="5491294"/>
              <a:ext cx="576064" cy="576063"/>
              <a:chOff x="1547664" y="2852936"/>
              <a:chExt cx="720080" cy="936104"/>
            </a:xfrm>
          </p:grpSpPr>
          <p:sp>
            <p:nvSpPr>
              <p:cNvPr id="101" name="Arredondar Retângulo no Mesmo Canto Lateral 100"/>
              <p:cNvSpPr/>
              <p:nvPr/>
            </p:nvSpPr>
            <p:spPr>
              <a:xfrm>
                <a:off x="1547664" y="2852936"/>
                <a:ext cx="720080" cy="720080"/>
              </a:xfrm>
              <a:prstGeom prst="round2Same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Arredondar Retângulo no Mesmo Canto Lateral 101"/>
              <p:cNvSpPr/>
              <p:nvPr/>
            </p:nvSpPr>
            <p:spPr>
              <a:xfrm>
                <a:off x="1547664" y="3429000"/>
                <a:ext cx="720080" cy="360040"/>
              </a:xfrm>
              <a:prstGeom prst="round2Same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3" name="Conector reto 102"/>
              <p:cNvCxnSpPr/>
              <p:nvPr/>
            </p:nvCxnSpPr>
            <p:spPr>
              <a:xfrm rot="5400000" flipH="1" flipV="1">
                <a:off x="1475656" y="3140968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 rot="5400000" flipH="1" flipV="1">
                <a:off x="1720146" y="3140968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 rot="10800000" flipH="1">
                <a:off x="1547664" y="3154920"/>
                <a:ext cx="720080" cy="0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117" name="Grupo 116"/>
            <p:cNvGrpSpPr/>
            <p:nvPr/>
          </p:nvGrpSpPr>
          <p:grpSpPr>
            <a:xfrm>
              <a:off x="4572000" y="4321899"/>
              <a:ext cx="1296144" cy="1555373"/>
              <a:chOff x="1475656" y="4437112"/>
              <a:chExt cx="1440160" cy="1728192"/>
            </a:xfrm>
          </p:grpSpPr>
          <p:sp>
            <p:nvSpPr>
              <p:cNvPr id="106" name="Retângulo de cantos arredondados 105"/>
              <p:cNvSpPr/>
              <p:nvPr/>
            </p:nvSpPr>
            <p:spPr>
              <a:xfrm>
                <a:off x="1763688" y="4725144"/>
                <a:ext cx="864096" cy="115212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0" name="Grupo 109"/>
              <p:cNvGrpSpPr/>
              <p:nvPr/>
            </p:nvGrpSpPr>
            <p:grpSpPr>
              <a:xfrm>
                <a:off x="1475656" y="4437112"/>
                <a:ext cx="878610" cy="1728192"/>
                <a:chOff x="1475656" y="4437112"/>
                <a:chExt cx="878610" cy="1728192"/>
              </a:xfrm>
            </p:grpSpPr>
            <p:sp>
              <p:nvSpPr>
                <p:cNvPr id="107" name="Arredondar Retângulo no Mesmo Canto Lateral 106"/>
                <p:cNvSpPr/>
                <p:nvPr/>
              </p:nvSpPr>
              <p:spPr>
                <a:xfrm rot="16200000">
                  <a:off x="1475656" y="4797152"/>
                  <a:ext cx="288032" cy="288032"/>
                </a:xfrm>
                <a:prstGeom prst="round2Same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Arredondar Retângulo no Mesmo Canto Lateral 107"/>
                <p:cNvSpPr/>
                <p:nvPr/>
              </p:nvSpPr>
              <p:spPr>
                <a:xfrm rot="16200000">
                  <a:off x="1475656" y="5157192"/>
                  <a:ext cx="288032" cy="288032"/>
                </a:xfrm>
                <a:prstGeom prst="round2Same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Arredondar Retângulo no Mesmo Canto Lateral 108"/>
                <p:cNvSpPr/>
                <p:nvPr/>
              </p:nvSpPr>
              <p:spPr>
                <a:xfrm rot="16200000">
                  <a:off x="1475656" y="5517232"/>
                  <a:ext cx="288032" cy="288032"/>
                </a:xfrm>
                <a:prstGeom prst="round2Same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Arredondar Retângulo no Mesmo Canto Lateral 114"/>
                <p:cNvSpPr/>
                <p:nvPr/>
              </p:nvSpPr>
              <p:spPr>
                <a:xfrm>
                  <a:off x="2051720" y="4437112"/>
                  <a:ext cx="288032" cy="288032"/>
                </a:xfrm>
                <a:prstGeom prst="round2Same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Arredondar Retângulo no Mesmo Canto Lateral 115"/>
                <p:cNvSpPr/>
                <p:nvPr/>
              </p:nvSpPr>
              <p:spPr>
                <a:xfrm flipV="1">
                  <a:off x="2066234" y="5877272"/>
                  <a:ext cx="288032" cy="288032"/>
                </a:xfrm>
                <a:prstGeom prst="round2Same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" name="Grupo 110"/>
              <p:cNvGrpSpPr/>
              <p:nvPr/>
            </p:nvGrpSpPr>
            <p:grpSpPr>
              <a:xfrm flipH="1">
                <a:off x="2627784" y="4797152"/>
                <a:ext cx="288032" cy="1008112"/>
                <a:chOff x="1475656" y="4797152"/>
                <a:chExt cx="288032" cy="1008112"/>
              </a:xfrm>
            </p:grpSpPr>
            <p:sp>
              <p:nvSpPr>
                <p:cNvPr id="112" name="Arredondar Retângulo no Mesmo Canto Lateral 111"/>
                <p:cNvSpPr/>
                <p:nvPr/>
              </p:nvSpPr>
              <p:spPr>
                <a:xfrm rot="16200000">
                  <a:off x="1475656" y="4797152"/>
                  <a:ext cx="288032" cy="288032"/>
                </a:xfrm>
                <a:prstGeom prst="round2Same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Arredondar Retângulo no Mesmo Canto Lateral 112"/>
                <p:cNvSpPr/>
                <p:nvPr/>
              </p:nvSpPr>
              <p:spPr>
                <a:xfrm rot="16200000">
                  <a:off x="1475656" y="5157192"/>
                  <a:ext cx="288032" cy="288032"/>
                </a:xfrm>
                <a:prstGeom prst="round2Same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Arredondar Retângulo no Mesmo Canto Lateral 113"/>
                <p:cNvSpPr/>
                <p:nvPr/>
              </p:nvSpPr>
              <p:spPr>
                <a:xfrm rot="16200000">
                  <a:off x="1475656" y="5517232"/>
                  <a:ext cx="288032" cy="288032"/>
                </a:xfrm>
                <a:prstGeom prst="round2Same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Grupo 128"/>
            <p:cNvGrpSpPr/>
            <p:nvPr/>
          </p:nvGrpSpPr>
          <p:grpSpPr>
            <a:xfrm rot="16596532">
              <a:off x="3693766" y="4817750"/>
              <a:ext cx="925708" cy="216265"/>
              <a:chOff x="1043608" y="4466140"/>
              <a:chExt cx="936104" cy="360040"/>
            </a:xfrm>
          </p:grpSpPr>
          <p:grpSp>
            <p:nvGrpSpPr>
              <p:cNvPr id="126" name="Grupo 125"/>
              <p:cNvGrpSpPr/>
              <p:nvPr/>
            </p:nvGrpSpPr>
            <p:grpSpPr>
              <a:xfrm>
                <a:off x="1043608" y="4466140"/>
                <a:ext cx="936104" cy="360040"/>
                <a:chOff x="1043608" y="4466140"/>
                <a:chExt cx="936104" cy="360040"/>
              </a:xfrm>
            </p:grpSpPr>
            <p:grpSp>
              <p:nvGrpSpPr>
                <p:cNvPr id="123" name="Grupo 122"/>
                <p:cNvGrpSpPr/>
                <p:nvPr/>
              </p:nvGrpSpPr>
              <p:grpSpPr>
                <a:xfrm rot="21254076">
                  <a:off x="1043608" y="4466140"/>
                  <a:ext cx="936104" cy="360040"/>
                  <a:chOff x="1043608" y="4466140"/>
                  <a:chExt cx="936104" cy="360040"/>
                </a:xfrm>
              </p:grpSpPr>
              <p:sp>
                <p:nvSpPr>
                  <p:cNvPr id="118" name="Paralelogramo 117"/>
                  <p:cNvSpPr/>
                  <p:nvPr/>
                </p:nvSpPr>
                <p:spPr>
                  <a:xfrm>
                    <a:off x="1043608" y="4466140"/>
                    <a:ext cx="936104" cy="360040"/>
                  </a:xfrm>
                  <a:prstGeom prst="parallelogram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0" name="Paralelogramo 119"/>
                  <p:cNvSpPr/>
                  <p:nvPr/>
                </p:nvSpPr>
                <p:spPr>
                  <a:xfrm>
                    <a:off x="1546781" y="4509120"/>
                    <a:ext cx="358219" cy="147598"/>
                  </a:xfrm>
                  <a:prstGeom prst="parallelogram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5" name="Paralelogramo 124"/>
                <p:cNvSpPr/>
                <p:nvPr/>
              </p:nvSpPr>
              <p:spPr>
                <a:xfrm rot="21254076">
                  <a:off x="1507463" y="4640319"/>
                  <a:ext cx="358219" cy="14759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7" name="Paralelogramo 126"/>
              <p:cNvSpPr/>
              <p:nvPr/>
            </p:nvSpPr>
            <p:spPr>
              <a:xfrm rot="21254076">
                <a:off x="1154005" y="4512788"/>
                <a:ext cx="358219" cy="147598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Paralelogramo 127"/>
              <p:cNvSpPr/>
              <p:nvPr/>
            </p:nvSpPr>
            <p:spPr>
              <a:xfrm rot="21254076">
                <a:off x="1122124" y="4665188"/>
                <a:ext cx="358219" cy="147598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 rot="250860">
              <a:off x="4614672" y="1198531"/>
              <a:ext cx="1538405" cy="249367"/>
              <a:chOff x="1043608" y="4466140"/>
              <a:chExt cx="936104" cy="360040"/>
            </a:xfrm>
          </p:grpSpPr>
          <p:grpSp>
            <p:nvGrpSpPr>
              <p:cNvPr id="131" name="Grupo 130"/>
              <p:cNvGrpSpPr/>
              <p:nvPr/>
            </p:nvGrpSpPr>
            <p:grpSpPr>
              <a:xfrm>
                <a:off x="1043608" y="4466140"/>
                <a:ext cx="936104" cy="360040"/>
                <a:chOff x="1043608" y="4466140"/>
                <a:chExt cx="936104" cy="360040"/>
              </a:xfrm>
            </p:grpSpPr>
            <p:grpSp>
              <p:nvGrpSpPr>
                <p:cNvPr id="134" name="Grupo 133"/>
                <p:cNvGrpSpPr/>
                <p:nvPr/>
              </p:nvGrpSpPr>
              <p:grpSpPr>
                <a:xfrm rot="21254076">
                  <a:off x="1043608" y="4466140"/>
                  <a:ext cx="936104" cy="360040"/>
                  <a:chOff x="1043608" y="4466140"/>
                  <a:chExt cx="936104" cy="360040"/>
                </a:xfrm>
              </p:grpSpPr>
              <p:sp>
                <p:nvSpPr>
                  <p:cNvPr id="136" name="Paralelogramo 135"/>
                  <p:cNvSpPr/>
                  <p:nvPr/>
                </p:nvSpPr>
                <p:spPr>
                  <a:xfrm>
                    <a:off x="1043608" y="4466140"/>
                    <a:ext cx="936104" cy="360040"/>
                  </a:xfrm>
                  <a:prstGeom prst="parallelogram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7" name="Paralelogramo 136"/>
                  <p:cNvSpPr/>
                  <p:nvPr/>
                </p:nvSpPr>
                <p:spPr>
                  <a:xfrm>
                    <a:off x="1546781" y="4509120"/>
                    <a:ext cx="358219" cy="147598"/>
                  </a:xfrm>
                  <a:prstGeom prst="parallelogram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5" name="Paralelogramo 134"/>
                <p:cNvSpPr/>
                <p:nvPr/>
              </p:nvSpPr>
              <p:spPr>
                <a:xfrm rot="21254076">
                  <a:off x="1507463" y="4640319"/>
                  <a:ext cx="358219" cy="14759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2" name="Paralelogramo 131"/>
              <p:cNvSpPr/>
              <p:nvPr/>
            </p:nvSpPr>
            <p:spPr>
              <a:xfrm rot="21254076">
                <a:off x="1154005" y="4512788"/>
                <a:ext cx="358219" cy="147598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Paralelogramo 132"/>
              <p:cNvSpPr/>
              <p:nvPr/>
            </p:nvSpPr>
            <p:spPr>
              <a:xfrm rot="21254076">
                <a:off x="1122124" y="4665188"/>
                <a:ext cx="358219" cy="147598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8" name="Grupo 137"/>
            <p:cNvGrpSpPr/>
            <p:nvPr/>
          </p:nvGrpSpPr>
          <p:grpSpPr>
            <a:xfrm rot="250860">
              <a:off x="8360283" y="1195007"/>
              <a:ext cx="1538405" cy="249367"/>
              <a:chOff x="1043608" y="4466140"/>
              <a:chExt cx="936104" cy="360040"/>
            </a:xfrm>
          </p:grpSpPr>
          <p:grpSp>
            <p:nvGrpSpPr>
              <p:cNvPr id="139" name="Grupo 138"/>
              <p:cNvGrpSpPr/>
              <p:nvPr/>
            </p:nvGrpSpPr>
            <p:grpSpPr>
              <a:xfrm>
                <a:off x="1043608" y="4466140"/>
                <a:ext cx="936104" cy="360040"/>
                <a:chOff x="1043608" y="4466140"/>
                <a:chExt cx="936104" cy="360040"/>
              </a:xfrm>
            </p:grpSpPr>
            <p:grpSp>
              <p:nvGrpSpPr>
                <p:cNvPr id="142" name="Grupo 141"/>
                <p:cNvGrpSpPr/>
                <p:nvPr/>
              </p:nvGrpSpPr>
              <p:grpSpPr>
                <a:xfrm rot="21254076">
                  <a:off x="1043608" y="4466140"/>
                  <a:ext cx="936104" cy="360040"/>
                  <a:chOff x="1043608" y="4466140"/>
                  <a:chExt cx="936104" cy="360040"/>
                </a:xfrm>
              </p:grpSpPr>
              <p:sp>
                <p:nvSpPr>
                  <p:cNvPr id="144" name="Paralelogramo 143"/>
                  <p:cNvSpPr/>
                  <p:nvPr/>
                </p:nvSpPr>
                <p:spPr>
                  <a:xfrm>
                    <a:off x="1043608" y="4466140"/>
                    <a:ext cx="936104" cy="360040"/>
                  </a:xfrm>
                  <a:prstGeom prst="parallelogram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Paralelogramo 144"/>
                  <p:cNvSpPr/>
                  <p:nvPr/>
                </p:nvSpPr>
                <p:spPr>
                  <a:xfrm>
                    <a:off x="1546781" y="4509120"/>
                    <a:ext cx="358219" cy="147598"/>
                  </a:xfrm>
                  <a:prstGeom prst="parallelogram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3" name="Paralelogramo 142"/>
                <p:cNvSpPr/>
                <p:nvPr/>
              </p:nvSpPr>
              <p:spPr>
                <a:xfrm rot="21254076">
                  <a:off x="1507463" y="4640319"/>
                  <a:ext cx="358219" cy="14759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0" name="Paralelogramo 139"/>
              <p:cNvSpPr/>
              <p:nvPr/>
            </p:nvSpPr>
            <p:spPr>
              <a:xfrm rot="21254076">
                <a:off x="1154005" y="4512788"/>
                <a:ext cx="358219" cy="147598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Paralelogramo 140"/>
              <p:cNvSpPr/>
              <p:nvPr/>
            </p:nvSpPr>
            <p:spPr>
              <a:xfrm rot="21254076">
                <a:off x="1122124" y="4665188"/>
                <a:ext cx="358219" cy="147598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Grupo 145"/>
            <p:cNvGrpSpPr/>
            <p:nvPr/>
          </p:nvGrpSpPr>
          <p:grpSpPr>
            <a:xfrm rot="250860">
              <a:off x="7747396" y="6335216"/>
              <a:ext cx="1538405" cy="249367"/>
              <a:chOff x="1043608" y="4466140"/>
              <a:chExt cx="936104" cy="360040"/>
            </a:xfrm>
          </p:grpSpPr>
          <p:grpSp>
            <p:nvGrpSpPr>
              <p:cNvPr id="147" name="Grupo 146"/>
              <p:cNvGrpSpPr/>
              <p:nvPr/>
            </p:nvGrpSpPr>
            <p:grpSpPr>
              <a:xfrm>
                <a:off x="1043608" y="4466140"/>
                <a:ext cx="936104" cy="360040"/>
                <a:chOff x="1043608" y="4466140"/>
                <a:chExt cx="936104" cy="360040"/>
              </a:xfrm>
            </p:grpSpPr>
            <p:grpSp>
              <p:nvGrpSpPr>
                <p:cNvPr id="150" name="Grupo 149"/>
                <p:cNvGrpSpPr/>
                <p:nvPr/>
              </p:nvGrpSpPr>
              <p:grpSpPr>
                <a:xfrm rot="21254076">
                  <a:off x="1043608" y="4466140"/>
                  <a:ext cx="936104" cy="360040"/>
                  <a:chOff x="1043608" y="4466140"/>
                  <a:chExt cx="936104" cy="360040"/>
                </a:xfrm>
              </p:grpSpPr>
              <p:sp>
                <p:nvSpPr>
                  <p:cNvPr id="152" name="Paralelogramo 151"/>
                  <p:cNvSpPr/>
                  <p:nvPr/>
                </p:nvSpPr>
                <p:spPr>
                  <a:xfrm>
                    <a:off x="1043608" y="4466140"/>
                    <a:ext cx="936104" cy="360040"/>
                  </a:xfrm>
                  <a:prstGeom prst="parallelogram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Paralelogramo 152"/>
                  <p:cNvSpPr/>
                  <p:nvPr/>
                </p:nvSpPr>
                <p:spPr>
                  <a:xfrm>
                    <a:off x="1546781" y="4509120"/>
                    <a:ext cx="358219" cy="147598"/>
                  </a:xfrm>
                  <a:prstGeom prst="parallelogram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51" name="Paralelogramo 150"/>
                <p:cNvSpPr/>
                <p:nvPr/>
              </p:nvSpPr>
              <p:spPr>
                <a:xfrm rot="21254076">
                  <a:off x="1507463" y="4640319"/>
                  <a:ext cx="358219" cy="147598"/>
                </a:xfrm>
                <a:prstGeom prst="parallelogram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Paralelogramo 147"/>
              <p:cNvSpPr/>
              <p:nvPr/>
            </p:nvSpPr>
            <p:spPr>
              <a:xfrm rot="21254076">
                <a:off x="1154005" y="4512788"/>
                <a:ext cx="358219" cy="147598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Paralelogramo 148"/>
              <p:cNvSpPr/>
              <p:nvPr/>
            </p:nvSpPr>
            <p:spPr>
              <a:xfrm rot="21254076">
                <a:off x="1122124" y="4665188"/>
                <a:ext cx="358219" cy="147598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Grupo 154"/>
            <p:cNvGrpSpPr/>
            <p:nvPr/>
          </p:nvGrpSpPr>
          <p:grpSpPr>
            <a:xfrm rot="5400000">
              <a:off x="8496436" y="3465005"/>
              <a:ext cx="504055" cy="1440160"/>
              <a:chOff x="5652120" y="2060848"/>
              <a:chExt cx="864096" cy="1224137"/>
            </a:xfrm>
          </p:grpSpPr>
          <p:sp>
            <p:nvSpPr>
              <p:cNvPr id="156" name="Arredondar Retângulo no Mesmo Canto Lateral 155"/>
              <p:cNvSpPr/>
              <p:nvPr/>
            </p:nvSpPr>
            <p:spPr>
              <a:xfrm rot="5400000">
                <a:off x="5688124" y="2456893"/>
                <a:ext cx="1152128" cy="504056"/>
              </a:xfrm>
              <a:prstGeom prst="round2Same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7" name="Conector reto 156"/>
              <p:cNvCxnSpPr/>
              <p:nvPr/>
            </p:nvCxnSpPr>
            <p:spPr>
              <a:xfrm>
                <a:off x="6012160" y="2852936"/>
                <a:ext cx="504056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58" name="Conector reto 157"/>
              <p:cNvCxnSpPr/>
              <p:nvPr/>
            </p:nvCxnSpPr>
            <p:spPr>
              <a:xfrm>
                <a:off x="6012160" y="2492896"/>
                <a:ext cx="504056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159" name="Paralelogramo 158"/>
              <p:cNvSpPr/>
              <p:nvPr/>
            </p:nvSpPr>
            <p:spPr>
              <a:xfrm rot="16200000">
                <a:off x="5220072" y="2492896"/>
                <a:ext cx="1224136" cy="360040"/>
              </a:xfrm>
              <a:prstGeom prst="parallelogram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0" name="Grupo 159"/>
            <p:cNvGrpSpPr/>
            <p:nvPr/>
          </p:nvGrpSpPr>
          <p:grpSpPr>
            <a:xfrm>
              <a:off x="9468545" y="4149081"/>
              <a:ext cx="432048" cy="288032"/>
              <a:chOff x="1259632" y="2636912"/>
              <a:chExt cx="864096" cy="792088"/>
            </a:xfrm>
          </p:grpSpPr>
          <p:sp>
            <p:nvSpPr>
              <p:cNvPr id="161" name="Retângulo de cantos arredondados 160"/>
              <p:cNvSpPr/>
              <p:nvPr/>
            </p:nvSpPr>
            <p:spPr>
              <a:xfrm>
                <a:off x="1331640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Retângulo de cantos arredondados 161"/>
              <p:cNvSpPr/>
              <p:nvPr/>
            </p:nvSpPr>
            <p:spPr>
              <a:xfrm>
                <a:off x="1835696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Retângulo de cantos arredondados 162"/>
              <p:cNvSpPr/>
              <p:nvPr/>
            </p:nvSpPr>
            <p:spPr>
              <a:xfrm>
                <a:off x="1331640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Retângulo de cantos arredondados 163"/>
              <p:cNvSpPr/>
              <p:nvPr/>
            </p:nvSpPr>
            <p:spPr>
              <a:xfrm>
                <a:off x="1835696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Elipse 164"/>
              <p:cNvSpPr/>
              <p:nvPr/>
            </p:nvSpPr>
            <p:spPr>
              <a:xfrm>
                <a:off x="1259632" y="2708920"/>
                <a:ext cx="864096" cy="72008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Elipse 165"/>
              <p:cNvSpPr/>
              <p:nvPr/>
            </p:nvSpPr>
            <p:spPr>
              <a:xfrm>
                <a:off x="1259632" y="2636912"/>
                <a:ext cx="864096" cy="72008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5" name="Grupo 174"/>
            <p:cNvGrpSpPr/>
            <p:nvPr/>
          </p:nvGrpSpPr>
          <p:grpSpPr>
            <a:xfrm>
              <a:off x="7236296" y="1124744"/>
              <a:ext cx="1008112" cy="936104"/>
              <a:chOff x="2051720" y="3212976"/>
              <a:chExt cx="1008112" cy="1512168"/>
            </a:xfrm>
          </p:grpSpPr>
          <p:sp>
            <p:nvSpPr>
              <p:cNvPr id="167" name="Fluxograma: Operação manual 166"/>
              <p:cNvSpPr/>
              <p:nvPr/>
            </p:nvSpPr>
            <p:spPr>
              <a:xfrm>
                <a:off x="2051720" y="4005064"/>
                <a:ext cx="1008112" cy="576064"/>
              </a:xfrm>
              <a:prstGeom prst="flowChartManualOperatio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Fluxograma: Operação manual 167"/>
              <p:cNvSpPr/>
              <p:nvPr/>
            </p:nvSpPr>
            <p:spPr>
              <a:xfrm>
                <a:off x="2242204" y="4221088"/>
                <a:ext cx="630070" cy="360040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Fluxograma: Operação manual 169"/>
              <p:cNvSpPr/>
              <p:nvPr/>
            </p:nvSpPr>
            <p:spPr>
              <a:xfrm>
                <a:off x="2267744" y="3429000"/>
                <a:ext cx="576064" cy="576064"/>
              </a:xfrm>
              <a:prstGeom prst="flowChartManualOperatio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Retângulo 170"/>
              <p:cNvSpPr/>
              <p:nvPr/>
            </p:nvSpPr>
            <p:spPr>
              <a:xfrm>
                <a:off x="2267744" y="3212976"/>
                <a:ext cx="576064" cy="216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Retângulo de cantos arredondados 171"/>
              <p:cNvSpPr/>
              <p:nvPr/>
            </p:nvSpPr>
            <p:spPr>
              <a:xfrm>
                <a:off x="2253230" y="4509120"/>
                <a:ext cx="576064" cy="21602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Forma livre 173"/>
              <p:cNvSpPr/>
              <p:nvPr/>
            </p:nvSpPr>
            <p:spPr>
              <a:xfrm>
                <a:off x="2311286" y="4221088"/>
                <a:ext cx="476424" cy="279487"/>
              </a:xfrm>
              <a:custGeom>
                <a:avLst/>
                <a:gdLst>
                  <a:gd name="connsiteX0" fmla="*/ 87086 w 1398210"/>
                  <a:gd name="connsiteY0" fmla="*/ 639596 h 828282"/>
                  <a:gd name="connsiteX1" fmla="*/ 159657 w 1398210"/>
                  <a:gd name="connsiteY1" fmla="*/ 726682 h 828282"/>
                  <a:gd name="connsiteX2" fmla="*/ 203200 w 1398210"/>
                  <a:gd name="connsiteY2" fmla="*/ 741196 h 828282"/>
                  <a:gd name="connsiteX3" fmla="*/ 304800 w 1398210"/>
                  <a:gd name="connsiteY3" fmla="*/ 726682 h 828282"/>
                  <a:gd name="connsiteX4" fmla="*/ 348343 w 1398210"/>
                  <a:gd name="connsiteY4" fmla="*/ 712168 h 828282"/>
                  <a:gd name="connsiteX5" fmla="*/ 435429 w 1398210"/>
                  <a:gd name="connsiteY5" fmla="*/ 726682 h 828282"/>
                  <a:gd name="connsiteX6" fmla="*/ 566057 w 1398210"/>
                  <a:gd name="connsiteY6" fmla="*/ 799253 h 828282"/>
                  <a:gd name="connsiteX7" fmla="*/ 609600 w 1398210"/>
                  <a:gd name="connsiteY7" fmla="*/ 828282 h 828282"/>
                  <a:gd name="connsiteX8" fmla="*/ 667657 w 1398210"/>
                  <a:gd name="connsiteY8" fmla="*/ 799253 h 828282"/>
                  <a:gd name="connsiteX9" fmla="*/ 711200 w 1398210"/>
                  <a:gd name="connsiteY9" fmla="*/ 784739 h 828282"/>
                  <a:gd name="connsiteX10" fmla="*/ 725714 w 1398210"/>
                  <a:gd name="connsiteY10" fmla="*/ 741196 h 828282"/>
                  <a:gd name="connsiteX11" fmla="*/ 870857 w 1398210"/>
                  <a:gd name="connsiteY11" fmla="*/ 712168 h 828282"/>
                  <a:gd name="connsiteX12" fmla="*/ 885371 w 1398210"/>
                  <a:gd name="connsiteY12" fmla="*/ 755711 h 828282"/>
                  <a:gd name="connsiteX13" fmla="*/ 943429 w 1398210"/>
                  <a:gd name="connsiteY13" fmla="*/ 770225 h 828282"/>
                  <a:gd name="connsiteX14" fmla="*/ 986971 w 1398210"/>
                  <a:gd name="connsiteY14" fmla="*/ 799253 h 828282"/>
                  <a:gd name="connsiteX15" fmla="*/ 1277257 w 1398210"/>
                  <a:gd name="connsiteY15" fmla="*/ 770225 h 828282"/>
                  <a:gd name="connsiteX16" fmla="*/ 1320800 w 1398210"/>
                  <a:gd name="connsiteY16" fmla="*/ 741196 h 828282"/>
                  <a:gd name="connsiteX17" fmla="*/ 1306286 w 1398210"/>
                  <a:gd name="connsiteY17" fmla="*/ 683139 h 828282"/>
                  <a:gd name="connsiteX18" fmla="*/ 1219200 w 1398210"/>
                  <a:gd name="connsiteY18" fmla="*/ 683139 h 828282"/>
                  <a:gd name="connsiteX19" fmla="*/ 1262743 w 1398210"/>
                  <a:gd name="connsiteY19" fmla="*/ 668625 h 828282"/>
                  <a:gd name="connsiteX20" fmla="*/ 1306286 w 1398210"/>
                  <a:gd name="connsiteY20" fmla="*/ 581539 h 828282"/>
                  <a:gd name="connsiteX21" fmla="*/ 1320800 w 1398210"/>
                  <a:gd name="connsiteY21" fmla="*/ 537996 h 828282"/>
                  <a:gd name="connsiteX22" fmla="*/ 1306286 w 1398210"/>
                  <a:gd name="connsiteY22" fmla="*/ 291253 h 828282"/>
                  <a:gd name="connsiteX23" fmla="*/ 1248229 w 1398210"/>
                  <a:gd name="connsiteY23" fmla="*/ 305768 h 828282"/>
                  <a:gd name="connsiteX24" fmla="*/ 1204686 w 1398210"/>
                  <a:gd name="connsiteY24" fmla="*/ 479939 h 828282"/>
                  <a:gd name="connsiteX25" fmla="*/ 1117600 w 1398210"/>
                  <a:gd name="connsiteY25" fmla="*/ 421882 h 828282"/>
                  <a:gd name="connsiteX26" fmla="*/ 1103086 w 1398210"/>
                  <a:gd name="connsiteY26" fmla="*/ 349311 h 828282"/>
                  <a:gd name="connsiteX27" fmla="*/ 1059543 w 1398210"/>
                  <a:gd name="connsiteY27" fmla="*/ 334796 h 828282"/>
                  <a:gd name="connsiteX28" fmla="*/ 972457 w 1398210"/>
                  <a:gd name="connsiteY28" fmla="*/ 320282 h 828282"/>
                  <a:gd name="connsiteX29" fmla="*/ 957943 w 1398210"/>
                  <a:gd name="connsiteY29" fmla="*/ 436396 h 828282"/>
                  <a:gd name="connsiteX30" fmla="*/ 914400 w 1398210"/>
                  <a:gd name="connsiteY30" fmla="*/ 421882 h 828282"/>
                  <a:gd name="connsiteX31" fmla="*/ 856343 w 1398210"/>
                  <a:gd name="connsiteY31" fmla="*/ 407368 h 828282"/>
                  <a:gd name="connsiteX32" fmla="*/ 827314 w 1398210"/>
                  <a:gd name="connsiteY32" fmla="*/ 363825 h 828282"/>
                  <a:gd name="connsiteX33" fmla="*/ 812800 w 1398210"/>
                  <a:gd name="connsiteY33" fmla="*/ 305768 h 828282"/>
                  <a:gd name="connsiteX34" fmla="*/ 696686 w 1398210"/>
                  <a:gd name="connsiteY34" fmla="*/ 320282 h 828282"/>
                  <a:gd name="connsiteX35" fmla="*/ 682171 w 1398210"/>
                  <a:gd name="connsiteY35" fmla="*/ 363825 h 828282"/>
                  <a:gd name="connsiteX36" fmla="*/ 595086 w 1398210"/>
                  <a:gd name="connsiteY36" fmla="*/ 392853 h 828282"/>
                  <a:gd name="connsiteX37" fmla="*/ 551543 w 1398210"/>
                  <a:gd name="connsiteY37" fmla="*/ 349311 h 828282"/>
                  <a:gd name="connsiteX38" fmla="*/ 551543 w 1398210"/>
                  <a:gd name="connsiteY38" fmla="*/ 262225 h 828282"/>
                  <a:gd name="connsiteX39" fmla="*/ 566057 w 1398210"/>
                  <a:gd name="connsiteY39" fmla="*/ 175139 h 828282"/>
                  <a:gd name="connsiteX40" fmla="*/ 522514 w 1398210"/>
                  <a:gd name="connsiteY40" fmla="*/ 160625 h 828282"/>
                  <a:gd name="connsiteX41" fmla="*/ 464457 w 1398210"/>
                  <a:gd name="connsiteY41" fmla="*/ 175139 h 828282"/>
                  <a:gd name="connsiteX42" fmla="*/ 449943 w 1398210"/>
                  <a:gd name="connsiteY42" fmla="*/ 218682 h 828282"/>
                  <a:gd name="connsiteX43" fmla="*/ 435429 w 1398210"/>
                  <a:gd name="connsiteY43" fmla="*/ 291253 h 828282"/>
                  <a:gd name="connsiteX44" fmla="*/ 406400 w 1398210"/>
                  <a:gd name="connsiteY44" fmla="*/ 334796 h 828282"/>
                  <a:gd name="connsiteX45" fmla="*/ 420914 w 1398210"/>
                  <a:gd name="connsiteY45" fmla="*/ 407368 h 828282"/>
                  <a:gd name="connsiteX46" fmla="*/ 435429 w 1398210"/>
                  <a:gd name="connsiteY46" fmla="*/ 465425 h 828282"/>
                  <a:gd name="connsiteX47" fmla="*/ 391886 w 1398210"/>
                  <a:gd name="connsiteY47" fmla="*/ 479939 h 828282"/>
                  <a:gd name="connsiteX48" fmla="*/ 348343 w 1398210"/>
                  <a:gd name="connsiteY48" fmla="*/ 465425 h 828282"/>
                  <a:gd name="connsiteX49" fmla="*/ 319314 w 1398210"/>
                  <a:gd name="connsiteY49" fmla="*/ 421882 h 828282"/>
                  <a:gd name="connsiteX50" fmla="*/ 275771 w 1398210"/>
                  <a:gd name="connsiteY50" fmla="*/ 378339 h 828282"/>
                  <a:gd name="connsiteX51" fmla="*/ 261257 w 1398210"/>
                  <a:gd name="connsiteY51" fmla="*/ 334796 h 828282"/>
                  <a:gd name="connsiteX52" fmla="*/ 275771 w 1398210"/>
                  <a:gd name="connsiteY52" fmla="*/ 262225 h 828282"/>
                  <a:gd name="connsiteX53" fmla="*/ 290286 w 1398210"/>
                  <a:gd name="connsiteY53" fmla="*/ 218682 h 828282"/>
                  <a:gd name="connsiteX54" fmla="*/ 362857 w 1398210"/>
                  <a:gd name="connsiteY54" fmla="*/ 131596 h 828282"/>
                  <a:gd name="connsiteX55" fmla="*/ 449943 w 1398210"/>
                  <a:gd name="connsiteY55" fmla="*/ 73539 h 828282"/>
                  <a:gd name="connsiteX56" fmla="*/ 391886 w 1398210"/>
                  <a:gd name="connsiteY56" fmla="*/ 15482 h 828282"/>
                  <a:gd name="connsiteX57" fmla="*/ 348343 w 1398210"/>
                  <a:gd name="connsiteY57" fmla="*/ 59025 h 828282"/>
                  <a:gd name="connsiteX58" fmla="*/ 333829 w 1398210"/>
                  <a:gd name="connsiteY58" fmla="*/ 102568 h 828282"/>
                  <a:gd name="connsiteX59" fmla="*/ 246743 w 1398210"/>
                  <a:gd name="connsiteY59" fmla="*/ 175139 h 828282"/>
                  <a:gd name="connsiteX60" fmla="*/ 203200 w 1398210"/>
                  <a:gd name="connsiteY60" fmla="*/ 349311 h 828282"/>
                  <a:gd name="connsiteX61" fmla="*/ 159657 w 1398210"/>
                  <a:gd name="connsiteY61" fmla="*/ 436396 h 828282"/>
                  <a:gd name="connsiteX62" fmla="*/ 145143 w 1398210"/>
                  <a:gd name="connsiteY62" fmla="*/ 479939 h 828282"/>
                  <a:gd name="connsiteX63" fmla="*/ 43543 w 1398210"/>
                  <a:gd name="connsiteY63" fmla="*/ 421882 h 828282"/>
                  <a:gd name="connsiteX64" fmla="*/ 0 w 1398210"/>
                  <a:gd name="connsiteY64" fmla="*/ 407368 h 828282"/>
                  <a:gd name="connsiteX65" fmla="*/ 14514 w 1398210"/>
                  <a:gd name="connsiteY65" fmla="*/ 523482 h 828282"/>
                  <a:gd name="connsiteX66" fmla="*/ 58057 w 1398210"/>
                  <a:gd name="connsiteY66" fmla="*/ 567025 h 828282"/>
                  <a:gd name="connsiteX67" fmla="*/ 87086 w 1398210"/>
                  <a:gd name="connsiteY67" fmla="*/ 639596 h 828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398210" h="828282">
                    <a:moveTo>
                      <a:pt x="87086" y="639596"/>
                    </a:moveTo>
                    <a:cubicBezTo>
                      <a:pt x="104019" y="666205"/>
                      <a:pt x="126130" y="704331"/>
                      <a:pt x="159657" y="726682"/>
                    </a:cubicBezTo>
                    <a:cubicBezTo>
                      <a:pt x="172387" y="735169"/>
                      <a:pt x="188686" y="736358"/>
                      <a:pt x="203200" y="741196"/>
                    </a:cubicBezTo>
                    <a:cubicBezTo>
                      <a:pt x="237067" y="736358"/>
                      <a:pt x="271254" y="733391"/>
                      <a:pt x="304800" y="726682"/>
                    </a:cubicBezTo>
                    <a:cubicBezTo>
                      <a:pt x="319802" y="723682"/>
                      <a:pt x="333044" y="712168"/>
                      <a:pt x="348343" y="712168"/>
                    </a:cubicBezTo>
                    <a:cubicBezTo>
                      <a:pt x="377772" y="712168"/>
                      <a:pt x="406400" y="721844"/>
                      <a:pt x="435429" y="726682"/>
                    </a:cubicBezTo>
                    <a:cubicBezTo>
                      <a:pt x="535244" y="793226"/>
                      <a:pt x="489416" y="773707"/>
                      <a:pt x="566057" y="799253"/>
                    </a:cubicBezTo>
                    <a:cubicBezTo>
                      <a:pt x="580571" y="808929"/>
                      <a:pt x="592156" y="828282"/>
                      <a:pt x="609600" y="828282"/>
                    </a:cubicBezTo>
                    <a:cubicBezTo>
                      <a:pt x="631237" y="828282"/>
                      <a:pt x="647770" y="807776"/>
                      <a:pt x="667657" y="799253"/>
                    </a:cubicBezTo>
                    <a:cubicBezTo>
                      <a:pt x="681719" y="793226"/>
                      <a:pt x="696686" y="789577"/>
                      <a:pt x="711200" y="784739"/>
                    </a:cubicBezTo>
                    <a:cubicBezTo>
                      <a:pt x="716038" y="770225"/>
                      <a:pt x="717227" y="753926"/>
                      <a:pt x="725714" y="741196"/>
                    </a:cubicBezTo>
                    <a:cubicBezTo>
                      <a:pt x="772833" y="670517"/>
                      <a:pt x="783295" y="699658"/>
                      <a:pt x="870857" y="712168"/>
                    </a:cubicBezTo>
                    <a:cubicBezTo>
                      <a:pt x="875695" y="726682"/>
                      <a:pt x="873424" y="746154"/>
                      <a:pt x="885371" y="755711"/>
                    </a:cubicBezTo>
                    <a:cubicBezTo>
                      <a:pt x="900948" y="768172"/>
                      <a:pt x="925094" y="762367"/>
                      <a:pt x="943429" y="770225"/>
                    </a:cubicBezTo>
                    <a:cubicBezTo>
                      <a:pt x="959462" y="777096"/>
                      <a:pt x="972457" y="789577"/>
                      <a:pt x="986971" y="799253"/>
                    </a:cubicBezTo>
                    <a:cubicBezTo>
                      <a:pt x="1001380" y="798405"/>
                      <a:pt x="1201531" y="808088"/>
                      <a:pt x="1277257" y="770225"/>
                    </a:cubicBezTo>
                    <a:cubicBezTo>
                      <a:pt x="1292859" y="762424"/>
                      <a:pt x="1306286" y="750872"/>
                      <a:pt x="1320800" y="741196"/>
                    </a:cubicBezTo>
                    <a:cubicBezTo>
                      <a:pt x="1315962" y="721844"/>
                      <a:pt x="1318747" y="698716"/>
                      <a:pt x="1306286" y="683139"/>
                    </a:cubicBezTo>
                    <a:cubicBezTo>
                      <a:pt x="1281841" y="652583"/>
                      <a:pt x="1243645" y="674991"/>
                      <a:pt x="1219200" y="683139"/>
                    </a:cubicBezTo>
                    <a:lnTo>
                      <a:pt x="1262743" y="668625"/>
                    </a:lnTo>
                    <a:cubicBezTo>
                      <a:pt x="1299224" y="559179"/>
                      <a:pt x="1250013" y="694085"/>
                      <a:pt x="1306286" y="581539"/>
                    </a:cubicBezTo>
                    <a:cubicBezTo>
                      <a:pt x="1313128" y="567855"/>
                      <a:pt x="1315962" y="552510"/>
                      <a:pt x="1320800" y="537996"/>
                    </a:cubicBezTo>
                    <a:cubicBezTo>
                      <a:pt x="1352732" y="314476"/>
                      <a:pt x="1398210" y="383177"/>
                      <a:pt x="1306286" y="291253"/>
                    </a:cubicBezTo>
                    <a:cubicBezTo>
                      <a:pt x="1286934" y="296091"/>
                      <a:pt x="1257686" y="288204"/>
                      <a:pt x="1248229" y="305768"/>
                    </a:cubicBezTo>
                    <a:cubicBezTo>
                      <a:pt x="1219857" y="358459"/>
                      <a:pt x="1204686" y="479939"/>
                      <a:pt x="1204686" y="479939"/>
                    </a:cubicBezTo>
                    <a:cubicBezTo>
                      <a:pt x="1165981" y="467038"/>
                      <a:pt x="1139345" y="465371"/>
                      <a:pt x="1117600" y="421882"/>
                    </a:cubicBezTo>
                    <a:cubicBezTo>
                      <a:pt x="1106568" y="399817"/>
                      <a:pt x="1116770" y="369837"/>
                      <a:pt x="1103086" y="349311"/>
                    </a:cubicBezTo>
                    <a:cubicBezTo>
                      <a:pt x="1094599" y="336581"/>
                      <a:pt x="1074478" y="338115"/>
                      <a:pt x="1059543" y="334796"/>
                    </a:cubicBezTo>
                    <a:cubicBezTo>
                      <a:pt x="1030815" y="328412"/>
                      <a:pt x="1001486" y="325120"/>
                      <a:pt x="972457" y="320282"/>
                    </a:cubicBezTo>
                    <a:cubicBezTo>
                      <a:pt x="967619" y="358987"/>
                      <a:pt x="977295" y="402529"/>
                      <a:pt x="957943" y="436396"/>
                    </a:cubicBezTo>
                    <a:cubicBezTo>
                      <a:pt x="950352" y="449680"/>
                      <a:pt x="929111" y="426085"/>
                      <a:pt x="914400" y="421882"/>
                    </a:cubicBezTo>
                    <a:cubicBezTo>
                      <a:pt x="895220" y="416402"/>
                      <a:pt x="875695" y="412206"/>
                      <a:pt x="856343" y="407368"/>
                    </a:cubicBezTo>
                    <a:cubicBezTo>
                      <a:pt x="846667" y="392854"/>
                      <a:pt x="834186" y="379859"/>
                      <a:pt x="827314" y="363825"/>
                    </a:cubicBezTo>
                    <a:cubicBezTo>
                      <a:pt x="819456" y="345490"/>
                      <a:pt x="831724" y="312076"/>
                      <a:pt x="812800" y="305768"/>
                    </a:cubicBezTo>
                    <a:cubicBezTo>
                      <a:pt x="775796" y="293433"/>
                      <a:pt x="735391" y="315444"/>
                      <a:pt x="696686" y="320282"/>
                    </a:cubicBezTo>
                    <a:cubicBezTo>
                      <a:pt x="691848" y="334796"/>
                      <a:pt x="694621" y="354932"/>
                      <a:pt x="682171" y="363825"/>
                    </a:cubicBezTo>
                    <a:cubicBezTo>
                      <a:pt x="657272" y="381610"/>
                      <a:pt x="595086" y="392853"/>
                      <a:pt x="595086" y="392853"/>
                    </a:cubicBezTo>
                    <a:cubicBezTo>
                      <a:pt x="580572" y="378339"/>
                      <a:pt x="562929" y="366390"/>
                      <a:pt x="551543" y="349311"/>
                    </a:cubicBezTo>
                    <a:cubicBezTo>
                      <a:pt x="522515" y="305769"/>
                      <a:pt x="541867" y="305767"/>
                      <a:pt x="551543" y="262225"/>
                    </a:cubicBezTo>
                    <a:cubicBezTo>
                      <a:pt x="557927" y="233497"/>
                      <a:pt x="561219" y="204168"/>
                      <a:pt x="566057" y="175139"/>
                    </a:cubicBezTo>
                    <a:cubicBezTo>
                      <a:pt x="551543" y="170301"/>
                      <a:pt x="537813" y="160625"/>
                      <a:pt x="522514" y="160625"/>
                    </a:cubicBezTo>
                    <a:cubicBezTo>
                      <a:pt x="502566" y="160625"/>
                      <a:pt x="480034" y="162678"/>
                      <a:pt x="464457" y="175139"/>
                    </a:cubicBezTo>
                    <a:cubicBezTo>
                      <a:pt x="452510" y="184696"/>
                      <a:pt x="453654" y="203839"/>
                      <a:pt x="449943" y="218682"/>
                    </a:cubicBezTo>
                    <a:cubicBezTo>
                      <a:pt x="443960" y="242615"/>
                      <a:pt x="444091" y="268154"/>
                      <a:pt x="435429" y="291253"/>
                    </a:cubicBezTo>
                    <a:cubicBezTo>
                      <a:pt x="429304" y="307586"/>
                      <a:pt x="416076" y="320282"/>
                      <a:pt x="406400" y="334796"/>
                    </a:cubicBezTo>
                    <a:cubicBezTo>
                      <a:pt x="411238" y="358987"/>
                      <a:pt x="415562" y="383286"/>
                      <a:pt x="420914" y="407368"/>
                    </a:cubicBezTo>
                    <a:cubicBezTo>
                      <a:pt x="425241" y="426841"/>
                      <a:pt x="442837" y="446904"/>
                      <a:pt x="435429" y="465425"/>
                    </a:cubicBezTo>
                    <a:cubicBezTo>
                      <a:pt x="429747" y="479630"/>
                      <a:pt x="406400" y="475101"/>
                      <a:pt x="391886" y="479939"/>
                    </a:cubicBezTo>
                    <a:cubicBezTo>
                      <a:pt x="377372" y="475101"/>
                      <a:pt x="360290" y="474982"/>
                      <a:pt x="348343" y="465425"/>
                    </a:cubicBezTo>
                    <a:cubicBezTo>
                      <a:pt x="334721" y="454528"/>
                      <a:pt x="330481" y="435283"/>
                      <a:pt x="319314" y="421882"/>
                    </a:cubicBezTo>
                    <a:cubicBezTo>
                      <a:pt x="306173" y="406113"/>
                      <a:pt x="290285" y="392853"/>
                      <a:pt x="275771" y="378339"/>
                    </a:cubicBezTo>
                    <a:cubicBezTo>
                      <a:pt x="270933" y="363825"/>
                      <a:pt x="261257" y="350095"/>
                      <a:pt x="261257" y="334796"/>
                    </a:cubicBezTo>
                    <a:cubicBezTo>
                      <a:pt x="261257" y="310127"/>
                      <a:pt x="269788" y="286158"/>
                      <a:pt x="275771" y="262225"/>
                    </a:cubicBezTo>
                    <a:cubicBezTo>
                      <a:pt x="279482" y="247382"/>
                      <a:pt x="283444" y="232366"/>
                      <a:pt x="290286" y="218682"/>
                    </a:cubicBezTo>
                    <a:cubicBezTo>
                      <a:pt x="305534" y="188186"/>
                      <a:pt x="336592" y="152024"/>
                      <a:pt x="362857" y="131596"/>
                    </a:cubicBezTo>
                    <a:cubicBezTo>
                      <a:pt x="390396" y="110177"/>
                      <a:pt x="449943" y="73539"/>
                      <a:pt x="449943" y="73539"/>
                    </a:cubicBezTo>
                    <a:cubicBezTo>
                      <a:pt x="442202" y="50316"/>
                      <a:pt x="438332" y="0"/>
                      <a:pt x="391886" y="15482"/>
                    </a:cubicBezTo>
                    <a:cubicBezTo>
                      <a:pt x="372413" y="21973"/>
                      <a:pt x="362857" y="44511"/>
                      <a:pt x="348343" y="59025"/>
                    </a:cubicBezTo>
                    <a:cubicBezTo>
                      <a:pt x="343505" y="73539"/>
                      <a:pt x="342316" y="89838"/>
                      <a:pt x="333829" y="102568"/>
                    </a:cubicBezTo>
                    <a:cubicBezTo>
                      <a:pt x="311478" y="136095"/>
                      <a:pt x="278873" y="153719"/>
                      <a:pt x="246743" y="175139"/>
                    </a:cubicBezTo>
                    <a:cubicBezTo>
                      <a:pt x="189048" y="261681"/>
                      <a:pt x="230601" y="184904"/>
                      <a:pt x="203200" y="349311"/>
                    </a:cubicBezTo>
                    <a:cubicBezTo>
                      <a:pt x="196523" y="389372"/>
                      <a:pt x="181947" y="402962"/>
                      <a:pt x="159657" y="436396"/>
                    </a:cubicBezTo>
                    <a:cubicBezTo>
                      <a:pt x="154819" y="450910"/>
                      <a:pt x="159348" y="474257"/>
                      <a:pt x="145143" y="479939"/>
                    </a:cubicBezTo>
                    <a:cubicBezTo>
                      <a:pt x="97178" y="499125"/>
                      <a:pt x="70315" y="439730"/>
                      <a:pt x="43543" y="421882"/>
                    </a:cubicBezTo>
                    <a:cubicBezTo>
                      <a:pt x="30813" y="413395"/>
                      <a:pt x="14514" y="412206"/>
                      <a:pt x="0" y="407368"/>
                    </a:cubicBezTo>
                    <a:cubicBezTo>
                      <a:pt x="4838" y="446073"/>
                      <a:pt x="1184" y="486825"/>
                      <a:pt x="14514" y="523482"/>
                    </a:cubicBezTo>
                    <a:cubicBezTo>
                      <a:pt x="21529" y="542773"/>
                      <a:pt x="46671" y="549946"/>
                      <a:pt x="58057" y="567025"/>
                    </a:cubicBezTo>
                    <a:cubicBezTo>
                      <a:pt x="133419" y="680069"/>
                      <a:pt x="70153" y="612987"/>
                      <a:pt x="87086" y="6395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6948264" y="1988840"/>
              <a:ext cx="1656184" cy="1080120"/>
              <a:chOff x="1259632" y="2348880"/>
              <a:chExt cx="1656184" cy="1080120"/>
            </a:xfrm>
          </p:grpSpPr>
          <p:grpSp>
            <p:nvGrpSpPr>
              <p:cNvPr id="35" name="Grupo 34"/>
              <p:cNvGrpSpPr/>
              <p:nvPr/>
            </p:nvGrpSpPr>
            <p:grpSpPr>
              <a:xfrm>
                <a:off x="1259632" y="2492896"/>
                <a:ext cx="1656184" cy="936104"/>
                <a:chOff x="755576" y="2060848"/>
                <a:chExt cx="1872208" cy="1440160"/>
              </a:xfrm>
            </p:grpSpPr>
            <p:sp>
              <p:nvSpPr>
                <p:cNvPr id="32" name="Elipse 31"/>
                <p:cNvSpPr/>
                <p:nvPr/>
              </p:nvSpPr>
              <p:spPr>
                <a:xfrm>
                  <a:off x="755576" y="2060848"/>
                  <a:ext cx="1872208" cy="1440160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928058" y="2204864"/>
                  <a:ext cx="1497766" cy="1152128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osango 33"/>
                <p:cNvSpPr/>
                <p:nvPr/>
              </p:nvSpPr>
              <p:spPr>
                <a:xfrm>
                  <a:off x="1115616" y="2348880"/>
                  <a:ext cx="1224136" cy="864096"/>
                </a:xfrm>
                <a:prstGeom prst="diamond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" name="Grupo 38"/>
              <p:cNvGrpSpPr/>
              <p:nvPr/>
            </p:nvGrpSpPr>
            <p:grpSpPr>
              <a:xfrm>
                <a:off x="1706194" y="2492896"/>
                <a:ext cx="792088" cy="720080"/>
                <a:chOff x="1763688" y="4149080"/>
                <a:chExt cx="720080" cy="936104"/>
              </a:xfrm>
            </p:grpSpPr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1763688" y="4149080"/>
                  <a:ext cx="720080" cy="72008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Arredondar Retângulo no Mesmo Canto Lateral 36"/>
                <p:cNvSpPr/>
                <p:nvPr/>
              </p:nvSpPr>
              <p:spPr>
                <a:xfrm rot="10800000">
                  <a:off x="1835696" y="4869160"/>
                  <a:ext cx="144016" cy="216024"/>
                </a:xfrm>
                <a:prstGeom prst="round2Same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Arredondar Retângulo no Mesmo Canto Lateral 37"/>
                <p:cNvSpPr/>
                <p:nvPr/>
              </p:nvSpPr>
              <p:spPr>
                <a:xfrm rot="10800000">
                  <a:off x="2267744" y="4869160"/>
                  <a:ext cx="144016" cy="216024"/>
                </a:xfrm>
                <a:prstGeom prst="round2Same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1" name="Elipse 40"/>
              <p:cNvSpPr/>
              <p:nvPr/>
            </p:nvSpPr>
            <p:spPr>
              <a:xfrm>
                <a:off x="2123729" y="2737722"/>
                <a:ext cx="216024" cy="259229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1792154" y="2348880"/>
                <a:ext cx="259004" cy="14401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763688" y="2420888"/>
                <a:ext cx="300033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6" name="Retângulo 175"/>
            <p:cNvSpPr/>
            <p:nvPr/>
          </p:nvSpPr>
          <p:spPr>
            <a:xfrm>
              <a:off x="4427984" y="3573016"/>
              <a:ext cx="1512168" cy="2160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8" name="Grupo 177"/>
            <p:cNvGrpSpPr/>
            <p:nvPr/>
          </p:nvGrpSpPr>
          <p:grpSpPr>
            <a:xfrm rot="10800000">
              <a:off x="4550510" y="6237312"/>
              <a:ext cx="1296144" cy="345526"/>
              <a:chOff x="1115616" y="2492896"/>
              <a:chExt cx="1656184" cy="1224136"/>
            </a:xfrm>
          </p:grpSpPr>
          <p:sp>
            <p:nvSpPr>
              <p:cNvPr id="179" name="Retângulo de cantos arredondados 178"/>
              <p:cNvSpPr/>
              <p:nvPr/>
            </p:nvSpPr>
            <p:spPr>
              <a:xfrm>
                <a:off x="1115616" y="2492896"/>
                <a:ext cx="1656184" cy="122413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 179"/>
              <p:cNvSpPr/>
              <p:nvPr/>
            </p:nvSpPr>
            <p:spPr>
              <a:xfrm>
                <a:off x="1231166" y="2651426"/>
                <a:ext cx="1440160" cy="9361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1" name="Retângulo 180"/>
            <p:cNvSpPr/>
            <p:nvPr/>
          </p:nvSpPr>
          <p:spPr>
            <a:xfrm>
              <a:off x="4716016" y="6021288"/>
              <a:ext cx="1224136" cy="2160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2" name="Grupo 181"/>
            <p:cNvGrpSpPr/>
            <p:nvPr/>
          </p:nvGrpSpPr>
          <p:grpSpPr>
            <a:xfrm rot="2997165">
              <a:off x="6084657" y="5503839"/>
              <a:ext cx="179905" cy="461338"/>
              <a:chOff x="899592" y="2204864"/>
              <a:chExt cx="1008112" cy="720080"/>
            </a:xfrm>
          </p:grpSpPr>
          <p:sp>
            <p:nvSpPr>
              <p:cNvPr id="183" name="Paralelogramo 182"/>
              <p:cNvSpPr/>
              <p:nvPr/>
            </p:nvSpPr>
            <p:spPr>
              <a:xfrm rot="16200000">
                <a:off x="1043608" y="2060848"/>
                <a:ext cx="720080" cy="1008112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Paralelogramo 183"/>
              <p:cNvSpPr/>
              <p:nvPr/>
            </p:nvSpPr>
            <p:spPr>
              <a:xfrm rot="16200000">
                <a:off x="1029207" y="2435289"/>
                <a:ext cx="288032" cy="403245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Paralelogramo 184"/>
              <p:cNvSpPr/>
              <p:nvPr/>
            </p:nvSpPr>
            <p:spPr>
              <a:xfrm rot="16200000">
                <a:off x="1029207" y="2190238"/>
                <a:ext cx="288032" cy="403245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Paralelogramo 185"/>
              <p:cNvSpPr/>
              <p:nvPr/>
            </p:nvSpPr>
            <p:spPr>
              <a:xfrm rot="16200000">
                <a:off x="1547947" y="2579699"/>
                <a:ext cx="301983" cy="302543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Paralelogramo 186"/>
              <p:cNvSpPr/>
              <p:nvPr/>
            </p:nvSpPr>
            <p:spPr>
              <a:xfrm rot="16200000">
                <a:off x="1547946" y="2334648"/>
                <a:ext cx="301983" cy="302544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Elipse 187"/>
              <p:cNvSpPr/>
              <p:nvPr/>
            </p:nvSpPr>
            <p:spPr>
              <a:xfrm>
                <a:off x="1403648" y="2636912"/>
                <a:ext cx="144016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9" name="Retângulo 88"/>
            <p:cNvSpPr/>
            <p:nvPr/>
          </p:nvSpPr>
          <p:spPr>
            <a:xfrm>
              <a:off x="6300192" y="5517232"/>
              <a:ext cx="144016" cy="1080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9" name="Grupo 188"/>
            <p:cNvGrpSpPr/>
            <p:nvPr/>
          </p:nvGrpSpPr>
          <p:grpSpPr>
            <a:xfrm rot="10800000">
              <a:off x="9900592" y="5805264"/>
              <a:ext cx="360040" cy="360040"/>
              <a:chOff x="1115616" y="2492896"/>
              <a:chExt cx="1656184" cy="1224136"/>
            </a:xfrm>
          </p:grpSpPr>
          <p:sp>
            <p:nvSpPr>
              <p:cNvPr id="190" name="Retângulo de cantos arredondados 189"/>
              <p:cNvSpPr/>
              <p:nvPr/>
            </p:nvSpPr>
            <p:spPr>
              <a:xfrm>
                <a:off x="1115616" y="2492896"/>
                <a:ext cx="1656184" cy="122413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/>
              <p:cNvSpPr/>
              <p:nvPr/>
            </p:nvSpPr>
            <p:spPr>
              <a:xfrm>
                <a:off x="1231166" y="2651426"/>
                <a:ext cx="1440160" cy="9361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" name="Grupo 191"/>
            <p:cNvGrpSpPr/>
            <p:nvPr/>
          </p:nvGrpSpPr>
          <p:grpSpPr>
            <a:xfrm rot="10800000">
              <a:off x="9900592" y="4221088"/>
              <a:ext cx="360040" cy="360040"/>
              <a:chOff x="1115616" y="2492896"/>
              <a:chExt cx="1656184" cy="1224136"/>
            </a:xfrm>
          </p:grpSpPr>
          <p:sp>
            <p:nvSpPr>
              <p:cNvPr id="193" name="Retângulo de cantos arredondados 192"/>
              <p:cNvSpPr/>
              <p:nvPr/>
            </p:nvSpPr>
            <p:spPr>
              <a:xfrm>
                <a:off x="1115616" y="2492896"/>
                <a:ext cx="1656184" cy="122413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>
                <a:off x="1231166" y="2651426"/>
                <a:ext cx="1440160" cy="9361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430325">
              <a:off x="9586102" y="6238260"/>
              <a:ext cx="232432" cy="384767"/>
              <a:chOff x="1115616" y="2708920"/>
              <a:chExt cx="432048" cy="648072"/>
            </a:xfrm>
          </p:grpSpPr>
          <p:sp>
            <p:nvSpPr>
              <p:cNvPr id="196" name="Elipse 195"/>
              <p:cNvSpPr/>
              <p:nvPr/>
            </p:nvSpPr>
            <p:spPr>
              <a:xfrm>
                <a:off x="1115616" y="2708920"/>
                <a:ext cx="432048" cy="64807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Elipse 196"/>
              <p:cNvSpPr/>
              <p:nvPr/>
            </p:nvSpPr>
            <p:spPr>
              <a:xfrm>
                <a:off x="1187624" y="2809956"/>
                <a:ext cx="288032" cy="43204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 rot="20430325">
              <a:off x="7077811" y="6265067"/>
              <a:ext cx="232432" cy="384767"/>
              <a:chOff x="1115616" y="2708920"/>
              <a:chExt cx="432048" cy="648072"/>
            </a:xfrm>
          </p:grpSpPr>
          <p:sp>
            <p:nvSpPr>
              <p:cNvPr id="202" name="Elipse 201"/>
              <p:cNvSpPr/>
              <p:nvPr/>
            </p:nvSpPr>
            <p:spPr>
              <a:xfrm>
                <a:off x="1115616" y="2708920"/>
                <a:ext cx="432048" cy="64807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Elipse 202"/>
              <p:cNvSpPr/>
              <p:nvPr/>
            </p:nvSpPr>
            <p:spPr>
              <a:xfrm>
                <a:off x="1187624" y="2809956"/>
                <a:ext cx="288032" cy="43204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Retângulo 86"/>
            <p:cNvSpPr/>
            <p:nvPr/>
          </p:nvSpPr>
          <p:spPr>
            <a:xfrm>
              <a:off x="6343172" y="3933056"/>
              <a:ext cx="144016" cy="1080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4644008" y="4077072"/>
              <a:ext cx="1224136" cy="2160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4860032" y="3933619"/>
              <a:ext cx="648072" cy="216024"/>
              <a:chOff x="1115616" y="2708920"/>
              <a:chExt cx="432048" cy="648072"/>
            </a:xfrm>
          </p:grpSpPr>
          <p:sp>
            <p:nvSpPr>
              <p:cNvPr id="199" name="Elipse 198"/>
              <p:cNvSpPr/>
              <p:nvPr/>
            </p:nvSpPr>
            <p:spPr>
              <a:xfrm>
                <a:off x="1115616" y="2708920"/>
                <a:ext cx="432048" cy="64807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Elipse 199"/>
              <p:cNvSpPr/>
              <p:nvPr/>
            </p:nvSpPr>
            <p:spPr>
              <a:xfrm>
                <a:off x="1187624" y="2809956"/>
                <a:ext cx="288032" cy="43204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07" name="Conector reto 206"/>
            <p:cNvCxnSpPr/>
            <p:nvPr/>
          </p:nvCxnSpPr>
          <p:spPr>
            <a:xfrm rot="5400000" flipH="1" flipV="1">
              <a:off x="8820472" y="5229200"/>
              <a:ext cx="2160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Conector reto 213"/>
            <p:cNvCxnSpPr/>
            <p:nvPr/>
          </p:nvCxnSpPr>
          <p:spPr>
            <a:xfrm rot="5400000" flipH="1" flipV="1">
              <a:off x="3311860" y="5193196"/>
              <a:ext cx="20882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Conector reto 215"/>
            <p:cNvCxnSpPr/>
            <p:nvPr/>
          </p:nvCxnSpPr>
          <p:spPr>
            <a:xfrm>
              <a:off x="4355976" y="6237312"/>
              <a:ext cx="19442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Conector reto 219"/>
            <p:cNvCxnSpPr/>
            <p:nvPr/>
          </p:nvCxnSpPr>
          <p:spPr>
            <a:xfrm rot="10800000">
              <a:off x="6444208" y="6237312"/>
              <a:ext cx="34563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upo 69"/>
            <p:cNvGrpSpPr/>
            <p:nvPr/>
          </p:nvGrpSpPr>
          <p:grpSpPr>
            <a:xfrm rot="1066532">
              <a:off x="6755556" y="3992456"/>
              <a:ext cx="420353" cy="461338"/>
              <a:chOff x="899592" y="2204864"/>
              <a:chExt cx="1008112" cy="720080"/>
            </a:xfrm>
          </p:grpSpPr>
          <p:sp>
            <p:nvSpPr>
              <p:cNvPr id="71" name="Paralelogramo 70"/>
              <p:cNvSpPr/>
              <p:nvPr/>
            </p:nvSpPr>
            <p:spPr>
              <a:xfrm rot="16200000">
                <a:off x="1043608" y="2060848"/>
                <a:ext cx="720080" cy="1008112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Paralelogramo 71"/>
              <p:cNvSpPr/>
              <p:nvPr/>
            </p:nvSpPr>
            <p:spPr>
              <a:xfrm rot="16200000">
                <a:off x="1029207" y="2435289"/>
                <a:ext cx="288032" cy="403245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Paralelogramo 72"/>
              <p:cNvSpPr/>
              <p:nvPr/>
            </p:nvSpPr>
            <p:spPr>
              <a:xfrm rot="16200000">
                <a:off x="1029207" y="2190238"/>
                <a:ext cx="288032" cy="403245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Paralelogramo 73"/>
              <p:cNvSpPr/>
              <p:nvPr/>
            </p:nvSpPr>
            <p:spPr>
              <a:xfrm rot="16200000">
                <a:off x="1547947" y="2579699"/>
                <a:ext cx="301983" cy="302543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Paralelogramo 74"/>
              <p:cNvSpPr/>
              <p:nvPr/>
            </p:nvSpPr>
            <p:spPr>
              <a:xfrm rot="16200000">
                <a:off x="1547946" y="2334648"/>
                <a:ext cx="301983" cy="302544"/>
              </a:xfrm>
              <a:prstGeom prst="parallelogram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1403648" y="2636912"/>
                <a:ext cx="144016" cy="14401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3" name="Grupo 282"/>
            <p:cNvGrpSpPr/>
            <p:nvPr/>
          </p:nvGrpSpPr>
          <p:grpSpPr>
            <a:xfrm rot="5400000">
              <a:off x="9396536" y="4797152"/>
              <a:ext cx="1080120" cy="936104"/>
              <a:chOff x="1763688" y="5445224"/>
              <a:chExt cx="1368152" cy="1152128"/>
            </a:xfrm>
          </p:grpSpPr>
          <p:grpSp>
            <p:nvGrpSpPr>
              <p:cNvPr id="252" name="Grupo 251"/>
              <p:cNvGrpSpPr/>
              <p:nvPr/>
            </p:nvGrpSpPr>
            <p:grpSpPr>
              <a:xfrm>
                <a:off x="1763688" y="5733255"/>
                <a:ext cx="1368152" cy="716652"/>
                <a:chOff x="1835696" y="3777962"/>
                <a:chExt cx="1368152" cy="1157669"/>
              </a:xfrm>
            </p:grpSpPr>
            <p:sp>
              <p:nvSpPr>
                <p:cNvPr id="253" name="Fluxograma: Operação manual 252"/>
                <p:cNvSpPr/>
                <p:nvPr/>
              </p:nvSpPr>
              <p:spPr>
                <a:xfrm>
                  <a:off x="2051720" y="4005064"/>
                  <a:ext cx="1008112" cy="576064"/>
                </a:xfrm>
                <a:prstGeom prst="flowChartManualOperation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flipV="1">
                  <a:off x="1835696" y="4259862"/>
                  <a:ext cx="1368152" cy="116321"/>
                </a:xfrm>
                <a:prstGeom prst="flowChartManualOperat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luxograma: Operação manual 254"/>
                <p:cNvSpPr/>
                <p:nvPr/>
              </p:nvSpPr>
              <p:spPr>
                <a:xfrm flipV="1">
                  <a:off x="2051720" y="3777962"/>
                  <a:ext cx="1008112" cy="227099"/>
                </a:xfrm>
                <a:prstGeom prst="flowChartManualOperation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luxograma: Operação manual 258"/>
                <p:cNvSpPr/>
                <p:nvPr/>
              </p:nvSpPr>
              <p:spPr>
                <a:xfrm>
                  <a:off x="1835696" y="4359565"/>
                  <a:ext cx="1368152" cy="576064"/>
                </a:xfrm>
                <a:prstGeom prst="flowChartManualOperation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7" name="Fluxograma: Operação manual 266"/>
                <p:cNvSpPr/>
                <p:nvPr/>
              </p:nvSpPr>
              <p:spPr>
                <a:xfrm>
                  <a:off x="2051720" y="4475888"/>
                  <a:ext cx="936104" cy="459743"/>
                </a:xfrm>
                <a:prstGeom prst="flowChartManualOperation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0" name="Grupo 259"/>
              <p:cNvGrpSpPr/>
              <p:nvPr/>
            </p:nvGrpSpPr>
            <p:grpSpPr>
              <a:xfrm>
                <a:off x="2267744" y="6237312"/>
                <a:ext cx="288032" cy="360040"/>
                <a:chOff x="1259632" y="2636912"/>
                <a:chExt cx="864096" cy="792088"/>
              </a:xfrm>
            </p:grpSpPr>
            <p:sp>
              <p:nvSpPr>
                <p:cNvPr id="261" name="Retângulo de cantos arredondados 260"/>
                <p:cNvSpPr/>
                <p:nvPr/>
              </p:nvSpPr>
              <p:spPr>
                <a:xfrm>
                  <a:off x="1331640" y="3212976"/>
                  <a:ext cx="216024" cy="21602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2" name="Retângulo de cantos arredondados 261"/>
                <p:cNvSpPr/>
                <p:nvPr/>
              </p:nvSpPr>
              <p:spPr>
                <a:xfrm>
                  <a:off x="1835696" y="3212976"/>
                  <a:ext cx="216024" cy="21602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Retângulo de cantos arredondados 262"/>
                <p:cNvSpPr/>
                <p:nvPr/>
              </p:nvSpPr>
              <p:spPr>
                <a:xfrm>
                  <a:off x="1331640" y="2636912"/>
                  <a:ext cx="216024" cy="21602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4" name="Retângulo de cantos arredondados 263"/>
                <p:cNvSpPr/>
                <p:nvPr/>
              </p:nvSpPr>
              <p:spPr>
                <a:xfrm>
                  <a:off x="1835696" y="2636912"/>
                  <a:ext cx="216024" cy="21602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5" name="Elipse 264"/>
                <p:cNvSpPr/>
                <p:nvPr/>
              </p:nvSpPr>
              <p:spPr>
                <a:xfrm>
                  <a:off x="1259632" y="2708920"/>
                  <a:ext cx="864096" cy="72008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6" name="Elipse 265"/>
                <p:cNvSpPr/>
                <p:nvPr/>
              </p:nvSpPr>
              <p:spPr>
                <a:xfrm>
                  <a:off x="1259632" y="2636912"/>
                  <a:ext cx="864096" cy="72008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9" name="Elipse 268"/>
              <p:cNvSpPr/>
              <p:nvPr/>
            </p:nvSpPr>
            <p:spPr>
              <a:xfrm>
                <a:off x="2195736" y="5445224"/>
                <a:ext cx="216024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Elipse 269"/>
              <p:cNvSpPr/>
              <p:nvPr/>
            </p:nvSpPr>
            <p:spPr>
              <a:xfrm>
                <a:off x="2195736" y="5445224"/>
                <a:ext cx="216024" cy="720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3" name="Grupo 272"/>
              <p:cNvGrpSpPr/>
              <p:nvPr/>
            </p:nvGrpSpPr>
            <p:grpSpPr>
              <a:xfrm>
                <a:off x="2483768" y="5589240"/>
                <a:ext cx="288032" cy="216024"/>
                <a:chOff x="2627784" y="5445224"/>
                <a:chExt cx="216024" cy="360040"/>
              </a:xfrm>
            </p:grpSpPr>
            <p:sp>
              <p:nvSpPr>
                <p:cNvPr id="271" name="Elipse 270"/>
                <p:cNvSpPr/>
                <p:nvPr/>
              </p:nvSpPr>
              <p:spPr>
                <a:xfrm>
                  <a:off x="2627784" y="5445224"/>
                  <a:ext cx="216024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Elipse 271"/>
                <p:cNvSpPr/>
                <p:nvPr/>
              </p:nvSpPr>
              <p:spPr>
                <a:xfrm>
                  <a:off x="2627784" y="5445224"/>
                  <a:ext cx="216024" cy="72008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275" name="Conector reto 274"/>
              <p:cNvCxnSpPr/>
              <p:nvPr/>
            </p:nvCxnSpPr>
            <p:spPr>
              <a:xfrm flipV="1">
                <a:off x="2051720" y="6021288"/>
                <a:ext cx="144016" cy="720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Conector reto 275"/>
              <p:cNvCxnSpPr/>
              <p:nvPr/>
            </p:nvCxnSpPr>
            <p:spPr>
              <a:xfrm flipV="1">
                <a:off x="2204120" y="6021288"/>
                <a:ext cx="144016" cy="720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Conector reto 276"/>
              <p:cNvCxnSpPr/>
              <p:nvPr/>
            </p:nvCxnSpPr>
            <p:spPr>
              <a:xfrm flipH="1" flipV="1">
                <a:off x="2555776" y="6021288"/>
                <a:ext cx="144016" cy="720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Conector reto 277"/>
              <p:cNvCxnSpPr/>
              <p:nvPr/>
            </p:nvCxnSpPr>
            <p:spPr>
              <a:xfrm flipH="1" flipV="1">
                <a:off x="2699792" y="6021288"/>
                <a:ext cx="144016" cy="720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Conector reto 279"/>
              <p:cNvCxnSpPr>
                <a:stCxn id="254" idx="2"/>
                <a:endCxn id="259" idx="0"/>
              </p:cNvCxnSpPr>
              <p:nvPr/>
            </p:nvCxnSpPr>
            <p:spPr>
              <a:xfrm rot="16200000" flipH="1">
                <a:off x="2416903" y="6062435"/>
                <a:ext cx="617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4" name="Elipse 283"/>
            <p:cNvSpPr/>
            <p:nvPr/>
          </p:nvSpPr>
          <p:spPr>
            <a:xfrm>
              <a:off x="7020272" y="980728"/>
              <a:ext cx="1440160" cy="10801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7380312" y="4365104"/>
              <a:ext cx="2232248" cy="2232247"/>
              <a:chOff x="7380312" y="4653136"/>
              <a:chExt cx="1996585" cy="1944215"/>
            </a:xfrm>
          </p:grpSpPr>
          <p:pic>
            <p:nvPicPr>
              <p:cNvPr id="90" name="Picture 6" descr="File:Charles A Siringo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380312" y="5432076"/>
                <a:ext cx="936104" cy="1165275"/>
              </a:xfrm>
              <a:prstGeom prst="rect">
                <a:avLst/>
              </a:prstGeom>
              <a:noFill/>
            </p:spPr>
          </p:pic>
          <p:sp>
            <p:nvSpPr>
              <p:cNvPr id="91" name="Texto explicativo retangular com cantos arredondados 90"/>
              <p:cNvSpPr/>
              <p:nvPr/>
            </p:nvSpPr>
            <p:spPr>
              <a:xfrm>
                <a:off x="8088778" y="4966720"/>
                <a:ext cx="1144526" cy="766537"/>
              </a:xfrm>
              <a:prstGeom prst="wedgeRoundRectCallout">
                <a:avLst>
                  <a:gd name="adj1" fmla="val -64942"/>
                  <a:gd name="adj2" fmla="val 104102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500" dirty="0" smtClean="0">
                    <a:latin typeface="Comic Sans MS" pitchFamily="66" charset="0"/>
                  </a:rPr>
                  <a:t> O PIANISTA MENTIU!</a:t>
                </a:r>
                <a:endParaRPr lang="pt-BR" sz="1500" dirty="0">
                  <a:latin typeface="Comic Sans MS" pitchFamily="66" charset="0"/>
                </a:endParaRPr>
              </a:p>
            </p:txBody>
          </p:sp>
          <p:grpSp>
            <p:nvGrpSpPr>
              <p:cNvPr id="92" name="Grupo 91"/>
              <p:cNvGrpSpPr/>
              <p:nvPr/>
            </p:nvGrpSpPr>
            <p:grpSpPr>
              <a:xfrm>
                <a:off x="8460432" y="4653136"/>
                <a:ext cx="916465" cy="504056"/>
                <a:chOff x="-144016" y="5139993"/>
                <a:chExt cx="1853217" cy="1088569"/>
              </a:xfrm>
            </p:grpSpPr>
            <p:sp>
              <p:nvSpPr>
                <p:cNvPr id="93" name="Elipse 92"/>
                <p:cNvSpPr/>
                <p:nvPr/>
              </p:nvSpPr>
              <p:spPr>
                <a:xfrm>
                  <a:off x="-144016" y="5139993"/>
                  <a:ext cx="864096" cy="864096"/>
                </a:xfrm>
                <a:prstGeom prst="ellipse">
                  <a:avLst/>
                </a:prstGeom>
                <a:ln w="3175"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-57495" y="5211776"/>
                  <a:ext cx="691277" cy="691277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Arredondar Retângulo no Mesmo Canto Lateral 94"/>
                <p:cNvSpPr/>
                <p:nvPr/>
              </p:nvSpPr>
              <p:spPr>
                <a:xfrm rot="7399254">
                  <a:off x="1044977" y="5564339"/>
                  <a:ext cx="157667" cy="1170780"/>
                </a:xfrm>
                <a:prstGeom prst="round2SameRect">
                  <a:avLst/>
                </a:prstGeom>
                <a:ln w="3175"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Elipse 95"/>
                <p:cNvSpPr/>
                <p:nvPr/>
              </p:nvSpPr>
              <p:spPr>
                <a:xfrm>
                  <a:off x="201013" y="5212001"/>
                  <a:ext cx="303043" cy="30304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>
                  <a:off x="201013" y="5521737"/>
                  <a:ext cx="172819" cy="1728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de cantos arredondados 97"/>
                <p:cNvSpPr/>
                <p:nvPr/>
              </p:nvSpPr>
              <p:spPr>
                <a:xfrm rot="1920795">
                  <a:off x="684311" y="5949938"/>
                  <a:ext cx="576064" cy="216024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85" name="Elipse 284"/>
            <p:cNvSpPr/>
            <p:nvPr/>
          </p:nvSpPr>
          <p:spPr>
            <a:xfrm rot="16200000">
              <a:off x="9324527" y="4797152"/>
              <a:ext cx="1080121" cy="9361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98" name="CaixaDeTexto 3"/>
          <p:cNvSpPr txBox="1">
            <a:spLocks noChangeArrowheads="1"/>
          </p:cNvSpPr>
          <p:nvPr/>
        </p:nvSpPr>
        <p:spPr bwMode="auto">
          <a:xfrm>
            <a:off x="179512" y="188640"/>
            <a:ext cx="612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9º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trigonométricas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no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triângulo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r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7504" y="1035893"/>
            <a:ext cx="2808312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Como é que o detetive chegou a essa conclusão?</a:t>
            </a:r>
            <a:endParaRPr lang="pt-BR" sz="2800" dirty="0"/>
          </a:p>
        </p:txBody>
      </p:sp>
      <p:pic>
        <p:nvPicPr>
          <p:cNvPr id="286" name="Picture 10" descr="File:Volodymyr Ivasyuk 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372945"/>
            <a:ext cx="1872208" cy="1247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pic>
        <p:nvPicPr>
          <p:cNvPr id="287" name="Picture 12" descr="File:The fireplace-RS.jpg"/>
          <p:cNvPicPr>
            <a:picLocks noChangeAspect="1" noChangeArrowheads="1"/>
          </p:cNvPicPr>
          <p:nvPr/>
        </p:nvPicPr>
        <p:blipFill>
          <a:blip r:embed="rId5" cstate="print"/>
          <a:srcRect l="2201" t="6300" r="6136" b="16841"/>
          <a:stretch>
            <a:fillRect/>
          </a:stretch>
        </p:blipFill>
        <p:spPr bwMode="auto">
          <a:xfrm>
            <a:off x="683568" y="3548519"/>
            <a:ext cx="1872208" cy="1177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cxnSp>
        <p:nvCxnSpPr>
          <p:cNvPr id="289" name="Conector reto 288"/>
          <p:cNvCxnSpPr>
            <a:stCxn id="287" idx="3"/>
          </p:cNvCxnSpPr>
          <p:nvPr/>
        </p:nvCxnSpPr>
        <p:spPr>
          <a:xfrm flipV="1">
            <a:off x="2555776" y="1700809"/>
            <a:ext cx="4392488" cy="243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to 289"/>
          <p:cNvCxnSpPr>
            <a:stCxn id="286" idx="3"/>
            <a:endCxn id="285" idx="2"/>
          </p:cNvCxnSpPr>
          <p:nvPr/>
        </p:nvCxnSpPr>
        <p:spPr>
          <a:xfrm flipV="1">
            <a:off x="2555776" y="5733257"/>
            <a:ext cx="5926708" cy="263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CaixaDeTexto 291"/>
          <p:cNvSpPr txBox="1"/>
          <p:nvPr/>
        </p:nvSpPr>
        <p:spPr>
          <a:xfrm rot="16200000">
            <a:off x="-1721105" y="4492905"/>
            <a:ext cx="4077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Imagens: (a)  </a:t>
            </a:r>
            <a:r>
              <a:rPr lang="pt-BR" sz="1000" dirty="0" err="1" smtClean="0"/>
              <a:t>Robbie</a:t>
            </a:r>
            <a:r>
              <a:rPr lang="pt-BR" sz="1000" dirty="0" smtClean="0"/>
              <a:t> </a:t>
            </a:r>
            <a:r>
              <a:rPr lang="pt-BR" sz="1000" dirty="0" err="1" smtClean="0"/>
              <a:t>Sproule</a:t>
            </a:r>
            <a:r>
              <a:rPr lang="pt-BR" sz="1000" dirty="0" smtClean="0"/>
              <a:t> / </a:t>
            </a:r>
            <a:r>
              <a:rPr lang="pt-BR" sz="1000" dirty="0" err="1" smtClean="0"/>
              <a:t>Creative</a:t>
            </a:r>
            <a:r>
              <a:rPr lang="pt-BR" sz="1000" dirty="0" smtClean="0"/>
              <a:t> </a:t>
            </a:r>
            <a:r>
              <a:rPr lang="pt-BR" sz="1000" dirty="0" err="1" smtClean="0"/>
              <a:t>CommonsAtribuição</a:t>
            </a:r>
            <a:r>
              <a:rPr lang="pt-BR" sz="1000" dirty="0" smtClean="0"/>
              <a:t> 2.0 Genérica  e (b)</a:t>
            </a:r>
            <a:r>
              <a:rPr lang="en-US" sz="1000" dirty="0" smtClean="0"/>
              <a:t> </a:t>
            </a:r>
            <a:r>
              <a:rPr lang="en-US" sz="1000" dirty="0" err="1" smtClean="0"/>
              <a:t>Volodymyr</a:t>
            </a:r>
            <a:r>
              <a:rPr lang="en-US" sz="1000" dirty="0" smtClean="0"/>
              <a:t> </a:t>
            </a:r>
            <a:r>
              <a:rPr lang="en-US" sz="1000" dirty="0" err="1" smtClean="0"/>
              <a:t>Ivasyuk</a:t>
            </a:r>
            <a:r>
              <a:rPr lang="en-US" sz="1000" dirty="0" smtClean="0"/>
              <a:t>, Museum of memory in </a:t>
            </a:r>
            <a:r>
              <a:rPr lang="en-US" sz="1000" dirty="0" err="1" smtClean="0"/>
              <a:t>Chernivtsi</a:t>
            </a:r>
            <a:r>
              <a:rPr lang="en-US" sz="1000" dirty="0" smtClean="0"/>
              <a:t> (Ukraine) / </a:t>
            </a:r>
            <a:r>
              <a:rPr lang="pt-BR" sz="1000" dirty="0" err="1" smtClean="0"/>
              <a:t>Labberté</a:t>
            </a:r>
            <a:r>
              <a:rPr lang="pt-BR" sz="1000" dirty="0" smtClean="0"/>
              <a:t> </a:t>
            </a:r>
            <a:r>
              <a:rPr lang="pt-BR" sz="1000" dirty="0" err="1" smtClean="0"/>
              <a:t>K.J.</a:t>
            </a:r>
            <a:r>
              <a:rPr lang="pt-BR" sz="1000" dirty="0" smtClean="0"/>
              <a:t> / GNU </a:t>
            </a:r>
            <a:r>
              <a:rPr lang="pt-BR" sz="1000" dirty="0" err="1" smtClean="0"/>
              <a:t>Free</a:t>
            </a:r>
            <a:r>
              <a:rPr lang="pt-BR" sz="1000" dirty="0" smtClean="0"/>
              <a:t> </a:t>
            </a:r>
            <a:r>
              <a:rPr lang="pt-BR" sz="1000" dirty="0" err="1" smtClean="0"/>
              <a:t>Documentation</a:t>
            </a:r>
            <a:r>
              <a:rPr lang="pt-BR" sz="1000" dirty="0" smtClean="0"/>
              <a:t> </a:t>
            </a:r>
            <a:r>
              <a:rPr lang="pt-BR" sz="1000" dirty="0" err="1" smtClean="0"/>
              <a:t>License</a:t>
            </a:r>
            <a:r>
              <a:rPr lang="pt-BR" sz="1000" dirty="0" smtClean="0"/>
              <a:t>.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07160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987825" y="980728"/>
            <a:ext cx="2980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6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3</a:t>
            </a:r>
          </a:p>
        </p:txBody>
      </p:sp>
      <p:sp>
        <p:nvSpPr>
          <p:cNvPr id="3078" name="Retângulo 7"/>
          <p:cNvSpPr>
            <a:spLocks noChangeArrowheads="1"/>
          </p:cNvSpPr>
          <p:nvPr/>
        </p:nvSpPr>
        <p:spPr bwMode="auto">
          <a:xfrm>
            <a:off x="323850" y="1484313"/>
            <a:ext cx="842486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Vamos formar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grupos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e escolher um estudante de cada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grupo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para medir (do ponto onde está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intuitivamente (sem o uso de instrumentos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o ângulo sob o qual se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veem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os segmentos        e        .</a:t>
            </a:r>
            <a:endParaRPr lang="pt-BR" sz="2800" dirty="0"/>
          </a:p>
        </p:txBody>
      </p:sp>
      <p:sp>
        <p:nvSpPr>
          <p:cNvPr id="9" name="Rosto feliz 8"/>
          <p:cNvSpPr/>
          <p:nvPr/>
        </p:nvSpPr>
        <p:spPr>
          <a:xfrm>
            <a:off x="3819525" y="4427538"/>
            <a:ext cx="142875" cy="2857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osto feliz 9"/>
          <p:cNvSpPr/>
          <p:nvPr/>
        </p:nvSpPr>
        <p:spPr>
          <a:xfrm>
            <a:off x="900113" y="4365625"/>
            <a:ext cx="142875" cy="2857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81" name="CaixaDeTexto 7"/>
          <p:cNvSpPr txBox="1">
            <a:spLocks noChangeArrowheads="1"/>
          </p:cNvSpPr>
          <p:nvPr/>
        </p:nvSpPr>
        <p:spPr bwMode="auto">
          <a:xfrm>
            <a:off x="828675" y="4784725"/>
            <a:ext cx="642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</a:t>
            </a:r>
          </a:p>
        </p:txBody>
      </p:sp>
      <p:sp>
        <p:nvSpPr>
          <p:cNvPr id="3082" name="CaixaDeTexto 9"/>
          <p:cNvSpPr txBox="1">
            <a:spLocks noChangeArrowheads="1"/>
          </p:cNvSpPr>
          <p:nvPr/>
        </p:nvSpPr>
        <p:spPr bwMode="auto">
          <a:xfrm>
            <a:off x="3676650" y="4856163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B</a:t>
            </a:r>
          </a:p>
        </p:txBody>
      </p:sp>
      <p:cxnSp>
        <p:nvCxnSpPr>
          <p:cNvPr id="13" name="Conector reto 12"/>
          <p:cNvCxnSpPr>
            <a:stCxn id="10" idx="2"/>
          </p:cNvCxnSpPr>
          <p:nvPr/>
        </p:nvCxnSpPr>
        <p:spPr>
          <a:xfrm rot="10800000" flipH="1" flipV="1">
            <a:off x="900113" y="4508500"/>
            <a:ext cx="2889250" cy="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sto feliz 17"/>
          <p:cNvSpPr/>
          <p:nvPr/>
        </p:nvSpPr>
        <p:spPr>
          <a:xfrm>
            <a:off x="8243888" y="3860800"/>
            <a:ext cx="142875" cy="2857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Rosto feliz 18"/>
          <p:cNvSpPr/>
          <p:nvPr/>
        </p:nvSpPr>
        <p:spPr>
          <a:xfrm>
            <a:off x="7235825" y="6165850"/>
            <a:ext cx="142875" cy="2857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86" name="CaixaDeTexto 10"/>
          <p:cNvSpPr txBox="1">
            <a:spLocks noChangeArrowheads="1"/>
          </p:cNvSpPr>
          <p:nvPr/>
        </p:nvSpPr>
        <p:spPr bwMode="auto">
          <a:xfrm>
            <a:off x="7740650" y="3716338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C</a:t>
            </a:r>
          </a:p>
        </p:txBody>
      </p:sp>
      <p:sp>
        <p:nvSpPr>
          <p:cNvPr id="3087" name="CaixaDeTexto 11"/>
          <p:cNvSpPr txBox="1">
            <a:spLocks noChangeArrowheads="1"/>
          </p:cNvSpPr>
          <p:nvPr/>
        </p:nvSpPr>
        <p:spPr bwMode="auto">
          <a:xfrm>
            <a:off x="6875463" y="6021388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D</a:t>
            </a:r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7308850" y="4005263"/>
            <a:ext cx="1008063" cy="223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11760" y="3573016"/>
          <a:ext cx="558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ção" r:id="rId4" imgW="253780" imgH="203024" progId="Equation.3">
                  <p:embed/>
                </p:oleObj>
              </mc:Choice>
              <mc:Fallback>
                <p:oleObj name="Equação" r:id="rId4" imgW="253780" imgH="203024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573016"/>
                        <a:ext cx="5588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293120" y="3530402"/>
          <a:ext cx="5588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ção" r:id="rId6" imgW="253780" imgH="215713" progId="Equation.3">
                  <p:embed/>
                </p:oleObj>
              </mc:Choice>
              <mc:Fallback>
                <p:oleObj name="Equação" r:id="rId6" imgW="253780" imgH="215713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120" y="3530402"/>
                        <a:ext cx="5588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tângulo 7"/>
          <p:cNvSpPr>
            <a:spLocks noChangeArrowheads="1"/>
          </p:cNvSpPr>
          <p:nvPr/>
        </p:nvSpPr>
        <p:spPr bwMode="auto">
          <a:xfrm>
            <a:off x="539750" y="908050"/>
            <a:ext cx="8135938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>
                <a:latin typeface="Times New Roman" pitchFamily="18" charset="0"/>
                <a:cs typeface="Times New Roman" pitchFamily="18" charset="0"/>
              </a:rPr>
              <a:t>Vamos sistematizar os dados no seguinte quadro: </a:t>
            </a:r>
            <a:endParaRPr lang="pt-BR" sz="280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684213" y="1700213"/>
          <a:ext cx="7920881" cy="49628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0293"/>
                <a:gridCol w="2640294"/>
                <a:gridCol w="2640294"/>
              </a:tblGrid>
              <a:tr h="371658">
                <a:tc rowSpan="2"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GRUPO</a:t>
                      </a:r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MEDIDA INTUITIVA DO ÂNGULO DE VISÃO DOS SEGMENTOS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16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AB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CD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90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59832" y="1124744"/>
            <a:ext cx="2980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6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4</a:t>
            </a:r>
          </a:p>
        </p:txBody>
      </p:sp>
      <p:sp>
        <p:nvSpPr>
          <p:cNvPr id="41987" name="Retângulo 7"/>
          <p:cNvSpPr>
            <a:spLocks noChangeArrowheads="1"/>
          </p:cNvSpPr>
          <p:nvPr/>
        </p:nvSpPr>
        <p:spPr bwMode="auto">
          <a:xfrm>
            <a:off x="323850" y="1844675"/>
            <a:ext cx="8424863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>
                <a:latin typeface="Times New Roman" pitchFamily="18" charset="0"/>
                <a:cs typeface="Times New Roman" pitchFamily="18" charset="0"/>
              </a:rPr>
              <a:t>Vamos construir um teodolito caseiro. Para isso, vamos precisar de uma cópia de um transferidor (180°), dois pedaços de canudo e uma tachinha (como mostra a figura).</a:t>
            </a:r>
            <a:endParaRPr lang="pt-BR" sz="2400"/>
          </a:p>
        </p:txBody>
      </p:sp>
      <p:sp>
        <p:nvSpPr>
          <p:cNvPr id="6" name="CaixaDeTexto 5"/>
          <p:cNvSpPr txBox="1"/>
          <p:nvPr/>
        </p:nvSpPr>
        <p:spPr>
          <a:xfrm>
            <a:off x="2146548" y="634125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/>
              <a:t>CK-12 Foundation / </a:t>
            </a:r>
            <a:r>
              <a:rPr lang="en-US" sz="1000" dirty="0" err="1" smtClean="0"/>
              <a:t>reative</a:t>
            </a:r>
            <a:r>
              <a:rPr lang="en-US" sz="1000" dirty="0" smtClean="0"/>
              <a:t> </a:t>
            </a:r>
            <a:r>
              <a:rPr lang="en-US" sz="1000" dirty="0"/>
              <a:t>Commons Attribution-Share Alike 3.0 </a:t>
            </a:r>
            <a:r>
              <a:rPr lang="en-US" sz="1000" dirty="0" err="1"/>
              <a:t>Unported</a:t>
            </a:r>
            <a:endParaRPr lang="pt-BR" sz="1000" dirty="0"/>
          </a:p>
        </p:txBody>
      </p:sp>
      <p:pic>
        <p:nvPicPr>
          <p:cNvPr id="8" name="Picture 2" descr="File:Measuring Rotation Solution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36" y="3564150"/>
            <a:ext cx="5212552" cy="25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797200" y="59338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Tachinha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28184" y="37077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Canudo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987825" y="980728"/>
            <a:ext cx="2980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SITUAÇÃO </a:t>
            </a:r>
            <a:r>
              <a:rPr lang="pt-BR" sz="3600" b="1" dirty="0">
                <a:ln w="900" cmpd="sng">
                  <a:solidFill>
                    <a:schemeClr val="accent6">
                      <a:lumMod val="60000"/>
                      <a:lumOff val="4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5</a:t>
            </a:r>
          </a:p>
        </p:txBody>
      </p:sp>
      <p:sp>
        <p:nvSpPr>
          <p:cNvPr id="5126" name="Retângulo 7"/>
          <p:cNvSpPr>
            <a:spLocks noChangeArrowheads="1"/>
          </p:cNvSpPr>
          <p:nvPr/>
        </p:nvSpPr>
        <p:spPr bwMode="auto">
          <a:xfrm>
            <a:off x="323850" y="1700213"/>
            <a:ext cx="84248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estudante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que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apresentou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medida intuitiva dos ângulos de visão dos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segmentos       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e       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é o que deve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medir novamente o ângulo destes segmentos. Agora, com o uso do teodolito que acabamos de construir. </a:t>
            </a:r>
            <a:endParaRPr lang="pt-BR" sz="2400" dirty="0"/>
          </a:p>
        </p:txBody>
      </p:sp>
      <p:sp>
        <p:nvSpPr>
          <p:cNvPr id="9" name="Rosto feliz 8"/>
          <p:cNvSpPr/>
          <p:nvPr/>
        </p:nvSpPr>
        <p:spPr>
          <a:xfrm>
            <a:off x="3819525" y="4427538"/>
            <a:ext cx="142875" cy="2857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osto feliz 9"/>
          <p:cNvSpPr/>
          <p:nvPr/>
        </p:nvSpPr>
        <p:spPr>
          <a:xfrm>
            <a:off x="900113" y="4365625"/>
            <a:ext cx="142875" cy="2857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129" name="CaixaDeTexto 7"/>
          <p:cNvSpPr txBox="1">
            <a:spLocks noChangeArrowheads="1"/>
          </p:cNvSpPr>
          <p:nvPr/>
        </p:nvSpPr>
        <p:spPr bwMode="auto">
          <a:xfrm>
            <a:off x="828675" y="4784725"/>
            <a:ext cx="642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</a:t>
            </a:r>
          </a:p>
        </p:txBody>
      </p:sp>
      <p:sp>
        <p:nvSpPr>
          <p:cNvPr id="5130" name="CaixaDeTexto 9"/>
          <p:cNvSpPr txBox="1">
            <a:spLocks noChangeArrowheads="1"/>
          </p:cNvSpPr>
          <p:nvPr/>
        </p:nvSpPr>
        <p:spPr bwMode="auto">
          <a:xfrm>
            <a:off x="3676650" y="4856163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B</a:t>
            </a:r>
          </a:p>
        </p:txBody>
      </p:sp>
      <p:cxnSp>
        <p:nvCxnSpPr>
          <p:cNvPr id="13" name="Conector reto 12"/>
          <p:cNvCxnSpPr>
            <a:stCxn id="10" idx="2"/>
          </p:cNvCxnSpPr>
          <p:nvPr/>
        </p:nvCxnSpPr>
        <p:spPr>
          <a:xfrm rot="10800000" flipH="1" flipV="1">
            <a:off x="900113" y="4508500"/>
            <a:ext cx="2889250" cy="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sto feliz 17"/>
          <p:cNvSpPr/>
          <p:nvPr/>
        </p:nvSpPr>
        <p:spPr>
          <a:xfrm>
            <a:off x="8243888" y="3860800"/>
            <a:ext cx="142875" cy="2857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Rosto feliz 18"/>
          <p:cNvSpPr/>
          <p:nvPr/>
        </p:nvSpPr>
        <p:spPr>
          <a:xfrm>
            <a:off x="7235825" y="6165850"/>
            <a:ext cx="142875" cy="2857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134" name="CaixaDeTexto 10"/>
          <p:cNvSpPr txBox="1">
            <a:spLocks noChangeArrowheads="1"/>
          </p:cNvSpPr>
          <p:nvPr/>
        </p:nvSpPr>
        <p:spPr bwMode="auto">
          <a:xfrm>
            <a:off x="7740650" y="3716338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C</a:t>
            </a:r>
          </a:p>
        </p:txBody>
      </p:sp>
      <p:sp>
        <p:nvSpPr>
          <p:cNvPr id="5135" name="CaixaDeTexto 11"/>
          <p:cNvSpPr txBox="1">
            <a:spLocks noChangeArrowheads="1"/>
          </p:cNvSpPr>
          <p:nvPr/>
        </p:nvSpPr>
        <p:spPr bwMode="auto">
          <a:xfrm>
            <a:off x="6875463" y="6021388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D</a:t>
            </a:r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7308850" y="4005263"/>
            <a:ext cx="1008063" cy="223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837745"/>
              </p:ext>
            </p:extLst>
          </p:nvPr>
        </p:nvGraphicFramePr>
        <p:xfrm>
          <a:off x="2213000" y="2349500"/>
          <a:ext cx="558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ção" r:id="rId4" imgW="253780" imgH="203024" progId="Equation.3">
                  <p:embed/>
                </p:oleObj>
              </mc:Choice>
              <mc:Fallback>
                <p:oleObj name="Equação" r:id="rId4" imgW="253780" imgH="203024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000" y="2349500"/>
                        <a:ext cx="5588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848929"/>
              </p:ext>
            </p:extLst>
          </p:nvPr>
        </p:nvGraphicFramePr>
        <p:xfrm>
          <a:off x="3077096" y="2349500"/>
          <a:ext cx="558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ção" r:id="rId6" imgW="253780" imgH="215713" progId="Equation.3">
                  <p:embed/>
                </p:oleObj>
              </mc:Choice>
              <mc:Fallback>
                <p:oleObj name="Equação" r:id="rId6" imgW="253780" imgH="215713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096" y="2349500"/>
                        <a:ext cx="5588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aixaDeTexto 3"/>
          <p:cNvSpPr txBox="1">
            <a:spLocks noChangeArrowheads="1"/>
          </p:cNvSpPr>
          <p:nvPr/>
        </p:nvSpPr>
        <p:spPr bwMode="auto">
          <a:xfrm>
            <a:off x="179388" y="188913"/>
            <a:ext cx="612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9º Ano do Ensino Fundamental</a:t>
            </a: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Razões trigonométricas no triângulo retângulo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2819</Words>
  <Application>Microsoft Office PowerPoint</Application>
  <PresentationFormat>Apresentação na tela (4:3)</PresentationFormat>
  <Paragraphs>505</Paragraphs>
  <Slides>42</Slides>
  <Notes>39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Tema do Office</vt:lpstr>
      <vt:lpstr>Personalizar design</vt:lpstr>
      <vt:lpstr>1_Tema do Office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Tereza Maymone</cp:lastModifiedBy>
  <cp:revision>140</cp:revision>
  <dcterms:created xsi:type="dcterms:W3CDTF">2011-07-13T12:53:46Z</dcterms:created>
  <dcterms:modified xsi:type="dcterms:W3CDTF">2012-11-06T23:50:34Z</dcterms:modified>
</cp:coreProperties>
</file>