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9" r:id="rId8"/>
    <p:sldId id="297" r:id="rId9"/>
    <p:sldId id="290" r:id="rId10"/>
    <p:sldId id="291" r:id="rId11"/>
    <p:sldId id="292" r:id="rId12"/>
    <p:sldId id="299" r:id="rId13"/>
    <p:sldId id="300" r:id="rId14"/>
    <p:sldId id="295" r:id="rId15"/>
    <p:sldId id="301" r:id="rId16"/>
    <p:sldId id="302" r:id="rId17"/>
    <p:sldId id="294" r:id="rId18"/>
    <p:sldId id="298" r:id="rId19"/>
    <p:sldId id="296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D7406EE-1E5E-4394-B508-934A428A455A}" type="datetime1">
              <a:rPr lang="es-ES" smtClean="0"/>
              <a:t>21/08/2024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AFF3A6F-DEFA-45E0-9496-BEE7C2C6F3D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20ADD3C-FF21-4216-9D7A-8A22E020B1F0}" type="datetime1">
              <a:rPr lang="es-ES" smtClean="0"/>
              <a:t>21/08/2024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97DC217-DF71-1A49-B3EA-559F1F43B0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58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5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90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95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contenido e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 rtlCol="0"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es-ES" sz="28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es-ES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e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es-ES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contenido e image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es-ES" sz="2000">
                <a:latin typeface="+mn-lt"/>
              </a:defRPr>
            </a:lvl1pPr>
            <a:lvl2pPr marL="457200" indent="0">
              <a:buNone/>
              <a:defRPr lang="es-ES" sz="2000">
                <a:latin typeface="+mn-lt"/>
              </a:defRPr>
            </a:lvl2pPr>
            <a:lvl3pPr marL="914400" indent="0">
              <a:buNone/>
              <a:defRPr lang="es-ES" sz="2000">
                <a:latin typeface="+mn-lt"/>
              </a:defRPr>
            </a:lvl3pPr>
            <a:lvl4pPr marL="1371600" indent="0">
              <a:buNone/>
              <a:defRPr lang="es-ES" sz="2000">
                <a:latin typeface="+mn-lt"/>
              </a:defRPr>
            </a:lvl4pPr>
            <a:lvl5pPr marL="1828800" indent="0">
              <a:buNone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Final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818C73-EF2E-7F7E-3188-CD66E1F1DED4}"/>
              </a:ext>
            </a:extLst>
          </p:cNvPr>
          <p:cNvSpPr txBox="1"/>
          <p:nvPr/>
        </p:nvSpPr>
        <p:spPr>
          <a:xfrm>
            <a:off x="7263725" y="4731939"/>
            <a:ext cx="34319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Aplicación de Base de Datos</a:t>
            </a:r>
          </a:p>
          <a:p>
            <a:endParaRPr lang="es-CR" dirty="0"/>
          </a:p>
          <a:p>
            <a:r>
              <a:rPr lang="es-CR" dirty="0"/>
              <a:t>Erick Hernández Ugalde Caleb León Azofeifa</a:t>
            </a:r>
          </a:p>
          <a:p>
            <a:r>
              <a:rPr lang="es-CR" dirty="0"/>
              <a:t>Daniel Madrigal Méndez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61207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6144" y="3004701"/>
            <a:ext cx="3581823" cy="152100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n-US" sz="1600" kern="0" dirty="0" err="1"/>
              <a:t>Continuación</a:t>
            </a:r>
            <a:r>
              <a:rPr lang="en-US" sz="1600" kern="0" dirty="0"/>
              <a:t> de la </a:t>
            </a:r>
            <a:r>
              <a:rPr lang="en-US" sz="1600" kern="0" dirty="0" err="1"/>
              <a:t>creación</a:t>
            </a:r>
            <a:r>
              <a:rPr lang="en-US" sz="1600" kern="0" dirty="0"/>
              <a:t> de </a:t>
            </a:r>
            <a:r>
              <a:rPr lang="en-US" sz="1600" kern="0" dirty="0" err="1"/>
              <a:t>los</a:t>
            </a:r>
            <a:r>
              <a:rPr lang="en-US" sz="1600" kern="0" dirty="0"/>
              <a:t> </a:t>
            </a:r>
            <a:r>
              <a:rPr lang="en-US" sz="1600" kern="0" dirty="0" err="1"/>
              <a:t>distintos</a:t>
            </a:r>
            <a:r>
              <a:rPr lang="en-US" sz="1600" kern="0" dirty="0"/>
              <a:t> scripts para mover la </a:t>
            </a:r>
            <a:r>
              <a:rPr lang="en-US" sz="1600" kern="0" dirty="0" err="1"/>
              <a:t>información</a:t>
            </a:r>
            <a:r>
              <a:rPr lang="en-US" sz="1600" kern="0" dirty="0"/>
              <a:t> de las </a:t>
            </a:r>
            <a:r>
              <a:rPr lang="en-US" sz="1600" kern="0" dirty="0" err="1"/>
              <a:t>tablas</a:t>
            </a:r>
            <a:r>
              <a:rPr lang="en-US" sz="1600" kern="0" dirty="0"/>
              <a:t> del </a:t>
            </a:r>
            <a:r>
              <a:rPr lang="en-US" sz="1600" kern="0" dirty="0" err="1"/>
              <a:t>modelo</a:t>
            </a:r>
            <a:r>
              <a:rPr lang="en-US" sz="1600" kern="0" dirty="0"/>
              <a:t> </a:t>
            </a:r>
            <a:r>
              <a:rPr lang="en-US" sz="1600" kern="0" dirty="0" err="1"/>
              <a:t>Entidad</a:t>
            </a:r>
            <a:r>
              <a:rPr lang="en-US" sz="1600" kern="0" dirty="0"/>
              <a:t> </a:t>
            </a:r>
            <a:r>
              <a:rPr lang="en-US" sz="1600" kern="0" dirty="0" err="1"/>
              <a:t>Relacion</a:t>
            </a:r>
            <a:r>
              <a:rPr lang="en-US" sz="1600" kern="0" dirty="0"/>
              <a:t> al Staging Area</a:t>
            </a:r>
          </a:p>
          <a:p>
            <a:pPr marL="342900" indent="-342900" rtl="0">
              <a:buAutoNum type="arabicPeriod"/>
            </a:pPr>
            <a:endParaRPr lang="es-ES" sz="16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6C0066F-3B9E-896E-C502-7D890274A263}"/>
              </a:ext>
            </a:extLst>
          </p:cNvPr>
          <p:cNvCxnSpPr>
            <a:cxnSpLocks/>
          </p:cNvCxnSpPr>
          <p:nvPr/>
        </p:nvCxnSpPr>
        <p:spPr>
          <a:xfrm flipH="1">
            <a:off x="5555321" y="416459"/>
            <a:ext cx="7863" cy="52548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12875C-6C61-2165-C200-849CCE75BD40}"/>
              </a:ext>
            </a:extLst>
          </p:cNvPr>
          <p:cNvCxnSpPr>
            <a:cxnSpLocks/>
          </p:cNvCxnSpPr>
          <p:nvPr/>
        </p:nvCxnSpPr>
        <p:spPr>
          <a:xfrm>
            <a:off x="5563184" y="5658416"/>
            <a:ext cx="0" cy="9958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884B5E2-9D6D-000D-DBFD-E687F9D48401}"/>
              </a:ext>
            </a:extLst>
          </p:cNvPr>
          <p:cNvCxnSpPr>
            <a:cxnSpLocks/>
          </p:cNvCxnSpPr>
          <p:nvPr/>
        </p:nvCxnSpPr>
        <p:spPr>
          <a:xfrm>
            <a:off x="5554724" y="1165939"/>
            <a:ext cx="1584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B7FA5C-7F5A-F440-0900-1156BA370D9A}"/>
              </a:ext>
            </a:extLst>
          </p:cNvPr>
          <p:cNvCxnSpPr>
            <a:cxnSpLocks/>
          </p:cNvCxnSpPr>
          <p:nvPr/>
        </p:nvCxnSpPr>
        <p:spPr>
          <a:xfrm>
            <a:off x="5563184" y="3276183"/>
            <a:ext cx="31313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BE4A2E1-6087-E1E1-7E43-CDA292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81" y="287795"/>
            <a:ext cx="2451514" cy="180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B4EA789-8EA9-083B-D294-8B9A0A96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30" y="2360856"/>
            <a:ext cx="2897585" cy="189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EB443B-3547-6655-EA87-83F38B9DC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04" y="4525707"/>
            <a:ext cx="3474194" cy="2031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B680223-E78D-1015-3EE4-0597EB254C2A}"/>
              </a:ext>
            </a:extLst>
          </p:cNvPr>
          <p:cNvCxnSpPr>
            <a:cxnSpLocks/>
          </p:cNvCxnSpPr>
          <p:nvPr/>
        </p:nvCxnSpPr>
        <p:spPr>
          <a:xfrm>
            <a:off x="5563184" y="5541470"/>
            <a:ext cx="1584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5F1306E-9C71-4FF9-8484-60C29EAEF768}"/>
              </a:ext>
            </a:extLst>
          </p:cNvPr>
          <p:cNvCxnSpPr>
            <a:cxnSpLocks/>
          </p:cNvCxnSpPr>
          <p:nvPr/>
        </p:nvCxnSpPr>
        <p:spPr>
          <a:xfrm flipH="1" flipV="1">
            <a:off x="4712677" y="5541470"/>
            <a:ext cx="842047" cy="19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67ECA64-FD13-4168-9D38-8A13FA0C2CA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4780967"/>
            <a:ext cx="2172629" cy="1521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78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Avance #3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712" y="2286737"/>
            <a:ext cx="4391336" cy="42227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ETL del Data Warehouse: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Para la correcta realización del script se tienen que seguir una serie de pasos para poder pasar y verificar los datos del modelo relacional, pasando por el staging area hasta entrar en el modelo multidimensional. 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7C67C8A-4E45-9DC1-D379-D9307987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3816" y="2286737"/>
            <a:ext cx="3454784" cy="29416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4372D7-2334-726C-9B2C-FB63695ABD8C}"/>
              </a:ext>
            </a:extLst>
          </p:cNvPr>
          <p:cNvSpPr txBox="1"/>
          <p:nvPr/>
        </p:nvSpPr>
        <p:spPr>
          <a:xfrm>
            <a:off x="6708150" y="1917405"/>
            <a:ext cx="28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1. Funciones de Validación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6D9AD5D-8723-6E0A-B955-7B11FB76CA73}"/>
              </a:ext>
            </a:extLst>
          </p:cNvPr>
          <p:cNvSpPr/>
          <p:nvPr/>
        </p:nvSpPr>
        <p:spPr>
          <a:xfrm>
            <a:off x="1665838" y="5241956"/>
            <a:ext cx="6419142" cy="1629624"/>
          </a:xfrm>
          <a:custGeom>
            <a:avLst/>
            <a:gdLst>
              <a:gd name="connsiteX0" fmla="*/ 6409853 w 6419142"/>
              <a:gd name="connsiteY0" fmla="*/ 0 h 1629624"/>
              <a:gd name="connsiteX1" fmla="*/ 6219730 w 6419142"/>
              <a:gd name="connsiteY1" fmla="*/ 778598 h 1629624"/>
              <a:gd name="connsiteX2" fmla="*/ 5060887 w 6419142"/>
              <a:gd name="connsiteY2" fmla="*/ 905347 h 1629624"/>
              <a:gd name="connsiteX3" fmla="*/ 860079 w 6419142"/>
              <a:gd name="connsiteY3" fmla="*/ 914400 h 1629624"/>
              <a:gd name="connsiteX4" fmla="*/ 0 w 6419142"/>
              <a:gd name="connsiteY4" fmla="*/ 1629624 h 162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142" h="1629624">
                <a:moveTo>
                  <a:pt x="6409853" y="0"/>
                </a:moveTo>
                <a:cubicBezTo>
                  <a:pt x="6427205" y="313853"/>
                  <a:pt x="6444558" y="627707"/>
                  <a:pt x="6219730" y="778598"/>
                </a:cubicBezTo>
                <a:cubicBezTo>
                  <a:pt x="5994902" y="929489"/>
                  <a:pt x="5954162" y="882713"/>
                  <a:pt x="5060887" y="905347"/>
                </a:cubicBezTo>
                <a:cubicBezTo>
                  <a:pt x="4167612" y="927981"/>
                  <a:pt x="1703560" y="793687"/>
                  <a:pt x="860079" y="914400"/>
                </a:cubicBezTo>
                <a:cubicBezTo>
                  <a:pt x="16598" y="1035113"/>
                  <a:pt x="15089" y="1484769"/>
                  <a:pt x="0" y="1629624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36" y="165442"/>
            <a:ext cx="2933728" cy="1371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Avance #3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4372D7-2334-726C-9B2C-FB63695ABD8C}"/>
              </a:ext>
            </a:extLst>
          </p:cNvPr>
          <p:cNvSpPr txBox="1"/>
          <p:nvPr/>
        </p:nvSpPr>
        <p:spPr>
          <a:xfrm>
            <a:off x="375233" y="1741651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2. Creación de Tabla de Errores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388325C2-0B8E-7962-8664-813A324C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32" y="2279924"/>
            <a:ext cx="3419475" cy="8096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A1B345F-71E2-9692-57F1-46B9D420E261}"/>
              </a:ext>
            </a:extLst>
          </p:cNvPr>
          <p:cNvSpPr txBox="1"/>
          <p:nvPr/>
        </p:nvSpPr>
        <p:spPr>
          <a:xfrm>
            <a:off x="2239259" y="3898996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3. Creación del </a:t>
            </a:r>
            <a:r>
              <a:rPr lang="es-CR" dirty="0" err="1"/>
              <a:t>Package</a:t>
            </a:r>
            <a:endParaRPr lang="es-CR" dirty="0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5E629DE5-9748-7B89-D0AD-7D9ED0D2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97" y="4368298"/>
            <a:ext cx="3429000" cy="1419225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ED2A2A2-EF57-9E28-D04A-D56C9B80F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318" y="2724714"/>
            <a:ext cx="3578352" cy="181649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E428F4-0581-93ED-797C-06E3F4B6E3EF}"/>
              </a:ext>
            </a:extLst>
          </p:cNvPr>
          <p:cNvSpPr txBox="1"/>
          <p:nvPr/>
        </p:nvSpPr>
        <p:spPr>
          <a:xfrm>
            <a:off x="7284470" y="2236519"/>
            <a:ext cx="36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4. Llamado de los datos del SA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6035A3A-0914-BC31-5FE6-A4058C21B83C}"/>
              </a:ext>
            </a:extLst>
          </p:cNvPr>
          <p:cNvSpPr/>
          <p:nvPr/>
        </p:nvSpPr>
        <p:spPr>
          <a:xfrm>
            <a:off x="1194652" y="3087232"/>
            <a:ext cx="1086821" cy="2064836"/>
          </a:xfrm>
          <a:custGeom>
            <a:avLst/>
            <a:gdLst>
              <a:gd name="connsiteX0" fmla="*/ 525958 w 1883978"/>
              <a:gd name="connsiteY0" fmla="*/ 0 h 2064836"/>
              <a:gd name="connsiteX1" fmla="*/ 73285 w 1883978"/>
              <a:gd name="connsiteY1" fmla="*/ 1774479 h 2064836"/>
              <a:gd name="connsiteX2" fmla="*/ 1883978 w 1883978"/>
              <a:gd name="connsiteY2" fmla="*/ 2064190 h 206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978" h="2064836">
                <a:moveTo>
                  <a:pt x="525958" y="0"/>
                </a:moveTo>
                <a:cubicBezTo>
                  <a:pt x="186453" y="715223"/>
                  <a:pt x="-153052" y="1430447"/>
                  <a:pt x="73285" y="1774479"/>
                </a:cubicBezTo>
                <a:cubicBezTo>
                  <a:pt x="299622" y="2118511"/>
                  <a:pt x="1574651" y="2058154"/>
                  <a:pt x="1883978" y="206419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5FF9CC2-57F9-9EF1-1DAA-C5C7EE088D73}"/>
              </a:ext>
            </a:extLst>
          </p:cNvPr>
          <p:cNvSpPr/>
          <p:nvPr/>
        </p:nvSpPr>
        <p:spPr>
          <a:xfrm>
            <a:off x="5712737" y="3558011"/>
            <a:ext cx="1629624" cy="1502875"/>
          </a:xfrm>
          <a:custGeom>
            <a:avLst/>
            <a:gdLst>
              <a:gd name="connsiteX0" fmla="*/ 0 w 1629624"/>
              <a:gd name="connsiteY0" fmla="*/ 1756372 h 1756372"/>
              <a:gd name="connsiteX1" fmla="*/ 923454 w 1629624"/>
              <a:gd name="connsiteY1" fmla="*/ 1321806 h 1756372"/>
              <a:gd name="connsiteX2" fmla="*/ 280658 w 1629624"/>
              <a:gd name="connsiteY2" fmla="*/ 190123 h 1756372"/>
              <a:gd name="connsiteX3" fmla="*/ 1629624 w 1629624"/>
              <a:gd name="connsiteY3" fmla="*/ 0 h 175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1756372">
                <a:moveTo>
                  <a:pt x="0" y="1756372"/>
                </a:moveTo>
                <a:cubicBezTo>
                  <a:pt x="438339" y="1669609"/>
                  <a:pt x="876678" y="1582847"/>
                  <a:pt x="923454" y="1321806"/>
                </a:cubicBezTo>
                <a:cubicBezTo>
                  <a:pt x="970230" y="1060765"/>
                  <a:pt x="162963" y="410424"/>
                  <a:pt x="280658" y="190123"/>
                </a:cubicBezTo>
                <a:cubicBezTo>
                  <a:pt x="398353" y="-30178"/>
                  <a:pt x="1380654" y="60356"/>
                  <a:pt x="1629624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36DE9D9-EB8C-B9DA-27C4-7C076399F8A5}"/>
              </a:ext>
            </a:extLst>
          </p:cNvPr>
          <p:cNvCxnSpPr>
            <a:stCxn id="13" idx="3"/>
          </p:cNvCxnSpPr>
          <p:nvPr/>
        </p:nvCxnSpPr>
        <p:spPr>
          <a:xfrm flipV="1">
            <a:off x="10921670" y="3632961"/>
            <a:ext cx="1119440" cy="1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C5E277B-61C3-A2A7-C55A-ABF40C33A86E}"/>
              </a:ext>
            </a:extLst>
          </p:cNvPr>
          <p:cNvSpPr/>
          <p:nvPr/>
        </p:nvSpPr>
        <p:spPr>
          <a:xfrm>
            <a:off x="89876" y="0"/>
            <a:ext cx="1511507" cy="2888055"/>
          </a:xfrm>
          <a:custGeom>
            <a:avLst/>
            <a:gdLst>
              <a:gd name="connsiteX0" fmla="*/ 1331517 w 1493236"/>
              <a:gd name="connsiteY0" fmla="*/ 0 h 2879002"/>
              <a:gd name="connsiteX1" fmla="*/ 1412998 w 1493236"/>
              <a:gd name="connsiteY1" fmla="*/ 959668 h 2879002"/>
              <a:gd name="connsiteX2" fmla="*/ 335636 w 1493236"/>
              <a:gd name="connsiteY2" fmla="*/ 1394234 h 2879002"/>
              <a:gd name="connsiteX3" fmla="*/ 658 w 1493236"/>
              <a:gd name="connsiteY3" fmla="*/ 2643612 h 2879002"/>
              <a:gd name="connsiteX4" fmla="*/ 272262 w 1493236"/>
              <a:gd name="connsiteY4" fmla="*/ 2879002 h 2879002"/>
              <a:gd name="connsiteX0" fmla="*/ 1458266 w 1552418"/>
              <a:gd name="connsiteY0" fmla="*/ 0 h 2851842"/>
              <a:gd name="connsiteX1" fmla="*/ 1412998 w 1552418"/>
              <a:gd name="connsiteY1" fmla="*/ 932508 h 2851842"/>
              <a:gd name="connsiteX2" fmla="*/ 335636 w 1552418"/>
              <a:gd name="connsiteY2" fmla="*/ 1367074 h 2851842"/>
              <a:gd name="connsiteX3" fmla="*/ 658 w 1552418"/>
              <a:gd name="connsiteY3" fmla="*/ 2616452 h 2851842"/>
              <a:gd name="connsiteX4" fmla="*/ 272262 w 1552418"/>
              <a:gd name="connsiteY4" fmla="*/ 2851842 h 2851842"/>
              <a:gd name="connsiteX0" fmla="*/ 1458266 w 1511507"/>
              <a:gd name="connsiteY0" fmla="*/ 0 h 2851842"/>
              <a:gd name="connsiteX1" fmla="*/ 1412998 w 1511507"/>
              <a:gd name="connsiteY1" fmla="*/ 932508 h 2851842"/>
              <a:gd name="connsiteX2" fmla="*/ 335636 w 1511507"/>
              <a:gd name="connsiteY2" fmla="*/ 1367074 h 2851842"/>
              <a:gd name="connsiteX3" fmla="*/ 658 w 1511507"/>
              <a:gd name="connsiteY3" fmla="*/ 2616452 h 2851842"/>
              <a:gd name="connsiteX4" fmla="*/ 272262 w 1511507"/>
              <a:gd name="connsiteY4" fmla="*/ 2851842 h 285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507" h="2851842">
                <a:moveTo>
                  <a:pt x="1458266" y="0"/>
                </a:moveTo>
                <a:cubicBezTo>
                  <a:pt x="1464301" y="354595"/>
                  <a:pt x="1600103" y="704662"/>
                  <a:pt x="1412998" y="932508"/>
                </a:cubicBezTo>
                <a:cubicBezTo>
                  <a:pt x="1225893" y="1160354"/>
                  <a:pt x="571026" y="1086417"/>
                  <a:pt x="335636" y="1367074"/>
                </a:cubicBezTo>
                <a:cubicBezTo>
                  <a:pt x="100246" y="1647731"/>
                  <a:pt x="11220" y="2368991"/>
                  <a:pt x="658" y="2616452"/>
                </a:cubicBezTo>
                <a:cubicBezTo>
                  <a:pt x="-9904" y="2863913"/>
                  <a:pt x="107791" y="2832226"/>
                  <a:pt x="272262" y="2851842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80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36" y="165442"/>
            <a:ext cx="2933728" cy="1371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Avance #3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4372D7-2334-726C-9B2C-FB63695ABD8C}"/>
              </a:ext>
            </a:extLst>
          </p:cNvPr>
          <p:cNvSpPr txBox="1"/>
          <p:nvPr/>
        </p:nvSpPr>
        <p:spPr>
          <a:xfrm>
            <a:off x="743105" y="1328129"/>
            <a:ext cx="35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5. Validaciones del Código 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E428F4-0581-93ED-797C-06E3F4B6E3EF}"/>
              </a:ext>
            </a:extLst>
          </p:cNvPr>
          <p:cNvSpPr txBox="1"/>
          <p:nvPr/>
        </p:nvSpPr>
        <p:spPr>
          <a:xfrm>
            <a:off x="5879016" y="1778981"/>
            <a:ext cx="39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6. Inserción de datos en la Tabla DW</a:t>
            </a:r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17472B2-EF40-143A-E383-7F060B7D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63" y="2148313"/>
            <a:ext cx="3429000" cy="1839874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558F6E5-AE19-396C-9805-4C005D7E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88" y="2148313"/>
            <a:ext cx="3527324" cy="1513022"/>
          </a:xfrm>
          <a:prstGeom prst="rect">
            <a:avLst/>
          </a:prstGeom>
        </p:spPr>
      </p:pic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7D63250-7792-C1EC-396F-14B0ECBF0687}"/>
              </a:ext>
            </a:extLst>
          </p:cNvPr>
          <p:cNvSpPr/>
          <p:nvPr/>
        </p:nvSpPr>
        <p:spPr>
          <a:xfrm rot="4573087">
            <a:off x="4578358" y="2665253"/>
            <a:ext cx="855775" cy="2149108"/>
          </a:xfrm>
          <a:custGeom>
            <a:avLst/>
            <a:gdLst>
              <a:gd name="connsiteX0" fmla="*/ 802912 w 1648837"/>
              <a:gd name="connsiteY0" fmla="*/ 2960483 h 2960483"/>
              <a:gd name="connsiteX1" fmla="*/ 1626777 w 1648837"/>
              <a:gd name="connsiteY1" fmla="*/ 2399168 h 2960483"/>
              <a:gd name="connsiteX2" fmla="*/ 15260 w 1648837"/>
              <a:gd name="connsiteY2" fmla="*/ 452673 h 2960483"/>
              <a:gd name="connsiteX3" fmla="*/ 821019 w 1648837"/>
              <a:gd name="connsiteY3" fmla="*/ 0 h 2960483"/>
              <a:gd name="connsiteX0" fmla="*/ 805754 w 1651679"/>
              <a:gd name="connsiteY0" fmla="*/ 2967850 h 2967850"/>
              <a:gd name="connsiteX1" fmla="*/ 1629619 w 1651679"/>
              <a:gd name="connsiteY1" fmla="*/ 2406535 h 2967850"/>
              <a:gd name="connsiteX2" fmla="*/ 18102 w 1651679"/>
              <a:gd name="connsiteY2" fmla="*/ 460040 h 2967850"/>
              <a:gd name="connsiteX3" fmla="*/ 823861 w 1651679"/>
              <a:gd name="connsiteY3" fmla="*/ 7367 h 296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679" h="2967850">
                <a:moveTo>
                  <a:pt x="805754" y="2967850"/>
                </a:moveTo>
                <a:cubicBezTo>
                  <a:pt x="1283324" y="2896176"/>
                  <a:pt x="1760894" y="2824503"/>
                  <a:pt x="1629619" y="2406535"/>
                </a:cubicBezTo>
                <a:cubicBezTo>
                  <a:pt x="1498344" y="1988567"/>
                  <a:pt x="152395" y="859901"/>
                  <a:pt x="18102" y="460040"/>
                </a:cubicBezTo>
                <a:cubicBezTo>
                  <a:pt x="-116191" y="60179"/>
                  <a:pt x="531133" y="-28847"/>
                  <a:pt x="823861" y="7367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9EF6DF01-5CA1-015C-B110-A16541B40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945" y="4946996"/>
            <a:ext cx="1895475" cy="164782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5CD74BD-DE0C-1B2F-03EA-2A46B143230E}"/>
              </a:ext>
            </a:extLst>
          </p:cNvPr>
          <p:cNvSpPr txBox="1"/>
          <p:nvPr/>
        </p:nvSpPr>
        <p:spPr>
          <a:xfrm>
            <a:off x="8667833" y="4572079"/>
            <a:ext cx="329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7. </a:t>
            </a:r>
            <a:r>
              <a:rPr lang="es-CR" sz="1600" kern="0" dirty="0">
                <a:latin typeface="Arial" panose="020B0604020202020204" pitchFamily="34" charset="0"/>
              </a:rPr>
              <a:t>P</a:t>
            </a:r>
            <a:r>
              <a:rPr lang="es-CR" sz="16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rocedimiento de </a:t>
            </a:r>
            <a:r>
              <a:rPr lang="en-US" sz="16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“</a:t>
            </a:r>
            <a:r>
              <a:rPr lang="es-CR" sz="16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MigrarDatos”</a:t>
            </a:r>
            <a:endParaRPr lang="es-CR" sz="160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EB9AF30-305A-890C-F545-A9BF91A37B79}"/>
              </a:ext>
            </a:extLst>
          </p:cNvPr>
          <p:cNvSpPr/>
          <p:nvPr/>
        </p:nvSpPr>
        <p:spPr>
          <a:xfrm>
            <a:off x="8231238" y="2851752"/>
            <a:ext cx="2507650" cy="2943461"/>
          </a:xfrm>
          <a:custGeom>
            <a:avLst/>
            <a:gdLst>
              <a:gd name="connsiteX0" fmla="*/ 1365435 w 2507650"/>
              <a:gd name="connsiteY0" fmla="*/ 90 h 2943461"/>
              <a:gd name="connsiteX1" fmla="*/ 2334156 w 2507650"/>
              <a:gd name="connsiteY1" fmla="*/ 208319 h 2943461"/>
              <a:gd name="connsiteX2" fmla="*/ 2297942 w 2507650"/>
              <a:gd name="connsiteY2" fmla="*/ 1258521 h 2943461"/>
              <a:gd name="connsiteX3" fmla="*/ 242806 w 2507650"/>
              <a:gd name="connsiteY3" fmla="*/ 1557286 h 2943461"/>
              <a:gd name="connsiteX4" fmla="*/ 79843 w 2507650"/>
              <a:gd name="connsiteY4" fmla="*/ 2707076 h 2943461"/>
              <a:gd name="connsiteX5" fmla="*/ 604944 w 2507650"/>
              <a:gd name="connsiteY5" fmla="*/ 2924359 h 294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650" h="2943461">
                <a:moveTo>
                  <a:pt x="1365435" y="90"/>
                </a:moveTo>
                <a:cubicBezTo>
                  <a:pt x="1772086" y="-665"/>
                  <a:pt x="2178738" y="-1419"/>
                  <a:pt x="2334156" y="208319"/>
                </a:cubicBezTo>
                <a:cubicBezTo>
                  <a:pt x="2489574" y="418057"/>
                  <a:pt x="2646500" y="1033693"/>
                  <a:pt x="2297942" y="1258521"/>
                </a:cubicBezTo>
                <a:cubicBezTo>
                  <a:pt x="1949384" y="1483349"/>
                  <a:pt x="612489" y="1315860"/>
                  <a:pt x="242806" y="1557286"/>
                </a:cubicBezTo>
                <a:cubicBezTo>
                  <a:pt x="-126877" y="1798712"/>
                  <a:pt x="19487" y="2479231"/>
                  <a:pt x="79843" y="2707076"/>
                </a:cubicBezTo>
                <a:cubicBezTo>
                  <a:pt x="140199" y="2934921"/>
                  <a:pt x="531007" y="2974153"/>
                  <a:pt x="604944" y="2924359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511AE2-A130-2D35-6A36-109A194AC4AE}"/>
              </a:ext>
            </a:extLst>
          </p:cNvPr>
          <p:cNvCxnSpPr>
            <a:cxnSpLocks/>
          </p:cNvCxnSpPr>
          <p:nvPr/>
        </p:nvCxnSpPr>
        <p:spPr>
          <a:xfrm>
            <a:off x="0" y="2617398"/>
            <a:ext cx="912063" cy="0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526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375" y="1033303"/>
            <a:ext cx="5943599" cy="76803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87623" y="2435629"/>
            <a:ext cx="5160351" cy="223107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Data limpia y estandarizada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Prevención de ataques tipo inyección</a:t>
            </a:r>
          </a:p>
          <a:p>
            <a:pPr rtl="0"/>
            <a:endParaRPr lang="es-CR" dirty="0"/>
          </a:p>
          <a:p>
            <a:pPr rtl="0"/>
            <a:r>
              <a:rPr lang="es-CR" dirty="0"/>
              <a:t>Evitar error humano</a:t>
            </a:r>
            <a:endParaRPr lang="es-ES" dirty="0"/>
          </a:p>
          <a:p>
            <a:pPr lvl="1"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3074" name="Picture 2" descr="What is ETL (Extract, Transform, Load)? | Data Basecamp">
            <a:extLst>
              <a:ext uri="{FF2B5EF4-FFF2-40B4-BE49-F238E27FC236}">
                <a16:creationId xmlns:a16="http://schemas.microsoft.com/office/drawing/2014/main" id="{48617FF8-57B4-1201-8818-B40A62BC6E36}"/>
              </a:ext>
            </a:extLst>
          </p:cNvPr>
          <p:cNvPicPr>
            <a:picLocks noGrp="1" noChangeAspect="1" noChangeArrowheads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8" y="1417319"/>
            <a:ext cx="4298950" cy="2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Recomendaciones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0D9C39A-ADDF-0855-FE66-02EA37B76069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990323" y="1102283"/>
            <a:ext cx="3962953" cy="337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F4AF36A-395B-C622-558E-74C52232001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48400" y="2579620"/>
            <a:ext cx="5943600" cy="3383279"/>
          </a:xfrm>
        </p:spPr>
        <p:txBody>
          <a:bodyPr>
            <a:normAutofit/>
          </a:bodyPr>
          <a:lstStyle/>
          <a:p>
            <a:r>
              <a:rPr lang="es-CR" dirty="0"/>
              <a:t>Capacitación previa</a:t>
            </a:r>
          </a:p>
          <a:p>
            <a:endParaRPr lang="es-CR" sz="1800" dirty="0">
              <a:solidFill>
                <a:schemeClr val="lt1"/>
              </a:solidFill>
            </a:endParaRPr>
          </a:p>
          <a:p>
            <a:r>
              <a:rPr lang="es-ES" dirty="0"/>
              <a:t>Orden a la hora de realizar los procesos</a:t>
            </a:r>
          </a:p>
          <a:p>
            <a:endParaRPr lang="es-ES" dirty="0"/>
          </a:p>
          <a:p>
            <a:r>
              <a:rPr lang="es-ES" dirty="0"/>
              <a:t>Costos a la hora de realizar un modelo multidimensional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Avance #1</a:t>
            </a:r>
          </a:p>
          <a:p>
            <a:pPr rtl="0"/>
            <a:r>
              <a:rPr lang="es-ES" dirty="0"/>
              <a:t>Avance #2</a:t>
            </a:r>
          </a:p>
          <a:p>
            <a:pPr rtl="0"/>
            <a:r>
              <a:rPr lang="es-ES" dirty="0"/>
              <a:t>Avance #3</a:t>
            </a:r>
          </a:p>
          <a:p>
            <a:pPr rtl="0"/>
            <a:r>
              <a:rPr lang="es-ES" dirty="0"/>
              <a:t>Conclusiones</a:t>
            </a:r>
          </a:p>
          <a:p>
            <a:pPr rtl="0"/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18" y="1218223"/>
            <a:ext cx="3111364" cy="680536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</a:t>
            </a:r>
            <a:r>
              <a:rPr lang="es-CR" dirty="0"/>
              <a:t>ón</a:t>
            </a:r>
            <a:endParaRPr lang="es-ES" dirty="0"/>
          </a:p>
        </p:txBody>
      </p:sp>
      <p:pic>
        <p:nvPicPr>
          <p:cNvPr id="10" name="Marcador de posición de 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3380827" y="2108001"/>
            <a:ext cx="5430346" cy="3366815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R="0" lvl="0">
              <a:spcBef>
                <a:spcPts val="0"/>
              </a:spcBef>
              <a:spcAft>
                <a:spcPts val="600"/>
              </a:spcAft>
            </a:pPr>
            <a:r>
              <a:rPr lang="es-ES" b="1" dirty="0">
                <a:effectLst/>
              </a:rPr>
              <a:t>Modelo Entidad Relación: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</a:pPr>
            <a:endParaRPr lang="es-ES" dirty="0">
              <a:effectLst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</a:pPr>
            <a:r>
              <a:rPr lang="es-ES" dirty="0">
                <a:effectLst/>
              </a:rPr>
              <a:t>El script fue dado como parte de los materiales para el proyecto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</a:pPr>
            <a:endParaRPr lang="es-ES" dirty="0">
              <a:effectLst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Con base en el modelo se realiza el proceso completo de creación de los 2 modelos requeridos</a:t>
            </a:r>
            <a:endParaRPr lang="es-CR" dirty="0">
              <a:effectLst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FC0F114C-8C10-AA28-28AE-DE43AE8E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33" y="1928442"/>
            <a:ext cx="5910572" cy="2571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826327"/>
            <a:ext cx="4663440" cy="1736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Para la creación del Staging Área se creó un espejo del modelo entidad relación creando un estándar en los datos, todos serian del tipo VARCHAR2 con longitud de 255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638D99-FFE1-9567-C0B6-5F1C93DA565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64852" y="2562164"/>
            <a:ext cx="4664075" cy="2089706"/>
          </a:xfrm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Avance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2969942" cy="195048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Para la creación del Data Warehouse, se validaron tablas según el proceso visto en clase para encontrar el modelo de dimensiones correcto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320C311-78AA-4FD5-0BED-A8CA78A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12459"/>
              </p:ext>
            </p:extLst>
          </p:nvPr>
        </p:nvGraphicFramePr>
        <p:xfrm>
          <a:off x="4882518" y="2188545"/>
          <a:ext cx="6570117" cy="58410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70557">
                  <a:extLst>
                    <a:ext uri="{9D8B030D-6E8A-4147-A177-3AD203B41FA5}">
                      <a16:colId xmlns:a16="http://schemas.microsoft.com/office/drawing/2014/main" val="4091790529"/>
                    </a:ext>
                  </a:extLst>
                </a:gridCol>
                <a:gridCol w="694143">
                  <a:extLst>
                    <a:ext uri="{9D8B030D-6E8A-4147-A177-3AD203B41FA5}">
                      <a16:colId xmlns:a16="http://schemas.microsoft.com/office/drawing/2014/main" val="2286523061"/>
                    </a:ext>
                  </a:extLst>
                </a:gridCol>
                <a:gridCol w="1604457">
                  <a:extLst>
                    <a:ext uri="{9D8B030D-6E8A-4147-A177-3AD203B41FA5}">
                      <a16:colId xmlns:a16="http://schemas.microsoft.com/office/drawing/2014/main" val="1637802783"/>
                    </a:ext>
                  </a:extLst>
                </a:gridCol>
                <a:gridCol w="885788">
                  <a:extLst>
                    <a:ext uri="{9D8B030D-6E8A-4147-A177-3AD203B41FA5}">
                      <a16:colId xmlns:a16="http://schemas.microsoft.com/office/drawing/2014/main" val="434851017"/>
                    </a:ext>
                  </a:extLst>
                </a:gridCol>
                <a:gridCol w="470557">
                  <a:extLst>
                    <a:ext uri="{9D8B030D-6E8A-4147-A177-3AD203B41FA5}">
                      <a16:colId xmlns:a16="http://schemas.microsoft.com/office/drawing/2014/main" val="931605075"/>
                    </a:ext>
                  </a:extLst>
                </a:gridCol>
                <a:gridCol w="470557">
                  <a:extLst>
                    <a:ext uri="{9D8B030D-6E8A-4147-A177-3AD203B41FA5}">
                      <a16:colId xmlns:a16="http://schemas.microsoft.com/office/drawing/2014/main" val="1951598037"/>
                    </a:ext>
                  </a:extLst>
                </a:gridCol>
                <a:gridCol w="805936">
                  <a:extLst>
                    <a:ext uri="{9D8B030D-6E8A-4147-A177-3AD203B41FA5}">
                      <a16:colId xmlns:a16="http://schemas.microsoft.com/office/drawing/2014/main" val="26753302"/>
                    </a:ext>
                  </a:extLst>
                </a:gridCol>
                <a:gridCol w="1168122">
                  <a:extLst>
                    <a:ext uri="{9D8B030D-6E8A-4147-A177-3AD203B41FA5}">
                      <a16:colId xmlns:a16="http://schemas.microsoft.com/office/drawing/2014/main" val="3552785247"/>
                    </a:ext>
                  </a:extLst>
                </a:gridCol>
              </a:tblGrid>
              <a:tr h="19470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TIPO_ENVIO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solidFill>
                            <a:schemeClr val="tx1"/>
                          </a:solidFill>
                          <a:effectLst/>
                        </a:rPr>
                        <a:t>TIPO_PRODUCTO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CLIENTE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solidFill>
                            <a:schemeClr val="tx1"/>
                          </a:solidFill>
                          <a:effectLst/>
                        </a:rPr>
                        <a:t>PRODUCTO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80664"/>
                  </a:ext>
                </a:extLst>
              </a:tr>
              <a:tr h="1947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FF0000"/>
                          </a:highlight>
                        </a:rPr>
                        <a:t>TPE_ID</a:t>
                      </a:r>
                      <a:endParaRPr lang="es-CR" sz="1100" kern="100"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B5E6A2"/>
                          </a:highlight>
                        </a:rPr>
                        <a:t>TPE_ESTADO</a:t>
                      </a:r>
                      <a:endParaRPr lang="es-CR" sz="11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effectLst/>
                          <a:highlight>
                            <a:srgbClr val="B5E6A2"/>
                          </a:highlight>
                        </a:rPr>
                        <a:t>TPE_REQUIERE_CONFIRMACION</a:t>
                      </a:r>
                      <a:endParaRPr lang="es-CR" sz="1100" kern="100" dirty="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FF0000"/>
                          </a:highlight>
                        </a:rPr>
                        <a:t>TPD_ID</a:t>
                      </a:r>
                      <a:endParaRPr lang="es-CR" sz="1100" kern="100"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FF0000"/>
                          </a:highlight>
                        </a:rPr>
                        <a:t>CTE_ID</a:t>
                      </a:r>
                      <a:endParaRPr lang="es-CR" sz="1100" kern="100"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FF0000"/>
                          </a:highlight>
                        </a:rPr>
                        <a:t>PRD_ID</a:t>
                      </a:r>
                      <a:endParaRPr lang="es-CR" sz="1100" kern="100"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B5E6A2"/>
                          </a:highlight>
                        </a:rPr>
                        <a:t>PRD_CANTIDAD</a:t>
                      </a:r>
                      <a:endParaRPr lang="es-CR" sz="11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  <a:highlight>
                            <a:srgbClr val="B5E6A2"/>
                          </a:highlight>
                        </a:rPr>
                        <a:t>PRD_COSTO_UNITARIO</a:t>
                      </a:r>
                      <a:endParaRPr lang="es-CR" sz="11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54378"/>
                  </a:ext>
                </a:extLst>
              </a:tr>
              <a:tr h="1947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>
                          <a:effectLst/>
                        </a:rPr>
                        <a:t>Numérico</a:t>
                      </a:r>
                      <a:endParaRPr lang="es-C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100" dirty="0">
                          <a:effectLst/>
                        </a:rPr>
                        <a:t>Numérico</a:t>
                      </a:r>
                      <a:endParaRPr lang="es-C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28563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A196FDE-3D8B-5451-7E8B-3E976FDB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9928"/>
              </p:ext>
            </p:extLst>
          </p:nvPr>
        </p:nvGraphicFramePr>
        <p:xfrm>
          <a:off x="1923930" y="5615872"/>
          <a:ext cx="2222558" cy="67894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08748">
                  <a:extLst>
                    <a:ext uri="{9D8B030D-6E8A-4147-A177-3AD203B41FA5}">
                      <a16:colId xmlns:a16="http://schemas.microsoft.com/office/drawing/2014/main" val="365227935"/>
                    </a:ext>
                  </a:extLst>
                </a:gridCol>
                <a:gridCol w="1213810">
                  <a:extLst>
                    <a:ext uri="{9D8B030D-6E8A-4147-A177-3AD203B41FA5}">
                      <a16:colId xmlns:a16="http://schemas.microsoft.com/office/drawing/2014/main" val="3070813293"/>
                    </a:ext>
                  </a:extLst>
                </a:gridCol>
              </a:tblGrid>
              <a:tr h="1568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TIPO_ENVIO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3003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TPE_ID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TPE_DESCRIPCION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76174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Numérico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</a:rPr>
                        <a:t>Texto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151341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6FB4E90-8628-4245-3489-1FAFB8E8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04248"/>
              </p:ext>
            </p:extLst>
          </p:nvPr>
        </p:nvGraphicFramePr>
        <p:xfrm>
          <a:off x="5379336" y="5615872"/>
          <a:ext cx="2258770" cy="67894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25183">
                  <a:extLst>
                    <a:ext uri="{9D8B030D-6E8A-4147-A177-3AD203B41FA5}">
                      <a16:colId xmlns:a16="http://schemas.microsoft.com/office/drawing/2014/main" val="2223683614"/>
                    </a:ext>
                  </a:extLst>
                </a:gridCol>
                <a:gridCol w="1233587">
                  <a:extLst>
                    <a:ext uri="{9D8B030D-6E8A-4147-A177-3AD203B41FA5}">
                      <a16:colId xmlns:a16="http://schemas.microsoft.com/office/drawing/2014/main" val="1949468639"/>
                    </a:ext>
                  </a:extLst>
                </a:gridCol>
              </a:tblGrid>
              <a:tr h="1568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</a:rPr>
                        <a:t>TIPO_PRODUCTO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898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TPD_ID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TPD_DESCRIPCION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55691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Numérico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</a:rPr>
                        <a:t>Texto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709422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C33B002-FE1F-4EA3-1F5C-1ACFC8B62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65150"/>
              </p:ext>
            </p:extLst>
          </p:nvPr>
        </p:nvGraphicFramePr>
        <p:xfrm>
          <a:off x="5561528" y="4497803"/>
          <a:ext cx="1789430" cy="67894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95946865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845944517"/>
                    </a:ext>
                  </a:extLst>
                </a:gridCol>
              </a:tblGrid>
              <a:tr h="1568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CLIENTE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1667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CTE_ID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CTE_NOMBRE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7102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Numérico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</a:rPr>
                        <a:t>Texto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763844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00D6E34-67DF-5ABD-EF3D-2CF305624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15328"/>
              </p:ext>
            </p:extLst>
          </p:nvPr>
        </p:nvGraphicFramePr>
        <p:xfrm>
          <a:off x="2140494" y="4497803"/>
          <a:ext cx="1789430" cy="67894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3155605701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352054589"/>
                    </a:ext>
                  </a:extLst>
                </a:gridCol>
              </a:tblGrid>
              <a:tr h="1568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PRODUCTO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11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PRD_ID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PRD_NOMBRE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69843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>
                          <a:solidFill>
                            <a:schemeClr val="tx1"/>
                          </a:solidFill>
                          <a:effectLst/>
                        </a:rPr>
                        <a:t>Numérico</a:t>
                      </a:r>
                      <a:endParaRPr lang="es-CR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solidFill>
                            <a:schemeClr val="tx1"/>
                          </a:solidFill>
                          <a:effectLst/>
                        </a:rPr>
                        <a:t>Texto</a:t>
                      </a:r>
                      <a:endParaRPr lang="es-CR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10465"/>
                  </a:ext>
                </a:extLst>
              </a:tr>
            </a:tbl>
          </a:graphicData>
        </a:graphic>
      </p:graphicFrame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9B9837-DFE4-0D72-CA89-CA4D997781A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5949087" y="1586473"/>
            <a:ext cx="1032315" cy="340466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8C89F10-B49A-A32F-74FD-9025D2BD741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379509" y="4571940"/>
            <a:ext cx="2150382" cy="6164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FF9C0C9-B549-072D-0E84-53621F3460A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62912" y="5953506"/>
            <a:ext cx="616424" cy="1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049C265-8111-A3F1-F534-F4FD09FABA64}"/>
              </a:ext>
            </a:extLst>
          </p:cNvPr>
          <p:cNvCxnSpPr>
            <a:endCxn id="11" idx="1"/>
          </p:cNvCxnSpPr>
          <p:nvPr/>
        </p:nvCxnSpPr>
        <p:spPr>
          <a:xfrm>
            <a:off x="4762912" y="4837274"/>
            <a:ext cx="798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4458138-5B99-E99C-FC46-9D994E39BF7D}"/>
              </a:ext>
            </a:extLst>
          </p:cNvPr>
          <p:cNvCxnSpPr>
            <a:endCxn id="12" idx="3"/>
          </p:cNvCxnSpPr>
          <p:nvPr/>
        </p:nvCxnSpPr>
        <p:spPr>
          <a:xfrm flipH="1">
            <a:off x="3929924" y="4837274"/>
            <a:ext cx="83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43" y="3137560"/>
            <a:ext cx="3395454" cy="137106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900" dirty="0"/>
              <a:t>Finalmente se crea la tabla de transacciones dándonos como resultado el modelo del Data Warehouse</a:t>
            </a:r>
          </a:p>
          <a:p>
            <a:pPr rtl="0"/>
            <a:endParaRPr lang="es-ES" sz="1900" dirty="0"/>
          </a:p>
          <a:p>
            <a:pPr rtl="0"/>
            <a:endParaRPr lang="es-ES" sz="1900" dirty="0"/>
          </a:p>
          <a:p>
            <a:pPr rtl="0"/>
            <a:endParaRPr lang="es-ES" sz="1900" dirty="0"/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E1CE8CBA-38A8-0991-809D-08230FD8D5B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92" y="1690255"/>
            <a:ext cx="5700331" cy="30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#2</a:t>
            </a:r>
          </a:p>
        </p:txBody>
      </p:sp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/>
        </p:blipFill>
        <p:spPr>
          <a:xfrm>
            <a:off x="1832797" y="2023984"/>
            <a:ext cx="3332832" cy="3332832"/>
          </a:xfr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CR" sz="1600" kern="0" dirty="0">
                <a:effectLst/>
              </a:rPr>
              <a:t>Para dar un contexto previo a la elaboración del trabajo se formula la pregunta ¿Qué es un ETL?</a:t>
            </a:r>
          </a:p>
          <a:p>
            <a:pPr rtl="0"/>
            <a:endParaRPr lang="es-CR" sz="1600" kern="0" dirty="0"/>
          </a:p>
          <a:p>
            <a:pPr rtl="0"/>
            <a:r>
              <a:rPr lang="en-US" sz="1600" dirty="0"/>
              <a:t>“</a:t>
            </a:r>
            <a:r>
              <a:rPr lang="es-ES" sz="1600" dirty="0"/>
              <a:t>Es un método que se utiliza para extraer, limpiar y almacenar datos de diversas fuentes e integrarlos en 1 solo destino o almacén, lo que simplifica su análisis para la toma de decisiones.”</a:t>
            </a:r>
          </a:p>
          <a:p>
            <a:pPr rtl="0"/>
            <a:r>
              <a:rPr lang="es-CR" sz="1600" kern="0" dirty="0">
                <a:effectLst/>
              </a:rPr>
              <a:t>			Santos, 2023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030" y="1005059"/>
            <a:ext cx="3087637" cy="77969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Avance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7785" y="2655094"/>
            <a:ext cx="4663440" cy="187376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sz="1600" kern="0" dirty="0"/>
              <a:t>Pasos para la </a:t>
            </a:r>
            <a:r>
              <a:rPr lang="en-US" sz="1600" kern="0" dirty="0" err="1"/>
              <a:t>creacion</a:t>
            </a:r>
            <a:r>
              <a:rPr lang="en-US" sz="1600" kern="0" dirty="0"/>
              <a:t> del ETL:</a:t>
            </a:r>
          </a:p>
          <a:p>
            <a:pPr marL="342900" indent="-342900" rtl="0">
              <a:buAutoNum type="arabicPeriod"/>
            </a:pPr>
            <a:r>
              <a:rPr lang="en-US" sz="1600" kern="0" dirty="0" err="1"/>
              <a:t>Creación</a:t>
            </a:r>
            <a:r>
              <a:rPr lang="en-US" sz="1600" kern="0" dirty="0"/>
              <a:t> del Package </a:t>
            </a:r>
            <a:r>
              <a:rPr lang="en-US" sz="1600" kern="0" dirty="0" err="1"/>
              <a:t>el</a:t>
            </a:r>
            <a:r>
              <a:rPr lang="en-US" sz="1600" kern="0" dirty="0"/>
              <a:t> </a:t>
            </a:r>
            <a:r>
              <a:rPr lang="en-US" sz="1600" kern="0" dirty="0" err="1"/>
              <a:t>cual</a:t>
            </a:r>
            <a:r>
              <a:rPr lang="en-US" sz="1600" kern="0" dirty="0"/>
              <a:t> </a:t>
            </a:r>
            <a:r>
              <a:rPr lang="en-US" sz="1600" kern="0" dirty="0" err="1"/>
              <a:t>llamaría</a:t>
            </a:r>
            <a:r>
              <a:rPr lang="en-US" sz="1600" kern="0" dirty="0"/>
              <a:t> a los </a:t>
            </a:r>
            <a:r>
              <a:rPr lang="en-US" sz="1600" kern="0" dirty="0" err="1"/>
              <a:t>procesos</a:t>
            </a:r>
            <a:r>
              <a:rPr lang="en-US" sz="1600" kern="0" dirty="0"/>
              <a:t> </a:t>
            </a:r>
            <a:r>
              <a:rPr lang="en-US" sz="1600" kern="0" dirty="0" err="1"/>
              <a:t>requeridos</a:t>
            </a:r>
            <a:r>
              <a:rPr lang="en-US" sz="1600" kern="0" dirty="0"/>
              <a:t> para </a:t>
            </a:r>
            <a:r>
              <a:rPr lang="en-US" sz="1600" kern="0" dirty="0" err="1"/>
              <a:t>completar</a:t>
            </a:r>
            <a:r>
              <a:rPr lang="en-US" sz="1600" kern="0" dirty="0"/>
              <a:t> </a:t>
            </a:r>
            <a:r>
              <a:rPr lang="en-US" sz="1600" kern="0" dirty="0" err="1"/>
              <a:t>el</a:t>
            </a:r>
            <a:r>
              <a:rPr lang="en-US" sz="1600" kern="0" dirty="0"/>
              <a:t> ETL</a:t>
            </a:r>
          </a:p>
          <a:p>
            <a:pPr marL="342900" indent="-342900" rtl="0">
              <a:buAutoNum type="arabicPeriod"/>
            </a:pPr>
            <a:r>
              <a:rPr lang="en-US" sz="1600" kern="0" dirty="0" err="1"/>
              <a:t>Creación</a:t>
            </a:r>
            <a:r>
              <a:rPr lang="en-US" sz="1600" kern="0" dirty="0"/>
              <a:t> de los </a:t>
            </a:r>
            <a:r>
              <a:rPr lang="en-US" sz="1600" kern="0" dirty="0" err="1"/>
              <a:t>distintos</a:t>
            </a:r>
            <a:r>
              <a:rPr lang="en-US" sz="1600" kern="0" dirty="0"/>
              <a:t> scripts para mover la </a:t>
            </a:r>
            <a:r>
              <a:rPr lang="en-US" sz="1600" kern="0" dirty="0" err="1"/>
              <a:t>información</a:t>
            </a:r>
            <a:r>
              <a:rPr lang="en-US" sz="1600" kern="0" dirty="0"/>
              <a:t> de las </a:t>
            </a:r>
            <a:r>
              <a:rPr lang="en-US" sz="1600" kern="0" dirty="0" err="1"/>
              <a:t>tablas</a:t>
            </a:r>
            <a:r>
              <a:rPr lang="en-US" sz="1600" kern="0" dirty="0"/>
              <a:t> de la base de </a:t>
            </a:r>
            <a:r>
              <a:rPr lang="en-US" sz="1600" kern="0" dirty="0" err="1"/>
              <a:t>datos</a:t>
            </a:r>
            <a:r>
              <a:rPr lang="en-US" sz="1600" kern="0" dirty="0"/>
              <a:t> </a:t>
            </a:r>
            <a:r>
              <a:rPr lang="en-US" sz="1600" kern="0" dirty="0" err="1"/>
              <a:t>relacional</a:t>
            </a:r>
            <a:r>
              <a:rPr lang="en-US" sz="1600" kern="0" dirty="0"/>
              <a:t> al Staging Area</a:t>
            </a:r>
          </a:p>
          <a:p>
            <a:pPr marL="342900" indent="-342900" rtl="0">
              <a:buAutoNum type="arabicPeriod"/>
            </a:pPr>
            <a:endParaRPr lang="es-ES" sz="16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18C4C64-8731-1D85-18FD-ACF652FED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58" y="645965"/>
            <a:ext cx="2727811" cy="11205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6C0066F-3B9E-896E-C502-7D890274A263}"/>
              </a:ext>
            </a:extLst>
          </p:cNvPr>
          <p:cNvCxnSpPr>
            <a:cxnSpLocks/>
          </p:cNvCxnSpPr>
          <p:nvPr/>
        </p:nvCxnSpPr>
        <p:spPr>
          <a:xfrm flipH="1">
            <a:off x="6415401" y="1766518"/>
            <a:ext cx="1" cy="39047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D3A1200-19C6-C524-1AE1-A5559E9ED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66" y="1685207"/>
            <a:ext cx="3209623" cy="82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C7249415-0F29-4EBD-02A7-CC3E12EC2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619" y="3512596"/>
            <a:ext cx="3209624" cy="1100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12875C-6C61-2165-C200-849CCE75BD40}"/>
              </a:ext>
            </a:extLst>
          </p:cNvPr>
          <p:cNvCxnSpPr/>
          <p:nvPr/>
        </p:nvCxnSpPr>
        <p:spPr>
          <a:xfrm>
            <a:off x="6423264" y="5658416"/>
            <a:ext cx="0" cy="5445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884B5E2-9D6D-000D-DBFD-E687F9D48401}"/>
              </a:ext>
            </a:extLst>
          </p:cNvPr>
          <p:cNvCxnSpPr>
            <a:cxnSpLocks/>
          </p:cNvCxnSpPr>
          <p:nvPr/>
        </p:nvCxnSpPr>
        <p:spPr>
          <a:xfrm>
            <a:off x="6423264" y="2644083"/>
            <a:ext cx="1584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B7FA5C-7F5A-F440-0900-1156BA370D9A}"/>
              </a:ext>
            </a:extLst>
          </p:cNvPr>
          <p:cNvCxnSpPr>
            <a:cxnSpLocks/>
          </p:cNvCxnSpPr>
          <p:nvPr/>
        </p:nvCxnSpPr>
        <p:spPr>
          <a:xfrm>
            <a:off x="6423264" y="4054071"/>
            <a:ext cx="15843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Texto, Carta&#10;&#10;Descripción generada automáticamente">
            <a:extLst>
              <a:ext uri="{FF2B5EF4-FFF2-40B4-BE49-F238E27FC236}">
                <a16:creationId xmlns:a16="http://schemas.microsoft.com/office/drawing/2014/main" id="{43DA0279-947D-FFFE-CC1B-BA786C6E1A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r="-14487"/>
          <a:stretch/>
        </p:blipFill>
        <p:spPr bwMode="auto">
          <a:xfrm>
            <a:off x="7999762" y="4613350"/>
            <a:ext cx="3209622" cy="99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5DBCA6A-862E-4F8B-5092-91BC86A37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2119" y="4613350"/>
            <a:ext cx="465123" cy="9990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4EC056-909E-44CB-A883-FB09E34AC4E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069166" y="2513497"/>
            <a:ext cx="3209619" cy="9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301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20_TF45331398_Win32" id="{C0135C28-68A3-40E4-BC16-4AD80F3EE0C9}" vid="{17F0BC35-05E6-4450-B170-6A0CA2A0F3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261</TotalTime>
  <Words>512</Words>
  <Application>Microsoft Office PowerPoint</Application>
  <PresentationFormat>Panorámica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Tenorite</vt:lpstr>
      <vt:lpstr>Personalizar</vt:lpstr>
      <vt:lpstr>Proyecto Final</vt:lpstr>
      <vt:lpstr>Agenda</vt:lpstr>
      <vt:lpstr>Introducción</vt:lpstr>
      <vt:lpstr>Avance #1</vt:lpstr>
      <vt:lpstr>Avance #1</vt:lpstr>
      <vt:lpstr>Avance #1</vt:lpstr>
      <vt:lpstr>Avance #1</vt:lpstr>
      <vt:lpstr>Avance #2</vt:lpstr>
      <vt:lpstr>Avance #2</vt:lpstr>
      <vt:lpstr>Avance #2</vt:lpstr>
      <vt:lpstr>Avance #3</vt:lpstr>
      <vt:lpstr>Avance #3</vt:lpstr>
      <vt:lpstr>Avance #3</vt:lpstr>
      <vt:lpstr>Conclusiones</vt:lpstr>
      <vt:lpstr>Recomendaciones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MADRIGAL MENDEZ DANIEL ALEJANDRO</dc:creator>
  <cp:lastModifiedBy>HERNANDEZ UGALDE ERICK ANDREY</cp:lastModifiedBy>
  <cp:revision>4</cp:revision>
  <dcterms:created xsi:type="dcterms:W3CDTF">2024-08-21T15:37:28Z</dcterms:created>
  <dcterms:modified xsi:type="dcterms:W3CDTF">2024-08-21T20:15:49Z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