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63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4D9B"/>
    <a:srgbClr val="C6730F"/>
    <a:srgbClr val="743B06"/>
    <a:srgbClr val="791C0C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2" autoAdjust="0"/>
    <p:restoredTop sz="93957" autoAdjust="0"/>
  </p:normalViewPr>
  <p:slideViewPr>
    <p:cSldViewPr snapToGrid="0">
      <p:cViewPr>
        <p:scale>
          <a:sx n="33" d="100"/>
          <a:sy n="33" d="100"/>
        </p:scale>
        <p:origin x="2586" y="156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B1F0F-718C-4616-95EB-8E78A3E4213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7093-000F-41B9-B65A-4F6C551F1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4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3415-FB95-4A47-8443-1353AF7521C4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4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CCDE-5DBE-4B9D-A643-74422206FC1F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4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8C6-1982-4F3F-A37B-2BDC7FEC9985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1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B52-B106-43E8-B5A8-E3677555553C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F4D3-EC11-4C93-BBA8-BABC68724BC0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53FB-AA57-4656-B330-452C4F0F11E4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789C-823F-4409-B6D5-56683AC6D24D}" type="datetime1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55BD-54DB-43F8-ADFA-3110AE9A9616}" type="datetime1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E49-D3CE-4DFF-9761-7D684E09FFFB}" type="datetime1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5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5BEB-4D27-4CC1-BC0B-3830120117AB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8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35B3-775D-435D-9577-8D95390AB5A7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418B-1178-466D-B7E8-71E0195C89B9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50"/>
            <a:ext cx="9601200" cy="1352549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30400" y="1246188"/>
            <a:ext cx="57404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C6730F"/>
                </a:solidFill>
                <a:effectLst>
                  <a:glow rad="190500">
                    <a:schemeClr val="accent2">
                      <a:lumMod val="60000"/>
                      <a:lumOff val="40000"/>
                    </a:schemeClr>
                  </a:glow>
                </a:effectLst>
              </a:defRPr>
            </a:lvl1pPr>
          </a:lstStyle>
          <a:p>
            <a:r>
              <a:rPr lang="pt-BR" sz="9600" dirty="0"/>
              <a:t>Ouvidoria</a:t>
            </a:r>
          </a:p>
        </p:txBody>
      </p:sp>
      <p:pic>
        <p:nvPicPr>
          <p:cNvPr id="10" name="Imagem 9" descr="☎☏📱 Phone symbol (copy paste telephone call emoji)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0" b="96800" l="2400" r="96400">
                        <a14:foregroundMark x1="2800" y1="46400" x2="2800" y2="46400"/>
                        <a14:foregroundMark x1="4000" y1="46400" x2="10800" y2="27600"/>
                        <a14:foregroundMark x1="31200" y1="32000" x2="42000" y2="65200"/>
                        <a14:foregroundMark x1="39600" y1="20400" x2="46400" y2="34000"/>
                        <a14:foregroundMark x1="62400" y1="60400" x2="70400" y2="75600"/>
                        <a14:foregroundMark x1="4000" y1="48800" x2="7600" y2="68800"/>
                        <a14:foregroundMark x1="9600" y1="70400" x2="21200" y2="86000"/>
                        <a14:foregroundMark x1="24400" y1="86800" x2="42400" y2="96800"/>
                        <a14:foregroundMark x1="44000" y1="66400" x2="57200" y2="78400"/>
                        <a14:foregroundMark x1="45200" y1="96000" x2="62800" y2="94400"/>
                        <a14:foregroundMark x1="64800" y1="94400" x2="80000" y2="86000"/>
                        <a14:foregroundMark x1="82400" y1="84400" x2="91600" y2="72400"/>
                        <a14:foregroundMark x1="94000" y1="67600" x2="96400" y2="53200"/>
                        <a14:foregroundMark x1="68800" y1="6800" x2="52400" y2="4400"/>
                      </a14:backgroundRemoval>
                    </a14:imgEffect>
                    <a14:imgEffect>
                      <a14:artisticGlowEdges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978440"/>
            <a:ext cx="1591187" cy="1591187"/>
          </a:xfrm>
          <a:prstGeom prst="rect">
            <a:avLst/>
          </a:prstGeom>
          <a:noFill/>
          <a:effectLst>
            <a:glow rad="457200">
              <a:schemeClr val="accent1">
                <a:alpha val="6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2" name="CaixaDeTexto 1"/>
          <p:cNvSpPr txBox="1"/>
          <p:nvPr/>
        </p:nvSpPr>
        <p:spPr>
          <a:xfrm>
            <a:off x="387927" y="9365674"/>
            <a:ext cx="887406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C6730F"/>
                </a:solidFill>
                <a:effectLst>
                  <a:glow rad="190500">
                    <a:schemeClr val="accent2">
                      <a:lumMod val="60000"/>
                      <a:lumOff val="40000"/>
                    </a:schemeClr>
                  </a:glow>
                </a:effectLst>
              </a:rPr>
              <a:t>Rápida, Fácil e Resolve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68611" y="12302241"/>
            <a:ext cx="5712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B0F0"/>
                </a:solidFill>
                <a:effectLst>
                  <a:glow rad="393700">
                    <a:schemeClr val="bg1">
                      <a:alpha val="79000"/>
                    </a:schemeClr>
                  </a:glow>
                </a:effectLst>
              </a:rPr>
              <a:t>Erick Barbosa dos Santos</a:t>
            </a:r>
            <a:endParaRPr lang="pt-BR" sz="4000" b="1" dirty="0">
              <a:solidFill>
                <a:srgbClr val="00B0F0"/>
              </a:solidFill>
              <a:effectLst>
                <a:glow rad="393700">
                  <a:schemeClr val="bg1">
                    <a:alpha val="79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55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03171" y="5590912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Faça uso deste conhecimento no seu dia-a-dia e explore as especificidades em sua instituição.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Este conteúdo foi produzido com o auxílio de inteligência artificial.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3171" y="920418"/>
            <a:ext cx="80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80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FUNDAMENTOS DA OUVIDORIA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03171" y="3041165"/>
            <a:ext cx="8077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AGORA VOCÊ POSSUI OS CONHECIMENTOS ESSENCIAS SOBRE OUVIDORIA</a:t>
            </a:r>
          </a:p>
        </p:txBody>
      </p:sp>
      <p:sp>
        <p:nvSpPr>
          <p:cNvPr id="5" name="Retângulo 4"/>
          <p:cNvSpPr/>
          <p:nvPr/>
        </p:nvSpPr>
        <p:spPr>
          <a:xfrm rot="5400000">
            <a:off x="-36851" y="705672"/>
            <a:ext cx="1833229" cy="429493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14" l="10000" r="90000">
                        <a14:foregroundMark x1="29778" y1="95898" x2="30000" y2="94141"/>
                        <a14:foregroundMark x1="29889" y1="93750" x2="30333" y2="7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19" y="9583070"/>
            <a:ext cx="4011537" cy="22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63638" y="6588739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O propósito deste e-book é apresentar os fundamentos e conceitos essenciais para o funcionamento de uma ouvidoria dentro de qualquer instituição. 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3638" y="920418"/>
            <a:ext cx="7866062" cy="215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80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defRPr>
            </a:lvl1pPr>
          </a:lstStyle>
          <a:p>
            <a:pPr algn="l"/>
            <a:r>
              <a:rPr lang="pt-BR" dirty="0"/>
              <a:t>OUVIDORIA – RÁPIDO, FÁCIL E RESOLVE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4510" y="439648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FUNDAMENTOS ESSENCIAIS DE UMA OUVIDORIA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Erick Barbosa dos Santos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-36851" y="705672"/>
            <a:ext cx="1833229" cy="429493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75" r="100000">
                        <a14:foregroundMark x1="35955" y1="29787" x2="64419" y2="29787"/>
                        <a14:foregroundMark x1="35581" y1="12766" x2="44195" y2="3723"/>
                        <a14:foregroundMark x1="74157" y1="46277" x2="87266" y2="46809"/>
                        <a14:foregroundMark x1="12734" y1="48404" x2="29588" y2="47872"/>
                        <a14:foregroundMark x1="25094" y1="84574" x2="72285" y2="84043"/>
                        <a14:foregroundMark x1="23596" y1="98404" x2="76779" y2="96809"/>
                        <a14:foregroundMark x1="56554" y1="68617" x2="76404" y2="85638"/>
                        <a14:foregroundMark x1="26592" y1="79255" x2="51311" y2="75000"/>
                        <a14:foregroundMark x1="4494" y1="84574" x2="16105" y2="72340"/>
                        <a14:foregroundMark x1="10112" y1="90426" x2="18727" y2="73404"/>
                        <a14:foregroundMark x1="11610" y1="50532" x2="30337" y2="50000"/>
                        <a14:foregroundMark x1="12734" y1="55319" x2="18352" y2="61702"/>
                        <a14:foregroundMark x1="12734" y1="42553" x2="26217" y2="42021"/>
                        <a14:foregroundMark x1="15356" y1="30851" x2="23596" y2="30851"/>
                        <a14:foregroundMark x1="72659" y1="50000" x2="88390" y2="50000"/>
                        <a14:foregroundMark x1="74532" y1="55851" x2="88390" y2="52128"/>
                        <a14:foregroundMark x1="70037" y1="47872" x2="80899" y2="36702"/>
                        <a14:foregroundMark x1="77903" y1="29787" x2="87266" y2="32447"/>
                        <a14:foregroundMark x1="41199" y1="38298" x2="62172" y2="35106"/>
                        <a14:foregroundMark x1="41199" y1="43617" x2="49064" y2="54255"/>
                        <a14:foregroundMark x1="52434" y1="55851" x2="58052" y2="52128"/>
                        <a14:foregroundMark x1="41199" y1="18617" x2="57678" y2="18617"/>
                        <a14:foregroundMark x1="58427" y1="5319" x2="64794" y2="13830"/>
                        <a14:foregroundMark x1="84270" y1="71809" x2="96629" y2="88298"/>
                        <a14:foregroundMark x1="83146" y1="76064" x2="83895" y2="90426"/>
                        <a14:backgroundMark x1="33708" y1="42553" x2="36704" y2="56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98" y="8968084"/>
            <a:ext cx="3255816" cy="2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4182354"/>
            <a:ext cx="727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O QUE É A OUVIDORIA E POR QUE ELA É ESSENCIAL?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ouvidoria é o canal de comunicação entre o cliente e a organização. Sua função principal é ouvir, registrar e solucionar demandas, funcionando como uma ponte de melhoria contínua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endParaRPr lang="pt-BR" sz="2400" dirty="0" smtClean="0">
              <a:solidFill>
                <a:schemeClr val="bg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Exemplo </a:t>
            </a:r>
            <a:r>
              <a:rPr lang="pt-BR" sz="2400" b="1" dirty="0">
                <a:solidFill>
                  <a:schemeClr val="bg1"/>
                </a:solidFill>
              </a:rPr>
              <a:t>prático:</a:t>
            </a:r>
            <a:r>
              <a:rPr lang="pt-BR" sz="2400" dirty="0">
                <a:solidFill>
                  <a:schemeClr val="bg1"/>
                </a:solidFill>
              </a:rPr>
              <a:t> Uma cliente não recebeu um reembolso prometido após uma compra cancelada. Ao acionar a ouvidoria, a organização investigou o caso, corrigiu o erro e usou a informação para aprimorar seu processo de reembolsos.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22" y="10866735"/>
            <a:ext cx="1137955" cy="11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5268178"/>
            <a:ext cx="7277100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EMPATIA É A BASE DE TUDO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Entender o que o cliente sente é o primeiro passo para resolver qualquer problema. A empatia transforma o atendimento em uma experiência humana e respeitosa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Como </a:t>
            </a:r>
            <a:r>
              <a:rPr lang="pt-BR" sz="2400" dirty="0">
                <a:solidFill>
                  <a:schemeClr val="bg1"/>
                </a:solidFill>
              </a:rPr>
              <a:t>aplicar: Durante um atendimento, ouça atentamente sem interromper. Diga algo como: “Entendo que esta situação deve ter sido frustrante. Vamos resolver isso juntos..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Central De Atendimento Ícone · Imagens grátis no Pixabay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771" y1="38858" x2="38854" y2="42758"/>
                        <a14:foregroundMark x1="33438" y1="27577" x2="32813" y2="3468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67" t="12682" r="28241" b="11558"/>
          <a:stretch/>
        </p:blipFill>
        <p:spPr>
          <a:xfrm>
            <a:off x="4388671" y="10586053"/>
            <a:ext cx="945329" cy="11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5268178"/>
            <a:ext cx="7277100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CLAREZA NA COMUNICAÇÃO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Uma mensagem clara evita confusões e reduz o tempo de solução. Use uma linguagem simples e objetiva, evitando termos técnicos ou jargões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Dica </a:t>
            </a:r>
            <a:r>
              <a:rPr lang="pt-BR" sz="2400" dirty="0">
                <a:solidFill>
                  <a:schemeClr val="bg1"/>
                </a:solidFill>
              </a:rPr>
              <a:t>prática: Ao explicar o status de uma solicitação, prefira: “Seu pedido está em análise e terá um retorno até sexta-feira”, ao invés de: “Estamos verificando a viabilidade de sua demanda.”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546" l="5889" r="99000">
                        <a14:foregroundMark x1="5889" y1="75168" x2="27667" y2="69463"/>
                        <a14:foregroundMark x1="27444" y1="71477" x2="31889" y2="85347"/>
                        <a14:foregroundMark x1="31000" y1="23826" x2="49333" y2="25615"/>
                        <a14:foregroundMark x1="28778" y1="32327" x2="43111" y2="26286"/>
                        <a14:foregroundMark x1="25333" y1="34564" x2="25444" y2="25056"/>
                        <a14:foregroundMark x1="50667" y1="23826" x2="54556" y2="29083"/>
                        <a14:foregroundMark x1="54222" y1="36689" x2="52889" y2="46980"/>
                        <a14:foregroundMark x1="24667" y1="38031" x2="24556" y2="47427"/>
                        <a14:foregroundMark x1="26000" y1="48881" x2="30667" y2="57718"/>
                        <a14:foregroundMark x1="30889" y1="57718" x2="37444" y2="61298"/>
                        <a14:foregroundMark x1="37444" y1="60850" x2="44111" y2="60403"/>
                        <a14:foregroundMark x1="63667" y1="41499" x2="69444" y2="44631"/>
                        <a14:foregroundMark x1="70000" y1="45414" x2="68000" y2="52237"/>
                        <a14:foregroundMark x1="70333" y1="50783" x2="89333" y2="41499"/>
                        <a14:foregroundMark x1="75222" y1="22371" x2="79222" y2="22595"/>
                        <a14:foregroundMark x1="63667" y1="23266" x2="67444" y2="22819"/>
                        <a14:foregroundMark x1="87333" y1="24161" x2="91889" y2="24161"/>
                        <a14:foregroundMark x1="97000" y1="27964" x2="93444" y2="38479"/>
                        <a14:foregroundMark x1="96111" y1="15213" x2="99111" y2="24609"/>
                        <a14:foregroundMark x1="96000" y1="13199" x2="93111" y2="9060"/>
                        <a14:foregroundMark x1="56111" y1="15660" x2="60111" y2="9396"/>
                        <a14:foregroundMark x1="60889" y1="8277" x2="66778" y2="3579"/>
                        <a14:foregroundMark x1="67333" y1="3132" x2="77667" y2="1119"/>
                        <a14:foregroundMark x1="78889" y1="1342" x2="85556" y2="3468"/>
                        <a14:foregroundMark x1="86333" y1="3579" x2="92111" y2="7494"/>
                        <a14:foregroundMark x1="53000" y1="68904" x2="70778" y2="73826"/>
                        <a14:foregroundMark x1="39556" y1="71141" x2="39000" y2="87248"/>
                        <a14:foregroundMark x1="52333" y1="77069" x2="71889" y2="80872"/>
                        <a14:foregroundMark x1="73222" y1="75727" x2="75000" y2="90828"/>
                        <a14:foregroundMark x1="50444" y1="77405" x2="50889" y2="89150"/>
                        <a14:foregroundMark x1="54000" y1="82998" x2="72667" y2="85123"/>
                        <a14:foregroundMark x1="54111" y1="88367" x2="73889" y2="89485"/>
                        <a14:foregroundMark x1="53000" y1="94743" x2="74667" y2="92170"/>
                        <a14:foregroundMark x1="46222" y1="87696" x2="50889" y2="96197"/>
                        <a14:foregroundMark x1="39000" y1="87696" x2="51222" y2="98546"/>
                        <a14:backgroundMark x1="33444" y1="43289" x2="39222" y2="54027"/>
                        <a14:backgroundMark x1="62111" y1="16443" x2="71889" y2="8501"/>
                        <a14:backgroundMark x1="75667" y1="7047" x2="86667" y2="8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79" y="10926572"/>
            <a:ext cx="1099441" cy="1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4223739"/>
            <a:ext cx="7277100" cy="215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AGILIDADE FAZ TODA A DIFERENÇA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Resolver problemas rapidamente é fundamental. Quanto menor o tempo de espera, maior a satisfação do cliente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Exemplo</a:t>
            </a:r>
            <a:r>
              <a:rPr lang="pt-BR" sz="2400" dirty="0">
                <a:solidFill>
                  <a:schemeClr val="bg1"/>
                </a:solidFill>
              </a:rPr>
              <a:t>: Se um cliente relata uma falha no serviço, registre imediatamente, encaminhe para o setor responsável e envie uma atualização em até 24 horas.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 descr="☎☏📱 Phone symbol (copy paste telephone call emoji)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6800" l="2400" r="96400">
                        <a14:foregroundMark x1="2800" y1="46400" x2="2800" y2="46400"/>
                        <a14:foregroundMark x1="4000" y1="46400" x2="10800" y2="27600"/>
                        <a14:foregroundMark x1="31200" y1="32000" x2="42000" y2="65200"/>
                        <a14:foregroundMark x1="39600" y1="20400" x2="46400" y2="34000"/>
                        <a14:foregroundMark x1="62400" y1="60400" x2="70400" y2="75600"/>
                        <a14:foregroundMark x1="4000" y1="48800" x2="7600" y2="68800"/>
                        <a14:foregroundMark x1="9600" y1="70400" x2="21200" y2="86000"/>
                        <a14:foregroundMark x1="24400" y1="86800" x2="42400" y2="96800"/>
                        <a14:foregroundMark x1="44000" y1="66400" x2="57200" y2="78400"/>
                        <a14:foregroundMark x1="45200" y1="96000" x2="62800" y2="94400"/>
                        <a14:foregroundMark x1="64800" y1="94400" x2="80000" y2="86000"/>
                        <a14:foregroundMark x1="82400" y1="84400" x2="91600" y2="72400"/>
                        <a14:foregroundMark x1="94000" y1="67600" x2="96400" y2="53200"/>
                        <a14:foregroundMark x1="68800" y1="6800" x2="52400" y2="4400"/>
                      </a14:backgroundRemoval>
                    </a14:imgEffect>
                    <a14:imgEffect>
                      <a14:artisticGlowEdges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06" y="10306601"/>
            <a:ext cx="1591187" cy="159118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</p:spTree>
    <p:extLst>
      <p:ext uri="{BB962C8B-B14F-4D97-AF65-F5344CB8AC3E}">
        <p14:creationId xmlns:p14="http://schemas.microsoft.com/office/powerpoint/2010/main" val="24140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5294088"/>
            <a:ext cx="727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FEEDBACK É OURO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ouvidoria também é uma fonte valiosa de informações para melhorar produtos e serviços. Registre e analise as reclamações para identificar padrões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Exemplo</a:t>
            </a:r>
            <a:r>
              <a:rPr lang="pt-BR" sz="2400" dirty="0">
                <a:solidFill>
                  <a:schemeClr val="bg1"/>
                </a:solidFill>
              </a:rPr>
              <a:t>: Se muitos clientes reclamam de atrasos em entregas, a organização pode rever sua logística e implementar melhorias.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222" y1="32000" x2="13778" y2="48000"/>
                        <a14:foregroundMark x1="50222" y1="45778" x2="49333" y2="63556"/>
                        <a14:foregroundMark x1="44889" y1="32889" x2="50667" y2="3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100628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4182354"/>
            <a:ext cx="727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ENCERRAMENTO COM EXCELÊNCIA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 bom atendimento termina com a satisfação do cliente. Confirme que o problema foi resolvido e pergunte se há algo mais que possa ser feito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Como </a:t>
            </a:r>
            <a:r>
              <a:rPr lang="pt-BR" sz="2400" dirty="0">
                <a:solidFill>
                  <a:schemeClr val="bg1"/>
                </a:solidFill>
              </a:rPr>
              <a:t>fazer: Depois de resolver uma reclamação, envie uma mensagem de acompanhamento: “Gostaríamos de saber se o problema foi resolvido e se você está satisfeito com o atendimento.”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4178" y="10495076"/>
            <a:ext cx="1710896" cy="1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889000">
                  <a:schemeClr val="accent1">
                    <a:alpha val="82000"/>
                  </a:schemeClr>
                </a:glo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2050" y="4246232"/>
            <a:ext cx="7277100" cy="20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6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CONCLUSÃO: A OUVIDORIA COMO ALICERCE DE CONFIANÇA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ouvidoria vai além de resolver problemas; ela constrói confiança e melhora a reputação da organização. Com empatia, clareza, agilidade e foco no cliente, é possível transformar desafios em oportunidades de crescimento.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92" y="9838155"/>
            <a:ext cx="1895216" cy="18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33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617</Words>
  <Application>Microsoft Office PowerPoint</Application>
  <PresentationFormat>Papel A3 (297 x 420 mm)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Santos</dc:creator>
  <cp:lastModifiedBy>Erick Santos</cp:lastModifiedBy>
  <cp:revision>32</cp:revision>
  <dcterms:created xsi:type="dcterms:W3CDTF">2025-01-17T00:57:41Z</dcterms:created>
  <dcterms:modified xsi:type="dcterms:W3CDTF">2025-01-17T14:32:36Z</dcterms:modified>
</cp:coreProperties>
</file>