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6"/>
  </p:normalViewPr>
  <p:slideViewPr>
    <p:cSldViewPr snapToGrid="0">
      <p:cViewPr varScale="1">
        <p:scale>
          <a:sx n="105" d="100"/>
          <a:sy n="105" d="100"/>
        </p:scale>
        <p:origin x="8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08EF1-6886-8DFE-7B12-5767FA0C2A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4F5E84-88B3-397B-0DE9-EEE7423E50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5F023C-5AD7-C858-9AEE-C8851040008E}"/>
              </a:ext>
            </a:extLst>
          </p:cNvPr>
          <p:cNvSpPr>
            <a:spLocks noGrp="1"/>
          </p:cNvSpPr>
          <p:nvPr>
            <p:ph type="dt" sz="half" idx="10"/>
          </p:nvPr>
        </p:nvSpPr>
        <p:spPr/>
        <p:txBody>
          <a:bodyPr/>
          <a:lstStyle/>
          <a:p>
            <a:fld id="{F02276B8-8375-334B-BB36-396539659124}" type="datetimeFigureOut">
              <a:rPr lang="en-US" smtClean="0"/>
              <a:t>3/5/23</a:t>
            </a:fld>
            <a:endParaRPr lang="en-US"/>
          </a:p>
        </p:txBody>
      </p:sp>
      <p:sp>
        <p:nvSpPr>
          <p:cNvPr id="5" name="Footer Placeholder 4">
            <a:extLst>
              <a:ext uri="{FF2B5EF4-FFF2-40B4-BE49-F238E27FC236}">
                <a16:creationId xmlns:a16="http://schemas.microsoft.com/office/drawing/2014/main" id="{4E2913D8-A651-9259-17F4-381C84973B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5240A-75C0-F238-8B85-5249EA5FC8AA}"/>
              </a:ext>
            </a:extLst>
          </p:cNvPr>
          <p:cNvSpPr>
            <a:spLocks noGrp="1"/>
          </p:cNvSpPr>
          <p:nvPr>
            <p:ph type="sldNum" sz="quarter" idx="12"/>
          </p:nvPr>
        </p:nvSpPr>
        <p:spPr/>
        <p:txBody>
          <a:bodyPr/>
          <a:lstStyle/>
          <a:p>
            <a:fld id="{BE8DD677-287F-3A4E-890D-1A5FF31F5CD6}" type="slidenum">
              <a:rPr lang="en-US" smtClean="0"/>
              <a:t>‹#›</a:t>
            </a:fld>
            <a:endParaRPr lang="en-US"/>
          </a:p>
        </p:txBody>
      </p:sp>
    </p:spTree>
    <p:extLst>
      <p:ext uri="{BB962C8B-B14F-4D97-AF65-F5344CB8AC3E}">
        <p14:creationId xmlns:p14="http://schemas.microsoft.com/office/powerpoint/2010/main" val="1223376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B486C-07EE-4A69-5999-17AF59F53C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B8315C-1B8B-0C12-6733-FC859AAB90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D868EC-320C-98FA-D7B5-10F46EED37B4}"/>
              </a:ext>
            </a:extLst>
          </p:cNvPr>
          <p:cNvSpPr>
            <a:spLocks noGrp="1"/>
          </p:cNvSpPr>
          <p:nvPr>
            <p:ph type="dt" sz="half" idx="10"/>
          </p:nvPr>
        </p:nvSpPr>
        <p:spPr/>
        <p:txBody>
          <a:bodyPr/>
          <a:lstStyle/>
          <a:p>
            <a:fld id="{F02276B8-8375-334B-BB36-396539659124}" type="datetimeFigureOut">
              <a:rPr lang="en-US" smtClean="0"/>
              <a:t>3/5/23</a:t>
            </a:fld>
            <a:endParaRPr lang="en-US"/>
          </a:p>
        </p:txBody>
      </p:sp>
      <p:sp>
        <p:nvSpPr>
          <p:cNvPr id="5" name="Footer Placeholder 4">
            <a:extLst>
              <a:ext uri="{FF2B5EF4-FFF2-40B4-BE49-F238E27FC236}">
                <a16:creationId xmlns:a16="http://schemas.microsoft.com/office/drawing/2014/main" id="{958F809C-DADD-3F01-3293-77EFA64E89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250578-8D37-A07D-FE9E-07084BF98CD8}"/>
              </a:ext>
            </a:extLst>
          </p:cNvPr>
          <p:cNvSpPr>
            <a:spLocks noGrp="1"/>
          </p:cNvSpPr>
          <p:nvPr>
            <p:ph type="sldNum" sz="quarter" idx="12"/>
          </p:nvPr>
        </p:nvSpPr>
        <p:spPr/>
        <p:txBody>
          <a:bodyPr/>
          <a:lstStyle/>
          <a:p>
            <a:fld id="{BE8DD677-287F-3A4E-890D-1A5FF31F5CD6}" type="slidenum">
              <a:rPr lang="en-US" smtClean="0"/>
              <a:t>‹#›</a:t>
            </a:fld>
            <a:endParaRPr lang="en-US"/>
          </a:p>
        </p:txBody>
      </p:sp>
    </p:spTree>
    <p:extLst>
      <p:ext uri="{BB962C8B-B14F-4D97-AF65-F5344CB8AC3E}">
        <p14:creationId xmlns:p14="http://schemas.microsoft.com/office/powerpoint/2010/main" val="1084433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947580-086A-7FF0-5305-FD78454B0C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467AB7-46AC-EA25-7A42-DE26C707C9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E695DE-724A-C015-989A-1E60723F3F01}"/>
              </a:ext>
            </a:extLst>
          </p:cNvPr>
          <p:cNvSpPr>
            <a:spLocks noGrp="1"/>
          </p:cNvSpPr>
          <p:nvPr>
            <p:ph type="dt" sz="half" idx="10"/>
          </p:nvPr>
        </p:nvSpPr>
        <p:spPr/>
        <p:txBody>
          <a:bodyPr/>
          <a:lstStyle/>
          <a:p>
            <a:fld id="{F02276B8-8375-334B-BB36-396539659124}" type="datetimeFigureOut">
              <a:rPr lang="en-US" smtClean="0"/>
              <a:t>3/5/23</a:t>
            </a:fld>
            <a:endParaRPr lang="en-US"/>
          </a:p>
        </p:txBody>
      </p:sp>
      <p:sp>
        <p:nvSpPr>
          <p:cNvPr id="5" name="Footer Placeholder 4">
            <a:extLst>
              <a:ext uri="{FF2B5EF4-FFF2-40B4-BE49-F238E27FC236}">
                <a16:creationId xmlns:a16="http://schemas.microsoft.com/office/drawing/2014/main" id="{FED6AB50-0589-2F17-29A0-0315F9C62A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E7FFBF-DA09-732E-3817-9AED1D3BF39A}"/>
              </a:ext>
            </a:extLst>
          </p:cNvPr>
          <p:cNvSpPr>
            <a:spLocks noGrp="1"/>
          </p:cNvSpPr>
          <p:nvPr>
            <p:ph type="sldNum" sz="quarter" idx="12"/>
          </p:nvPr>
        </p:nvSpPr>
        <p:spPr/>
        <p:txBody>
          <a:bodyPr/>
          <a:lstStyle/>
          <a:p>
            <a:fld id="{BE8DD677-287F-3A4E-890D-1A5FF31F5CD6}" type="slidenum">
              <a:rPr lang="en-US" smtClean="0"/>
              <a:t>‹#›</a:t>
            </a:fld>
            <a:endParaRPr lang="en-US"/>
          </a:p>
        </p:txBody>
      </p:sp>
    </p:spTree>
    <p:extLst>
      <p:ext uri="{BB962C8B-B14F-4D97-AF65-F5344CB8AC3E}">
        <p14:creationId xmlns:p14="http://schemas.microsoft.com/office/powerpoint/2010/main" val="1600006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3E70-53FB-1A8D-E463-1D3731DF32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673347-A98F-DBFF-0014-74C61457CC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3BD859-9DA3-EFAB-27CA-2248B741B368}"/>
              </a:ext>
            </a:extLst>
          </p:cNvPr>
          <p:cNvSpPr>
            <a:spLocks noGrp="1"/>
          </p:cNvSpPr>
          <p:nvPr>
            <p:ph type="dt" sz="half" idx="10"/>
          </p:nvPr>
        </p:nvSpPr>
        <p:spPr/>
        <p:txBody>
          <a:bodyPr/>
          <a:lstStyle/>
          <a:p>
            <a:fld id="{F02276B8-8375-334B-BB36-396539659124}" type="datetimeFigureOut">
              <a:rPr lang="en-US" smtClean="0"/>
              <a:t>3/5/23</a:t>
            </a:fld>
            <a:endParaRPr lang="en-US"/>
          </a:p>
        </p:txBody>
      </p:sp>
      <p:sp>
        <p:nvSpPr>
          <p:cNvPr id="5" name="Footer Placeholder 4">
            <a:extLst>
              <a:ext uri="{FF2B5EF4-FFF2-40B4-BE49-F238E27FC236}">
                <a16:creationId xmlns:a16="http://schemas.microsoft.com/office/drawing/2014/main" id="{12EA84E8-C42F-205F-CEF4-E06456216D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6BF460-D215-919A-4F54-B190672569E0}"/>
              </a:ext>
            </a:extLst>
          </p:cNvPr>
          <p:cNvSpPr>
            <a:spLocks noGrp="1"/>
          </p:cNvSpPr>
          <p:nvPr>
            <p:ph type="sldNum" sz="quarter" idx="12"/>
          </p:nvPr>
        </p:nvSpPr>
        <p:spPr/>
        <p:txBody>
          <a:bodyPr/>
          <a:lstStyle/>
          <a:p>
            <a:fld id="{BE8DD677-287F-3A4E-890D-1A5FF31F5CD6}" type="slidenum">
              <a:rPr lang="en-US" smtClean="0"/>
              <a:t>‹#›</a:t>
            </a:fld>
            <a:endParaRPr lang="en-US"/>
          </a:p>
        </p:txBody>
      </p:sp>
    </p:spTree>
    <p:extLst>
      <p:ext uri="{BB962C8B-B14F-4D97-AF65-F5344CB8AC3E}">
        <p14:creationId xmlns:p14="http://schemas.microsoft.com/office/powerpoint/2010/main" val="2514725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B7FB1-9D33-4C97-C2C9-76F2E71550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84EEA7-5C82-52E1-BDBA-979C5135DF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E5F42F-EA9D-5EFA-2E06-D123C99BCEB2}"/>
              </a:ext>
            </a:extLst>
          </p:cNvPr>
          <p:cNvSpPr>
            <a:spLocks noGrp="1"/>
          </p:cNvSpPr>
          <p:nvPr>
            <p:ph type="dt" sz="half" idx="10"/>
          </p:nvPr>
        </p:nvSpPr>
        <p:spPr/>
        <p:txBody>
          <a:bodyPr/>
          <a:lstStyle/>
          <a:p>
            <a:fld id="{F02276B8-8375-334B-BB36-396539659124}" type="datetimeFigureOut">
              <a:rPr lang="en-US" smtClean="0"/>
              <a:t>3/5/23</a:t>
            </a:fld>
            <a:endParaRPr lang="en-US"/>
          </a:p>
        </p:txBody>
      </p:sp>
      <p:sp>
        <p:nvSpPr>
          <p:cNvPr id="5" name="Footer Placeholder 4">
            <a:extLst>
              <a:ext uri="{FF2B5EF4-FFF2-40B4-BE49-F238E27FC236}">
                <a16:creationId xmlns:a16="http://schemas.microsoft.com/office/drawing/2014/main" id="{D8183DB7-1C1F-32C9-D521-0E9EDC4AAE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9FDAF-8F5C-9C8B-C829-447535EC8F3E}"/>
              </a:ext>
            </a:extLst>
          </p:cNvPr>
          <p:cNvSpPr>
            <a:spLocks noGrp="1"/>
          </p:cNvSpPr>
          <p:nvPr>
            <p:ph type="sldNum" sz="quarter" idx="12"/>
          </p:nvPr>
        </p:nvSpPr>
        <p:spPr/>
        <p:txBody>
          <a:bodyPr/>
          <a:lstStyle/>
          <a:p>
            <a:fld id="{BE8DD677-287F-3A4E-890D-1A5FF31F5CD6}" type="slidenum">
              <a:rPr lang="en-US" smtClean="0"/>
              <a:t>‹#›</a:t>
            </a:fld>
            <a:endParaRPr lang="en-US"/>
          </a:p>
        </p:txBody>
      </p:sp>
    </p:spTree>
    <p:extLst>
      <p:ext uri="{BB962C8B-B14F-4D97-AF65-F5344CB8AC3E}">
        <p14:creationId xmlns:p14="http://schemas.microsoft.com/office/powerpoint/2010/main" val="2243534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156CF-83E4-3AE0-794A-E5AE360489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8A3027-B4F2-697D-106D-99960C30CF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50297B-4668-80B0-F101-FD42D3B288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BAD27F-CB4E-7ED1-380E-BCBE9410278C}"/>
              </a:ext>
            </a:extLst>
          </p:cNvPr>
          <p:cNvSpPr>
            <a:spLocks noGrp="1"/>
          </p:cNvSpPr>
          <p:nvPr>
            <p:ph type="dt" sz="half" idx="10"/>
          </p:nvPr>
        </p:nvSpPr>
        <p:spPr/>
        <p:txBody>
          <a:bodyPr/>
          <a:lstStyle/>
          <a:p>
            <a:fld id="{F02276B8-8375-334B-BB36-396539659124}" type="datetimeFigureOut">
              <a:rPr lang="en-US" smtClean="0"/>
              <a:t>3/5/23</a:t>
            </a:fld>
            <a:endParaRPr lang="en-US"/>
          </a:p>
        </p:txBody>
      </p:sp>
      <p:sp>
        <p:nvSpPr>
          <p:cNvPr id="6" name="Footer Placeholder 5">
            <a:extLst>
              <a:ext uri="{FF2B5EF4-FFF2-40B4-BE49-F238E27FC236}">
                <a16:creationId xmlns:a16="http://schemas.microsoft.com/office/drawing/2014/main" id="{028D8D6D-E0EA-CE76-CA28-1AFC191A6A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9920BC-83B4-02D7-3FEC-CB80A8B0F411}"/>
              </a:ext>
            </a:extLst>
          </p:cNvPr>
          <p:cNvSpPr>
            <a:spLocks noGrp="1"/>
          </p:cNvSpPr>
          <p:nvPr>
            <p:ph type="sldNum" sz="quarter" idx="12"/>
          </p:nvPr>
        </p:nvSpPr>
        <p:spPr/>
        <p:txBody>
          <a:bodyPr/>
          <a:lstStyle/>
          <a:p>
            <a:fld id="{BE8DD677-287F-3A4E-890D-1A5FF31F5CD6}" type="slidenum">
              <a:rPr lang="en-US" smtClean="0"/>
              <a:t>‹#›</a:t>
            </a:fld>
            <a:endParaRPr lang="en-US"/>
          </a:p>
        </p:txBody>
      </p:sp>
    </p:spTree>
    <p:extLst>
      <p:ext uri="{BB962C8B-B14F-4D97-AF65-F5344CB8AC3E}">
        <p14:creationId xmlns:p14="http://schemas.microsoft.com/office/powerpoint/2010/main" val="757132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F911E-E770-3372-5B68-9FE77B3F57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9D7085-92E8-0DFF-57A2-971449D120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AB23FF-AA3E-37EA-62B2-BCB9EED995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78297D-0908-2E45-BFBC-970756AB68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6B7C4B-4D50-CEC9-B6D6-4D1E0FA249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4F7DFD-8E31-D942-B848-A6814108F425}"/>
              </a:ext>
            </a:extLst>
          </p:cNvPr>
          <p:cNvSpPr>
            <a:spLocks noGrp="1"/>
          </p:cNvSpPr>
          <p:nvPr>
            <p:ph type="dt" sz="half" idx="10"/>
          </p:nvPr>
        </p:nvSpPr>
        <p:spPr/>
        <p:txBody>
          <a:bodyPr/>
          <a:lstStyle/>
          <a:p>
            <a:fld id="{F02276B8-8375-334B-BB36-396539659124}" type="datetimeFigureOut">
              <a:rPr lang="en-US" smtClean="0"/>
              <a:t>3/5/23</a:t>
            </a:fld>
            <a:endParaRPr lang="en-US"/>
          </a:p>
        </p:txBody>
      </p:sp>
      <p:sp>
        <p:nvSpPr>
          <p:cNvPr id="8" name="Footer Placeholder 7">
            <a:extLst>
              <a:ext uri="{FF2B5EF4-FFF2-40B4-BE49-F238E27FC236}">
                <a16:creationId xmlns:a16="http://schemas.microsoft.com/office/drawing/2014/main" id="{CC11BBEC-DD25-043C-71E1-A8A2D2144F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A68244-7C15-2195-4AEB-AE6DC6F6FAC6}"/>
              </a:ext>
            </a:extLst>
          </p:cNvPr>
          <p:cNvSpPr>
            <a:spLocks noGrp="1"/>
          </p:cNvSpPr>
          <p:nvPr>
            <p:ph type="sldNum" sz="quarter" idx="12"/>
          </p:nvPr>
        </p:nvSpPr>
        <p:spPr/>
        <p:txBody>
          <a:bodyPr/>
          <a:lstStyle/>
          <a:p>
            <a:fld id="{BE8DD677-287F-3A4E-890D-1A5FF31F5CD6}" type="slidenum">
              <a:rPr lang="en-US" smtClean="0"/>
              <a:t>‹#›</a:t>
            </a:fld>
            <a:endParaRPr lang="en-US"/>
          </a:p>
        </p:txBody>
      </p:sp>
    </p:spTree>
    <p:extLst>
      <p:ext uri="{BB962C8B-B14F-4D97-AF65-F5344CB8AC3E}">
        <p14:creationId xmlns:p14="http://schemas.microsoft.com/office/powerpoint/2010/main" val="215178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BF224-8C4A-5C54-1F66-B76CD5505A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085296-399C-9105-64E3-93B297A065E9}"/>
              </a:ext>
            </a:extLst>
          </p:cNvPr>
          <p:cNvSpPr>
            <a:spLocks noGrp="1"/>
          </p:cNvSpPr>
          <p:nvPr>
            <p:ph type="dt" sz="half" idx="10"/>
          </p:nvPr>
        </p:nvSpPr>
        <p:spPr/>
        <p:txBody>
          <a:bodyPr/>
          <a:lstStyle/>
          <a:p>
            <a:fld id="{F02276B8-8375-334B-BB36-396539659124}" type="datetimeFigureOut">
              <a:rPr lang="en-US" smtClean="0"/>
              <a:t>3/5/23</a:t>
            </a:fld>
            <a:endParaRPr lang="en-US"/>
          </a:p>
        </p:txBody>
      </p:sp>
      <p:sp>
        <p:nvSpPr>
          <p:cNvPr id="4" name="Footer Placeholder 3">
            <a:extLst>
              <a:ext uri="{FF2B5EF4-FFF2-40B4-BE49-F238E27FC236}">
                <a16:creationId xmlns:a16="http://schemas.microsoft.com/office/drawing/2014/main" id="{0A0E7AD6-2572-9AA4-8CE5-C1C6A6D81D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12C876-EC96-C06D-E8F9-F528D05F9381}"/>
              </a:ext>
            </a:extLst>
          </p:cNvPr>
          <p:cNvSpPr>
            <a:spLocks noGrp="1"/>
          </p:cNvSpPr>
          <p:nvPr>
            <p:ph type="sldNum" sz="quarter" idx="12"/>
          </p:nvPr>
        </p:nvSpPr>
        <p:spPr/>
        <p:txBody>
          <a:bodyPr/>
          <a:lstStyle/>
          <a:p>
            <a:fld id="{BE8DD677-287F-3A4E-890D-1A5FF31F5CD6}" type="slidenum">
              <a:rPr lang="en-US" smtClean="0"/>
              <a:t>‹#›</a:t>
            </a:fld>
            <a:endParaRPr lang="en-US"/>
          </a:p>
        </p:txBody>
      </p:sp>
    </p:spTree>
    <p:extLst>
      <p:ext uri="{BB962C8B-B14F-4D97-AF65-F5344CB8AC3E}">
        <p14:creationId xmlns:p14="http://schemas.microsoft.com/office/powerpoint/2010/main" val="480338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83876E-3190-1063-A91D-34E7E4C55DF7}"/>
              </a:ext>
            </a:extLst>
          </p:cNvPr>
          <p:cNvSpPr>
            <a:spLocks noGrp="1"/>
          </p:cNvSpPr>
          <p:nvPr>
            <p:ph type="dt" sz="half" idx="10"/>
          </p:nvPr>
        </p:nvSpPr>
        <p:spPr/>
        <p:txBody>
          <a:bodyPr/>
          <a:lstStyle/>
          <a:p>
            <a:fld id="{F02276B8-8375-334B-BB36-396539659124}" type="datetimeFigureOut">
              <a:rPr lang="en-US" smtClean="0"/>
              <a:t>3/5/23</a:t>
            </a:fld>
            <a:endParaRPr lang="en-US"/>
          </a:p>
        </p:txBody>
      </p:sp>
      <p:sp>
        <p:nvSpPr>
          <p:cNvPr id="3" name="Footer Placeholder 2">
            <a:extLst>
              <a:ext uri="{FF2B5EF4-FFF2-40B4-BE49-F238E27FC236}">
                <a16:creationId xmlns:a16="http://schemas.microsoft.com/office/drawing/2014/main" id="{4A134201-5569-A2A3-2740-B7187E3397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3AF361-4ACC-BDCE-485C-29645CFA9B17}"/>
              </a:ext>
            </a:extLst>
          </p:cNvPr>
          <p:cNvSpPr>
            <a:spLocks noGrp="1"/>
          </p:cNvSpPr>
          <p:nvPr>
            <p:ph type="sldNum" sz="quarter" idx="12"/>
          </p:nvPr>
        </p:nvSpPr>
        <p:spPr/>
        <p:txBody>
          <a:bodyPr/>
          <a:lstStyle/>
          <a:p>
            <a:fld id="{BE8DD677-287F-3A4E-890D-1A5FF31F5CD6}" type="slidenum">
              <a:rPr lang="en-US" smtClean="0"/>
              <a:t>‹#›</a:t>
            </a:fld>
            <a:endParaRPr lang="en-US"/>
          </a:p>
        </p:txBody>
      </p:sp>
    </p:spTree>
    <p:extLst>
      <p:ext uri="{BB962C8B-B14F-4D97-AF65-F5344CB8AC3E}">
        <p14:creationId xmlns:p14="http://schemas.microsoft.com/office/powerpoint/2010/main" val="816574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F53FE-56C6-E92D-A403-F94685FB59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C66BF0-A4CF-5DB4-42F5-C97C706883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0B1DC3-E0E2-64F8-B415-57BA05435A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879AE1-AFE3-7A3F-B01D-3BD6173033B7}"/>
              </a:ext>
            </a:extLst>
          </p:cNvPr>
          <p:cNvSpPr>
            <a:spLocks noGrp="1"/>
          </p:cNvSpPr>
          <p:nvPr>
            <p:ph type="dt" sz="half" idx="10"/>
          </p:nvPr>
        </p:nvSpPr>
        <p:spPr/>
        <p:txBody>
          <a:bodyPr/>
          <a:lstStyle/>
          <a:p>
            <a:fld id="{F02276B8-8375-334B-BB36-396539659124}" type="datetimeFigureOut">
              <a:rPr lang="en-US" smtClean="0"/>
              <a:t>3/5/23</a:t>
            </a:fld>
            <a:endParaRPr lang="en-US"/>
          </a:p>
        </p:txBody>
      </p:sp>
      <p:sp>
        <p:nvSpPr>
          <p:cNvPr id="6" name="Footer Placeholder 5">
            <a:extLst>
              <a:ext uri="{FF2B5EF4-FFF2-40B4-BE49-F238E27FC236}">
                <a16:creationId xmlns:a16="http://schemas.microsoft.com/office/drawing/2014/main" id="{6D383242-37DB-C14D-E192-583629E0F6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FD79FE-7862-DD1B-039C-2C030CAF910D}"/>
              </a:ext>
            </a:extLst>
          </p:cNvPr>
          <p:cNvSpPr>
            <a:spLocks noGrp="1"/>
          </p:cNvSpPr>
          <p:nvPr>
            <p:ph type="sldNum" sz="quarter" idx="12"/>
          </p:nvPr>
        </p:nvSpPr>
        <p:spPr/>
        <p:txBody>
          <a:bodyPr/>
          <a:lstStyle/>
          <a:p>
            <a:fld id="{BE8DD677-287F-3A4E-890D-1A5FF31F5CD6}" type="slidenum">
              <a:rPr lang="en-US" smtClean="0"/>
              <a:t>‹#›</a:t>
            </a:fld>
            <a:endParaRPr lang="en-US"/>
          </a:p>
        </p:txBody>
      </p:sp>
    </p:spTree>
    <p:extLst>
      <p:ext uri="{BB962C8B-B14F-4D97-AF65-F5344CB8AC3E}">
        <p14:creationId xmlns:p14="http://schemas.microsoft.com/office/powerpoint/2010/main" val="1196110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FB2E0-DC48-F0CA-1A3A-65062317CA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69420D-274A-E46B-914D-08732A01C5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0CD5AE-0B32-B2F8-E88D-6EA6EA3894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F7F525-C5E0-2AFF-61B6-88AC368F0C7D}"/>
              </a:ext>
            </a:extLst>
          </p:cNvPr>
          <p:cNvSpPr>
            <a:spLocks noGrp="1"/>
          </p:cNvSpPr>
          <p:nvPr>
            <p:ph type="dt" sz="half" idx="10"/>
          </p:nvPr>
        </p:nvSpPr>
        <p:spPr/>
        <p:txBody>
          <a:bodyPr/>
          <a:lstStyle/>
          <a:p>
            <a:fld id="{F02276B8-8375-334B-BB36-396539659124}" type="datetimeFigureOut">
              <a:rPr lang="en-US" smtClean="0"/>
              <a:t>3/5/23</a:t>
            </a:fld>
            <a:endParaRPr lang="en-US"/>
          </a:p>
        </p:txBody>
      </p:sp>
      <p:sp>
        <p:nvSpPr>
          <p:cNvPr id="6" name="Footer Placeholder 5">
            <a:extLst>
              <a:ext uri="{FF2B5EF4-FFF2-40B4-BE49-F238E27FC236}">
                <a16:creationId xmlns:a16="http://schemas.microsoft.com/office/drawing/2014/main" id="{D36063BC-94F8-D666-0CB6-65A6DBCABD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A016A5-9114-895B-A7F3-059394AA6C9A}"/>
              </a:ext>
            </a:extLst>
          </p:cNvPr>
          <p:cNvSpPr>
            <a:spLocks noGrp="1"/>
          </p:cNvSpPr>
          <p:nvPr>
            <p:ph type="sldNum" sz="quarter" idx="12"/>
          </p:nvPr>
        </p:nvSpPr>
        <p:spPr/>
        <p:txBody>
          <a:bodyPr/>
          <a:lstStyle/>
          <a:p>
            <a:fld id="{BE8DD677-287F-3A4E-890D-1A5FF31F5CD6}" type="slidenum">
              <a:rPr lang="en-US" smtClean="0"/>
              <a:t>‹#›</a:t>
            </a:fld>
            <a:endParaRPr lang="en-US"/>
          </a:p>
        </p:txBody>
      </p:sp>
    </p:spTree>
    <p:extLst>
      <p:ext uri="{BB962C8B-B14F-4D97-AF65-F5344CB8AC3E}">
        <p14:creationId xmlns:p14="http://schemas.microsoft.com/office/powerpoint/2010/main" val="1586558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8D0803-DE72-817F-240D-E36F0E06C4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3A0D1C-CE8B-B230-7D40-3015E0A04C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09A825-E4B8-861E-A90D-0A2E63C826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2276B8-8375-334B-BB36-396539659124}" type="datetimeFigureOut">
              <a:rPr lang="en-US" smtClean="0"/>
              <a:t>3/5/23</a:t>
            </a:fld>
            <a:endParaRPr lang="en-US"/>
          </a:p>
        </p:txBody>
      </p:sp>
      <p:sp>
        <p:nvSpPr>
          <p:cNvPr id="5" name="Footer Placeholder 4">
            <a:extLst>
              <a:ext uri="{FF2B5EF4-FFF2-40B4-BE49-F238E27FC236}">
                <a16:creationId xmlns:a16="http://schemas.microsoft.com/office/drawing/2014/main" id="{13BFEA44-7318-1AE8-8DE7-E705C0B36E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F2E07B-D814-E4E8-606E-27FEAC3E58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8DD677-287F-3A4E-890D-1A5FF31F5CD6}" type="slidenum">
              <a:rPr lang="en-US" smtClean="0"/>
              <a:t>‹#›</a:t>
            </a:fld>
            <a:endParaRPr lang="en-US"/>
          </a:p>
        </p:txBody>
      </p:sp>
    </p:spTree>
    <p:extLst>
      <p:ext uri="{BB962C8B-B14F-4D97-AF65-F5344CB8AC3E}">
        <p14:creationId xmlns:p14="http://schemas.microsoft.com/office/powerpoint/2010/main" val="1236137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E0074-D53D-788E-57AE-256F9841AA05}"/>
              </a:ext>
            </a:extLst>
          </p:cNvPr>
          <p:cNvSpPr>
            <a:spLocks noGrp="1"/>
          </p:cNvSpPr>
          <p:nvPr>
            <p:ph type="ctrTitle"/>
          </p:nvPr>
        </p:nvSpPr>
        <p:spPr/>
        <p:txBody>
          <a:bodyPr/>
          <a:lstStyle/>
          <a:p>
            <a:r>
              <a:rPr lang="en-US" dirty="0"/>
              <a:t>Project Phase 2</a:t>
            </a:r>
          </a:p>
        </p:txBody>
      </p:sp>
      <p:sp>
        <p:nvSpPr>
          <p:cNvPr id="3" name="Subtitle 2">
            <a:extLst>
              <a:ext uri="{FF2B5EF4-FFF2-40B4-BE49-F238E27FC236}">
                <a16:creationId xmlns:a16="http://schemas.microsoft.com/office/drawing/2014/main" id="{AB777FE2-F7D3-8D68-2937-5287481572B5}"/>
              </a:ext>
            </a:extLst>
          </p:cNvPr>
          <p:cNvSpPr>
            <a:spLocks noGrp="1"/>
          </p:cNvSpPr>
          <p:nvPr>
            <p:ph type="subTitle" idx="1"/>
          </p:nvPr>
        </p:nvSpPr>
        <p:spPr/>
        <p:txBody>
          <a:bodyPr/>
          <a:lstStyle/>
          <a:p>
            <a:r>
              <a:rPr lang="en-US" dirty="0"/>
              <a:t>By Erick Perez </a:t>
            </a:r>
            <a:r>
              <a:rPr lang="en-US" dirty="0" err="1"/>
              <a:t>Valiente</a:t>
            </a:r>
            <a:endParaRPr lang="en-US" dirty="0"/>
          </a:p>
          <a:p>
            <a:r>
              <a:rPr lang="en-US" dirty="0"/>
              <a:t>March 5, 2023</a:t>
            </a:r>
          </a:p>
        </p:txBody>
      </p:sp>
    </p:spTree>
    <p:extLst>
      <p:ext uri="{BB962C8B-B14F-4D97-AF65-F5344CB8AC3E}">
        <p14:creationId xmlns:p14="http://schemas.microsoft.com/office/powerpoint/2010/main" val="2964469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43DCA-1CD7-1153-DF58-286D6E85AC33}"/>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E96155D5-4375-9F3D-0A86-AD1C258B916F}"/>
              </a:ext>
            </a:extLst>
          </p:cNvPr>
          <p:cNvSpPr>
            <a:spLocks noGrp="1"/>
          </p:cNvSpPr>
          <p:nvPr>
            <p:ph idx="1"/>
          </p:nvPr>
        </p:nvSpPr>
        <p:spPr/>
        <p:txBody>
          <a:bodyPr/>
          <a:lstStyle/>
          <a:p>
            <a:r>
              <a:rPr lang="en-US" dirty="0"/>
              <a:t>The main purpose of this PowerPoint is to present our findings on the dataset provided to us, to show what factors are important in determining if a home was sold above the median price or not. </a:t>
            </a:r>
          </a:p>
          <a:p>
            <a:endParaRPr lang="en-US" dirty="0"/>
          </a:p>
          <a:p>
            <a:r>
              <a:rPr lang="en-US" dirty="0"/>
              <a:t>These findings will help us have a better understanding on what influences home prices.</a:t>
            </a:r>
          </a:p>
        </p:txBody>
      </p:sp>
    </p:spTree>
    <p:extLst>
      <p:ext uri="{BB962C8B-B14F-4D97-AF65-F5344CB8AC3E}">
        <p14:creationId xmlns:p14="http://schemas.microsoft.com/office/powerpoint/2010/main" val="841373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38D7F-795B-726C-8B58-02737CBED273}"/>
              </a:ext>
            </a:extLst>
          </p:cNvPr>
          <p:cNvSpPr>
            <a:spLocks noGrp="1"/>
          </p:cNvSpPr>
          <p:nvPr>
            <p:ph type="title"/>
          </p:nvPr>
        </p:nvSpPr>
        <p:spPr/>
        <p:txBody>
          <a:bodyPr/>
          <a:lstStyle/>
          <a:p>
            <a:r>
              <a:rPr lang="en-US" dirty="0"/>
              <a:t>Are our models Accurate?</a:t>
            </a:r>
          </a:p>
        </p:txBody>
      </p:sp>
      <p:pic>
        <p:nvPicPr>
          <p:cNvPr id="4" name="Content Placeholder 3" descr="Chart, line chart&#10;&#10;Description automatically generated">
            <a:extLst>
              <a:ext uri="{FF2B5EF4-FFF2-40B4-BE49-F238E27FC236}">
                <a16:creationId xmlns:a16="http://schemas.microsoft.com/office/drawing/2014/main" id="{C23003B1-ABA1-3BB6-CCEF-EAA025A2AEBA}"/>
              </a:ext>
            </a:extLst>
          </p:cNvPr>
          <p:cNvPicPr>
            <a:picLocks noGrp="1" noChangeAspect="1"/>
          </p:cNvPicPr>
          <p:nvPr>
            <p:ph idx="1"/>
          </p:nvPr>
        </p:nvPicPr>
        <p:blipFill>
          <a:blip r:embed="rId2"/>
          <a:stretch>
            <a:fillRect/>
          </a:stretch>
        </p:blipFill>
        <p:spPr>
          <a:xfrm>
            <a:off x="838201" y="1813433"/>
            <a:ext cx="6149122" cy="3794887"/>
          </a:xfrm>
          <a:prstGeom prst="rect">
            <a:avLst/>
          </a:prstGeom>
        </p:spPr>
      </p:pic>
      <p:sp>
        <p:nvSpPr>
          <p:cNvPr id="5" name="TextBox 4">
            <a:extLst>
              <a:ext uri="{FF2B5EF4-FFF2-40B4-BE49-F238E27FC236}">
                <a16:creationId xmlns:a16="http://schemas.microsoft.com/office/drawing/2014/main" id="{3C985E99-63B5-1A5A-437E-E13591A31BAE}"/>
              </a:ext>
            </a:extLst>
          </p:cNvPr>
          <p:cNvSpPr txBox="1"/>
          <p:nvPr/>
        </p:nvSpPr>
        <p:spPr>
          <a:xfrm>
            <a:off x="7985760" y="1926336"/>
            <a:ext cx="3368039"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After creating and running a confusion matrix, we determined that our model was 88.15% accurate with a Specificity of 90.76%.</a:t>
            </a:r>
          </a:p>
          <a:p>
            <a:pPr marL="285750" indent="-285750">
              <a:buFont typeface="Arial" panose="020B0604020202020204" pitchFamily="34" charset="0"/>
              <a:buChar char="•"/>
            </a:pPr>
            <a:r>
              <a:rPr lang="en-US" dirty="0"/>
              <a:t>With this model we can create a very accurate tree plot.</a:t>
            </a:r>
          </a:p>
        </p:txBody>
      </p:sp>
    </p:spTree>
    <p:extLst>
      <p:ext uri="{BB962C8B-B14F-4D97-AF65-F5344CB8AC3E}">
        <p14:creationId xmlns:p14="http://schemas.microsoft.com/office/powerpoint/2010/main" val="2213388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EF6FD-C825-8AD2-CE33-F22DEA0FBD15}"/>
              </a:ext>
            </a:extLst>
          </p:cNvPr>
          <p:cNvSpPr>
            <a:spLocks noGrp="1"/>
          </p:cNvSpPr>
          <p:nvPr>
            <p:ph type="title"/>
          </p:nvPr>
        </p:nvSpPr>
        <p:spPr/>
        <p:txBody>
          <a:bodyPr/>
          <a:lstStyle/>
          <a:p>
            <a:r>
              <a:rPr lang="en-US" dirty="0"/>
              <a:t>Tree Plot Results</a:t>
            </a:r>
          </a:p>
        </p:txBody>
      </p:sp>
      <p:pic>
        <p:nvPicPr>
          <p:cNvPr id="4" name="Content Placeholder 3" descr="Timeline&#10;&#10;Description automatically generated">
            <a:extLst>
              <a:ext uri="{FF2B5EF4-FFF2-40B4-BE49-F238E27FC236}">
                <a16:creationId xmlns:a16="http://schemas.microsoft.com/office/drawing/2014/main" id="{E6BECB28-545A-F172-504E-B2396E2CFC36}"/>
              </a:ext>
            </a:extLst>
          </p:cNvPr>
          <p:cNvPicPr>
            <a:picLocks noGrp="1" noChangeAspect="1"/>
          </p:cNvPicPr>
          <p:nvPr>
            <p:ph idx="1"/>
          </p:nvPr>
        </p:nvPicPr>
        <p:blipFill>
          <a:blip r:embed="rId2"/>
          <a:stretch>
            <a:fillRect/>
          </a:stretch>
        </p:blipFill>
        <p:spPr>
          <a:xfrm>
            <a:off x="838200" y="1825625"/>
            <a:ext cx="7184136" cy="4351338"/>
          </a:xfrm>
          <a:prstGeom prst="rect">
            <a:avLst/>
          </a:prstGeom>
        </p:spPr>
      </p:pic>
      <p:sp>
        <p:nvSpPr>
          <p:cNvPr id="6" name="TextBox 5">
            <a:extLst>
              <a:ext uri="{FF2B5EF4-FFF2-40B4-BE49-F238E27FC236}">
                <a16:creationId xmlns:a16="http://schemas.microsoft.com/office/drawing/2014/main" id="{DA31572A-EFEB-946B-D0AF-039F8BF16B97}"/>
              </a:ext>
            </a:extLst>
          </p:cNvPr>
          <p:cNvSpPr txBox="1"/>
          <p:nvPr/>
        </p:nvSpPr>
        <p:spPr>
          <a:xfrm>
            <a:off x="8327136" y="1825625"/>
            <a:ext cx="2779776" cy="4247317"/>
          </a:xfrm>
          <a:prstGeom prst="rect">
            <a:avLst/>
          </a:prstGeom>
          <a:noFill/>
        </p:spPr>
        <p:txBody>
          <a:bodyPr wrap="square" rtlCol="0">
            <a:spAutoFit/>
          </a:bodyPr>
          <a:lstStyle/>
          <a:p>
            <a:pPr marL="285750" indent="-285750">
              <a:buFont typeface="Arial" panose="020B0604020202020204" pitchFamily="34" charset="0"/>
              <a:buChar char="•"/>
            </a:pPr>
            <a:r>
              <a:rPr lang="en-US" dirty="0"/>
              <a:t>This tree plot provides a great breakdown on the factors and whether they affect the “Above Median” factor we used as the predictor. </a:t>
            </a:r>
          </a:p>
          <a:p>
            <a:pPr marL="285750" indent="-285750">
              <a:buFont typeface="Arial" panose="020B0604020202020204" pitchFamily="34" charset="0"/>
              <a:buChar char="•"/>
            </a:pPr>
            <a:r>
              <a:rPr lang="en-US" dirty="0"/>
              <a:t>For Example- 51% of homes built after 1985 were sold above the median price, from there if the living area was over 1144, then 90% of those homes were above the median price and so on. </a:t>
            </a:r>
          </a:p>
        </p:txBody>
      </p:sp>
    </p:spTree>
    <p:extLst>
      <p:ext uri="{BB962C8B-B14F-4D97-AF65-F5344CB8AC3E}">
        <p14:creationId xmlns:p14="http://schemas.microsoft.com/office/powerpoint/2010/main" val="3531757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DF229-0B9D-4AA8-7879-3FE82DC9DB58}"/>
              </a:ext>
            </a:extLst>
          </p:cNvPr>
          <p:cNvSpPr>
            <a:spLocks noGrp="1"/>
          </p:cNvSpPr>
          <p:nvPr>
            <p:ph type="title"/>
          </p:nvPr>
        </p:nvSpPr>
        <p:spPr/>
        <p:txBody>
          <a:bodyPr/>
          <a:lstStyle/>
          <a:p>
            <a:r>
              <a:rPr lang="en-US" dirty="0"/>
              <a:t>Breakdown of Factors vs Above Median Bar</a:t>
            </a:r>
          </a:p>
        </p:txBody>
      </p:sp>
      <p:pic>
        <p:nvPicPr>
          <p:cNvPr id="4" name="Content Placeholder 3" descr="Chart, bar chart, waterfall chart, treemap chart&#10;&#10;Description automatically generated">
            <a:extLst>
              <a:ext uri="{FF2B5EF4-FFF2-40B4-BE49-F238E27FC236}">
                <a16:creationId xmlns:a16="http://schemas.microsoft.com/office/drawing/2014/main" id="{58A05AD2-ADEE-ADF7-9678-B9EAB1FEEDD8}"/>
              </a:ext>
            </a:extLst>
          </p:cNvPr>
          <p:cNvPicPr>
            <a:picLocks noGrp="1" noChangeAspect="1"/>
          </p:cNvPicPr>
          <p:nvPr>
            <p:ph idx="1"/>
          </p:nvPr>
        </p:nvPicPr>
        <p:blipFill>
          <a:blip r:embed="rId2"/>
          <a:stretch>
            <a:fillRect/>
          </a:stretch>
        </p:blipFill>
        <p:spPr>
          <a:xfrm>
            <a:off x="838201" y="1862201"/>
            <a:ext cx="6574536" cy="4351338"/>
          </a:xfrm>
          <a:prstGeom prst="rect">
            <a:avLst/>
          </a:prstGeom>
        </p:spPr>
      </p:pic>
      <p:sp>
        <p:nvSpPr>
          <p:cNvPr id="8" name="TextBox 7">
            <a:extLst>
              <a:ext uri="{FF2B5EF4-FFF2-40B4-BE49-F238E27FC236}">
                <a16:creationId xmlns:a16="http://schemas.microsoft.com/office/drawing/2014/main" id="{71A155FE-32F4-773E-8747-F33E4E102624}"/>
              </a:ext>
            </a:extLst>
          </p:cNvPr>
          <p:cNvSpPr txBox="1"/>
          <p:nvPr/>
        </p:nvSpPr>
        <p:spPr>
          <a:xfrm>
            <a:off x="7839457" y="1862200"/>
            <a:ext cx="4169664" cy="3693319"/>
          </a:xfrm>
          <a:prstGeom prst="rect">
            <a:avLst/>
          </a:prstGeom>
          <a:noFill/>
        </p:spPr>
        <p:txBody>
          <a:bodyPr wrap="square" rtlCol="0">
            <a:spAutoFit/>
          </a:bodyPr>
          <a:lstStyle/>
          <a:p>
            <a:pPr marL="285750" indent="-285750">
              <a:buFont typeface="Arial" panose="020B0604020202020204" pitchFamily="34" charset="0"/>
              <a:buChar char="•"/>
            </a:pPr>
            <a:r>
              <a:rPr lang="en-US" dirty="0"/>
              <a:t>From the bar graphs seen here, we are determining which variable in each factor has the biggest effect on the above median price.</a:t>
            </a:r>
          </a:p>
          <a:p>
            <a:pPr marL="285750" indent="-285750">
              <a:buFont typeface="Arial" panose="020B0604020202020204" pitchFamily="34" charset="0"/>
              <a:buChar char="•"/>
            </a:pPr>
            <a:r>
              <a:rPr lang="en-US" dirty="0"/>
              <a:t>From what we can see here- Street and Alley seem to be the two variables with the biggest difference. It seems that Gravel streets and Alley’s are big determining factors on whether a house was sold above the median price. Over 75% of houses with either a gravel street or alley did not sell above the median price.</a:t>
            </a:r>
          </a:p>
        </p:txBody>
      </p:sp>
    </p:spTree>
    <p:extLst>
      <p:ext uri="{BB962C8B-B14F-4D97-AF65-F5344CB8AC3E}">
        <p14:creationId xmlns:p14="http://schemas.microsoft.com/office/powerpoint/2010/main" val="2544589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42D9F-32F7-C23E-90ED-ADA4FDF4F752}"/>
              </a:ext>
            </a:extLst>
          </p:cNvPr>
          <p:cNvSpPr>
            <a:spLocks noGrp="1"/>
          </p:cNvSpPr>
          <p:nvPr>
            <p:ph type="title"/>
          </p:nvPr>
        </p:nvSpPr>
        <p:spPr/>
        <p:txBody>
          <a:bodyPr/>
          <a:lstStyle/>
          <a:p>
            <a:r>
              <a:rPr lang="en-US" dirty="0"/>
              <a:t>Breakdown of Factors vs Above Mean Boxplot</a:t>
            </a:r>
          </a:p>
        </p:txBody>
      </p:sp>
      <p:pic>
        <p:nvPicPr>
          <p:cNvPr id="4" name="Content Placeholder 3" descr="Chart, box and whisker chart&#10;&#10;Description automatically generated">
            <a:extLst>
              <a:ext uri="{FF2B5EF4-FFF2-40B4-BE49-F238E27FC236}">
                <a16:creationId xmlns:a16="http://schemas.microsoft.com/office/drawing/2014/main" id="{B3C0788E-0286-C219-F954-B0140524DC68}"/>
              </a:ext>
            </a:extLst>
          </p:cNvPr>
          <p:cNvPicPr>
            <a:picLocks noGrp="1" noChangeAspect="1"/>
          </p:cNvPicPr>
          <p:nvPr>
            <p:ph idx="1"/>
          </p:nvPr>
        </p:nvPicPr>
        <p:blipFill>
          <a:blip r:embed="rId2"/>
          <a:stretch>
            <a:fillRect/>
          </a:stretch>
        </p:blipFill>
        <p:spPr>
          <a:xfrm>
            <a:off x="838201" y="1862201"/>
            <a:ext cx="6537960" cy="4351338"/>
          </a:xfrm>
          <a:prstGeom prst="rect">
            <a:avLst/>
          </a:prstGeom>
        </p:spPr>
      </p:pic>
      <p:sp>
        <p:nvSpPr>
          <p:cNvPr id="5" name="TextBox 4">
            <a:extLst>
              <a:ext uri="{FF2B5EF4-FFF2-40B4-BE49-F238E27FC236}">
                <a16:creationId xmlns:a16="http://schemas.microsoft.com/office/drawing/2014/main" id="{367482A5-BF55-4002-BA88-FF6DEB1EF4BF}"/>
              </a:ext>
            </a:extLst>
          </p:cNvPr>
          <p:cNvSpPr txBox="1"/>
          <p:nvPr/>
        </p:nvSpPr>
        <p:spPr>
          <a:xfrm>
            <a:off x="8071104" y="1862201"/>
            <a:ext cx="3282695" cy="4247317"/>
          </a:xfrm>
          <a:prstGeom prst="rect">
            <a:avLst/>
          </a:prstGeom>
          <a:noFill/>
        </p:spPr>
        <p:txBody>
          <a:bodyPr wrap="square" rtlCol="0">
            <a:spAutoFit/>
          </a:bodyPr>
          <a:lstStyle/>
          <a:p>
            <a:pPr marL="285750" indent="-285750">
              <a:buFont typeface="Arial" panose="020B0604020202020204" pitchFamily="34" charset="0"/>
              <a:buChar char="•"/>
            </a:pPr>
            <a:r>
              <a:rPr lang="en-US" dirty="0"/>
              <a:t>These boxplots are another method to determining which factors and variables play a big part in whether a house sold above the median price.</a:t>
            </a:r>
          </a:p>
          <a:p>
            <a:pPr marL="285750" indent="-285750">
              <a:buFont typeface="Arial" panose="020B0604020202020204" pitchFamily="34" charset="0"/>
              <a:buChar char="•"/>
            </a:pPr>
            <a:r>
              <a:rPr lang="en-US" dirty="0"/>
              <a:t>As we can see in the boxplots, the Year the house was built and the Year the house was remodeled was a big determining factor.</a:t>
            </a:r>
          </a:p>
          <a:p>
            <a:pPr marL="285750" indent="-285750">
              <a:buFont typeface="Arial" panose="020B0604020202020204" pitchFamily="34" charset="0"/>
              <a:buChar char="•"/>
            </a:pPr>
            <a:r>
              <a:rPr lang="en-US" dirty="0"/>
              <a:t>If a house was built after 1980 or if it was remodeled after 1990, then it seems that it was sold above the median price.</a:t>
            </a:r>
          </a:p>
        </p:txBody>
      </p:sp>
    </p:spTree>
    <p:extLst>
      <p:ext uri="{BB962C8B-B14F-4D97-AF65-F5344CB8AC3E}">
        <p14:creationId xmlns:p14="http://schemas.microsoft.com/office/powerpoint/2010/main" val="979978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89E3-EEF0-F37E-DE60-331BB76AB60C}"/>
              </a:ext>
            </a:extLst>
          </p:cNvPr>
          <p:cNvSpPr>
            <a:spLocks noGrp="1"/>
          </p:cNvSpPr>
          <p:nvPr>
            <p:ph type="title"/>
          </p:nvPr>
        </p:nvSpPr>
        <p:spPr/>
        <p:txBody>
          <a:bodyPr/>
          <a:lstStyle/>
          <a:p>
            <a:r>
              <a:rPr lang="en-US" dirty="0"/>
              <a:t>What are the biggest determining factors?</a:t>
            </a:r>
          </a:p>
        </p:txBody>
      </p:sp>
      <p:pic>
        <p:nvPicPr>
          <p:cNvPr id="4" name="Content Placeholder 3" descr="Chart, scatter chart&#10;&#10;Description automatically generated">
            <a:extLst>
              <a:ext uri="{FF2B5EF4-FFF2-40B4-BE49-F238E27FC236}">
                <a16:creationId xmlns:a16="http://schemas.microsoft.com/office/drawing/2014/main" id="{3692789B-F7FE-233E-8941-CA3EFFA1595E}"/>
              </a:ext>
            </a:extLst>
          </p:cNvPr>
          <p:cNvPicPr>
            <a:picLocks noGrp="1" noChangeAspect="1"/>
          </p:cNvPicPr>
          <p:nvPr>
            <p:ph idx="1"/>
          </p:nvPr>
        </p:nvPicPr>
        <p:blipFill>
          <a:blip r:embed="rId2"/>
          <a:stretch>
            <a:fillRect/>
          </a:stretch>
        </p:blipFill>
        <p:spPr>
          <a:xfrm>
            <a:off x="691897" y="1776857"/>
            <a:ext cx="6477000" cy="4209415"/>
          </a:xfrm>
          <a:prstGeom prst="rect">
            <a:avLst/>
          </a:prstGeom>
        </p:spPr>
      </p:pic>
      <p:sp>
        <p:nvSpPr>
          <p:cNvPr id="5" name="TextBox 4">
            <a:extLst>
              <a:ext uri="{FF2B5EF4-FFF2-40B4-BE49-F238E27FC236}">
                <a16:creationId xmlns:a16="http://schemas.microsoft.com/office/drawing/2014/main" id="{2E7FD845-1477-1E2D-4CAC-8A3D5BCCCD31}"/>
              </a:ext>
            </a:extLst>
          </p:cNvPr>
          <p:cNvSpPr txBox="1"/>
          <p:nvPr/>
        </p:nvSpPr>
        <p:spPr>
          <a:xfrm>
            <a:off x="7754112" y="1776857"/>
            <a:ext cx="3599688" cy="4524315"/>
          </a:xfrm>
          <a:prstGeom prst="rect">
            <a:avLst/>
          </a:prstGeom>
          <a:noFill/>
        </p:spPr>
        <p:txBody>
          <a:bodyPr wrap="square" rtlCol="0">
            <a:spAutoFit/>
          </a:bodyPr>
          <a:lstStyle/>
          <a:p>
            <a:pPr marL="285750" indent="-285750">
              <a:buFont typeface="Arial" panose="020B0604020202020204" pitchFamily="34" charset="0"/>
              <a:buChar char="•"/>
            </a:pPr>
            <a:r>
              <a:rPr lang="en-US" dirty="0"/>
              <a:t>In my opinion, a random forest is the best way to determine the most important factors</a:t>
            </a:r>
          </a:p>
          <a:p>
            <a:pPr marL="285750" indent="-285750">
              <a:buFont typeface="Arial" panose="020B0604020202020204" pitchFamily="34" charset="0"/>
              <a:buChar char="•"/>
            </a:pPr>
            <a:r>
              <a:rPr lang="en-US" dirty="0"/>
              <a:t>Based on our random forest model, we can see that that Living Area is the most important factor on the above median price, followed by the year that it was built. The are most important by a large margin compared to the rest of the factors.</a:t>
            </a:r>
          </a:p>
          <a:p>
            <a:pPr marL="285750" indent="-285750">
              <a:buFont typeface="Arial" panose="020B0604020202020204" pitchFamily="34" charset="0"/>
              <a:buChar char="•"/>
            </a:pPr>
            <a:r>
              <a:rPr lang="en-US" dirty="0"/>
              <a:t>The least important factors are the Zoning Residential Density and whether it had a half bath.</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29367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446</Words>
  <Application>Microsoft Macintosh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Project Phase 2</vt:lpstr>
      <vt:lpstr>Purpose</vt:lpstr>
      <vt:lpstr>Are our models Accurate?</vt:lpstr>
      <vt:lpstr>Tree Plot Results</vt:lpstr>
      <vt:lpstr>Breakdown of Factors vs Above Median Bar</vt:lpstr>
      <vt:lpstr>Breakdown of Factors vs Above Mean Boxplot</vt:lpstr>
      <vt:lpstr>What are the biggest determining factors?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Phase 2</dc:title>
  <dc:creator>Perez Valiente, Erick Edgardo</dc:creator>
  <cp:lastModifiedBy>Perez Valiente, Erick Edgardo</cp:lastModifiedBy>
  <cp:revision>1</cp:revision>
  <dcterms:created xsi:type="dcterms:W3CDTF">2023-03-06T03:33:59Z</dcterms:created>
  <dcterms:modified xsi:type="dcterms:W3CDTF">2023-03-06T04:21:32Z</dcterms:modified>
</cp:coreProperties>
</file>