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9"/>
  </p:notesMasterIdLst>
  <p:sldIdLst>
    <p:sldId id="420" r:id="rId3"/>
    <p:sldId id="422" r:id="rId4"/>
    <p:sldId id="426" r:id="rId5"/>
    <p:sldId id="423" r:id="rId6"/>
    <p:sldId id="424" r:id="rId7"/>
    <p:sldId id="42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489" autoAdjust="0"/>
  </p:normalViewPr>
  <p:slideViewPr>
    <p:cSldViewPr snapToGrid="0">
      <p:cViewPr varScale="1">
        <p:scale>
          <a:sx n="70" d="100"/>
          <a:sy n="70"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DF3EA-8E15-4C91-BD6C-26B32FDE2E87}" type="datetimeFigureOut">
              <a:rPr lang="zh-CN" altLang="en-US" smtClean="0"/>
              <a:t>2022/7/8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3F2B0-A145-470F-8A43-F8AA95C9F615}" type="slidenum">
              <a:rPr lang="zh-CN" altLang="en-US" smtClean="0"/>
              <a:t>‹#›</a:t>
            </a:fld>
            <a:endParaRPr lang="zh-CN" altLang="en-US"/>
          </a:p>
        </p:txBody>
      </p:sp>
    </p:spTree>
    <p:extLst>
      <p:ext uri="{BB962C8B-B14F-4D97-AF65-F5344CB8AC3E}">
        <p14:creationId xmlns:p14="http://schemas.microsoft.com/office/powerpoint/2010/main" val="372481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34162" cy="3732213"/>
          </a:xfrm>
        </p:spPr>
      </p:sp>
      <p:sp>
        <p:nvSpPr>
          <p:cNvPr id="3" name="备注占位符 2"/>
          <p:cNvSpPr>
            <a:spLocks noGrp="1"/>
          </p:cNvSpPr>
          <p:nvPr>
            <p:ph type="body" idx="1"/>
          </p:nvPr>
        </p:nvSpPr>
        <p:spPr/>
        <p:txBody>
          <a:bodyPr/>
          <a:lstStyle/>
          <a:p>
            <a:pPr marL="0" marR="0" lvl="0" indent="0" algn="l" defTabSz="911797" rtl="0" eaLnBrk="1" fontAlgn="base" latinLnBrk="0" hangingPunct="1">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My name is Li </a:t>
            </a:r>
            <a:r>
              <a:rPr lang="en-US" altLang="zh-CN" sz="1200" kern="1200" dirty="0" err="1">
                <a:solidFill>
                  <a:schemeClr val="tx1"/>
                </a:solidFill>
                <a:effectLst/>
                <a:latin typeface="+mn-lt"/>
                <a:ea typeface="+mn-ea"/>
                <a:cs typeface="+mn-cs"/>
              </a:rPr>
              <a:t>Honghao</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Today I will present some preliminary results on Joint Radar and Communication signal processing at the receiver.</a:t>
            </a:r>
            <a:endParaRPr lang="zh-CN" altLang="zh-CN" sz="1200" kern="1200" dirty="0">
              <a:solidFill>
                <a:schemeClr val="tx1"/>
              </a:solidFill>
              <a:effectLst/>
              <a:latin typeface="+mn-lt"/>
              <a:ea typeface="+mn-ea"/>
              <a:cs typeface="+mn-cs"/>
            </a:endParaRPr>
          </a:p>
          <a:p>
            <a:pPr marL="0" marR="0" lvl="0" indent="0" algn="l" defTabSz="911797" rtl="0" eaLnBrk="1" fontAlgn="base" latinLnBrk="0" hangingPunct="1">
              <a:lnSpc>
                <a:spcPct val="100000"/>
              </a:lnSpc>
              <a:spcBef>
                <a:spcPct val="30000"/>
              </a:spcBef>
              <a:spcAft>
                <a:spcPct val="0"/>
              </a:spcAft>
              <a:buClrTx/>
              <a:buSzTx/>
              <a:buFontTx/>
              <a:buNone/>
              <a:tabLst/>
              <a:defRPr/>
            </a:pPr>
            <a:endParaRPr lang="en-US" altLang="zh-CN" sz="1600" dirty="0">
              <a:solidFill>
                <a:srgbClr val="000000"/>
              </a:solidFill>
            </a:endParaRPr>
          </a:p>
          <a:p>
            <a:pPr defTabSz="911797" fontAlgn="base">
              <a:spcBef>
                <a:spcPct val="30000"/>
              </a:spcBef>
              <a:spcAft>
                <a:spcPct val="0"/>
              </a:spcAft>
              <a:defRPr/>
            </a:pPr>
            <a:endParaRPr lang="zh-CN" altLang="en-US" dirty="0"/>
          </a:p>
        </p:txBody>
      </p:sp>
      <p:sp>
        <p:nvSpPr>
          <p:cNvPr id="4" name="灯片编号占位符 3"/>
          <p:cNvSpPr>
            <a:spLocks noGrp="1"/>
          </p:cNvSpPr>
          <p:nvPr>
            <p:ph type="sldNum" sz="quarter" idx="10"/>
          </p:nvPr>
        </p:nvSpPr>
        <p:spPr/>
        <p:txBody>
          <a:bodyPr/>
          <a:lstStyle/>
          <a:p>
            <a:fld id="{6B286D78-31DF-493B-968A-39C1B2506957}"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50424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Let’s consider a system with one Base Station ,one communication user and one target. The Base Station is equipped with one transmit antenna and one receive antenna. The communication user keeps sending communication signal to the Base </a:t>
            </a:r>
            <a:r>
              <a:rPr lang="en-US" altLang="zh-CN" sz="1200" kern="1200" dirty="0" err="1">
                <a:solidFill>
                  <a:schemeClr val="tx1"/>
                </a:solidFill>
                <a:effectLst/>
                <a:latin typeface="+mn-lt"/>
                <a:ea typeface="+mn-ea"/>
                <a:cs typeface="+mn-cs"/>
              </a:rPr>
              <a:t>Staion</a:t>
            </a:r>
            <a:r>
              <a:rPr lang="en-US" altLang="zh-CN" sz="1200" kern="1200" dirty="0">
                <a:solidFill>
                  <a:schemeClr val="tx1"/>
                </a:solidFill>
                <a:effectLst/>
                <a:latin typeface="+mn-lt"/>
                <a:ea typeface="+mn-ea"/>
                <a:cs typeface="+mn-cs"/>
              </a:rPr>
              <a:t> and the Base Station will receive both communication signal and radar signal at the same time and the same frequency. </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AA2EE-B954-4FA5-B4C1-69446BF8198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3424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Let’s consider a system with one Base Station ,one communication user and one target. The Base Station is equipped with one transmit antenna and one receive antenna. The communication user keeps sending communication signal to the Base </a:t>
            </a:r>
            <a:r>
              <a:rPr lang="en-US" altLang="zh-CN" sz="1200" kern="1200" dirty="0" err="1">
                <a:solidFill>
                  <a:schemeClr val="tx1"/>
                </a:solidFill>
                <a:effectLst/>
                <a:latin typeface="+mn-lt"/>
                <a:ea typeface="+mn-ea"/>
                <a:cs typeface="+mn-cs"/>
              </a:rPr>
              <a:t>Staion</a:t>
            </a:r>
            <a:r>
              <a:rPr lang="en-US" altLang="zh-CN" sz="1200" kern="1200" dirty="0">
                <a:solidFill>
                  <a:schemeClr val="tx1"/>
                </a:solidFill>
                <a:effectLst/>
                <a:latin typeface="+mn-lt"/>
                <a:ea typeface="+mn-ea"/>
                <a:cs typeface="+mn-cs"/>
              </a:rPr>
              <a:t> and the Base Station will receive both communication signal and radar signal at the same time and the same frequency. After receiving the signal, When the communication power is higher than radar power, we firstly decode the communication signal using the received signal and secondly we remove this communication part. The we Pulse compress the residual part of the signal.  When the radar power is higher than the communication power, we first do the pulse compression, then remove this radar part, and finally decode the communication part.</a:t>
            </a:r>
          </a:p>
          <a:p>
            <a:r>
              <a:rPr lang="zh-CN" altLang="en-US" sz="1200" kern="1200" dirty="0">
                <a:solidFill>
                  <a:schemeClr val="tx1"/>
                </a:solidFill>
                <a:effectLst/>
                <a:latin typeface="+mn-lt"/>
                <a:ea typeface="+mn-ea"/>
                <a:cs typeface="+mn-cs"/>
              </a:rPr>
              <a:t>强调一下收到信号在</a:t>
            </a:r>
            <a:r>
              <a:rPr lang="en-US" altLang="zh-CN" sz="1200" kern="1200" dirty="0" err="1">
                <a:solidFill>
                  <a:schemeClr val="tx1"/>
                </a:solidFill>
                <a:effectLst/>
                <a:latin typeface="+mn-lt"/>
                <a:ea typeface="+mn-ea"/>
                <a:cs typeface="+mn-cs"/>
              </a:rPr>
              <a:t>comm_radar</a:t>
            </a:r>
            <a:r>
              <a:rPr lang="zh-CN" altLang="en-US" sz="1200" kern="1200" dirty="0">
                <a:solidFill>
                  <a:schemeClr val="tx1"/>
                </a:solidFill>
                <a:effectLst/>
                <a:latin typeface="+mn-lt"/>
                <a:ea typeface="+mn-ea"/>
                <a:cs typeface="+mn-cs"/>
              </a:rPr>
              <a:t>这一块</a:t>
            </a:r>
            <a:endParaRPr lang="en-US" altLang="zh-CN" sz="1200" kern="1200" dirty="0">
              <a:solidFill>
                <a:schemeClr val="tx1"/>
              </a:solidFill>
              <a:effectLst/>
              <a:latin typeface="+mn-lt"/>
              <a:ea typeface="+mn-ea"/>
              <a:cs typeface="+mn-cs"/>
            </a:endParaRPr>
          </a:p>
          <a:p>
            <a:r>
              <a:rPr lang="zh-CN" altLang="en-US" sz="1200" kern="1200">
                <a:solidFill>
                  <a:schemeClr val="tx1"/>
                </a:solidFill>
                <a:effectLst/>
                <a:latin typeface="+mn-lt"/>
                <a:ea typeface="+mn-ea"/>
                <a:cs typeface="+mn-cs"/>
              </a:rPr>
              <a:t>写一个接收信号的仿真，这样更好懂一些</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拆成两页</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AA2EE-B954-4FA5-B4C1-69446BF8198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37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first two pictures, We set the communication signal power is fives times the radar signal power, the signal to noise ratio is 7db and the Signal to Interference plus Noise Ratio =3.98db. We use our first preliminary method. We could see that before decoding, the pulse compression result can’t show us the target distance because of the high communication signal power.  The low noise power and radar power relative to the communication signal means that the communication bit will be decoded with low bit error rate 0.004.So the communication signal will be removed well and the peak in the pulse compression result is clear.</a:t>
            </a:r>
          </a:p>
          <a:p>
            <a:r>
              <a:rPr lang="zh-CN" altLang="en-US" sz="1200" kern="1200" dirty="0">
                <a:solidFill>
                  <a:schemeClr val="tx1"/>
                </a:solidFill>
                <a:effectLst/>
                <a:latin typeface="+mn-lt"/>
                <a:ea typeface="+mn-ea"/>
                <a:cs typeface="+mn-cs"/>
              </a:rPr>
              <a:t>加上理论的解码误码率</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加上完全去掉通信信号后雷达信号的脉压结果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AA2EE-B954-4FA5-B4C1-69446BF8198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533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the second two pictures, the communication signal power is still fives times the radar signal power, the signal to noise ratio is 0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and the Signal to Interference plus Noise Ratio =-0.792db. We still use the first </a:t>
            </a:r>
            <a:r>
              <a:rPr lang="en-US" altLang="zh-CN" sz="1200" kern="1200" dirty="0" err="1">
                <a:solidFill>
                  <a:schemeClr val="tx1"/>
                </a:solidFill>
                <a:effectLst/>
                <a:latin typeface="+mn-lt"/>
                <a:ea typeface="+mn-ea"/>
                <a:cs typeface="+mn-cs"/>
              </a:rPr>
              <a:t>method.In</a:t>
            </a:r>
            <a:r>
              <a:rPr lang="en-US" altLang="zh-CN" sz="1200" kern="1200" dirty="0">
                <a:solidFill>
                  <a:schemeClr val="tx1"/>
                </a:solidFill>
                <a:effectLst/>
                <a:latin typeface="+mn-lt"/>
                <a:ea typeface="+mn-ea"/>
                <a:cs typeface="+mn-cs"/>
              </a:rPr>
              <a:t> this picture we could see that the communication signal isn’t decoded well with the bit error rate is 0.084, so the residual part still consists of the communication part. As the result, the peak in the pulse compression isn’t clear in the second picture.</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AA2EE-B954-4FA5-B4C1-69446BF8198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3788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 the last two pictures, we set the communication signal power is same as the radar signal power. So we use the second method. In this condition, the interference of the radar to the communication can’t be ignore. if we firstly use the pulse compression to get the target distance and the radar reflection waveform, then remove it and decode the residual part. The bit error rate will be 0%, and the peak in the pulse compression will be more clear.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From these three pictures, we will see that using the preliminary method, the radar waveform and the communication signal can be separated from the received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Thank for your attention. </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AA2EE-B954-4FA5-B4C1-69446BF8198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318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46166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FD4806-2990-4D6A-AFF3-4AAC9C8D671B}"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825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7CD68A-4F92-4161-92B0-A83350149A96}"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910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893435" y="274641"/>
            <a:ext cx="553998"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2" y="274641"/>
            <a:ext cx="1077383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FD1CFD-59CA-4DBD-9700-24DC907BA0CD}"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3784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156584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1329013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400264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2812412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3895805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3947398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2505782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301880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68571AF2-0EC9-4BF2-BD83-667303D51C86}"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2453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1723343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3246422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241019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3"/>
            <a:ext cx="10363200" cy="553870"/>
          </a:xfrm>
        </p:spPr>
        <p:txBody>
          <a:bodyPr anchor="t"/>
          <a:lstStyle>
            <a:lvl1pPr algn="l">
              <a:defRPr sz="2999"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F64B02-BE0D-405B-A566-B10166FD4D7D}"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3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0" y="1600203"/>
            <a:ext cx="7215717"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1719" y="1600203"/>
            <a:ext cx="7215716"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A0369C0-0057-48F7-9E75-4886025E711F}"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937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616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0C790D-8A2F-406B-95B2-01A98B9AC488}"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491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D64937-786C-4165-854A-4BDDEF977D81}"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187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2C7AB0-63E5-4B22-8EB4-6DDD1FDD4AE8}"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887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1111935"/>
            <a:ext cx="4011084" cy="323165"/>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33C71C-0001-4AD5-AA49-516D819EFE18}"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93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5044173"/>
            <a:ext cx="7315200" cy="323165"/>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9" y="612775"/>
            <a:ext cx="73152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endParaRPr lang="zh-CN" altLang="en-US"/>
          </a:p>
        </p:txBody>
      </p:sp>
      <p:sp>
        <p:nvSpPr>
          <p:cNvPr id="4" name="文本占位符 3"/>
          <p:cNvSpPr>
            <a:spLocks noGrp="1"/>
          </p:cNvSpPr>
          <p:nvPr>
            <p:ph type="body" sz="half" idx="2"/>
          </p:nvPr>
        </p:nvSpPr>
        <p:spPr>
          <a:xfrm>
            <a:off x="2389719" y="5367338"/>
            <a:ext cx="73152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95253A-C776-43E9-BB44-7715458FCBB1}"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56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201912"/>
            <a:ext cx="10972800" cy="4525963"/>
          </a:xfrm>
          <a:prstGeom prst="rect">
            <a:avLst/>
          </a:prstGeom>
        </p:spPr>
        <p:txBody>
          <a:bodyPr vert="horz" lIns="91440" tIns="45720" rIns="91440" bIns="45720" rtlCol="0">
            <a:normAutofit/>
          </a:bodyPr>
          <a:lstStyle/>
          <a:p>
            <a:pPr marL="342900" lvl="0" indent="-342900" defTabSz="914400"/>
            <a:r>
              <a:rPr lang="zh-CN" altLang="en-US" dirty="0"/>
              <a:t>单击此处编辑母版文本样式</a:t>
            </a:r>
          </a:p>
          <a:p>
            <a:pPr marL="742950" lvl="1" indent="-285750" defTabSz="914400">
              <a:lnSpc>
                <a:spcPct val="90000"/>
              </a:lnSpc>
              <a:spcBef>
                <a:spcPts val="1000"/>
              </a:spcBef>
            </a:pPr>
            <a:r>
              <a:rPr lang="zh-CN" altLang="en-US" dirty="0"/>
              <a:t>第二级</a:t>
            </a:r>
          </a:p>
          <a:p>
            <a:pPr marL="1143000" lvl="2" indent="-228600" defTabSz="914400"/>
            <a:r>
              <a:rPr lang="zh-CN" altLang="en-US" dirty="0"/>
              <a:t>第三级</a:t>
            </a:r>
          </a:p>
          <a:p>
            <a:pPr marL="1600200" lvl="3" indent="-228600" defTabSz="914400"/>
            <a:r>
              <a:rPr lang="zh-CN" altLang="en-US" dirty="0"/>
              <a:t>第四级</a:t>
            </a:r>
          </a:p>
          <a:p>
            <a:pPr marL="2057400" lvl="4" indent="-228600" defTabSz="914400"/>
            <a:r>
              <a:rPr lang="zh-CN" altLang="en-US" dirty="0"/>
              <a:t>第五级</a:t>
            </a:r>
          </a:p>
        </p:txBody>
      </p:sp>
      <p:sp>
        <p:nvSpPr>
          <p:cNvPr id="4" name="日期占位符 3"/>
          <p:cNvSpPr>
            <a:spLocks noGrp="1"/>
          </p:cNvSpPr>
          <p:nvPr>
            <p:ph type="dt" sz="half" idx="2"/>
          </p:nvPr>
        </p:nvSpPr>
        <p:spPr>
          <a:xfrm>
            <a:off x="609601"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AB6D846-4454-43BC-B61C-BEBCDA0F3724}" type="datetime1">
              <a:rPr lang="zh-CN" altLang="en-US" smtClean="0">
                <a:solidFill>
                  <a:prstClr val="black">
                    <a:tint val="75000"/>
                  </a:prstClr>
                </a:solidFill>
              </a:rPr>
              <a:t>2022/7/8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464AD9-C849-45B6-BBCC-5E990A5EEF54}"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7" name="组合 6"/>
          <p:cNvGrpSpPr/>
          <p:nvPr userDrawn="1"/>
        </p:nvGrpSpPr>
        <p:grpSpPr>
          <a:xfrm>
            <a:off x="3048000" y="90290"/>
            <a:ext cx="6082813" cy="595511"/>
            <a:chOff x="2286000" y="-1"/>
            <a:chExt cx="4562110" cy="595511"/>
          </a:xfrm>
        </p:grpSpPr>
        <p:sp>
          <p:nvSpPr>
            <p:cNvPr id="8" name="矩形 7"/>
            <p:cNvSpPr/>
            <p:nvPr/>
          </p:nvSpPr>
          <p:spPr>
            <a:xfrm>
              <a:off x="2286000" y="-1"/>
              <a:ext cx="3057890" cy="59551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pitchFamily="49" charset="-122"/>
                <a:ea typeface="黑体" panose="02010609060101010101" pitchFamily="49" charset="-122"/>
              </a:endParaRPr>
            </a:p>
          </p:txBody>
        </p:sp>
        <p:sp>
          <p:nvSpPr>
            <p:cNvPr id="9" name="任意多边形 8"/>
            <p:cNvSpPr/>
            <p:nvPr/>
          </p:nvSpPr>
          <p:spPr>
            <a:xfrm>
              <a:off x="5029200" y="0"/>
              <a:ext cx="1818910" cy="595510"/>
            </a:xfrm>
            <a:custGeom>
              <a:avLst/>
              <a:gdLst>
                <a:gd name="connsiteX0" fmla="*/ 0 w 3423642"/>
                <a:gd name="connsiteY0" fmla="*/ 0 h 963901"/>
                <a:gd name="connsiteX1" fmla="*/ 2941692 w 3423642"/>
                <a:gd name="connsiteY1" fmla="*/ 0 h 963901"/>
                <a:gd name="connsiteX2" fmla="*/ 3423642 w 3423642"/>
                <a:gd name="connsiteY2" fmla="*/ 481951 h 963901"/>
                <a:gd name="connsiteX3" fmla="*/ 2941692 w 3423642"/>
                <a:gd name="connsiteY3" fmla="*/ 963901 h 963901"/>
                <a:gd name="connsiteX4" fmla="*/ 0 w 3423642"/>
                <a:gd name="connsiteY4" fmla="*/ 963901 h 963901"/>
                <a:gd name="connsiteX5" fmla="*/ 481951 w 3423642"/>
                <a:gd name="connsiteY5" fmla="*/ 481951 h 963901"/>
                <a:gd name="connsiteX6" fmla="*/ 0 w 3423642"/>
                <a:gd name="connsiteY6" fmla="*/ 0 h 96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3642" h="963901">
                  <a:moveTo>
                    <a:pt x="0" y="0"/>
                  </a:moveTo>
                  <a:lnTo>
                    <a:pt x="2941692" y="0"/>
                  </a:lnTo>
                  <a:lnTo>
                    <a:pt x="3423642" y="481951"/>
                  </a:lnTo>
                  <a:lnTo>
                    <a:pt x="2941692" y="963901"/>
                  </a:lnTo>
                  <a:lnTo>
                    <a:pt x="0" y="963901"/>
                  </a:lnTo>
                  <a:lnTo>
                    <a:pt x="481951" y="481951"/>
                  </a:lnTo>
                  <a:lnTo>
                    <a:pt x="0" y="0"/>
                  </a:lnTo>
                  <a:close/>
                </a:path>
              </a:pathLst>
            </a:custGeom>
            <a:solidFill>
              <a:schemeClr val="tx2">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9975" tIns="125349" rIns="544625" bIns="125349" numCol="1" spcCol="1270" anchor="ctr" anchorCtr="0">
              <a:noAutofit/>
            </a:bodyPr>
            <a:lstStyle/>
            <a:p>
              <a:pPr lvl="0" algn="ctr" defTabSz="2089150">
                <a:lnSpc>
                  <a:spcPct val="90000"/>
                </a:lnSpc>
                <a:spcBef>
                  <a:spcPct val="0"/>
                </a:spcBef>
                <a:spcAft>
                  <a:spcPct val="35000"/>
                </a:spcAft>
              </a:pPr>
              <a:endParaRPr lang="zh-CN" altLang="en-US" sz="2400" kern="1200" dirty="0">
                <a:latin typeface="黑体" panose="02010609060101010101" pitchFamily="49" charset="-122"/>
                <a:ea typeface="黑体" panose="02010609060101010101" pitchFamily="49" charset="-122"/>
              </a:endParaRPr>
            </a:p>
          </p:txBody>
        </p:sp>
        <p:sp>
          <p:nvSpPr>
            <p:cNvPr id="10" name="文本框 9"/>
            <p:cNvSpPr txBox="1"/>
            <p:nvPr/>
          </p:nvSpPr>
          <p:spPr>
            <a:xfrm>
              <a:off x="2514600" y="66922"/>
              <a:ext cx="4058380" cy="461665"/>
            </a:xfrm>
            <a:prstGeom prst="rect">
              <a:avLst/>
            </a:prstGeom>
            <a:noFill/>
          </p:spPr>
          <p:txBody>
            <a:bodyPr wrap="square" rtlCol="0">
              <a:spAutoFit/>
            </a:bodyPr>
            <a:lstStyle/>
            <a:p>
              <a:pPr algn="ctr"/>
              <a:endParaRPr lang="zh-CN" altLang="en-US" sz="2400" dirty="0">
                <a:solidFill>
                  <a:schemeClr val="bg1"/>
                </a:solidFill>
                <a:latin typeface="黑体" panose="02010609060101010101" pitchFamily="49" charset="-122"/>
                <a:ea typeface="黑体" panose="02010609060101010101" pitchFamily="49" charset="-122"/>
              </a:endParaRPr>
            </a:p>
          </p:txBody>
        </p:sp>
      </p:grpSp>
      <p:grpSp>
        <p:nvGrpSpPr>
          <p:cNvPr id="11" name="组合 10"/>
          <p:cNvGrpSpPr/>
          <p:nvPr userDrawn="1"/>
        </p:nvGrpSpPr>
        <p:grpSpPr>
          <a:xfrm>
            <a:off x="609600" y="90290"/>
            <a:ext cx="2831613" cy="595511"/>
            <a:chOff x="457200" y="-1"/>
            <a:chExt cx="2123710" cy="595511"/>
          </a:xfrm>
        </p:grpSpPr>
        <p:sp>
          <p:nvSpPr>
            <p:cNvPr id="12" name="矩形 11"/>
            <p:cNvSpPr/>
            <p:nvPr/>
          </p:nvSpPr>
          <p:spPr>
            <a:xfrm>
              <a:off x="458450" y="-1"/>
              <a:ext cx="1827550" cy="595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pitchFamily="49" charset="-122"/>
                <a:ea typeface="黑体" panose="02010609060101010101" pitchFamily="49" charset="-122"/>
              </a:endParaRPr>
            </a:p>
          </p:txBody>
        </p:sp>
        <p:sp>
          <p:nvSpPr>
            <p:cNvPr id="13" name="任意多边形 12"/>
            <p:cNvSpPr/>
            <p:nvPr/>
          </p:nvSpPr>
          <p:spPr>
            <a:xfrm>
              <a:off x="762000" y="0"/>
              <a:ext cx="1818910" cy="595510"/>
            </a:xfrm>
            <a:custGeom>
              <a:avLst/>
              <a:gdLst>
                <a:gd name="connsiteX0" fmla="*/ 0 w 3423642"/>
                <a:gd name="connsiteY0" fmla="*/ 0 h 963901"/>
                <a:gd name="connsiteX1" fmla="*/ 2941692 w 3423642"/>
                <a:gd name="connsiteY1" fmla="*/ 0 h 963901"/>
                <a:gd name="connsiteX2" fmla="*/ 3423642 w 3423642"/>
                <a:gd name="connsiteY2" fmla="*/ 481951 h 963901"/>
                <a:gd name="connsiteX3" fmla="*/ 2941692 w 3423642"/>
                <a:gd name="connsiteY3" fmla="*/ 963901 h 963901"/>
                <a:gd name="connsiteX4" fmla="*/ 0 w 3423642"/>
                <a:gd name="connsiteY4" fmla="*/ 963901 h 963901"/>
                <a:gd name="connsiteX5" fmla="*/ 0 w 3423642"/>
                <a:gd name="connsiteY5" fmla="*/ 0 h 96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3642" h="963901">
                  <a:moveTo>
                    <a:pt x="0" y="0"/>
                  </a:moveTo>
                  <a:lnTo>
                    <a:pt x="2941692" y="0"/>
                  </a:lnTo>
                  <a:lnTo>
                    <a:pt x="3423642" y="481951"/>
                  </a:lnTo>
                  <a:lnTo>
                    <a:pt x="2941692" y="963901"/>
                  </a:lnTo>
                  <a:lnTo>
                    <a:pt x="0" y="963901"/>
                  </a:lnTo>
                  <a:lnTo>
                    <a:pt x="0" y="0"/>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698" tIns="125349" rIns="303650" bIns="125349" numCol="1" spcCol="1270" anchor="ctr" anchorCtr="0">
              <a:noAutofit/>
            </a:bodyPr>
            <a:lstStyle/>
            <a:p>
              <a:pPr lvl="0" algn="ctr" defTabSz="2089150">
                <a:lnSpc>
                  <a:spcPct val="90000"/>
                </a:lnSpc>
                <a:spcBef>
                  <a:spcPct val="0"/>
                </a:spcBef>
                <a:spcAft>
                  <a:spcPct val="35000"/>
                </a:spcAft>
              </a:pPr>
              <a:endParaRPr lang="zh-CN" altLang="en-US" sz="2400" kern="1200" dirty="0">
                <a:latin typeface="黑体" panose="02010609060101010101" pitchFamily="49" charset="-122"/>
                <a:ea typeface="黑体" panose="02010609060101010101" pitchFamily="49" charset="-122"/>
              </a:endParaRPr>
            </a:p>
          </p:txBody>
        </p:sp>
        <p:sp>
          <p:nvSpPr>
            <p:cNvPr id="14" name="文本框 13"/>
            <p:cNvSpPr txBox="1"/>
            <p:nvPr/>
          </p:nvSpPr>
          <p:spPr>
            <a:xfrm>
              <a:off x="457200" y="66922"/>
              <a:ext cx="1762490" cy="461665"/>
            </a:xfrm>
            <a:prstGeom prst="rect">
              <a:avLst/>
            </a:prstGeom>
            <a:noFill/>
          </p:spPr>
          <p:txBody>
            <a:bodyPr wrap="square" rtlCol="0">
              <a:spAutoFit/>
            </a:bodyPr>
            <a:lstStyle/>
            <a:p>
              <a:pPr algn="ctr"/>
              <a:endParaRPr lang="zh-CN" altLang="en-US" sz="24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userDrawn="1"/>
        </p:nvSpPr>
        <p:spPr>
          <a:xfrm>
            <a:off x="1" y="90289"/>
            <a:ext cx="609600" cy="5955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占位符 1"/>
          <p:cNvSpPr>
            <a:spLocks noGrp="1"/>
          </p:cNvSpPr>
          <p:nvPr>
            <p:ph type="title"/>
          </p:nvPr>
        </p:nvSpPr>
        <p:spPr>
          <a:xfrm>
            <a:off x="3529627" y="147936"/>
            <a:ext cx="5411173" cy="461665"/>
          </a:xfrm>
          <a:prstGeom prst="rect">
            <a:avLst/>
          </a:prstGeom>
          <a:noFill/>
        </p:spPr>
        <p:txBody>
          <a:bodyPr wrap="square" rtlCol="0">
            <a:spAutoFit/>
          </a:bodyPr>
          <a:lstStyle/>
          <a:p>
            <a:pPr marL="0" lvl="0" defTabSz="914400"/>
            <a:r>
              <a:rPr lang="zh-CN" altLang="en-US" dirty="0"/>
              <a:t>单击此处编辑母版标题样式</a:t>
            </a:r>
          </a:p>
        </p:txBody>
      </p:sp>
    </p:spTree>
    <p:extLst>
      <p:ext uri="{BB962C8B-B14F-4D97-AF65-F5344CB8AC3E}">
        <p14:creationId xmlns:p14="http://schemas.microsoft.com/office/powerpoint/2010/main" val="264228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617" rtl="0" eaLnBrk="1" latinLnBrk="0" hangingPunct="1">
        <a:spcBef>
          <a:spcPct val="0"/>
        </a:spcBef>
        <a:buNone/>
        <a:defRPr lang="zh-CN" altLang="en-US" sz="2400" kern="1200">
          <a:solidFill>
            <a:schemeClr val="bg1"/>
          </a:solidFill>
          <a:latin typeface="黑体" panose="02010609060101010101" pitchFamily="49" charset="-122"/>
          <a:ea typeface="黑体" panose="02010609060101010101" pitchFamily="49" charset="-122"/>
          <a:cs typeface="+mn-cs"/>
        </a:defRPr>
      </a:lvl1pPr>
    </p:titleStyle>
    <p:bodyStyle>
      <a:lvl1pPr marL="257106" indent="-257106" algn="l" defTabSz="685617" rtl="0" eaLnBrk="1" latinLnBrk="0" hangingPunct="1">
        <a:spcBef>
          <a:spcPct val="20000"/>
        </a:spcBef>
        <a:buFont typeface="Arial" panose="020B0604020202020204" pitchFamily="34" charset="0"/>
        <a:buChar char="•"/>
        <a:defRPr lang="zh-CN" altLang="en-US" sz="2800" kern="1200">
          <a:solidFill>
            <a:schemeClr val="accent1">
              <a:lumMod val="75000"/>
            </a:schemeClr>
          </a:solidFill>
          <a:latin typeface="黑体" panose="02010609060101010101" pitchFamily="49" charset="-122"/>
          <a:ea typeface="黑体" panose="02010609060101010101" pitchFamily="49" charset="-122"/>
          <a:cs typeface="Times New Roman" pitchFamily="18" charset="0"/>
        </a:defRPr>
      </a:lvl1pPr>
      <a:lvl2pPr marL="557064" indent="-214255" algn="l" defTabSz="685617" rtl="0" eaLnBrk="1" latinLnBrk="0" hangingPunct="1">
        <a:spcBef>
          <a:spcPct val="20000"/>
        </a:spcBef>
        <a:buFont typeface="Arial" panose="020B0604020202020204" pitchFamily="34" charset="0"/>
        <a:buChar char="–"/>
        <a:defRPr lang="zh-CN" altLang="en-US" sz="2400" kern="1200">
          <a:solidFill>
            <a:schemeClr val="tx1"/>
          </a:solidFill>
          <a:latin typeface="黑体" panose="02010609060101010101" pitchFamily="49" charset="-122"/>
          <a:ea typeface="黑体" panose="02010609060101010101" pitchFamily="49" charset="-122"/>
          <a:cs typeface="Times New Roman" pitchFamily="18" charset="0"/>
        </a:defRPr>
      </a:lvl2pPr>
      <a:lvl3pPr marL="857021" indent="-171404" algn="l" defTabSz="685617" rtl="0" eaLnBrk="1" latinLnBrk="0" hangingPunct="1">
        <a:spcBef>
          <a:spcPct val="20000"/>
        </a:spcBef>
        <a:buFont typeface="Arial" panose="020B0604020202020204" pitchFamily="34" charset="0"/>
        <a:buChar char="•"/>
        <a:defRPr lang="zh-CN" altLang="en-US" sz="2400" kern="1200">
          <a:solidFill>
            <a:schemeClr val="tx1"/>
          </a:solidFill>
          <a:latin typeface="+mn-lt"/>
          <a:ea typeface="+mn-ea"/>
          <a:cs typeface="+mn-cs"/>
        </a:defRPr>
      </a:lvl3pPr>
      <a:lvl4pPr marL="1199830" indent="-171404" algn="l" defTabSz="685617" rtl="0" eaLnBrk="1" latinLnBrk="0" hangingPunct="1">
        <a:spcBef>
          <a:spcPct val="20000"/>
        </a:spcBef>
        <a:buFont typeface="Arial" panose="020B0604020202020204" pitchFamily="34" charset="0"/>
        <a:buChar char="–"/>
        <a:defRPr lang="zh-CN" altLang="en-US" sz="2000" kern="1200">
          <a:solidFill>
            <a:schemeClr val="tx1"/>
          </a:solidFill>
          <a:latin typeface="+mn-lt"/>
          <a:ea typeface="+mn-ea"/>
          <a:cs typeface="+mn-cs"/>
        </a:defRPr>
      </a:lvl4pPr>
      <a:lvl5pPr marL="1542639" indent="-171404" algn="l" defTabSz="685617" rtl="0" eaLnBrk="1" latinLnBrk="0" hangingPunct="1">
        <a:spcBef>
          <a:spcPct val="20000"/>
        </a:spcBef>
        <a:buFont typeface="Arial" panose="020B0604020202020204" pitchFamily="34" charset="0"/>
        <a:buChar char="»"/>
        <a:defRPr lang="zh-CN" altLang="en-US" sz="2000" kern="1200">
          <a:solidFill>
            <a:schemeClr val="tx1"/>
          </a:solidFill>
          <a:latin typeface="+mn-lt"/>
          <a:ea typeface="+mn-ea"/>
          <a:cs typeface="+mn-cs"/>
        </a:defRPr>
      </a:lvl5pPr>
      <a:lvl6pPr marL="1885447"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3CAE1-77A7-4695-89CE-23F80EAB9EB3}" type="datetimeFigureOut">
              <a:rPr lang="zh-CN" altLang="en-US" smtClean="0"/>
              <a:t>2022/7/8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F1682-8C13-4C30-A3F1-A195C72EA9F4}" type="slidenum">
              <a:rPr lang="zh-CN" altLang="en-US" smtClean="0"/>
              <a:t>‹#›</a:t>
            </a:fld>
            <a:endParaRPr lang="zh-CN" altLang="en-US"/>
          </a:p>
        </p:txBody>
      </p:sp>
    </p:spTree>
    <p:extLst>
      <p:ext uri="{BB962C8B-B14F-4D97-AF65-F5344CB8AC3E}">
        <p14:creationId xmlns:p14="http://schemas.microsoft.com/office/powerpoint/2010/main" val="29213647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wmf"/><Relationship Id="rId4" Type="http://schemas.openxmlformats.org/officeDocument/2006/relationships/image" Target="../media/image3.png"/><Relationship Id="rId9"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05600" y="-217763"/>
            <a:ext cx="4241746" cy="4241746"/>
          </a:xfrm>
          <a:prstGeom prst="rect">
            <a:avLst/>
          </a:prstGeom>
        </p:spPr>
      </p:pic>
      <p:grpSp>
        <p:nvGrpSpPr>
          <p:cNvPr id="3" name="组合 2"/>
          <p:cNvGrpSpPr/>
          <p:nvPr/>
        </p:nvGrpSpPr>
        <p:grpSpPr>
          <a:xfrm>
            <a:off x="7627152" y="3774868"/>
            <a:ext cx="6165048" cy="5673932"/>
            <a:chOff x="5376744" y="3585230"/>
            <a:chExt cx="6165048" cy="5673932"/>
          </a:xfrm>
        </p:grpSpPr>
        <p:sp>
          <p:nvSpPr>
            <p:cNvPr id="23" name="任意多边形 22"/>
            <p:cNvSpPr/>
            <p:nvPr/>
          </p:nvSpPr>
          <p:spPr>
            <a:xfrm rot="2680233">
              <a:off x="5985907" y="4511146"/>
              <a:ext cx="5392006" cy="4748016"/>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410" h="4749253">
                  <a:moveTo>
                    <a:pt x="0" y="0"/>
                  </a:moveTo>
                  <a:lnTo>
                    <a:pt x="4406292" y="0"/>
                  </a:lnTo>
                  <a:lnTo>
                    <a:pt x="5393410" y="998536"/>
                  </a:lnTo>
                  <a:lnTo>
                    <a:pt x="1599309" y="4749253"/>
                  </a:lnTo>
                  <a:lnTo>
                    <a:pt x="0" y="4749253"/>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4" name="直接连接符 23"/>
            <p:cNvCxnSpPr/>
            <p:nvPr/>
          </p:nvCxnSpPr>
          <p:spPr>
            <a:xfrm>
              <a:off x="8430936" y="3585230"/>
              <a:ext cx="3110856" cy="303137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376744" y="3585230"/>
              <a:ext cx="3054192" cy="306763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a:off x="5309914" y="7518627"/>
            <a:ext cx="3136825" cy="306152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90050" y="3565153"/>
            <a:ext cx="6928608" cy="1077218"/>
          </a:xfrm>
          <a:prstGeom prst="rect">
            <a:avLst/>
          </a:prstGeom>
          <a:noFill/>
        </p:spPr>
        <p:txBody>
          <a:bodyPr wrap="square" rtlCol="0">
            <a:spAutoFit/>
          </a:bodyPr>
          <a:lstStyle/>
          <a:p>
            <a:r>
              <a:rPr lang="en-US" altLang="zh-CN" sz="3200" b="1" dirty="0">
                <a:solidFill>
                  <a:srgbClr val="1557AE"/>
                </a:solidFill>
                <a:latin typeface="微软雅黑" panose="020B0503020204020204" pitchFamily="34" charset="-122"/>
                <a:ea typeface="微软雅黑" panose="020B0503020204020204" pitchFamily="34" charset="-122"/>
              </a:rPr>
              <a:t>Joint Radar and Communication signal processing at the receiver</a:t>
            </a:r>
            <a:endParaRPr lang="zh-CN" altLang="en-US" sz="3200" b="1" dirty="0">
              <a:solidFill>
                <a:srgbClr val="1557AE"/>
              </a:solidFill>
              <a:latin typeface="微软雅黑" panose="020B0503020204020204" pitchFamily="34" charset="-122"/>
              <a:ea typeface="微软雅黑" panose="020B0503020204020204" pitchFamily="34" charset="-122"/>
            </a:endParaRPr>
          </a:p>
        </p:txBody>
      </p:sp>
      <p:sp>
        <p:nvSpPr>
          <p:cNvPr id="29" name="矩形 28"/>
          <p:cNvSpPr/>
          <p:nvPr/>
        </p:nvSpPr>
        <p:spPr>
          <a:xfrm>
            <a:off x="859681" y="5229735"/>
            <a:ext cx="3570208" cy="830997"/>
          </a:xfrm>
          <a:prstGeom prst="rect">
            <a:avLst/>
          </a:prstGeom>
          <a:effectLst/>
        </p:spPr>
        <p:txBody>
          <a:bodyPr wrap="none">
            <a:spAutoFit/>
          </a:bodyPr>
          <a:lstStyle/>
          <a:p>
            <a:r>
              <a:rPr lang="en-US" altLang="zh-CN" sz="2400" dirty="0">
                <a:solidFill>
                  <a:srgbClr val="1557AE"/>
                </a:solidFill>
                <a:latin typeface="黑体" panose="02010609060101010101" pitchFamily="49" charset="-122"/>
                <a:ea typeface="黑体" panose="02010609060101010101" pitchFamily="49" charset="-122"/>
              </a:rPr>
              <a:t>Reporter: </a:t>
            </a:r>
            <a:r>
              <a:rPr lang="en-US" altLang="zh-CN" sz="2400" dirty="0" err="1">
                <a:solidFill>
                  <a:srgbClr val="1557AE"/>
                </a:solidFill>
                <a:latin typeface="黑体" panose="02010609060101010101" pitchFamily="49" charset="-122"/>
                <a:ea typeface="黑体" panose="02010609060101010101" pitchFamily="49" charset="-122"/>
              </a:rPr>
              <a:t>Honghao</a:t>
            </a:r>
            <a:r>
              <a:rPr lang="en-US" altLang="zh-CN" sz="2400" dirty="0">
                <a:solidFill>
                  <a:srgbClr val="1557AE"/>
                </a:solidFill>
                <a:latin typeface="黑体" panose="02010609060101010101" pitchFamily="49" charset="-122"/>
                <a:ea typeface="黑体" panose="02010609060101010101" pitchFamily="49" charset="-122"/>
              </a:rPr>
              <a:t> Li</a:t>
            </a:r>
          </a:p>
          <a:p>
            <a:r>
              <a:rPr lang="en-US" altLang="zh-CN" sz="2400" dirty="0">
                <a:solidFill>
                  <a:srgbClr val="1557AE"/>
                </a:solidFill>
                <a:latin typeface="黑体" panose="02010609060101010101" pitchFamily="49" charset="-122"/>
                <a:ea typeface="黑体" panose="02010609060101010101" pitchFamily="49" charset="-122"/>
              </a:rPr>
              <a:t>Mentor: </a:t>
            </a:r>
            <a:r>
              <a:rPr lang="en-US" altLang="zh-CN" sz="2400" dirty="0" err="1">
                <a:solidFill>
                  <a:srgbClr val="1557AE"/>
                </a:solidFill>
                <a:latin typeface="黑体" panose="02010609060101010101" pitchFamily="49" charset="-122"/>
                <a:ea typeface="黑体" panose="02010609060101010101" pitchFamily="49" charset="-122"/>
              </a:rPr>
              <a:t>Tianyao</a:t>
            </a:r>
            <a:r>
              <a:rPr lang="en-US" altLang="zh-CN" sz="2400" dirty="0">
                <a:solidFill>
                  <a:srgbClr val="1557AE"/>
                </a:solidFill>
                <a:latin typeface="黑体" panose="02010609060101010101" pitchFamily="49" charset="-122"/>
                <a:ea typeface="黑体" panose="02010609060101010101" pitchFamily="49" charset="-122"/>
              </a:rPr>
              <a:t> Huang </a:t>
            </a:r>
          </a:p>
        </p:txBody>
      </p:sp>
      <p:sp>
        <p:nvSpPr>
          <p:cNvPr id="31" name="矩形 30"/>
          <p:cNvSpPr/>
          <p:nvPr/>
        </p:nvSpPr>
        <p:spPr>
          <a:xfrm>
            <a:off x="565586" y="4800601"/>
            <a:ext cx="6832506" cy="680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1557AE"/>
              </a:solidFill>
            </a:endParaRPr>
          </a:p>
        </p:txBody>
      </p:sp>
      <p:sp>
        <p:nvSpPr>
          <p:cNvPr id="27" name="矩形 26"/>
          <p:cNvSpPr/>
          <p:nvPr/>
        </p:nvSpPr>
        <p:spPr>
          <a:xfrm>
            <a:off x="565586" y="5181603"/>
            <a:ext cx="304800" cy="830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4029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30060" y="170692"/>
            <a:ext cx="1798983" cy="400110"/>
          </a:xfrm>
          <a:prstGeom prst="rect">
            <a:avLst/>
          </a:prstGeom>
          <a:noFill/>
        </p:spPr>
        <p:txBody>
          <a:bodyPr wrap="square" rtlCol="0">
            <a:spAutoFit/>
          </a:bodyPr>
          <a:lstStyle/>
          <a:p>
            <a:pPr algn="ctr" defTabSz="914400"/>
            <a:r>
              <a:rPr lang="en-US" altLang="zh-CN" sz="2000" dirty="0">
                <a:solidFill>
                  <a:prstClr val="white"/>
                </a:solidFill>
                <a:latin typeface="黑体" panose="02010609060101010101" pitchFamily="49" charset="-122"/>
                <a:ea typeface="黑体" panose="02010609060101010101" pitchFamily="49" charset="-122"/>
              </a:rPr>
              <a:t>System model</a:t>
            </a:r>
            <a:endParaRPr lang="zh-CN" altLang="en-US" sz="2000" dirty="0">
              <a:solidFill>
                <a:prstClr val="white"/>
              </a:solidFill>
              <a:latin typeface="黑体" panose="02010609060101010101" pitchFamily="49" charset="-122"/>
              <a:ea typeface="黑体" panose="02010609060101010101" pitchFamily="49" charset="-122"/>
            </a:endParaRPr>
          </a:p>
        </p:txBody>
      </p:sp>
      <p:grpSp>
        <p:nvGrpSpPr>
          <p:cNvPr id="47" name="组合 46">
            <a:extLst>
              <a:ext uri="{FF2B5EF4-FFF2-40B4-BE49-F238E27FC236}">
                <a16:creationId xmlns:a16="http://schemas.microsoft.com/office/drawing/2014/main" id="{D8DD75BE-DFEF-4737-AD7E-0FA13B14EF0E}"/>
              </a:ext>
            </a:extLst>
          </p:cNvPr>
          <p:cNvGrpSpPr/>
          <p:nvPr/>
        </p:nvGrpSpPr>
        <p:grpSpPr>
          <a:xfrm>
            <a:off x="2698922" y="1273716"/>
            <a:ext cx="6794156" cy="3297521"/>
            <a:chOff x="1892644" y="1582764"/>
            <a:chExt cx="6794156" cy="3297521"/>
          </a:xfrm>
        </p:grpSpPr>
        <p:pic>
          <p:nvPicPr>
            <p:cNvPr id="4" name="图片 3">
              <a:extLst>
                <a:ext uri="{FF2B5EF4-FFF2-40B4-BE49-F238E27FC236}">
                  <a16:creationId xmlns:a16="http://schemas.microsoft.com/office/drawing/2014/main" id="{DAE7FD11-0E76-45F1-BE8B-1C705A915C0C}"/>
                </a:ext>
              </a:extLst>
            </p:cNvPr>
            <p:cNvPicPr>
              <a:picLocks noChangeAspect="1"/>
            </p:cNvPicPr>
            <p:nvPr/>
          </p:nvPicPr>
          <p:blipFill>
            <a:blip r:embed="rId3"/>
            <a:stretch>
              <a:fillRect/>
            </a:stretch>
          </p:blipFill>
          <p:spPr>
            <a:xfrm>
              <a:off x="4879560" y="3842190"/>
              <a:ext cx="1114286" cy="1038095"/>
            </a:xfrm>
            <a:prstGeom prst="rect">
              <a:avLst/>
            </a:prstGeom>
          </p:spPr>
        </p:pic>
        <p:pic>
          <p:nvPicPr>
            <p:cNvPr id="5" name="图片 4">
              <a:extLst>
                <a:ext uri="{FF2B5EF4-FFF2-40B4-BE49-F238E27FC236}">
                  <a16:creationId xmlns:a16="http://schemas.microsoft.com/office/drawing/2014/main" id="{73346878-9936-450D-91AA-6D476DEC271F}"/>
                </a:ext>
              </a:extLst>
            </p:cNvPr>
            <p:cNvPicPr>
              <a:picLocks noChangeAspect="1"/>
            </p:cNvPicPr>
            <p:nvPr/>
          </p:nvPicPr>
          <p:blipFill>
            <a:blip r:embed="rId4"/>
            <a:stretch>
              <a:fillRect/>
            </a:stretch>
          </p:blipFill>
          <p:spPr>
            <a:xfrm>
              <a:off x="4855751" y="1582764"/>
              <a:ext cx="1161905" cy="714286"/>
            </a:xfrm>
            <a:prstGeom prst="rect">
              <a:avLst/>
            </a:prstGeom>
          </p:spPr>
        </p:pic>
        <p:cxnSp>
          <p:nvCxnSpPr>
            <p:cNvPr id="8" name="直接箭头连接符 7">
              <a:extLst>
                <a:ext uri="{FF2B5EF4-FFF2-40B4-BE49-F238E27FC236}">
                  <a16:creationId xmlns:a16="http://schemas.microsoft.com/office/drawing/2014/main" id="{8C9BB5F4-01A4-4CC6-ADCD-C9433B03544F}"/>
                </a:ext>
              </a:extLst>
            </p:cNvPr>
            <p:cNvCxnSpPr>
              <a:cxnSpLocks/>
            </p:cNvCxnSpPr>
            <p:nvPr/>
          </p:nvCxnSpPr>
          <p:spPr>
            <a:xfrm flipH="1" flipV="1">
              <a:off x="3035595" y="3509844"/>
              <a:ext cx="2023423" cy="714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57A7B123-B5B3-4D64-B271-614074F4B8FE}"/>
                </a:ext>
              </a:extLst>
            </p:cNvPr>
            <p:cNvPicPr>
              <a:picLocks noChangeAspect="1"/>
            </p:cNvPicPr>
            <p:nvPr/>
          </p:nvPicPr>
          <p:blipFill>
            <a:blip r:embed="rId5"/>
            <a:stretch>
              <a:fillRect/>
            </a:stretch>
          </p:blipFill>
          <p:spPr>
            <a:xfrm>
              <a:off x="1973597" y="2797993"/>
              <a:ext cx="942857" cy="1028571"/>
            </a:xfrm>
            <a:prstGeom prst="rect">
              <a:avLst/>
            </a:prstGeom>
          </p:spPr>
        </p:pic>
        <p:pic>
          <p:nvPicPr>
            <p:cNvPr id="10" name="图片 9">
              <a:extLst>
                <a:ext uri="{FF2B5EF4-FFF2-40B4-BE49-F238E27FC236}">
                  <a16:creationId xmlns:a16="http://schemas.microsoft.com/office/drawing/2014/main" id="{9DF7EEDC-7E31-43B8-BFA5-2319A22551CD}"/>
                </a:ext>
              </a:extLst>
            </p:cNvPr>
            <p:cNvPicPr>
              <a:picLocks noChangeAspect="1"/>
            </p:cNvPicPr>
            <p:nvPr/>
          </p:nvPicPr>
          <p:blipFill>
            <a:blip r:embed="rId6"/>
            <a:stretch>
              <a:fillRect/>
            </a:stretch>
          </p:blipFill>
          <p:spPr>
            <a:xfrm>
              <a:off x="1892644" y="3826564"/>
              <a:ext cx="1104762" cy="285714"/>
            </a:xfrm>
            <a:prstGeom prst="rect">
              <a:avLst/>
            </a:prstGeom>
          </p:spPr>
        </p:pic>
        <p:sp>
          <p:nvSpPr>
            <p:cNvPr id="40" name="任意多边形: 形状 39">
              <a:extLst>
                <a:ext uri="{FF2B5EF4-FFF2-40B4-BE49-F238E27FC236}">
                  <a16:creationId xmlns:a16="http://schemas.microsoft.com/office/drawing/2014/main" id="{50CA860A-8872-4408-BB37-C557697AE9B9}"/>
                </a:ext>
              </a:extLst>
            </p:cNvPr>
            <p:cNvSpPr/>
            <p:nvPr/>
          </p:nvSpPr>
          <p:spPr>
            <a:xfrm rot="6534491">
              <a:off x="2854962" y="1740891"/>
              <a:ext cx="1596802" cy="1733300"/>
            </a:xfrm>
            <a:custGeom>
              <a:avLst/>
              <a:gdLst>
                <a:gd name="connsiteX0" fmla="*/ 0 w 1570383"/>
                <a:gd name="connsiteY0" fmla="*/ 1252330 h 1252330"/>
                <a:gd name="connsiteX1" fmla="*/ 1570383 w 1570383"/>
                <a:gd name="connsiteY1" fmla="*/ 0 h 1252330"/>
                <a:gd name="connsiteX0" fmla="*/ 1849 w 1572232"/>
                <a:gd name="connsiteY0" fmla="*/ 1252330 h 1252330"/>
                <a:gd name="connsiteX1" fmla="*/ 1572232 w 1572232"/>
                <a:gd name="connsiteY1" fmla="*/ 0 h 1252330"/>
                <a:gd name="connsiteX0" fmla="*/ 1731 w 1572114"/>
                <a:gd name="connsiteY0" fmla="*/ 1410030 h 1410030"/>
                <a:gd name="connsiteX1" fmla="*/ 1572114 w 1572114"/>
                <a:gd name="connsiteY1" fmla="*/ 157700 h 1410030"/>
                <a:gd name="connsiteX0" fmla="*/ 1674563 w 3244946"/>
                <a:gd name="connsiteY0" fmla="*/ 2281567 h 2281567"/>
                <a:gd name="connsiteX1" fmla="*/ 24668 w 3244946"/>
                <a:gd name="connsiteY1" fmla="*/ 204289 h 2281567"/>
                <a:gd name="connsiteX2" fmla="*/ 3244946 w 3244946"/>
                <a:gd name="connsiteY2" fmla="*/ 1029237 h 2281567"/>
                <a:gd name="connsiteX0" fmla="*/ 2062189 w 3244946"/>
                <a:gd name="connsiteY0" fmla="*/ 2182175 h 2182175"/>
                <a:gd name="connsiteX1" fmla="*/ 24668 w 3244946"/>
                <a:gd name="connsiteY1" fmla="*/ 204289 h 2182175"/>
                <a:gd name="connsiteX2" fmla="*/ 3244946 w 3244946"/>
                <a:gd name="connsiteY2" fmla="*/ 1029237 h 2182175"/>
                <a:gd name="connsiteX0" fmla="*/ 2062189 w 3244946"/>
                <a:gd name="connsiteY0" fmla="*/ 2182175 h 2182175"/>
                <a:gd name="connsiteX1" fmla="*/ 24668 w 3244946"/>
                <a:gd name="connsiteY1" fmla="*/ 204289 h 2182175"/>
                <a:gd name="connsiteX2" fmla="*/ 3244946 w 3244946"/>
                <a:gd name="connsiteY2" fmla="*/ 1029237 h 2182175"/>
                <a:gd name="connsiteX0" fmla="*/ 2063664 w 3057577"/>
                <a:gd name="connsiteY0" fmla="*/ 2155680 h 2155680"/>
                <a:gd name="connsiteX1" fmla="*/ 26143 w 3057577"/>
                <a:gd name="connsiteY1" fmla="*/ 177794 h 2155680"/>
                <a:gd name="connsiteX2" fmla="*/ 3057577 w 3057577"/>
                <a:gd name="connsiteY2" fmla="*/ 1300916 h 2155680"/>
                <a:gd name="connsiteX0" fmla="*/ 2062881 w 3056794"/>
                <a:gd name="connsiteY0" fmla="*/ 2172059 h 2172059"/>
                <a:gd name="connsiteX1" fmla="*/ 25360 w 3056794"/>
                <a:gd name="connsiteY1" fmla="*/ 194173 h 2172059"/>
                <a:gd name="connsiteX2" fmla="*/ 3056794 w 3056794"/>
                <a:gd name="connsiteY2" fmla="*/ 1317295 h 2172059"/>
                <a:gd name="connsiteX0" fmla="*/ 2065438 w 2761177"/>
                <a:gd name="connsiteY0" fmla="*/ 2179606 h 2179606"/>
                <a:gd name="connsiteX1" fmla="*/ 27917 w 2761177"/>
                <a:gd name="connsiteY1" fmla="*/ 201720 h 2179606"/>
                <a:gd name="connsiteX2" fmla="*/ 2761177 w 2761177"/>
                <a:gd name="connsiteY2" fmla="*/ 1245329 h 2179606"/>
                <a:gd name="connsiteX0" fmla="*/ 2429864 w 2761177"/>
                <a:gd name="connsiteY0" fmla="*/ 2063649 h 2063648"/>
                <a:gd name="connsiteX1" fmla="*/ 27917 w 2761177"/>
                <a:gd name="connsiteY1" fmla="*/ 201720 h 2063648"/>
                <a:gd name="connsiteX2" fmla="*/ 2761177 w 2761177"/>
                <a:gd name="connsiteY2" fmla="*/ 1245329 h 2063648"/>
                <a:gd name="connsiteX0" fmla="*/ 2428168 w 2950907"/>
                <a:gd name="connsiteY0" fmla="*/ 2028821 h 2028821"/>
                <a:gd name="connsiteX1" fmla="*/ 26221 w 2950907"/>
                <a:gd name="connsiteY1" fmla="*/ 166892 h 2028821"/>
                <a:gd name="connsiteX2" fmla="*/ 2950908 w 2950907"/>
                <a:gd name="connsiteY2" fmla="*/ 1636268 h 2028821"/>
              </a:gdLst>
              <a:ahLst/>
              <a:cxnLst>
                <a:cxn ang="0">
                  <a:pos x="connsiteX0" y="connsiteY0"/>
                </a:cxn>
                <a:cxn ang="0">
                  <a:pos x="connsiteX1" y="connsiteY1"/>
                </a:cxn>
                <a:cxn ang="0">
                  <a:pos x="connsiteX2" y="connsiteY2"/>
                </a:cxn>
              </a:cxnLst>
              <a:rect l="l" t="t" r="r" b="b"/>
              <a:pathLst>
                <a:path w="2950907" h="2028821">
                  <a:moveTo>
                    <a:pt x="2428168" y="2028821"/>
                  </a:moveTo>
                  <a:cubicBezTo>
                    <a:pt x="2076985" y="1825069"/>
                    <a:pt x="-31757" y="421582"/>
                    <a:pt x="26221" y="166892"/>
                  </a:cubicBezTo>
                  <a:cubicBezTo>
                    <a:pt x="-305084" y="-568603"/>
                    <a:pt x="2606351" y="1348033"/>
                    <a:pt x="2950908" y="1636268"/>
                  </a:cubicBezTo>
                </a:path>
              </a:pathLst>
            </a:custGeom>
            <a:ln w="28575">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43" name="直接箭头连接符 42">
              <a:extLst>
                <a:ext uri="{FF2B5EF4-FFF2-40B4-BE49-F238E27FC236}">
                  <a16:creationId xmlns:a16="http://schemas.microsoft.com/office/drawing/2014/main" id="{25F5CB7D-2D45-40DE-B6FB-9D084BC875FE}"/>
                </a:ext>
              </a:extLst>
            </p:cNvPr>
            <p:cNvCxnSpPr/>
            <p:nvPr/>
          </p:nvCxnSpPr>
          <p:spPr>
            <a:xfrm>
              <a:off x="6451600" y="2946400"/>
              <a:ext cx="5283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44BCBAF-862C-45EA-915E-F6AEE5BDD8A5}"/>
                </a:ext>
              </a:extLst>
            </p:cNvPr>
            <p:cNvCxnSpPr/>
            <p:nvPr/>
          </p:nvCxnSpPr>
          <p:spPr>
            <a:xfrm>
              <a:off x="6451600" y="3271520"/>
              <a:ext cx="52832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5" name="文本框 44">
              <a:extLst>
                <a:ext uri="{FF2B5EF4-FFF2-40B4-BE49-F238E27FC236}">
                  <a16:creationId xmlns:a16="http://schemas.microsoft.com/office/drawing/2014/main" id="{A5026BDA-38C8-42BE-A146-FDF7083B0DF9}"/>
                </a:ext>
              </a:extLst>
            </p:cNvPr>
            <p:cNvSpPr txBox="1"/>
            <p:nvPr/>
          </p:nvSpPr>
          <p:spPr>
            <a:xfrm>
              <a:off x="6979920" y="2739629"/>
              <a:ext cx="857891" cy="369332"/>
            </a:xfrm>
            <a:prstGeom prst="rect">
              <a:avLst/>
            </a:prstGeom>
            <a:noFill/>
          </p:spPr>
          <p:txBody>
            <a:bodyPr wrap="square" rtlCol="0">
              <a:spAutoFit/>
            </a:bodyPr>
            <a:lstStyle/>
            <a:p>
              <a:r>
                <a:rPr lang="en-US" altLang="zh-CN" b="1" dirty="0"/>
                <a:t>Uplink</a:t>
              </a:r>
              <a:endParaRPr lang="zh-CN" altLang="en-US" b="1" dirty="0"/>
            </a:p>
          </p:txBody>
        </p:sp>
        <p:sp>
          <p:nvSpPr>
            <p:cNvPr id="46" name="文本框 45">
              <a:extLst>
                <a:ext uri="{FF2B5EF4-FFF2-40B4-BE49-F238E27FC236}">
                  <a16:creationId xmlns:a16="http://schemas.microsoft.com/office/drawing/2014/main" id="{3B00156F-64D5-4E95-B013-0FD30E369E4F}"/>
                </a:ext>
              </a:extLst>
            </p:cNvPr>
            <p:cNvSpPr txBox="1"/>
            <p:nvPr/>
          </p:nvSpPr>
          <p:spPr>
            <a:xfrm>
              <a:off x="6979920" y="3090297"/>
              <a:ext cx="1706880" cy="369332"/>
            </a:xfrm>
            <a:prstGeom prst="rect">
              <a:avLst/>
            </a:prstGeom>
            <a:noFill/>
          </p:spPr>
          <p:txBody>
            <a:bodyPr wrap="square" rtlCol="0">
              <a:spAutoFit/>
            </a:bodyPr>
            <a:lstStyle/>
            <a:p>
              <a:r>
                <a:rPr lang="en-US" altLang="zh-CN" b="1" dirty="0"/>
                <a:t>Scattering link</a:t>
              </a:r>
              <a:endParaRPr lang="zh-CN" altLang="en-US" b="1" dirty="0"/>
            </a:p>
          </p:txBody>
        </p:sp>
      </p:grpSp>
      <p:graphicFrame>
        <p:nvGraphicFramePr>
          <p:cNvPr id="2" name="对象 1">
            <a:extLst>
              <a:ext uri="{FF2B5EF4-FFF2-40B4-BE49-F238E27FC236}">
                <a16:creationId xmlns:a16="http://schemas.microsoft.com/office/drawing/2014/main" id="{BE854BBD-0B11-5F25-8DE9-C4910F484E10}"/>
              </a:ext>
            </a:extLst>
          </p:cNvPr>
          <p:cNvGraphicFramePr>
            <a:graphicFrameLocks noChangeAspect="1"/>
          </p:cNvGraphicFramePr>
          <p:nvPr>
            <p:extLst>
              <p:ext uri="{D42A27DB-BD31-4B8C-83A1-F6EECF244321}">
                <p14:modId xmlns:p14="http://schemas.microsoft.com/office/powerpoint/2010/main" val="76819207"/>
              </p:ext>
            </p:extLst>
          </p:nvPr>
        </p:nvGraphicFramePr>
        <p:xfrm>
          <a:off x="4679950" y="2652713"/>
          <a:ext cx="1409700" cy="228600"/>
        </p:xfrm>
        <a:graphic>
          <a:graphicData uri="http://schemas.openxmlformats.org/presentationml/2006/ole">
            <mc:AlternateContent xmlns:mc="http://schemas.openxmlformats.org/markup-compatibility/2006">
              <mc:Choice xmlns:v="urn:schemas-microsoft-com:vml" Requires="v">
                <p:oleObj name="Equation" r:id="rId7" imgW="1409400" imgH="228600" progId="Equation.DSMT4">
                  <p:embed/>
                </p:oleObj>
              </mc:Choice>
              <mc:Fallback>
                <p:oleObj name="Equation" r:id="rId7" imgW="1409400" imgH="228600" progId="Equation.DSMT4">
                  <p:embed/>
                  <p:pic>
                    <p:nvPicPr>
                      <p:cNvPr id="0" name=""/>
                      <p:cNvPicPr/>
                      <p:nvPr/>
                    </p:nvPicPr>
                    <p:blipFill>
                      <a:blip r:embed="rId8"/>
                      <a:stretch>
                        <a:fillRect/>
                      </a:stretch>
                    </p:blipFill>
                    <p:spPr>
                      <a:xfrm>
                        <a:off x="4679950" y="2652713"/>
                        <a:ext cx="1409700" cy="2286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B38D513-5556-45F0-377F-70914B11FC94}"/>
              </a:ext>
            </a:extLst>
          </p:cNvPr>
          <p:cNvGraphicFramePr>
            <a:graphicFrameLocks noChangeAspect="1"/>
          </p:cNvGraphicFramePr>
          <p:nvPr>
            <p:extLst>
              <p:ext uri="{D42A27DB-BD31-4B8C-83A1-F6EECF244321}">
                <p14:modId xmlns:p14="http://schemas.microsoft.com/office/powerpoint/2010/main" val="3042427840"/>
              </p:ext>
            </p:extLst>
          </p:nvPr>
        </p:nvGraphicFramePr>
        <p:xfrm>
          <a:off x="4475523" y="4900935"/>
          <a:ext cx="3240953" cy="525560"/>
        </p:xfrm>
        <a:graphic>
          <a:graphicData uri="http://schemas.openxmlformats.org/presentationml/2006/ole">
            <mc:AlternateContent xmlns:mc="http://schemas.openxmlformats.org/markup-compatibility/2006">
              <mc:Choice xmlns:v="urn:schemas-microsoft-com:vml" Requires="v">
                <p:oleObj name="Equation" r:id="rId9" imgW="1409400" imgH="228600" progId="Equation.DSMT4">
                  <p:embed/>
                </p:oleObj>
              </mc:Choice>
              <mc:Fallback>
                <p:oleObj name="Equation" r:id="rId9" imgW="1409400" imgH="228600" progId="Equation.DSMT4">
                  <p:embed/>
                  <p:pic>
                    <p:nvPicPr>
                      <p:cNvPr id="0" name=""/>
                      <p:cNvPicPr/>
                      <p:nvPr/>
                    </p:nvPicPr>
                    <p:blipFill>
                      <a:blip r:embed="rId10"/>
                      <a:stretch>
                        <a:fillRect/>
                      </a:stretch>
                    </p:blipFill>
                    <p:spPr>
                      <a:xfrm>
                        <a:off x="4475523" y="4900935"/>
                        <a:ext cx="3240953" cy="525560"/>
                      </a:xfrm>
                      <a:prstGeom prst="rect">
                        <a:avLst/>
                      </a:prstGeom>
                    </p:spPr>
                  </p:pic>
                </p:oleObj>
              </mc:Fallback>
            </mc:AlternateContent>
          </a:graphicData>
        </a:graphic>
      </p:graphicFrame>
    </p:spTree>
    <p:extLst>
      <p:ext uri="{BB962C8B-B14F-4D97-AF65-F5344CB8AC3E}">
        <p14:creationId xmlns:p14="http://schemas.microsoft.com/office/powerpoint/2010/main" val="4267635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30060" y="170692"/>
            <a:ext cx="1798983" cy="400110"/>
          </a:xfrm>
          <a:prstGeom prst="rect">
            <a:avLst/>
          </a:prstGeom>
          <a:noFill/>
        </p:spPr>
        <p:txBody>
          <a:bodyPr wrap="square" rtlCol="0">
            <a:spAutoFit/>
          </a:bodyPr>
          <a:lstStyle/>
          <a:p>
            <a:pPr algn="ctr" defTabSz="914400"/>
            <a:r>
              <a:rPr lang="en-US" altLang="zh-CN" sz="2000" dirty="0">
                <a:solidFill>
                  <a:prstClr val="white"/>
                </a:solidFill>
                <a:latin typeface="黑体" panose="02010609060101010101" pitchFamily="49" charset="-122"/>
                <a:ea typeface="黑体" panose="02010609060101010101" pitchFamily="49" charset="-122"/>
              </a:rPr>
              <a:t>System model</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C920AC21-FE06-48D5-8E2B-FF78C904F3C9}"/>
              </a:ext>
            </a:extLst>
          </p:cNvPr>
          <p:cNvSpPr txBox="1"/>
          <p:nvPr/>
        </p:nvSpPr>
        <p:spPr>
          <a:xfrm>
            <a:off x="4466910" y="2121761"/>
            <a:ext cx="1696720" cy="369332"/>
          </a:xfrm>
          <a:prstGeom prst="rect">
            <a:avLst/>
          </a:prstGeom>
          <a:solidFill>
            <a:schemeClr val="accent2"/>
          </a:solidFill>
        </p:spPr>
        <p:txBody>
          <a:bodyPr wrap="square" rtlCol="0">
            <a:spAutoFit/>
          </a:bodyPr>
          <a:lstStyle/>
          <a:p>
            <a:r>
              <a:rPr lang="en-US" altLang="zh-CN" dirty="0">
                <a:solidFill>
                  <a:schemeClr val="bg1"/>
                </a:solidFill>
              </a:rPr>
              <a:t>Received signal</a:t>
            </a:r>
            <a:endParaRPr lang="zh-CN" altLang="en-US" dirty="0">
              <a:solidFill>
                <a:schemeClr val="bg1"/>
              </a:solidFill>
            </a:endParaRPr>
          </a:p>
        </p:txBody>
      </p:sp>
      <p:sp>
        <p:nvSpPr>
          <p:cNvPr id="49" name="文本框 48">
            <a:extLst>
              <a:ext uri="{FF2B5EF4-FFF2-40B4-BE49-F238E27FC236}">
                <a16:creationId xmlns:a16="http://schemas.microsoft.com/office/drawing/2014/main" id="{28C4E059-A78B-48FC-93FA-BDAD6147F096}"/>
              </a:ext>
            </a:extLst>
          </p:cNvPr>
          <p:cNvSpPr txBox="1"/>
          <p:nvPr/>
        </p:nvSpPr>
        <p:spPr>
          <a:xfrm>
            <a:off x="7093870" y="1327078"/>
            <a:ext cx="2290296" cy="369332"/>
          </a:xfrm>
          <a:prstGeom prst="rect">
            <a:avLst/>
          </a:prstGeom>
          <a:solidFill>
            <a:schemeClr val="accent2"/>
          </a:solidFill>
        </p:spPr>
        <p:txBody>
          <a:bodyPr wrap="square" rtlCol="0">
            <a:spAutoFit/>
          </a:bodyPr>
          <a:lstStyle/>
          <a:p>
            <a:r>
              <a:rPr lang="en-US" altLang="zh-CN" dirty="0">
                <a:solidFill>
                  <a:schemeClr val="bg1"/>
                </a:solidFill>
              </a:rPr>
              <a:t>Communication signal</a:t>
            </a:r>
            <a:endParaRPr lang="zh-CN" altLang="en-US" dirty="0">
              <a:solidFill>
                <a:schemeClr val="bg1"/>
              </a:solidFill>
            </a:endParaRPr>
          </a:p>
        </p:txBody>
      </p:sp>
      <p:cxnSp>
        <p:nvCxnSpPr>
          <p:cNvPr id="51" name="直接箭头连接符 50">
            <a:extLst>
              <a:ext uri="{FF2B5EF4-FFF2-40B4-BE49-F238E27FC236}">
                <a16:creationId xmlns:a16="http://schemas.microsoft.com/office/drawing/2014/main" id="{2B7D9DBA-C505-457B-97D4-0FF03E1758F2}"/>
              </a:ext>
            </a:extLst>
          </p:cNvPr>
          <p:cNvCxnSpPr>
            <a:cxnSpLocks/>
            <a:stCxn id="48" idx="3"/>
          </p:cNvCxnSpPr>
          <p:nvPr/>
        </p:nvCxnSpPr>
        <p:spPr>
          <a:xfrm flipV="1">
            <a:off x="6163631" y="1696411"/>
            <a:ext cx="1024615" cy="610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1E42A839-31E5-4175-B013-7C72DA52141D}"/>
              </a:ext>
            </a:extLst>
          </p:cNvPr>
          <p:cNvSpPr txBox="1"/>
          <p:nvPr/>
        </p:nvSpPr>
        <p:spPr>
          <a:xfrm rot="19800000">
            <a:off x="6241055" y="1969709"/>
            <a:ext cx="1078609" cy="369332"/>
          </a:xfrm>
          <a:prstGeom prst="rect">
            <a:avLst/>
          </a:prstGeom>
          <a:noFill/>
        </p:spPr>
        <p:txBody>
          <a:bodyPr wrap="square" rtlCol="0">
            <a:spAutoFit/>
          </a:bodyPr>
          <a:lstStyle/>
          <a:p>
            <a:r>
              <a:rPr lang="en-US" altLang="zh-CN" dirty="0"/>
              <a:t>1.decode</a:t>
            </a:r>
            <a:endParaRPr lang="zh-CN" altLang="en-US" dirty="0"/>
          </a:p>
        </p:txBody>
      </p:sp>
      <p:cxnSp>
        <p:nvCxnSpPr>
          <p:cNvPr id="55" name="直接箭头连接符 54">
            <a:extLst>
              <a:ext uri="{FF2B5EF4-FFF2-40B4-BE49-F238E27FC236}">
                <a16:creationId xmlns:a16="http://schemas.microsoft.com/office/drawing/2014/main" id="{2BE1C533-DD33-48A1-A155-D4312BAD2DF7}"/>
              </a:ext>
            </a:extLst>
          </p:cNvPr>
          <p:cNvCxnSpPr>
            <a:cxnSpLocks/>
            <a:stCxn id="49" idx="1"/>
          </p:cNvCxnSpPr>
          <p:nvPr/>
        </p:nvCxnSpPr>
        <p:spPr>
          <a:xfrm flipH="1">
            <a:off x="6069256" y="1511744"/>
            <a:ext cx="1024614" cy="610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24281351-215E-4145-ADD3-BD8F9A56144A}"/>
              </a:ext>
            </a:extLst>
          </p:cNvPr>
          <p:cNvSpPr txBox="1"/>
          <p:nvPr/>
        </p:nvSpPr>
        <p:spPr>
          <a:xfrm rot="19800000">
            <a:off x="5828637" y="1382793"/>
            <a:ext cx="1303212" cy="369332"/>
          </a:xfrm>
          <a:prstGeom prst="rect">
            <a:avLst/>
          </a:prstGeom>
          <a:noFill/>
        </p:spPr>
        <p:txBody>
          <a:bodyPr wrap="square" rtlCol="0">
            <a:spAutoFit/>
          </a:bodyPr>
          <a:lstStyle/>
          <a:p>
            <a:r>
              <a:rPr lang="en-US" altLang="zh-CN" dirty="0"/>
              <a:t>2.remove</a:t>
            </a:r>
            <a:endParaRPr lang="zh-CN" altLang="en-US" dirty="0"/>
          </a:p>
        </p:txBody>
      </p:sp>
      <p:sp>
        <p:nvSpPr>
          <p:cNvPr id="58" name="文本框 57">
            <a:extLst>
              <a:ext uri="{FF2B5EF4-FFF2-40B4-BE49-F238E27FC236}">
                <a16:creationId xmlns:a16="http://schemas.microsoft.com/office/drawing/2014/main" id="{74201CD3-96A5-4A91-BE6A-F279D7E46985}"/>
              </a:ext>
            </a:extLst>
          </p:cNvPr>
          <p:cNvSpPr txBox="1"/>
          <p:nvPr/>
        </p:nvSpPr>
        <p:spPr>
          <a:xfrm>
            <a:off x="7136884" y="2653051"/>
            <a:ext cx="1696720" cy="369332"/>
          </a:xfrm>
          <a:prstGeom prst="rect">
            <a:avLst/>
          </a:prstGeom>
          <a:solidFill>
            <a:schemeClr val="accent2"/>
          </a:solidFill>
        </p:spPr>
        <p:txBody>
          <a:bodyPr wrap="square" rtlCol="0">
            <a:spAutoFit/>
          </a:bodyPr>
          <a:lstStyle/>
          <a:p>
            <a:r>
              <a:rPr lang="en-US" altLang="zh-CN" dirty="0">
                <a:solidFill>
                  <a:schemeClr val="bg1"/>
                </a:solidFill>
              </a:rPr>
              <a:t>Target distance</a:t>
            </a:r>
            <a:endParaRPr lang="zh-CN" altLang="en-US" dirty="0">
              <a:solidFill>
                <a:schemeClr val="bg1"/>
              </a:solidFill>
            </a:endParaRPr>
          </a:p>
        </p:txBody>
      </p:sp>
      <p:cxnSp>
        <p:nvCxnSpPr>
          <p:cNvPr id="60" name="直接箭头连接符 59">
            <a:extLst>
              <a:ext uri="{FF2B5EF4-FFF2-40B4-BE49-F238E27FC236}">
                <a16:creationId xmlns:a16="http://schemas.microsoft.com/office/drawing/2014/main" id="{F24BF372-2B3B-4DB9-90C1-D5ACCFC6E915}"/>
              </a:ext>
            </a:extLst>
          </p:cNvPr>
          <p:cNvCxnSpPr>
            <a:endCxn id="58" idx="1"/>
          </p:cNvCxnSpPr>
          <p:nvPr/>
        </p:nvCxnSpPr>
        <p:spPr>
          <a:xfrm>
            <a:off x="5979868" y="2491093"/>
            <a:ext cx="1157017" cy="34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8A1F6314-001E-4216-A3BA-AACD3D7672AB}"/>
              </a:ext>
            </a:extLst>
          </p:cNvPr>
          <p:cNvSpPr txBox="1"/>
          <p:nvPr/>
        </p:nvSpPr>
        <p:spPr>
          <a:xfrm rot="22620000">
            <a:off x="5859184" y="2760913"/>
            <a:ext cx="1364591" cy="646331"/>
          </a:xfrm>
          <a:prstGeom prst="rect">
            <a:avLst/>
          </a:prstGeom>
          <a:noFill/>
        </p:spPr>
        <p:txBody>
          <a:bodyPr wrap="square" rtlCol="0">
            <a:spAutoFit/>
          </a:bodyPr>
          <a:lstStyle/>
          <a:p>
            <a:r>
              <a:rPr lang="en-US" altLang="zh-CN" dirty="0"/>
              <a:t>3.Pulse compression</a:t>
            </a:r>
            <a:endParaRPr lang="zh-CN" altLang="en-US" dirty="0"/>
          </a:p>
        </p:txBody>
      </p:sp>
      <p:sp>
        <p:nvSpPr>
          <p:cNvPr id="63" name="文本框 62">
            <a:extLst>
              <a:ext uri="{FF2B5EF4-FFF2-40B4-BE49-F238E27FC236}">
                <a16:creationId xmlns:a16="http://schemas.microsoft.com/office/drawing/2014/main" id="{BFAB1F19-0FEE-4D55-9254-54E5B633D708}"/>
              </a:ext>
            </a:extLst>
          </p:cNvPr>
          <p:cNvSpPr txBox="1"/>
          <p:nvPr/>
        </p:nvSpPr>
        <p:spPr>
          <a:xfrm>
            <a:off x="4466910" y="5194267"/>
            <a:ext cx="1696720" cy="369332"/>
          </a:xfrm>
          <a:prstGeom prst="rect">
            <a:avLst/>
          </a:prstGeom>
          <a:solidFill>
            <a:schemeClr val="accent2"/>
          </a:solidFill>
        </p:spPr>
        <p:txBody>
          <a:bodyPr wrap="square" rtlCol="0">
            <a:spAutoFit/>
          </a:bodyPr>
          <a:lstStyle/>
          <a:p>
            <a:r>
              <a:rPr lang="en-US" altLang="zh-CN" dirty="0">
                <a:solidFill>
                  <a:schemeClr val="bg1"/>
                </a:solidFill>
              </a:rPr>
              <a:t>Received signal</a:t>
            </a:r>
            <a:endParaRPr lang="zh-CN" altLang="en-US" dirty="0">
              <a:solidFill>
                <a:schemeClr val="bg1"/>
              </a:solidFill>
            </a:endParaRPr>
          </a:p>
        </p:txBody>
      </p:sp>
      <p:sp>
        <p:nvSpPr>
          <p:cNvPr id="64" name="文本框 63">
            <a:extLst>
              <a:ext uri="{FF2B5EF4-FFF2-40B4-BE49-F238E27FC236}">
                <a16:creationId xmlns:a16="http://schemas.microsoft.com/office/drawing/2014/main" id="{8AE61C3C-98EE-4D29-B014-5FF9847F6280}"/>
              </a:ext>
            </a:extLst>
          </p:cNvPr>
          <p:cNvSpPr txBox="1"/>
          <p:nvPr/>
        </p:nvSpPr>
        <p:spPr>
          <a:xfrm>
            <a:off x="7093870" y="5989832"/>
            <a:ext cx="2403631" cy="369332"/>
          </a:xfrm>
          <a:prstGeom prst="rect">
            <a:avLst/>
          </a:prstGeom>
          <a:solidFill>
            <a:schemeClr val="accent2"/>
          </a:solidFill>
        </p:spPr>
        <p:txBody>
          <a:bodyPr wrap="square" rtlCol="0">
            <a:spAutoFit/>
          </a:bodyPr>
          <a:lstStyle/>
          <a:p>
            <a:r>
              <a:rPr lang="en-US" altLang="zh-CN" dirty="0">
                <a:solidFill>
                  <a:schemeClr val="bg1"/>
                </a:solidFill>
              </a:rPr>
              <a:t>Communication signal</a:t>
            </a:r>
            <a:endParaRPr lang="zh-CN" altLang="en-US" dirty="0">
              <a:solidFill>
                <a:schemeClr val="bg1"/>
              </a:solidFill>
            </a:endParaRPr>
          </a:p>
        </p:txBody>
      </p:sp>
      <p:cxnSp>
        <p:nvCxnSpPr>
          <p:cNvPr id="65" name="直接箭头连接符 64">
            <a:extLst>
              <a:ext uri="{FF2B5EF4-FFF2-40B4-BE49-F238E27FC236}">
                <a16:creationId xmlns:a16="http://schemas.microsoft.com/office/drawing/2014/main" id="{B2A858A2-69E8-4445-8CF9-1AB86ACD5315}"/>
              </a:ext>
            </a:extLst>
          </p:cNvPr>
          <p:cNvCxnSpPr>
            <a:cxnSpLocks/>
          </p:cNvCxnSpPr>
          <p:nvPr/>
        </p:nvCxnSpPr>
        <p:spPr>
          <a:xfrm flipV="1">
            <a:off x="6124489" y="4541588"/>
            <a:ext cx="1024615" cy="610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0A2C3105-D379-45D4-BC7C-DDCE1F3CD784}"/>
              </a:ext>
            </a:extLst>
          </p:cNvPr>
          <p:cNvSpPr txBox="1"/>
          <p:nvPr/>
        </p:nvSpPr>
        <p:spPr>
          <a:xfrm rot="19800000">
            <a:off x="6161614" y="5014979"/>
            <a:ext cx="1248259" cy="369332"/>
          </a:xfrm>
          <a:prstGeom prst="rect">
            <a:avLst/>
          </a:prstGeom>
          <a:noFill/>
        </p:spPr>
        <p:txBody>
          <a:bodyPr wrap="square" rtlCol="0">
            <a:spAutoFit/>
          </a:bodyPr>
          <a:lstStyle/>
          <a:p>
            <a:r>
              <a:rPr lang="en-US" altLang="zh-CN" dirty="0"/>
              <a:t>2.remove</a:t>
            </a:r>
            <a:endParaRPr lang="zh-CN" altLang="en-US" dirty="0"/>
          </a:p>
        </p:txBody>
      </p:sp>
      <p:cxnSp>
        <p:nvCxnSpPr>
          <p:cNvPr id="67" name="直接箭头连接符 66">
            <a:extLst>
              <a:ext uri="{FF2B5EF4-FFF2-40B4-BE49-F238E27FC236}">
                <a16:creationId xmlns:a16="http://schemas.microsoft.com/office/drawing/2014/main" id="{C602F810-4CCF-46C7-9DB2-B34F79FFC0CE}"/>
              </a:ext>
            </a:extLst>
          </p:cNvPr>
          <p:cNvCxnSpPr>
            <a:cxnSpLocks/>
          </p:cNvCxnSpPr>
          <p:nvPr/>
        </p:nvCxnSpPr>
        <p:spPr>
          <a:xfrm flipH="1">
            <a:off x="6177328" y="4695335"/>
            <a:ext cx="1024615" cy="610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文本框 67">
            <a:extLst>
              <a:ext uri="{FF2B5EF4-FFF2-40B4-BE49-F238E27FC236}">
                <a16:creationId xmlns:a16="http://schemas.microsoft.com/office/drawing/2014/main" id="{883DEFC0-DED5-4392-A9C7-2AACC9A79400}"/>
              </a:ext>
            </a:extLst>
          </p:cNvPr>
          <p:cNvSpPr txBox="1"/>
          <p:nvPr/>
        </p:nvSpPr>
        <p:spPr>
          <a:xfrm rot="19800000">
            <a:off x="5685019" y="4204830"/>
            <a:ext cx="1480967" cy="646331"/>
          </a:xfrm>
          <a:prstGeom prst="rect">
            <a:avLst/>
          </a:prstGeom>
          <a:noFill/>
        </p:spPr>
        <p:txBody>
          <a:bodyPr wrap="square" rtlCol="0">
            <a:spAutoFit/>
          </a:bodyPr>
          <a:lstStyle/>
          <a:p>
            <a:r>
              <a:rPr lang="en-US" altLang="zh-CN" dirty="0"/>
              <a:t>1.Pulse compression</a:t>
            </a:r>
            <a:endParaRPr lang="zh-CN" altLang="en-US" dirty="0"/>
          </a:p>
        </p:txBody>
      </p:sp>
      <p:sp>
        <p:nvSpPr>
          <p:cNvPr id="69" name="文本框 68">
            <a:extLst>
              <a:ext uri="{FF2B5EF4-FFF2-40B4-BE49-F238E27FC236}">
                <a16:creationId xmlns:a16="http://schemas.microsoft.com/office/drawing/2014/main" id="{C84CF738-9403-479B-96F0-D64727662EB7}"/>
              </a:ext>
            </a:extLst>
          </p:cNvPr>
          <p:cNvSpPr txBox="1"/>
          <p:nvPr/>
        </p:nvSpPr>
        <p:spPr>
          <a:xfrm>
            <a:off x="7254782" y="4404997"/>
            <a:ext cx="1696720" cy="369332"/>
          </a:xfrm>
          <a:prstGeom prst="rect">
            <a:avLst/>
          </a:prstGeom>
          <a:solidFill>
            <a:schemeClr val="accent2"/>
          </a:solidFill>
        </p:spPr>
        <p:txBody>
          <a:bodyPr wrap="square" rtlCol="0">
            <a:spAutoFit/>
          </a:bodyPr>
          <a:lstStyle/>
          <a:p>
            <a:r>
              <a:rPr lang="en-US" altLang="zh-CN" dirty="0">
                <a:solidFill>
                  <a:schemeClr val="bg1"/>
                </a:solidFill>
              </a:rPr>
              <a:t>Target distance</a:t>
            </a:r>
            <a:endParaRPr lang="zh-CN" altLang="en-US" dirty="0">
              <a:solidFill>
                <a:schemeClr val="bg1"/>
              </a:solidFill>
            </a:endParaRPr>
          </a:p>
        </p:txBody>
      </p:sp>
      <p:cxnSp>
        <p:nvCxnSpPr>
          <p:cNvPr id="70" name="直接箭头连接符 69">
            <a:extLst>
              <a:ext uri="{FF2B5EF4-FFF2-40B4-BE49-F238E27FC236}">
                <a16:creationId xmlns:a16="http://schemas.microsoft.com/office/drawing/2014/main" id="{1405DDF4-4C86-4861-A402-312843843116}"/>
              </a:ext>
            </a:extLst>
          </p:cNvPr>
          <p:cNvCxnSpPr>
            <a:cxnSpLocks/>
          </p:cNvCxnSpPr>
          <p:nvPr/>
        </p:nvCxnSpPr>
        <p:spPr>
          <a:xfrm>
            <a:off x="5992087" y="5630351"/>
            <a:ext cx="1157017" cy="34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37AA40E0-40A9-404F-A54C-CBD2FE48D21B}"/>
              </a:ext>
            </a:extLst>
          </p:cNvPr>
          <p:cNvSpPr txBox="1"/>
          <p:nvPr/>
        </p:nvSpPr>
        <p:spPr>
          <a:xfrm rot="22620000">
            <a:off x="5888299" y="5875039"/>
            <a:ext cx="1364591" cy="369332"/>
          </a:xfrm>
          <a:prstGeom prst="rect">
            <a:avLst/>
          </a:prstGeom>
          <a:noFill/>
        </p:spPr>
        <p:txBody>
          <a:bodyPr wrap="square" rtlCol="0">
            <a:spAutoFit/>
          </a:bodyPr>
          <a:lstStyle/>
          <a:p>
            <a:r>
              <a:rPr lang="en-US" altLang="zh-CN" dirty="0"/>
              <a:t>3.decode</a:t>
            </a:r>
            <a:endParaRPr lang="zh-CN" altLang="en-US" dirty="0"/>
          </a:p>
        </p:txBody>
      </p:sp>
      <p:sp>
        <p:nvSpPr>
          <p:cNvPr id="73" name="文本框 72">
            <a:extLst>
              <a:ext uri="{FF2B5EF4-FFF2-40B4-BE49-F238E27FC236}">
                <a16:creationId xmlns:a16="http://schemas.microsoft.com/office/drawing/2014/main" id="{FB8D9354-C33A-47ED-BD67-CE68924E198B}"/>
              </a:ext>
            </a:extLst>
          </p:cNvPr>
          <p:cNvSpPr txBox="1"/>
          <p:nvPr/>
        </p:nvSpPr>
        <p:spPr>
          <a:xfrm>
            <a:off x="551898" y="964362"/>
            <a:ext cx="2266122" cy="378100"/>
          </a:xfrm>
          <a:prstGeom prst="rect">
            <a:avLst/>
          </a:prstGeom>
          <a:noFill/>
        </p:spPr>
        <p:txBody>
          <a:bodyPr wrap="square" rtlCol="0">
            <a:spAutoFit/>
          </a:bodyPr>
          <a:lstStyle/>
          <a:p>
            <a:r>
              <a:rPr lang="en-US" altLang="zh-CN" b="1" dirty="0"/>
              <a:t>Preliminary method:</a:t>
            </a:r>
            <a:endParaRPr lang="zh-CN" altLang="en-US" b="1" dirty="0"/>
          </a:p>
        </p:txBody>
      </p:sp>
      <p:sp>
        <p:nvSpPr>
          <p:cNvPr id="75" name="文本框 74">
            <a:extLst>
              <a:ext uri="{FF2B5EF4-FFF2-40B4-BE49-F238E27FC236}">
                <a16:creationId xmlns:a16="http://schemas.microsoft.com/office/drawing/2014/main" id="{2B1DF6A0-3B8A-437D-8057-A0A7CCFD138A}"/>
              </a:ext>
            </a:extLst>
          </p:cNvPr>
          <p:cNvSpPr txBox="1"/>
          <p:nvPr/>
        </p:nvSpPr>
        <p:spPr>
          <a:xfrm>
            <a:off x="512896" y="2254290"/>
            <a:ext cx="2621536" cy="338554"/>
          </a:xfrm>
          <a:prstGeom prst="rect">
            <a:avLst/>
          </a:prstGeom>
          <a:noFill/>
        </p:spPr>
        <p:txBody>
          <a:bodyPr wrap="square" rtlCol="0">
            <a:spAutoFit/>
          </a:bodyPr>
          <a:lstStyle/>
          <a:p>
            <a:pPr algn="ctr"/>
            <a:r>
              <a:rPr lang="en-US" altLang="zh-CN" sz="1600" b="1" dirty="0" err="1">
                <a:solidFill>
                  <a:srgbClr val="FF0000"/>
                </a:solidFill>
              </a:rPr>
              <a:t>Com.power</a:t>
            </a:r>
            <a:r>
              <a:rPr lang="en-US" altLang="zh-CN" sz="1600" b="1" dirty="0">
                <a:solidFill>
                  <a:srgbClr val="FF0000"/>
                </a:solidFill>
              </a:rPr>
              <a:t>&gt;</a:t>
            </a:r>
            <a:r>
              <a:rPr lang="en-US" altLang="zh-CN" sz="1600" b="1" dirty="0" err="1">
                <a:solidFill>
                  <a:srgbClr val="FF0000"/>
                </a:solidFill>
              </a:rPr>
              <a:t>Radar.power</a:t>
            </a:r>
            <a:endParaRPr lang="zh-CN" altLang="en-US" sz="1600" b="1" dirty="0">
              <a:solidFill>
                <a:srgbClr val="FF0000"/>
              </a:solidFill>
            </a:endParaRPr>
          </a:p>
        </p:txBody>
      </p:sp>
      <p:sp>
        <p:nvSpPr>
          <p:cNvPr id="76" name="文本框 75">
            <a:extLst>
              <a:ext uri="{FF2B5EF4-FFF2-40B4-BE49-F238E27FC236}">
                <a16:creationId xmlns:a16="http://schemas.microsoft.com/office/drawing/2014/main" id="{0E2FF983-F8B7-4D1C-8ADE-DE062B9742A5}"/>
              </a:ext>
            </a:extLst>
          </p:cNvPr>
          <p:cNvSpPr txBox="1"/>
          <p:nvPr/>
        </p:nvSpPr>
        <p:spPr>
          <a:xfrm>
            <a:off x="512896" y="4774329"/>
            <a:ext cx="2621536" cy="338554"/>
          </a:xfrm>
          <a:prstGeom prst="rect">
            <a:avLst/>
          </a:prstGeom>
          <a:noFill/>
        </p:spPr>
        <p:txBody>
          <a:bodyPr wrap="square" rtlCol="0">
            <a:spAutoFit/>
          </a:bodyPr>
          <a:lstStyle/>
          <a:p>
            <a:pPr algn="ctr"/>
            <a:r>
              <a:rPr lang="en-US" altLang="zh-CN" sz="1600" b="1" dirty="0" err="1">
                <a:solidFill>
                  <a:srgbClr val="FF0000"/>
                </a:solidFill>
              </a:rPr>
              <a:t>Com.power</a:t>
            </a:r>
            <a:r>
              <a:rPr lang="en-US" altLang="zh-CN" sz="1600" b="1" dirty="0">
                <a:solidFill>
                  <a:srgbClr val="FF0000"/>
                </a:solidFill>
              </a:rPr>
              <a:t>&lt;</a:t>
            </a:r>
            <a:r>
              <a:rPr lang="en-US" altLang="zh-CN" sz="1600" b="1" dirty="0" err="1">
                <a:solidFill>
                  <a:srgbClr val="FF0000"/>
                </a:solidFill>
              </a:rPr>
              <a:t>Radar.power</a:t>
            </a:r>
            <a:endParaRPr lang="zh-CN" altLang="en-US" sz="1600" b="1" dirty="0">
              <a:solidFill>
                <a:srgbClr val="FF0000"/>
              </a:solidFill>
            </a:endParaRPr>
          </a:p>
        </p:txBody>
      </p:sp>
    </p:spTree>
    <p:extLst>
      <p:ext uri="{BB962C8B-B14F-4D97-AF65-F5344CB8AC3E}">
        <p14:creationId xmlns:p14="http://schemas.microsoft.com/office/powerpoint/2010/main" val="7139952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61" grpId="0"/>
      <p:bldP spid="66" grpId="0"/>
      <p:bldP spid="68"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51156" y="170692"/>
            <a:ext cx="2479062" cy="400110"/>
          </a:xfrm>
          <a:prstGeom prst="rect">
            <a:avLst/>
          </a:prstGeom>
          <a:noFill/>
        </p:spPr>
        <p:txBody>
          <a:bodyPr wrap="square" rtlCol="0">
            <a:spAutoFit/>
          </a:bodyPr>
          <a:lstStyle/>
          <a:p>
            <a:pPr algn="ctr" defTabSz="914400"/>
            <a:r>
              <a:rPr lang="en-US" altLang="zh-CN" sz="2000" dirty="0">
                <a:solidFill>
                  <a:prstClr val="white"/>
                </a:solidFill>
                <a:latin typeface="黑体" panose="02010609060101010101" pitchFamily="49" charset="-122"/>
                <a:ea typeface="黑体" panose="02010609060101010101" pitchFamily="49" charset="-122"/>
              </a:rPr>
              <a:t>Simulation results</a:t>
            </a:r>
            <a:endParaRPr lang="zh-CN" altLang="en-US" sz="2000" dirty="0">
              <a:solidFill>
                <a:prstClr val="white"/>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D78C33BA-32DA-450F-93BF-B7EEB8C37A7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40276" y="2132571"/>
            <a:ext cx="4046400" cy="3074400"/>
          </a:xfrm>
          <a:prstGeom prst="rect">
            <a:avLst/>
          </a:prstGeom>
        </p:spPr>
      </p:pic>
      <p:pic>
        <p:nvPicPr>
          <p:cNvPr id="7" name="图片 6">
            <a:extLst>
              <a:ext uri="{FF2B5EF4-FFF2-40B4-BE49-F238E27FC236}">
                <a16:creationId xmlns:a16="http://schemas.microsoft.com/office/drawing/2014/main" id="{1D50054D-AEC7-4162-8B45-2337257C175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072365" y="2132571"/>
            <a:ext cx="4047269" cy="3075924"/>
          </a:xfrm>
          <a:prstGeom prst="rect">
            <a:avLst/>
          </a:prstGeom>
        </p:spPr>
      </p:pic>
      <p:sp>
        <p:nvSpPr>
          <p:cNvPr id="50" name="文本框 49">
            <a:extLst>
              <a:ext uri="{FF2B5EF4-FFF2-40B4-BE49-F238E27FC236}">
                <a16:creationId xmlns:a16="http://schemas.microsoft.com/office/drawing/2014/main" id="{2F98028E-1F0C-4F65-8F52-5D81ED6022E6}"/>
              </a:ext>
            </a:extLst>
          </p:cNvPr>
          <p:cNvSpPr txBox="1"/>
          <p:nvPr/>
        </p:nvSpPr>
        <p:spPr>
          <a:xfrm>
            <a:off x="985628" y="5487232"/>
            <a:ext cx="9720470" cy="646331"/>
          </a:xfrm>
          <a:prstGeom prst="rect">
            <a:avLst/>
          </a:prstGeom>
          <a:noFill/>
        </p:spPr>
        <p:txBody>
          <a:bodyPr wrap="square" rtlCol="0">
            <a:spAutoFit/>
          </a:bodyPr>
          <a:lstStyle/>
          <a:p>
            <a:r>
              <a:rPr lang="en-US" altLang="zh-CN" dirty="0" err="1"/>
              <a:t>ber</a:t>
            </a:r>
            <a:r>
              <a:rPr lang="en-US" altLang="zh-CN" dirty="0"/>
              <a:t>=4%</a:t>
            </a:r>
          </a:p>
          <a:p>
            <a:r>
              <a:rPr lang="en-US" altLang="zh-CN" dirty="0" err="1"/>
              <a:t>ber_therotical</a:t>
            </a:r>
            <a:r>
              <a:rPr lang="en-US" altLang="zh-CN" dirty="0"/>
              <a:t>=1.2%</a:t>
            </a:r>
          </a:p>
        </p:txBody>
      </p:sp>
      <p:sp>
        <p:nvSpPr>
          <p:cNvPr id="52" name="文本框 51">
            <a:extLst>
              <a:ext uri="{FF2B5EF4-FFF2-40B4-BE49-F238E27FC236}">
                <a16:creationId xmlns:a16="http://schemas.microsoft.com/office/drawing/2014/main" id="{7BE555B2-8496-4C1B-89F3-BEACE5A30CED}"/>
              </a:ext>
            </a:extLst>
          </p:cNvPr>
          <p:cNvSpPr txBox="1"/>
          <p:nvPr/>
        </p:nvSpPr>
        <p:spPr>
          <a:xfrm>
            <a:off x="644386" y="747238"/>
            <a:ext cx="9720470" cy="1477328"/>
          </a:xfrm>
          <a:prstGeom prst="rect">
            <a:avLst/>
          </a:prstGeom>
          <a:noFill/>
        </p:spPr>
        <p:txBody>
          <a:bodyPr wrap="square" rtlCol="0">
            <a:spAutoFit/>
          </a:bodyPr>
          <a:lstStyle/>
          <a:p>
            <a:r>
              <a:rPr lang="en-US" altLang="zh-CN" dirty="0"/>
              <a:t>Simulation condition:</a:t>
            </a:r>
          </a:p>
          <a:p>
            <a:r>
              <a:rPr lang="en-US" altLang="zh-CN" dirty="0" err="1">
                <a:latin typeface="等线" panose="02010600030101010101" pitchFamily="2" charset="-122"/>
                <a:cs typeface="Times New Roman" panose="02020603050405020304" pitchFamily="18" charset="0"/>
              </a:rPr>
              <a:t>Com.power</a:t>
            </a:r>
            <a:r>
              <a:rPr lang="en-US" altLang="zh-CN" dirty="0">
                <a:latin typeface="等线" panose="02010600030101010101" pitchFamily="2" charset="-122"/>
                <a:cs typeface="Times New Roman" panose="02020603050405020304" pitchFamily="18" charset="0"/>
              </a:rPr>
              <a:t>=5   </a:t>
            </a:r>
            <a:r>
              <a:rPr lang="en-US" altLang="zh-CN" dirty="0" err="1">
                <a:latin typeface="等线" panose="02010600030101010101" pitchFamily="2" charset="-122"/>
                <a:cs typeface="Times New Roman" panose="02020603050405020304" pitchFamily="18" charset="0"/>
              </a:rPr>
              <a:t>Radar.power</a:t>
            </a:r>
            <a:r>
              <a:rPr lang="en-US" altLang="zh-CN" dirty="0">
                <a:latin typeface="等线" panose="02010600030101010101" pitchFamily="2" charset="-122"/>
                <a:cs typeface="Times New Roman" panose="02020603050405020304" pitchFamily="18" charset="0"/>
              </a:rPr>
              <a:t>=1</a:t>
            </a:r>
          </a:p>
          <a:p>
            <a:r>
              <a:rPr lang="en-US" altLang="zh-CN" dirty="0">
                <a:latin typeface="等线" panose="02010600030101010101" pitchFamily="2" charset="-122"/>
                <a:cs typeface="Times New Roman" panose="02020603050405020304" pitchFamily="18" charset="0"/>
              </a:rPr>
              <a:t>SNR=7db SINR=3.98db</a:t>
            </a:r>
          </a:p>
          <a:p>
            <a:r>
              <a:rPr lang="en-US" altLang="zh-CN" sz="1800" b="1" dirty="0" err="1"/>
              <a:t>Com.power</a:t>
            </a:r>
            <a:r>
              <a:rPr lang="en-US" altLang="zh-CN" sz="1800" b="1" dirty="0"/>
              <a:t>&gt;</a:t>
            </a:r>
            <a:r>
              <a:rPr lang="en-US" altLang="zh-CN" sz="1800" b="1" dirty="0" err="1"/>
              <a:t>Radar.power</a:t>
            </a:r>
            <a:endParaRPr lang="zh-CN" altLang="en-US" sz="1800" b="1" dirty="0"/>
          </a:p>
          <a:p>
            <a:endParaRPr lang="zh-CN" altLang="en-US" dirty="0"/>
          </a:p>
        </p:txBody>
      </p:sp>
      <p:pic>
        <p:nvPicPr>
          <p:cNvPr id="4" name="图片 3">
            <a:extLst>
              <a:ext uri="{FF2B5EF4-FFF2-40B4-BE49-F238E27FC236}">
                <a16:creationId xmlns:a16="http://schemas.microsoft.com/office/drawing/2014/main" id="{447F202D-9B14-5335-2036-14CDA8CB767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005325" y="2132571"/>
            <a:ext cx="4046400" cy="3074400"/>
          </a:xfrm>
          <a:prstGeom prst="rect">
            <a:avLst/>
          </a:prstGeom>
        </p:spPr>
      </p:pic>
    </p:spTree>
    <p:extLst>
      <p:ext uri="{BB962C8B-B14F-4D97-AF65-F5344CB8AC3E}">
        <p14:creationId xmlns:p14="http://schemas.microsoft.com/office/powerpoint/2010/main" val="743785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51156" y="170692"/>
            <a:ext cx="2479062" cy="400110"/>
          </a:xfrm>
          <a:prstGeom prst="rect">
            <a:avLst/>
          </a:prstGeom>
          <a:noFill/>
        </p:spPr>
        <p:txBody>
          <a:bodyPr wrap="square" rtlCol="0">
            <a:spAutoFit/>
          </a:bodyPr>
          <a:lstStyle/>
          <a:p>
            <a:pPr algn="ctr" defTabSz="914400"/>
            <a:r>
              <a:rPr lang="en-US" altLang="zh-CN" sz="2000" dirty="0">
                <a:solidFill>
                  <a:prstClr val="white"/>
                </a:solidFill>
                <a:latin typeface="黑体" panose="02010609060101010101" pitchFamily="49" charset="-122"/>
                <a:ea typeface="黑体" panose="02010609060101010101" pitchFamily="49" charset="-122"/>
              </a:rPr>
              <a:t>Simulation results</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0529C41D-57D9-4472-95F4-B6C01F179D6E}"/>
              </a:ext>
            </a:extLst>
          </p:cNvPr>
          <p:cNvSpPr txBox="1"/>
          <p:nvPr/>
        </p:nvSpPr>
        <p:spPr>
          <a:xfrm>
            <a:off x="644386" y="747238"/>
            <a:ext cx="9720470" cy="923330"/>
          </a:xfrm>
          <a:prstGeom prst="rect">
            <a:avLst/>
          </a:prstGeom>
          <a:noFill/>
        </p:spPr>
        <p:txBody>
          <a:bodyPr wrap="square" rtlCol="0">
            <a:spAutoFit/>
          </a:bodyPr>
          <a:lstStyle/>
          <a:p>
            <a:r>
              <a:rPr lang="en-US" altLang="zh-CN" dirty="0"/>
              <a:t>Simulation condition:</a:t>
            </a:r>
          </a:p>
          <a:p>
            <a:r>
              <a:rPr lang="en-US" altLang="zh-CN" dirty="0" err="1">
                <a:latin typeface="等线" panose="02010600030101010101" pitchFamily="2" charset="-122"/>
                <a:cs typeface="Times New Roman" panose="02020603050405020304" pitchFamily="18" charset="0"/>
              </a:rPr>
              <a:t>Com.power</a:t>
            </a:r>
            <a:r>
              <a:rPr lang="en-US" altLang="zh-CN" dirty="0">
                <a:latin typeface="等线" panose="02010600030101010101" pitchFamily="2" charset="-122"/>
                <a:cs typeface="Times New Roman" panose="02020603050405020304" pitchFamily="18" charset="0"/>
              </a:rPr>
              <a:t>=5   </a:t>
            </a:r>
            <a:r>
              <a:rPr lang="en-US" altLang="zh-CN" dirty="0" err="1">
                <a:latin typeface="等线" panose="02010600030101010101" pitchFamily="2" charset="-122"/>
                <a:cs typeface="Times New Roman" panose="02020603050405020304" pitchFamily="18" charset="0"/>
              </a:rPr>
              <a:t>Radar.power</a:t>
            </a:r>
            <a:r>
              <a:rPr lang="en-US" altLang="zh-CN" dirty="0">
                <a:latin typeface="等线" panose="02010600030101010101" pitchFamily="2" charset="-122"/>
                <a:cs typeface="Times New Roman" panose="02020603050405020304" pitchFamily="18" charset="0"/>
              </a:rPr>
              <a:t>=1</a:t>
            </a:r>
          </a:p>
          <a:p>
            <a:r>
              <a:rPr lang="en-US" altLang="zh-CN" dirty="0">
                <a:latin typeface="等线" panose="02010600030101010101" pitchFamily="2" charset="-122"/>
                <a:cs typeface="Times New Roman" panose="02020603050405020304" pitchFamily="18" charset="0"/>
              </a:rPr>
              <a:t>SNR=0db SINR=-0.792db</a:t>
            </a:r>
            <a:endParaRPr lang="zh-CN" altLang="en-US" dirty="0"/>
          </a:p>
        </p:txBody>
      </p:sp>
      <p:sp>
        <p:nvSpPr>
          <p:cNvPr id="50" name="文本框 49">
            <a:extLst>
              <a:ext uri="{FF2B5EF4-FFF2-40B4-BE49-F238E27FC236}">
                <a16:creationId xmlns:a16="http://schemas.microsoft.com/office/drawing/2014/main" id="{2F98028E-1F0C-4F65-8F52-5D81ED6022E6}"/>
              </a:ext>
            </a:extLst>
          </p:cNvPr>
          <p:cNvSpPr txBox="1"/>
          <p:nvPr/>
        </p:nvSpPr>
        <p:spPr>
          <a:xfrm>
            <a:off x="982316" y="5587667"/>
            <a:ext cx="9720470" cy="923330"/>
          </a:xfrm>
          <a:prstGeom prst="rect">
            <a:avLst/>
          </a:prstGeom>
          <a:noFill/>
        </p:spPr>
        <p:txBody>
          <a:bodyPr wrap="square" rtlCol="0">
            <a:spAutoFit/>
          </a:bodyPr>
          <a:lstStyle/>
          <a:p>
            <a:r>
              <a:rPr lang="en-US" altLang="zh-CN" dirty="0" err="1"/>
              <a:t>ber</a:t>
            </a:r>
            <a:r>
              <a:rPr lang="en-US" altLang="zh-CN" dirty="0"/>
              <a:t>=8.4%</a:t>
            </a:r>
          </a:p>
          <a:p>
            <a:r>
              <a:rPr lang="en-US" altLang="zh-CN" dirty="0" err="1"/>
              <a:t>ber_therotical</a:t>
            </a:r>
            <a:r>
              <a:rPr lang="en-US" altLang="zh-CN" dirty="0"/>
              <a:t>=7.9%</a:t>
            </a:r>
          </a:p>
          <a:p>
            <a:r>
              <a:rPr lang="en-US" altLang="zh-CN" dirty="0">
                <a:latin typeface="等线" panose="02010600030101010101" pitchFamily="2" charset="-122"/>
                <a:cs typeface="Times New Roman" panose="02020603050405020304" pitchFamily="18" charset="0"/>
              </a:rPr>
              <a:t>The communication </a:t>
            </a:r>
            <a:r>
              <a:rPr lang="en-US" altLang="zh-CN" dirty="0" err="1">
                <a:latin typeface="等线" panose="02010600030101010101" pitchFamily="2" charset="-122"/>
                <a:cs typeface="Times New Roman" panose="02020603050405020304" pitchFamily="18" charset="0"/>
              </a:rPr>
              <a:t>ber</a:t>
            </a:r>
            <a:r>
              <a:rPr lang="en-US" altLang="zh-CN" dirty="0">
                <a:latin typeface="等线" panose="02010600030101010101" pitchFamily="2" charset="-122"/>
                <a:cs typeface="Times New Roman" panose="02020603050405020304" pitchFamily="18" charset="0"/>
              </a:rPr>
              <a:t> has approached the theoretical limit </a:t>
            </a:r>
            <a:endParaRPr lang="en-US" altLang="zh-CN" dirty="0"/>
          </a:p>
        </p:txBody>
      </p:sp>
      <p:pic>
        <p:nvPicPr>
          <p:cNvPr id="9" name="图片 8">
            <a:extLst>
              <a:ext uri="{FF2B5EF4-FFF2-40B4-BE49-F238E27FC236}">
                <a16:creationId xmlns:a16="http://schemas.microsoft.com/office/drawing/2014/main" id="{0255CE6F-7B27-4849-85B5-230B77A41BF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40400" y="2131200"/>
            <a:ext cx="4046400" cy="3074400"/>
          </a:xfrm>
          <a:prstGeom prst="rect">
            <a:avLst/>
          </a:prstGeom>
        </p:spPr>
      </p:pic>
      <p:pic>
        <p:nvPicPr>
          <p:cNvPr id="12" name="图片 11">
            <a:extLst>
              <a:ext uri="{FF2B5EF4-FFF2-40B4-BE49-F238E27FC236}">
                <a16:creationId xmlns:a16="http://schemas.microsoft.com/office/drawing/2014/main" id="{6B06D5EB-6399-41FE-872F-8147F03AF8C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071600" y="2131200"/>
            <a:ext cx="4046400" cy="3074400"/>
          </a:xfrm>
          <a:prstGeom prst="rect">
            <a:avLst/>
          </a:prstGeom>
        </p:spPr>
      </p:pic>
      <p:pic>
        <p:nvPicPr>
          <p:cNvPr id="3" name="图片 2">
            <a:extLst>
              <a:ext uri="{FF2B5EF4-FFF2-40B4-BE49-F238E27FC236}">
                <a16:creationId xmlns:a16="http://schemas.microsoft.com/office/drawing/2014/main" id="{56246031-7AC5-936C-8C7C-5DFE94E3022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006400" y="2131200"/>
            <a:ext cx="4046400" cy="3074400"/>
          </a:xfrm>
          <a:prstGeom prst="rect">
            <a:avLst/>
          </a:prstGeom>
        </p:spPr>
      </p:pic>
    </p:spTree>
    <p:extLst>
      <p:ext uri="{BB962C8B-B14F-4D97-AF65-F5344CB8AC3E}">
        <p14:creationId xmlns:p14="http://schemas.microsoft.com/office/powerpoint/2010/main" val="1234604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51156" y="170692"/>
            <a:ext cx="2479062" cy="400110"/>
          </a:xfrm>
          <a:prstGeom prst="rect">
            <a:avLst/>
          </a:prstGeom>
          <a:noFill/>
        </p:spPr>
        <p:txBody>
          <a:bodyPr wrap="square" rtlCol="0">
            <a:spAutoFit/>
          </a:bodyPr>
          <a:lstStyle/>
          <a:p>
            <a:pPr algn="ctr" defTabSz="914400"/>
            <a:r>
              <a:rPr lang="en-US" altLang="zh-CN" sz="2000" dirty="0">
                <a:solidFill>
                  <a:prstClr val="white"/>
                </a:solidFill>
                <a:latin typeface="黑体" panose="02010609060101010101" pitchFamily="49" charset="-122"/>
                <a:ea typeface="黑体" panose="02010609060101010101" pitchFamily="49" charset="-122"/>
              </a:rPr>
              <a:t>Simulation results</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2F98028E-1F0C-4F65-8F52-5D81ED6022E6}"/>
              </a:ext>
            </a:extLst>
          </p:cNvPr>
          <p:cNvSpPr txBox="1"/>
          <p:nvPr/>
        </p:nvSpPr>
        <p:spPr>
          <a:xfrm>
            <a:off x="982316" y="5587667"/>
            <a:ext cx="9720470" cy="646331"/>
          </a:xfrm>
          <a:prstGeom prst="rect">
            <a:avLst/>
          </a:prstGeom>
          <a:noFill/>
        </p:spPr>
        <p:txBody>
          <a:bodyPr wrap="square" rtlCol="0">
            <a:spAutoFit/>
          </a:bodyPr>
          <a:lstStyle/>
          <a:p>
            <a:r>
              <a:rPr lang="en-US" altLang="zh-CN" dirty="0" err="1"/>
              <a:t>ber</a:t>
            </a:r>
            <a:r>
              <a:rPr lang="en-US" altLang="zh-CN" dirty="0"/>
              <a:t>=0.4%</a:t>
            </a:r>
          </a:p>
          <a:p>
            <a:r>
              <a:rPr lang="en-US" altLang="zh-CN" dirty="0" err="1"/>
              <a:t>ber_therotical</a:t>
            </a:r>
            <a:r>
              <a:rPr lang="en-US" altLang="zh-CN" dirty="0"/>
              <a:t>=0.07%</a:t>
            </a:r>
          </a:p>
        </p:txBody>
      </p:sp>
      <p:sp>
        <p:nvSpPr>
          <p:cNvPr id="8" name="文本框 7">
            <a:extLst>
              <a:ext uri="{FF2B5EF4-FFF2-40B4-BE49-F238E27FC236}">
                <a16:creationId xmlns:a16="http://schemas.microsoft.com/office/drawing/2014/main" id="{DFC41F5E-7803-429C-B2A6-DC16E659ECFE}"/>
              </a:ext>
            </a:extLst>
          </p:cNvPr>
          <p:cNvSpPr txBox="1"/>
          <p:nvPr/>
        </p:nvSpPr>
        <p:spPr>
          <a:xfrm>
            <a:off x="644386" y="747238"/>
            <a:ext cx="9720470" cy="923330"/>
          </a:xfrm>
          <a:prstGeom prst="rect">
            <a:avLst/>
          </a:prstGeom>
          <a:noFill/>
        </p:spPr>
        <p:txBody>
          <a:bodyPr wrap="square" rtlCol="0">
            <a:spAutoFit/>
          </a:bodyPr>
          <a:lstStyle/>
          <a:p>
            <a:r>
              <a:rPr lang="en-US" altLang="zh-CN" dirty="0"/>
              <a:t>Simulation condition:</a:t>
            </a:r>
          </a:p>
          <a:p>
            <a:r>
              <a:rPr lang="en-US" altLang="zh-CN" dirty="0" err="1">
                <a:latin typeface="等线" panose="02010600030101010101" pitchFamily="2" charset="-122"/>
                <a:cs typeface="Times New Roman" panose="02020603050405020304" pitchFamily="18" charset="0"/>
              </a:rPr>
              <a:t>Com.power</a:t>
            </a:r>
            <a:r>
              <a:rPr lang="en-US" altLang="zh-CN" dirty="0">
                <a:latin typeface="等线" panose="02010600030101010101" pitchFamily="2" charset="-122"/>
                <a:cs typeface="Times New Roman" panose="02020603050405020304" pitchFamily="18" charset="0"/>
              </a:rPr>
              <a:t>=1   </a:t>
            </a:r>
            <a:r>
              <a:rPr lang="en-US" altLang="zh-CN" dirty="0" err="1">
                <a:latin typeface="等线" panose="02010600030101010101" pitchFamily="2" charset="-122"/>
                <a:cs typeface="Times New Roman" panose="02020603050405020304" pitchFamily="18" charset="0"/>
              </a:rPr>
              <a:t>Radar.power</a:t>
            </a:r>
            <a:r>
              <a:rPr lang="en-US" altLang="zh-CN" dirty="0">
                <a:latin typeface="等线" panose="02010600030101010101" pitchFamily="2" charset="-122"/>
                <a:cs typeface="Times New Roman" panose="02020603050405020304" pitchFamily="18" charset="0"/>
              </a:rPr>
              <a:t>=1</a:t>
            </a:r>
          </a:p>
          <a:p>
            <a:r>
              <a:rPr lang="en-US" altLang="zh-CN" dirty="0">
                <a:latin typeface="等线" panose="02010600030101010101" pitchFamily="2" charset="-122"/>
                <a:cs typeface="Times New Roman" panose="02020603050405020304" pitchFamily="18" charset="0"/>
              </a:rPr>
              <a:t>SNR=7db SINR=-0.790db</a:t>
            </a:r>
            <a:endParaRPr lang="zh-CN" altLang="en-US" dirty="0"/>
          </a:p>
        </p:txBody>
      </p:sp>
      <p:pic>
        <p:nvPicPr>
          <p:cNvPr id="6" name="图片 5">
            <a:extLst>
              <a:ext uri="{FF2B5EF4-FFF2-40B4-BE49-F238E27FC236}">
                <a16:creationId xmlns:a16="http://schemas.microsoft.com/office/drawing/2014/main" id="{1BEACFAF-C54C-4197-9F8D-F8B718AF420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40400" y="2131200"/>
            <a:ext cx="4046400" cy="3074400"/>
          </a:xfrm>
          <a:prstGeom prst="rect">
            <a:avLst/>
          </a:prstGeom>
        </p:spPr>
      </p:pic>
      <p:pic>
        <p:nvPicPr>
          <p:cNvPr id="3" name="图片 2">
            <a:extLst>
              <a:ext uri="{FF2B5EF4-FFF2-40B4-BE49-F238E27FC236}">
                <a16:creationId xmlns:a16="http://schemas.microsoft.com/office/drawing/2014/main" id="{1197414B-C300-4386-8FC1-2DADBB0FA5B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071600" y="2131200"/>
            <a:ext cx="4046400" cy="3074400"/>
          </a:xfrm>
          <a:prstGeom prst="rect">
            <a:avLst/>
          </a:prstGeom>
        </p:spPr>
      </p:pic>
      <p:pic>
        <p:nvPicPr>
          <p:cNvPr id="4" name="图片 3">
            <a:extLst>
              <a:ext uri="{FF2B5EF4-FFF2-40B4-BE49-F238E27FC236}">
                <a16:creationId xmlns:a16="http://schemas.microsoft.com/office/drawing/2014/main" id="{13FA8FA5-A1B6-9C36-973B-2AE9D6FAF3F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006400" y="2131200"/>
            <a:ext cx="4046400" cy="3074400"/>
          </a:xfrm>
          <a:prstGeom prst="rect">
            <a:avLst/>
          </a:prstGeom>
        </p:spPr>
      </p:pic>
    </p:spTree>
    <p:extLst>
      <p:ext uri="{BB962C8B-B14F-4D97-AF65-F5344CB8AC3E}">
        <p14:creationId xmlns:p14="http://schemas.microsoft.com/office/powerpoint/2010/main" val="1511753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wrap="square" rtlCol="0">
        <a:spAutoFit/>
      </a:bodyPr>
      <a:lstStyle>
        <a:defPPr algn="l" defTabSz="685617">
          <a:spcBef>
            <a:spcPct val="0"/>
          </a:spcBef>
          <a:defRPr sz="2400" dirty="0">
            <a:solidFill>
              <a:schemeClr val="bg1"/>
            </a:solidFill>
            <a:latin typeface="黑体" panose="02010609060101010101" pitchFamily="49" charset="-122"/>
            <a:ea typeface="黑体" panose="02010609060101010101" pitchFamily="49" charset="-122"/>
          </a:defRPr>
        </a:defPPr>
      </a:lstStyle>
    </a:spDef>
  </a:objectDefaults>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785</Words>
  <Application>Microsoft Office PowerPoint</Application>
  <PresentationFormat>宽屏</PresentationFormat>
  <Paragraphs>61</Paragraphs>
  <Slides>6</Slides>
  <Notes>6</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6</vt:i4>
      </vt:variant>
    </vt:vector>
  </HeadingPairs>
  <TitlesOfParts>
    <vt:vector size="15" baseType="lpstr">
      <vt:lpstr>等线</vt:lpstr>
      <vt:lpstr>黑体</vt:lpstr>
      <vt:lpstr>微软雅黑</vt:lpstr>
      <vt:lpstr>Arial</vt:lpstr>
      <vt:lpstr>Calibri</vt:lpstr>
      <vt:lpstr>Calibri Light</vt:lpstr>
      <vt:lpstr>2_Office 主题​​</vt:lpstr>
      <vt:lpstr>Office 主题​​</vt:lpstr>
      <vt:lpstr>MathType 7.0 Equation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dc:creator>
  <cp:lastModifiedBy>李 鸿昊</cp:lastModifiedBy>
  <cp:revision>56</cp:revision>
  <dcterms:created xsi:type="dcterms:W3CDTF">2022-07-07T02:49:01Z</dcterms:created>
  <dcterms:modified xsi:type="dcterms:W3CDTF">2022-07-08T06:09:47Z</dcterms:modified>
</cp:coreProperties>
</file>