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handoutMasterIdLst>
    <p:handoutMasterId r:id="rId18"/>
  </p:handoutMasterIdLst>
  <p:sldIdLst>
    <p:sldId id="257" r:id="rId2"/>
    <p:sldId id="260" r:id="rId3"/>
    <p:sldId id="258" r:id="rId4"/>
    <p:sldId id="265" r:id="rId5"/>
    <p:sldId id="259" r:id="rId6"/>
    <p:sldId id="264" r:id="rId7"/>
    <p:sldId id="261" r:id="rId8"/>
    <p:sldId id="262" r:id="rId9"/>
    <p:sldId id="269" r:id="rId10"/>
    <p:sldId id="271" r:id="rId11"/>
    <p:sldId id="263"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ra Wang" initials="AW" lastIdx="1" clrIdx="0">
    <p:extLst>
      <p:ext uri="{19B8F6BF-5375-455C-9EA6-DF929625EA0E}">
        <p15:presenceInfo xmlns:p15="http://schemas.microsoft.com/office/powerpoint/2012/main" userId="efde94570f3433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5993" autoAdjust="0"/>
  </p:normalViewPr>
  <p:slideViewPr>
    <p:cSldViewPr snapToGrid="0" showGuides="1">
      <p:cViewPr varScale="1">
        <p:scale>
          <a:sx n="48" d="100"/>
          <a:sy n="48" d="100"/>
        </p:scale>
        <p:origin x="1578" y="42"/>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1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6D91178-905E-4181-A080-73FBE2A7F10F}" type="datetimeFigureOut">
              <a:rPr lang="en-US" smtClean="0"/>
              <a:t>5/23/2018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DC0C31-3BFD-43A2-B8EE-356E8F332F68}" type="slidenum">
              <a:rPr lang="en-US" smtClean="0"/>
              <a:t>‹#›</a:t>
            </a:fld>
            <a:endParaRPr lang="en-US"/>
          </a:p>
        </p:txBody>
      </p:sp>
    </p:spTree>
    <p:extLst>
      <p:ext uri="{BB962C8B-B14F-4D97-AF65-F5344CB8AC3E}">
        <p14:creationId xmlns:p14="http://schemas.microsoft.com/office/powerpoint/2010/main" val="187265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3649B93-516E-447E-9C4C-C287614C6398}" type="datetimeFigureOut">
              <a:rPr lang="en-US" smtClean="0"/>
              <a:t>5/23/2018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908AF-65BE-457F-9D87-289A548E61FF}" type="slidenum">
              <a:rPr lang="en-US" smtClean="0"/>
              <a:t>‹#›</a:t>
            </a:fld>
            <a:endParaRPr lang="en-US"/>
          </a:p>
        </p:txBody>
      </p:sp>
    </p:spTree>
    <p:extLst>
      <p:ext uri="{BB962C8B-B14F-4D97-AF65-F5344CB8AC3E}">
        <p14:creationId xmlns:p14="http://schemas.microsoft.com/office/powerpoint/2010/main" val="337232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7908AF-65BE-457F-9D87-289A548E61FF}" type="slidenum">
              <a:rPr lang="en-US" smtClean="0"/>
              <a:t>1</a:t>
            </a:fld>
            <a:endParaRPr lang="en-US"/>
          </a:p>
        </p:txBody>
      </p:sp>
    </p:spTree>
    <p:extLst>
      <p:ext uri="{BB962C8B-B14F-4D97-AF65-F5344CB8AC3E}">
        <p14:creationId xmlns:p14="http://schemas.microsoft.com/office/powerpoint/2010/main" val="2619618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87908AF-65BE-457F-9D87-289A548E61FF}" type="slidenum">
              <a:rPr lang="en-US" smtClean="0"/>
              <a:t>10</a:t>
            </a:fld>
            <a:endParaRPr lang="en-US"/>
          </a:p>
        </p:txBody>
      </p:sp>
    </p:spTree>
    <p:extLst>
      <p:ext uri="{BB962C8B-B14F-4D97-AF65-F5344CB8AC3E}">
        <p14:creationId xmlns:p14="http://schemas.microsoft.com/office/powerpoint/2010/main" val="211255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300" kern="1200" dirty="0">
                <a:solidFill>
                  <a:schemeClr val="tx1"/>
                </a:solidFill>
                <a:effectLst/>
                <a:latin typeface="+mn-lt"/>
                <a:ea typeface="+mn-ea"/>
                <a:cs typeface="+mn-cs"/>
              </a:rPr>
              <a:t>It is unknown whether these violin solos were performed during his lifetime and if so, who the performer was. </a:t>
            </a:r>
          </a:p>
          <a:p>
            <a:r>
              <a:rPr lang="en-AU" sz="1300" kern="1200" dirty="0">
                <a:solidFill>
                  <a:schemeClr val="tx1"/>
                </a:solidFill>
                <a:effectLst/>
                <a:latin typeface="+mn-lt"/>
                <a:ea typeface="+mn-ea"/>
                <a:cs typeface="+mn-cs"/>
              </a:rPr>
              <a:t>Scholars speculate that either Johann </a:t>
            </a:r>
            <a:r>
              <a:rPr lang="en-AU" sz="1300" kern="1200" dirty="0" err="1">
                <a:solidFill>
                  <a:schemeClr val="tx1"/>
                </a:solidFill>
                <a:effectLst/>
                <a:latin typeface="+mn-lt"/>
                <a:ea typeface="+mn-ea"/>
                <a:cs typeface="+mn-cs"/>
              </a:rPr>
              <a:t>Pisendel</a:t>
            </a:r>
            <a:r>
              <a:rPr lang="en-AU" sz="1300" kern="1200" dirty="0">
                <a:solidFill>
                  <a:schemeClr val="tx1"/>
                </a:solidFill>
                <a:effectLst/>
                <a:latin typeface="+mn-lt"/>
                <a:ea typeface="+mn-ea"/>
                <a:cs typeface="+mn-cs"/>
              </a:rPr>
              <a:t> and Jean-Baptiste </a:t>
            </a:r>
            <a:r>
              <a:rPr lang="en-AU" sz="1300" kern="1200" dirty="0" err="1">
                <a:solidFill>
                  <a:schemeClr val="tx1"/>
                </a:solidFill>
                <a:effectLst/>
                <a:latin typeface="+mn-lt"/>
                <a:ea typeface="+mn-ea"/>
                <a:cs typeface="+mn-cs"/>
              </a:rPr>
              <a:t>Volumier</a:t>
            </a:r>
            <a:r>
              <a:rPr lang="en-AU" sz="1300" kern="1200" dirty="0">
                <a:solidFill>
                  <a:schemeClr val="tx1"/>
                </a:solidFill>
                <a:effectLst/>
                <a:latin typeface="+mn-lt"/>
                <a:ea typeface="+mn-ea"/>
                <a:cs typeface="+mn-cs"/>
              </a:rPr>
              <a:t> who were both talented violinists in the Dresden court could have been possible performers. This is supported by the fact that since Bach himself was an able violinist from his youth, the very detailed autograph manuscript does indicate some fingering for violinists that were to perform this.</a:t>
            </a:r>
          </a:p>
          <a:p>
            <a:r>
              <a:rPr lang="en-AU" sz="1300" kern="1200" dirty="0">
                <a:solidFill>
                  <a:schemeClr val="tx1"/>
                </a:solidFill>
                <a:effectLst/>
                <a:latin typeface="+mn-lt"/>
                <a:ea typeface="+mn-ea"/>
                <a:cs typeface="+mn-cs"/>
              </a:rPr>
              <a:t>The earliest known public performance took place in 1840 by Ferdinand David (who also was a copyist of the Vitali Chaconne) and his edition of the solo was published 3 years later.</a:t>
            </a:r>
          </a:p>
          <a:p>
            <a:r>
              <a:rPr lang="en-AU" sz="1300" kern="1200" dirty="0">
                <a:solidFill>
                  <a:schemeClr val="tx1"/>
                </a:solidFill>
                <a:effectLst/>
                <a:latin typeface="+mn-lt"/>
                <a:ea typeface="+mn-ea"/>
                <a:cs typeface="+mn-cs"/>
              </a:rPr>
              <a:t> the first partial recording by Joseph Joachim in 1903 and the first complete set recorded in 1934 by Yehudi Menuhin. </a:t>
            </a:r>
          </a:p>
          <a:p>
            <a:endParaRPr lang="en-AU" sz="1300" dirty="0"/>
          </a:p>
          <a:p>
            <a:r>
              <a:rPr lang="en-AU" sz="1300" dirty="0"/>
              <a:t>Joseph Joachim = </a:t>
            </a:r>
            <a:r>
              <a:rPr lang="en-AU" sz="1300" dirty="0" err="1"/>
              <a:t>Yo-seph</a:t>
            </a:r>
            <a:r>
              <a:rPr lang="en-AU" sz="1300" dirty="0"/>
              <a:t> </a:t>
            </a:r>
            <a:r>
              <a:rPr lang="en-AU" sz="1300" dirty="0" err="1"/>
              <a:t>Yo</a:t>
            </a:r>
            <a:r>
              <a:rPr lang="en-AU" sz="1300" dirty="0"/>
              <a:t>-a-</a:t>
            </a:r>
            <a:r>
              <a:rPr lang="en-AU" sz="1300" dirty="0" err="1"/>
              <a:t>kim</a:t>
            </a:r>
            <a:endParaRPr lang="en-AU" sz="1300" dirty="0"/>
          </a:p>
          <a:p>
            <a:r>
              <a:rPr lang="en-AU" sz="1300" dirty="0"/>
              <a:t>Yehudi Menuhin = Ye-hu-di Men-u-</a:t>
            </a:r>
            <a:r>
              <a:rPr lang="en-AU" sz="1300" dirty="0" err="1"/>
              <a:t>hin</a:t>
            </a:r>
            <a:endParaRPr lang="en-AU" sz="1300" dirty="0"/>
          </a:p>
        </p:txBody>
      </p:sp>
      <p:sp>
        <p:nvSpPr>
          <p:cNvPr id="4" name="Slide Number Placeholder 3"/>
          <p:cNvSpPr>
            <a:spLocks noGrp="1"/>
          </p:cNvSpPr>
          <p:nvPr>
            <p:ph type="sldNum" sz="quarter" idx="10"/>
          </p:nvPr>
        </p:nvSpPr>
        <p:spPr/>
        <p:txBody>
          <a:bodyPr/>
          <a:lstStyle/>
          <a:p>
            <a:fld id="{887908AF-65BE-457F-9D87-289A548E61FF}" type="slidenum">
              <a:rPr lang="en-US" smtClean="0"/>
              <a:t>11</a:t>
            </a:fld>
            <a:endParaRPr lang="en-US"/>
          </a:p>
        </p:txBody>
      </p:sp>
    </p:spTree>
    <p:extLst>
      <p:ext uri="{BB962C8B-B14F-4D97-AF65-F5344CB8AC3E}">
        <p14:creationId xmlns:p14="http://schemas.microsoft.com/office/powerpoint/2010/main" val="81387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300" kern="1200" dirty="0">
                <a:solidFill>
                  <a:schemeClr val="tx1"/>
                </a:solidFill>
                <a:effectLst/>
                <a:latin typeface="+mn-lt"/>
                <a:ea typeface="+mn-ea"/>
                <a:cs typeface="+mn-cs"/>
              </a:rPr>
              <a:t>Despite a large level of advances in virtuosic playstyle (hello romantic era Paganini) since the Baroque period, the music seemingly still appears to become even more difficult to perform for a modern violinist than that of one in the 18</a:t>
            </a:r>
            <a:r>
              <a:rPr lang="en-AU" sz="1300" kern="1200" baseline="30000" dirty="0">
                <a:solidFill>
                  <a:schemeClr val="tx1"/>
                </a:solidFill>
                <a:effectLst/>
                <a:latin typeface="+mn-lt"/>
                <a:ea typeface="+mn-ea"/>
                <a:cs typeface="+mn-cs"/>
              </a:rPr>
              <a:t>th</a:t>
            </a:r>
            <a:r>
              <a:rPr lang="en-AU" sz="1300" kern="1200" dirty="0">
                <a:solidFill>
                  <a:schemeClr val="tx1"/>
                </a:solidFill>
                <a:effectLst/>
                <a:latin typeface="+mn-lt"/>
                <a:ea typeface="+mn-ea"/>
                <a:cs typeface="+mn-cs"/>
              </a:rPr>
              <a:t> century. </a:t>
            </a:r>
          </a:p>
          <a:p>
            <a:r>
              <a:rPr lang="en-AU" sz="1300" kern="1200" dirty="0">
                <a:solidFill>
                  <a:schemeClr val="tx1"/>
                </a:solidFill>
                <a:effectLst/>
                <a:latin typeface="+mn-lt"/>
                <a:ea typeface="+mn-ea"/>
                <a:cs typeface="+mn-cs"/>
              </a:rPr>
              <a:t>One main reason could be due to the birth of the Tourte bow – although great for violin techniques such as </a:t>
            </a:r>
            <a:r>
              <a:rPr lang="en-AU" sz="1300" kern="1200" dirty="0" err="1">
                <a:solidFill>
                  <a:schemeClr val="tx1"/>
                </a:solidFill>
                <a:effectLst/>
                <a:latin typeface="+mn-lt"/>
                <a:ea typeface="+mn-ea"/>
                <a:cs typeface="+mn-cs"/>
              </a:rPr>
              <a:t>spicatto</a:t>
            </a:r>
            <a:r>
              <a:rPr lang="en-AU" sz="1300" kern="1200" dirty="0">
                <a:solidFill>
                  <a:schemeClr val="tx1"/>
                </a:solidFill>
                <a:effectLst/>
                <a:latin typeface="+mn-lt"/>
                <a:ea typeface="+mn-ea"/>
                <a:cs typeface="+mn-cs"/>
              </a:rPr>
              <a:t> and ricochet, was not as great for string crossing and multiple stops. </a:t>
            </a:r>
          </a:p>
          <a:p>
            <a:endParaRPr lang="en-AU" sz="1300" kern="1200" dirty="0">
              <a:solidFill>
                <a:schemeClr val="tx1"/>
              </a:solidFill>
              <a:effectLst/>
              <a:latin typeface="+mn-lt"/>
              <a:ea typeface="+mn-ea"/>
              <a:cs typeface="+mn-cs"/>
            </a:endParaRPr>
          </a:p>
          <a:p>
            <a:r>
              <a:rPr lang="en-AU" sz="1300" kern="1200" dirty="0">
                <a:solidFill>
                  <a:schemeClr val="tx1"/>
                </a:solidFill>
                <a:effectLst/>
                <a:latin typeface="+mn-lt"/>
                <a:ea typeface="+mn-ea"/>
                <a:cs typeface="+mn-cs"/>
              </a:rPr>
              <a:t>A way to imagine this could be:</a:t>
            </a:r>
          </a:p>
          <a:p>
            <a:r>
              <a:rPr lang="en-AU" sz="1300" i="1" kern="1200" dirty="0">
                <a:solidFill>
                  <a:schemeClr val="tx1"/>
                </a:solidFill>
                <a:effectLst/>
                <a:latin typeface="+mn-lt"/>
                <a:ea typeface="+mn-ea"/>
                <a:cs typeface="+mn-cs"/>
              </a:rPr>
              <a:t>The German violinist of Bach’s day could stretch the hairs tighter or relax them whenever. Chords that the virtuosi of today can only play with difficulty in attempt to give the illusion of multiple stops whereas the German violinist would simply loosen the hairs a little so they curved over the strings. </a:t>
            </a:r>
            <a:endParaRPr lang="en-AU" sz="1300" kern="1200" dirty="0">
              <a:solidFill>
                <a:schemeClr val="tx1"/>
              </a:solidFill>
              <a:effectLst/>
              <a:latin typeface="+mn-lt"/>
              <a:ea typeface="+mn-ea"/>
              <a:cs typeface="+mn-cs"/>
            </a:endParaRPr>
          </a:p>
          <a:p>
            <a:endParaRPr lang="en-AU" sz="1300" dirty="0"/>
          </a:p>
          <a:p>
            <a:r>
              <a:rPr lang="en-AU" sz="1300" dirty="0"/>
              <a:t>Tourte = tour-t</a:t>
            </a:r>
          </a:p>
        </p:txBody>
      </p:sp>
      <p:sp>
        <p:nvSpPr>
          <p:cNvPr id="4" name="Slide Number Placeholder 3"/>
          <p:cNvSpPr>
            <a:spLocks noGrp="1"/>
          </p:cNvSpPr>
          <p:nvPr>
            <p:ph type="sldNum" sz="quarter" idx="10"/>
          </p:nvPr>
        </p:nvSpPr>
        <p:spPr/>
        <p:txBody>
          <a:bodyPr/>
          <a:lstStyle/>
          <a:p>
            <a:fld id="{887908AF-65BE-457F-9D87-289A548E61FF}" type="slidenum">
              <a:rPr lang="en-US" smtClean="0"/>
              <a:t>12</a:t>
            </a:fld>
            <a:endParaRPr lang="en-US"/>
          </a:p>
        </p:txBody>
      </p:sp>
    </p:spTree>
    <p:extLst>
      <p:ext uri="{BB962C8B-B14F-4D97-AF65-F5344CB8AC3E}">
        <p14:creationId xmlns:p14="http://schemas.microsoft.com/office/powerpoint/2010/main" val="1604132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kern="1200" dirty="0">
                <a:solidFill>
                  <a:schemeClr val="tx1"/>
                </a:solidFill>
                <a:effectLst/>
                <a:latin typeface="+mn-lt"/>
                <a:ea typeface="+mn-ea"/>
                <a:cs typeface="+mn-cs"/>
              </a:rPr>
              <a:t>The rediscovery and obsession with Bach did not stop with Princess Amalia – a well known piece from the Solo Sonatas by the renowned violinist </a:t>
            </a:r>
            <a:r>
              <a:rPr lang="en-AU" sz="1300" kern="1200" dirty="0" err="1">
                <a:solidFill>
                  <a:schemeClr val="tx1"/>
                </a:solidFill>
                <a:effectLst/>
                <a:latin typeface="+mn-lt"/>
                <a:ea typeface="+mn-ea"/>
                <a:cs typeface="+mn-cs"/>
              </a:rPr>
              <a:t>Ysaye</a:t>
            </a:r>
            <a:r>
              <a:rPr lang="en-AU" sz="1300" kern="1200" dirty="0">
                <a:solidFill>
                  <a:schemeClr val="tx1"/>
                </a:solidFill>
                <a:effectLst/>
                <a:latin typeface="+mn-lt"/>
                <a:ea typeface="+mn-ea"/>
                <a:cs typeface="+mn-cs"/>
              </a:rPr>
              <a:t> directly quotes Bach’s E Major Partita as well as the Gregorian Dies </a:t>
            </a:r>
            <a:r>
              <a:rPr lang="en-AU" sz="1300" kern="1200" dirty="0" err="1">
                <a:solidFill>
                  <a:schemeClr val="tx1"/>
                </a:solidFill>
                <a:effectLst/>
                <a:latin typeface="+mn-lt"/>
                <a:ea typeface="+mn-ea"/>
                <a:cs typeface="+mn-cs"/>
              </a:rPr>
              <a:t>Irae</a:t>
            </a:r>
            <a:r>
              <a:rPr lang="en-AU" sz="1300" kern="1200" dirty="0">
                <a:solidFill>
                  <a:schemeClr val="tx1"/>
                </a:solidFill>
                <a:effectLst/>
                <a:latin typeface="+mn-lt"/>
                <a:ea typeface="+mn-ea"/>
                <a:cs typeface="+mn-cs"/>
              </a:rPr>
              <a:t> plain chant.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300" kern="1200" dirty="0">
                <a:solidFill>
                  <a:schemeClr val="tx1"/>
                </a:solidFill>
                <a:effectLst/>
                <a:latin typeface="+mn-lt"/>
                <a:ea typeface="+mn-ea"/>
                <a:cs typeface="+mn-cs"/>
              </a:rPr>
              <a:t>Although virtuosic, the movement named “Obsession” only builds upon the ideas of Bach by introducing Romantic era techniques.</a:t>
            </a:r>
          </a:p>
          <a:p>
            <a:endParaRPr lang="en-AU" sz="1300" dirty="0"/>
          </a:p>
        </p:txBody>
      </p:sp>
      <p:sp>
        <p:nvSpPr>
          <p:cNvPr id="4" name="Slide Number Placeholder 3"/>
          <p:cNvSpPr>
            <a:spLocks noGrp="1"/>
          </p:cNvSpPr>
          <p:nvPr>
            <p:ph type="sldNum" sz="quarter" idx="10"/>
          </p:nvPr>
        </p:nvSpPr>
        <p:spPr/>
        <p:txBody>
          <a:bodyPr/>
          <a:lstStyle/>
          <a:p>
            <a:fld id="{887908AF-65BE-457F-9D87-289A548E61FF}" type="slidenum">
              <a:rPr lang="en-US" smtClean="0"/>
              <a:t>13</a:t>
            </a:fld>
            <a:endParaRPr lang="en-US"/>
          </a:p>
        </p:txBody>
      </p:sp>
    </p:spTree>
    <p:extLst>
      <p:ext uri="{BB962C8B-B14F-4D97-AF65-F5344CB8AC3E}">
        <p14:creationId xmlns:p14="http://schemas.microsoft.com/office/powerpoint/2010/main" val="4123171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87908AF-65BE-457F-9D87-289A548E61FF}" type="slidenum">
              <a:rPr lang="en-US" smtClean="0"/>
              <a:t>14</a:t>
            </a:fld>
            <a:endParaRPr lang="en-US"/>
          </a:p>
        </p:txBody>
      </p:sp>
    </p:spTree>
    <p:extLst>
      <p:ext uri="{BB962C8B-B14F-4D97-AF65-F5344CB8AC3E}">
        <p14:creationId xmlns:p14="http://schemas.microsoft.com/office/powerpoint/2010/main" val="2695438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87908AF-65BE-457F-9D87-289A548E61FF}" type="slidenum">
              <a:rPr lang="en-US" smtClean="0"/>
              <a:t>15</a:t>
            </a:fld>
            <a:endParaRPr lang="en-US"/>
          </a:p>
        </p:txBody>
      </p:sp>
    </p:spTree>
    <p:extLst>
      <p:ext uri="{BB962C8B-B14F-4D97-AF65-F5344CB8AC3E}">
        <p14:creationId xmlns:p14="http://schemas.microsoft.com/office/powerpoint/2010/main" val="439333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300" dirty="0"/>
              <a:t>Bach was born in Eisenach on the 31</a:t>
            </a:r>
            <a:r>
              <a:rPr lang="en-AU" sz="1300" baseline="30000" dirty="0"/>
              <a:t>st</a:t>
            </a:r>
            <a:r>
              <a:rPr lang="en-AU" sz="1300" dirty="0"/>
              <a:t> of March 1685 and passed away in Leipzig on the 28</a:t>
            </a:r>
            <a:r>
              <a:rPr lang="en-AU" sz="1300" baseline="30000" dirty="0"/>
              <a:t>th</a:t>
            </a:r>
            <a:r>
              <a:rPr lang="en-AU" sz="1300" dirty="0"/>
              <a:t> of July 1750. I will be mainly covering the time he spent in </a:t>
            </a:r>
            <a:r>
              <a:rPr lang="en-AU" sz="1300" dirty="0" err="1"/>
              <a:t>Cothen</a:t>
            </a:r>
            <a:r>
              <a:rPr lang="en-AU" sz="1300" dirty="0"/>
              <a:t> during 1717 to 1723. </a:t>
            </a:r>
          </a:p>
          <a:p>
            <a:endParaRPr lang="en-AU" sz="1300" dirty="0"/>
          </a:p>
          <a:p>
            <a:r>
              <a:rPr lang="en-AU" sz="1300" dirty="0" err="1"/>
              <a:t>Cothen</a:t>
            </a:r>
            <a:r>
              <a:rPr lang="en-AU" sz="1300" dirty="0"/>
              <a:t> = Curtain</a:t>
            </a:r>
          </a:p>
        </p:txBody>
      </p:sp>
      <p:sp>
        <p:nvSpPr>
          <p:cNvPr id="4" name="Slide Number Placeholder 3"/>
          <p:cNvSpPr>
            <a:spLocks noGrp="1"/>
          </p:cNvSpPr>
          <p:nvPr>
            <p:ph type="sldNum" sz="quarter" idx="10"/>
          </p:nvPr>
        </p:nvSpPr>
        <p:spPr/>
        <p:txBody>
          <a:bodyPr/>
          <a:lstStyle/>
          <a:p>
            <a:fld id="{887908AF-65BE-457F-9D87-289A548E61FF}" type="slidenum">
              <a:rPr lang="en-US" smtClean="0"/>
              <a:t>2</a:t>
            </a:fld>
            <a:endParaRPr lang="en-US"/>
          </a:p>
        </p:txBody>
      </p:sp>
    </p:spTree>
    <p:extLst>
      <p:ext uri="{BB962C8B-B14F-4D97-AF65-F5344CB8AC3E}">
        <p14:creationId xmlns:p14="http://schemas.microsoft.com/office/powerpoint/2010/main" val="179732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kern="1200" dirty="0">
                <a:solidFill>
                  <a:schemeClr val="tx1"/>
                </a:solidFill>
                <a:effectLst/>
                <a:latin typeface="+mn-lt"/>
                <a:ea typeface="+mn-ea"/>
                <a:cs typeface="+mn-cs"/>
              </a:rPr>
              <a:t>During his time in </a:t>
            </a:r>
            <a:r>
              <a:rPr lang="en-AU" sz="1300" kern="1200" dirty="0" err="1">
                <a:solidFill>
                  <a:schemeClr val="tx1"/>
                </a:solidFill>
                <a:effectLst/>
                <a:latin typeface="+mn-lt"/>
                <a:ea typeface="+mn-ea"/>
                <a:cs typeface="+mn-cs"/>
              </a:rPr>
              <a:t>Cothen</a:t>
            </a:r>
            <a:r>
              <a:rPr lang="en-AU" sz="1300" kern="1200" dirty="0">
                <a:solidFill>
                  <a:schemeClr val="tx1"/>
                </a:solidFill>
                <a:effectLst/>
                <a:latin typeface="+mn-lt"/>
                <a:ea typeface="+mn-ea"/>
                <a:cs typeface="+mn-cs"/>
              </a:rPr>
              <a:t>, Bach became friends with Prince Leopold who was proficient on the harpsichord, violin, viola da gamba and occasionally performed with the court musicians (contrary to court etiquette).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300" kern="1200" dirty="0">
                <a:solidFill>
                  <a:schemeClr val="tx1"/>
                </a:solidFill>
                <a:effectLst/>
                <a:latin typeface="+mn-lt"/>
                <a:ea typeface="+mn-ea"/>
                <a:cs typeface="+mn-cs"/>
              </a:rPr>
              <a:t>Whenever Prince Leopold travelled, Bach and selected members of his orchestra would accompany him (to </a:t>
            </a:r>
            <a:r>
              <a:rPr lang="en-AU" sz="1300" kern="1200" dirty="0" err="1">
                <a:solidFill>
                  <a:schemeClr val="tx1"/>
                </a:solidFill>
                <a:effectLst/>
                <a:latin typeface="+mn-lt"/>
                <a:ea typeface="+mn-ea"/>
                <a:cs typeface="+mn-cs"/>
              </a:rPr>
              <a:t>Karlsbad</a:t>
            </a:r>
            <a:r>
              <a:rPr lang="en-AU" sz="1300" kern="1200" dirty="0">
                <a:solidFill>
                  <a:schemeClr val="tx1"/>
                </a:solidFill>
                <a:effectLst/>
                <a:latin typeface="+mn-lt"/>
                <a:ea typeface="+mn-ea"/>
                <a:cs typeface="+mn-cs"/>
              </a:rPr>
              <a:t> in 1718 and 1720).</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300" kern="1200" dirty="0">
                <a:solidFill>
                  <a:schemeClr val="tx1"/>
                </a:solidFill>
                <a:effectLst/>
                <a:latin typeface="+mn-lt"/>
                <a:ea typeface="+mn-ea"/>
                <a:cs typeface="+mn-cs"/>
              </a:rPr>
              <a:t>On his return back in 1720, he found out of his wife’s death.</a:t>
            </a:r>
          </a:p>
          <a:p>
            <a:endParaRPr lang="en-AU" sz="1300" dirty="0"/>
          </a:p>
          <a:p>
            <a:r>
              <a:rPr lang="en-AU" sz="1300" dirty="0" err="1"/>
              <a:t>Cothen</a:t>
            </a:r>
            <a:r>
              <a:rPr lang="en-AU" sz="1300" dirty="0"/>
              <a:t> = Curtain</a:t>
            </a:r>
          </a:p>
          <a:p>
            <a:r>
              <a:rPr lang="en-AU" sz="1300" dirty="0"/>
              <a:t>Leopold = Leo-pole-d</a:t>
            </a:r>
          </a:p>
          <a:p>
            <a:r>
              <a:rPr lang="en-AU" sz="1300" dirty="0" err="1"/>
              <a:t>Karlsbad</a:t>
            </a:r>
            <a:r>
              <a:rPr lang="en-AU" sz="1300" dirty="0"/>
              <a:t> = Carl-s-bad</a:t>
            </a:r>
          </a:p>
        </p:txBody>
      </p:sp>
      <p:sp>
        <p:nvSpPr>
          <p:cNvPr id="4" name="Slide Number Placeholder 3"/>
          <p:cNvSpPr>
            <a:spLocks noGrp="1"/>
          </p:cNvSpPr>
          <p:nvPr>
            <p:ph type="sldNum" sz="quarter" idx="10"/>
          </p:nvPr>
        </p:nvSpPr>
        <p:spPr/>
        <p:txBody>
          <a:bodyPr/>
          <a:lstStyle/>
          <a:p>
            <a:fld id="{887908AF-65BE-457F-9D87-289A548E61FF}" type="slidenum">
              <a:rPr lang="en-US" smtClean="0"/>
              <a:t>3</a:t>
            </a:fld>
            <a:endParaRPr lang="en-US"/>
          </a:p>
        </p:txBody>
      </p:sp>
    </p:spTree>
    <p:extLst>
      <p:ext uri="{BB962C8B-B14F-4D97-AF65-F5344CB8AC3E}">
        <p14:creationId xmlns:p14="http://schemas.microsoft.com/office/powerpoint/2010/main" val="1386873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300" kern="1200" dirty="0">
                <a:solidFill>
                  <a:schemeClr val="tx1"/>
                </a:solidFill>
                <a:effectLst/>
                <a:latin typeface="+mn-lt"/>
                <a:ea typeface="+mn-ea"/>
                <a:cs typeface="+mn-cs"/>
              </a:rPr>
              <a:t>It is often wondered how Bach who was renowned as one of the best organists, could have written such compositions for the violin in such complex ways.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300" kern="1200" dirty="0">
                <a:solidFill>
                  <a:schemeClr val="tx1"/>
                </a:solidFill>
                <a:effectLst/>
                <a:latin typeface="+mn-lt"/>
                <a:ea typeface="+mn-ea"/>
                <a:cs typeface="+mn-cs"/>
              </a:rPr>
              <a:t>But in fact, Bach was in his own right a violinist but only overshadowed by his own fame.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300" kern="1200" dirty="0">
                <a:solidFill>
                  <a:schemeClr val="tx1"/>
                </a:solidFill>
                <a:effectLst/>
                <a:latin typeface="+mn-lt"/>
                <a:ea typeface="+mn-ea"/>
                <a:cs typeface="+mn-cs"/>
              </a:rPr>
              <a:t>He had a strong background in violin – Both his father and grandfather were successful violinists and actually, his first professional post was as a court violinist in the chamber orchestra of Duke Ernst of Weimar. </a:t>
            </a:r>
          </a:p>
          <a:p>
            <a:endParaRPr lang="en-AU" sz="1300" dirty="0"/>
          </a:p>
          <a:p>
            <a:r>
              <a:rPr lang="en-AU" sz="1300" dirty="0"/>
              <a:t>Weimar = </a:t>
            </a:r>
            <a:r>
              <a:rPr lang="en-AU" sz="1300" dirty="0" err="1"/>
              <a:t>Vy</a:t>
            </a:r>
            <a:r>
              <a:rPr lang="en-AU" sz="1300" dirty="0"/>
              <a:t>-mar</a:t>
            </a:r>
          </a:p>
        </p:txBody>
      </p:sp>
      <p:sp>
        <p:nvSpPr>
          <p:cNvPr id="4" name="Slide Number Placeholder 3"/>
          <p:cNvSpPr>
            <a:spLocks noGrp="1"/>
          </p:cNvSpPr>
          <p:nvPr>
            <p:ph type="sldNum" sz="quarter" idx="10"/>
          </p:nvPr>
        </p:nvSpPr>
        <p:spPr/>
        <p:txBody>
          <a:bodyPr/>
          <a:lstStyle/>
          <a:p>
            <a:fld id="{887908AF-65BE-457F-9D87-289A548E61FF}" type="slidenum">
              <a:rPr lang="en-US" smtClean="0"/>
              <a:t>4</a:t>
            </a:fld>
            <a:endParaRPr lang="en-US"/>
          </a:p>
        </p:txBody>
      </p:sp>
    </p:spTree>
    <p:extLst>
      <p:ext uri="{BB962C8B-B14F-4D97-AF65-F5344CB8AC3E}">
        <p14:creationId xmlns:p14="http://schemas.microsoft.com/office/powerpoint/2010/main" val="337011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300" kern="1200" dirty="0">
                <a:solidFill>
                  <a:schemeClr val="tx1"/>
                </a:solidFill>
                <a:effectLst/>
                <a:latin typeface="+mn-lt"/>
                <a:ea typeface="+mn-ea"/>
                <a:cs typeface="+mn-cs"/>
              </a:rPr>
              <a:t>The autograph manuscript along with the copy of the solo cello suites were passed into the possession through his second wife Anna Magdalena and then inherited by J. C. F. Bach who finally passed it onto his sister Christina Louisa Bach. </a:t>
            </a:r>
          </a:p>
          <a:p>
            <a:r>
              <a:rPr lang="en-AU" sz="1300" kern="1200" dirty="0">
                <a:solidFill>
                  <a:schemeClr val="tx1"/>
                </a:solidFill>
                <a:effectLst/>
                <a:latin typeface="+mn-lt"/>
                <a:ea typeface="+mn-ea"/>
                <a:cs typeface="+mn-cs"/>
              </a:rPr>
              <a:t>There are also four other manuscripts distributed in which one was owned by the violinist </a:t>
            </a:r>
            <a:r>
              <a:rPr lang="en-AU" sz="1300" kern="1200" dirty="0" err="1">
                <a:solidFill>
                  <a:schemeClr val="tx1"/>
                </a:solidFill>
                <a:effectLst/>
                <a:latin typeface="+mn-lt"/>
                <a:ea typeface="+mn-ea"/>
                <a:cs typeface="+mn-cs"/>
              </a:rPr>
              <a:t>Pisendel</a:t>
            </a:r>
            <a:r>
              <a:rPr lang="en-AU" sz="13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300" kern="1200" dirty="0">
                <a:solidFill>
                  <a:schemeClr val="tx1"/>
                </a:solidFill>
                <a:effectLst/>
                <a:latin typeface="+mn-lt"/>
                <a:ea typeface="+mn-ea"/>
                <a:cs typeface="+mn-cs"/>
              </a:rPr>
              <a:t>The first edition was printed in 1802 by Nikolaus </a:t>
            </a:r>
            <a:r>
              <a:rPr lang="en-AU" sz="1300" kern="1200" dirty="0" err="1">
                <a:solidFill>
                  <a:schemeClr val="tx1"/>
                </a:solidFill>
                <a:effectLst/>
                <a:latin typeface="+mn-lt"/>
                <a:ea typeface="+mn-ea"/>
                <a:cs typeface="+mn-cs"/>
              </a:rPr>
              <a:t>Simrock</a:t>
            </a:r>
            <a:r>
              <a:rPr lang="en-AU" sz="1300" kern="1200" dirty="0">
                <a:solidFill>
                  <a:schemeClr val="tx1"/>
                </a:solidFill>
                <a:effectLst/>
                <a:latin typeface="+mn-lt"/>
                <a:ea typeface="+mn-ea"/>
                <a:cs typeface="+mn-cs"/>
              </a:rPr>
              <a:t>. However, it was still largely ignored until the violinist Joseph Joachim performed these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3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300" dirty="0"/>
              <a:t>Joseph Joachim = </a:t>
            </a:r>
            <a:r>
              <a:rPr lang="en-AU" sz="1300" dirty="0" err="1"/>
              <a:t>Yo-seph</a:t>
            </a:r>
            <a:r>
              <a:rPr lang="en-AU" sz="1300" dirty="0"/>
              <a:t> </a:t>
            </a:r>
            <a:r>
              <a:rPr lang="en-AU" sz="1300" dirty="0" err="1"/>
              <a:t>Yo</a:t>
            </a:r>
            <a:r>
              <a:rPr lang="en-AU" sz="1300" dirty="0"/>
              <a:t>-a-</a:t>
            </a:r>
            <a:r>
              <a:rPr lang="en-AU" sz="1300" dirty="0" err="1"/>
              <a:t>kim</a:t>
            </a:r>
            <a:endParaRPr lang="en-AU" sz="13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3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87908AF-65BE-457F-9D87-289A548E61FF}" type="slidenum">
              <a:rPr lang="en-US" smtClean="0"/>
              <a:t>5</a:t>
            </a:fld>
            <a:endParaRPr lang="en-US"/>
          </a:p>
        </p:txBody>
      </p:sp>
    </p:spTree>
    <p:extLst>
      <p:ext uri="{BB962C8B-B14F-4D97-AF65-F5344CB8AC3E}">
        <p14:creationId xmlns:p14="http://schemas.microsoft.com/office/powerpoint/2010/main" val="256673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300" kern="1200" dirty="0">
                <a:solidFill>
                  <a:schemeClr val="tx1"/>
                </a:solidFill>
                <a:effectLst/>
                <a:latin typeface="+mn-lt"/>
                <a:ea typeface="+mn-ea"/>
                <a:cs typeface="+mn-cs"/>
              </a:rPr>
              <a:t>Sei Solo a </a:t>
            </a:r>
            <a:r>
              <a:rPr lang="en-AU" sz="1300" kern="1200" dirty="0" err="1">
                <a:solidFill>
                  <a:schemeClr val="tx1"/>
                </a:solidFill>
                <a:effectLst/>
                <a:latin typeface="+mn-lt"/>
                <a:ea typeface="+mn-ea"/>
                <a:cs typeface="+mn-cs"/>
              </a:rPr>
              <a:t>Violino</a:t>
            </a:r>
            <a:r>
              <a:rPr lang="en-AU" sz="1300" kern="1200" dirty="0">
                <a:solidFill>
                  <a:schemeClr val="tx1"/>
                </a:solidFill>
                <a:effectLst/>
                <a:latin typeface="+mn-lt"/>
                <a:ea typeface="+mn-ea"/>
                <a:cs typeface="+mn-cs"/>
              </a:rPr>
              <a:t> senza Basso accompagnato (Source IMSLP150643) which refers to as the ‘Six Solos for Violin without Bass Accompaniment) and aims to establish and build upon the foundations of violin techniques as a solo instrument. </a:t>
            </a:r>
          </a:p>
          <a:p>
            <a:r>
              <a:rPr lang="en-AU" sz="1300" i="1" kern="1200" dirty="0">
                <a:solidFill>
                  <a:schemeClr val="tx1"/>
                </a:solidFill>
                <a:effectLst/>
                <a:latin typeface="+mn-lt"/>
                <a:ea typeface="+mn-ea"/>
                <a:cs typeface="+mn-cs"/>
              </a:rPr>
              <a:t>Sei Solo</a:t>
            </a:r>
            <a:r>
              <a:rPr lang="en-AU" sz="1300" kern="1200" dirty="0">
                <a:solidFill>
                  <a:schemeClr val="tx1"/>
                </a:solidFill>
                <a:effectLst/>
                <a:latin typeface="+mn-lt"/>
                <a:ea typeface="+mn-ea"/>
                <a:cs typeface="+mn-cs"/>
              </a:rPr>
              <a:t> is also believed to be the incorrect Italian grammar on the title page of the manuscript (instead of Sei Soli) and may be interpreted as ‘You are Alone’, following the death of his wife earlier on that year. Source (A Musicology of Performance: Theory and Method Based on Bach’s Solo for Violin). </a:t>
            </a:r>
          </a:p>
          <a:p>
            <a:endParaRPr lang="en-AU" sz="1300" dirty="0"/>
          </a:p>
          <a:p>
            <a:r>
              <a:rPr lang="en-AU" sz="1300" dirty="0"/>
              <a:t>Sei = Say</a:t>
            </a:r>
          </a:p>
          <a:p>
            <a:endParaRPr lang="en-AU" sz="1300" dirty="0"/>
          </a:p>
          <a:p>
            <a:r>
              <a:rPr lang="en-AU" sz="1300" dirty="0" err="1"/>
              <a:t>Violino</a:t>
            </a:r>
            <a:r>
              <a:rPr lang="en-AU" sz="1300" dirty="0"/>
              <a:t> = Vee-o-lino</a:t>
            </a:r>
          </a:p>
          <a:p>
            <a:r>
              <a:rPr lang="en-AU" sz="1300" dirty="0"/>
              <a:t>Accompagnato = </a:t>
            </a:r>
            <a:r>
              <a:rPr lang="en-AU" sz="1300" dirty="0" err="1"/>
              <a:t>Accompag-nyato</a:t>
            </a:r>
            <a:endParaRPr lang="en-AU" sz="1300" dirty="0"/>
          </a:p>
          <a:p>
            <a:endParaRPr lang="en-AU" sz="1300" dirty="0"/>
          </a:p>
        </p:txBody>
      </p:sp>
      <p:sp>
        <p:nvSpPr>
          <p:cNvPr id="4" name="Slide Number Placeholder 3"/>
          <p:cNvSpPr>
            <a:spLocks noGrp="1"/>
          </p:cNvSpPr>
          <p:nvPr>
            <p:ph type="sldNum" sz="quarter" idx="10"/>
          </p:nvPr>
        </p:nvSpPr>
        <p:spPr/>
        <p:txBody>
          <a:bodyPr/>
          <a:lstStyle/>
          <a:p>
            <a:fld id="{887908AF-65BE-457F-9D87-289A548E61FF}" type="slidenum">
              <a:rPr lang="en-US" smtClean="0"/>
              <a:t>6</a:t>
            </a:fld>
            <a:endParaRPr lang="en-US"/>
          </a:p>
        </p:txBody>
      </p:sp>
    </p:spTree>
    <p:extLst>
      <p:ext uri="{BB962C8B-B14F-4D97-AF65-F5344CB8AC3E}">
        <p14:creationId xmlns:p14="http://schemas.microsoft.com/office/powerpoint/2010/main" val="200925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300" kern="1200" dirty="0">
                <a:solidFill>
                  <a:schemeClr val="tx1"/>
                </a:solidFill>
                <a:effectLst/>
                <a:latin typeface="+mn-lt"/>
                <a:ea typeface="+mn-ea"/>
                <a:cs typeface="+mn-cs"/>
              </a:rPr>
              <a:t>Some of Bach’s work clearly stated his purpose during the </a:t>
            </a:r>
            <a:r>
              <a:rPr lang="en-AU" sz="1300" kern="1200" dirty="0" err="1">
                <a:solidFill>
                  <a:schemeClr val="tx1"/>
                </a:solidFill>
                <a:effectLst/>
                <a:latin typeface="+mn-lt"/>
                <a:ea typeface="+mn-ea"/>
                <a:cs typeface="+mn-cs"/>
              </a:rPr>
              <a:t>Cothen</a:t>
            </a:r>
            <a:r>
              <a:rPr lang="en-AU" sz="1300" kern="1200" dirty="0">
                <a:solidFill>
                  <a:schemeClr val="tx1"/>
                </a:solidFill>
                <a:effectLst/>
                <a:latin typeface="+mn-lt"/>
                <a:ea typeface="+mn-ea"/>
                <a:cs typeface="+mn-cs"/>
              </a:rPr>
              <a:t> period. </a:t>
            </a:r>
          </a:p>
          <a:p>
            <a:r>
              <a:rPr lang="en-AU" sz="1300" kern="1200" dirty="0">
                <a:solidFill>
                  <a:schemeClr val="tx1"/>
                </a:solidFill>
                <a:effectLst/>
                <a:latin typeface="+mn-lt"/>
                <a:ea typeface="+mn-ea"/>
                <a:cs typeface="+mn-cs"/>
              </a:rPr>
              <a:t>Examples are: The Brandenburg Concertos to Christian Ludwig, the Clavier-</a:t>
            </a:r>
            <a:r>
              <a:rPr lang="en-AU" sz="1300" kern="1200" dirty="0" err="1">
                <a:solidFill>
                  <a:schemeClr val="tx1"/>
                </a:solidFill>
                <a:effectLst/>
                <a:latin typeface="+mn-lt"/>
                <a:ea typeface="+mn-ea"/>
                <a:cs typeface="+mn-cs"/>
              </a:rPr>
              <a:t>Buchlein</a:t>
            </a:r>
            <a:r>
              <a:rPr lang="en-AU" sz="1300" kern="1200" dirty="0">
                <a:solidFill>
                  <a:schemeClr val="tx1"/>
                </a:solidFill>
                <a:effectLst/>
                <a:latin typeface="+mn-lt"/>
                <a:ea typeface="+mn-ea"/>
                <a:cs typeface="+mn-cs"/>
              </a:rPr>
              <a:t> for W. F. Bach and the first volume of The Well-Tempered Clavier for his son’s piano study.</a:t>
            </a:r>
          </a:p>
          <a:p>
            <a:r>
              <a:rPr lang="en-AU" sz="1300" kern="1200" dirty="0">
                <a:solidFill>
                  <a:schemeClr val="tx1"/>
                </a:solidFill>
                <a:effectLst/>
                <a:latin typeface="+mn-lt"/>
                <a:ea typeface="+mn-ea"/>
                <a:cs typeface="+mn-cs"/>
              </a:rPr>
              <a:t>A well accepted reason that Bach wrote these pieces were most probably for the violinist Johann </a:t>
            </a:r>
            <a:r>
              <a:rPr lang="en-AU" sz="1300" kern="1200" dirty="0" err="1">
                <a:solidFill>
                  <a:schemeClr val="tx1"/>
                </a:solidFill>
                <a:effectLst/>
                <a:latin typeface="+mn-lt"/>
                <a:ea typeface="+mn-ea"/>
                <a:cs typeface="+mn-cs"/>
              </a:rPr>
              <a:t>Pisendel</a:t>
            </a:r>
            <a:r>
              <a:rPr lang="en-AU" sz="1300" kern="1200" dirty="0">
                <a:solidFill>
                  <a:schemeClr val="tx1"/>
                </a:solidFill>
                <a:effectLst/>
                <a:latin typeface="+mn-lt"/>
                <a:ea typeface="+mn-ea"/>
                <a:cs typeface="+mn-cs"/>
              </a:rPr>
              <a:t> of Dresden who had studied violin with Corelli and Vivaldi. This is due to the fact that other notable contemporary composers such as Albinoni, Vivaldi and Telemann had already dedicated works to him. </a:t>
            </a:r>
          </a:p>
          <a:p>
            <a:r>
              <a:rPr lang="en-AU" sz="1300" kern="1200" dirty="0">
                <a:solidFill>
                  <a:schemeClr val="tx1"/>
                </a:solidFill>
                <a:effectLst/>
                <a:latin typeface="+mn-lt"/>
                <a:ea typeface="+mn-ea"/>
                <a:cs typeface="+mn-cs"/>
              </a:rPr>
              <a:t>Furthermore, </a:t>
            </a:r>
            <a:r>
              <a:rPr lang="en-AU" sz="1300" kern="1200" dirty="0" err="1">
                <a:solidFill>
                  <a:schemeClr val="tx1"/>
                </a:solidFill>
                <a:effectLst/>
                <a:latin typeface="+mn-lt"/>
                <a:ea typeface="+mn-ea"/>
                <a:cs typeface="+mn-cs"/>
              </a:rPr>
              <a:t>Pisendel</a:t>
            </a:r>
            <a:r>
              <a:rPr lang="en-AU" sz="1300" kern="1200" dirty="0">
                <a:solidFill>
                  <a:schemeClr val="tx1"/>
                </a:solidFill>
                <a:effectLst/>
                <a:latin typeface="+mn-lt"/>
                <a:ea typeface="+mn-ea"/>
                <a:cs typeface="+mn-cs"/>
              </a:rPr>
              <a:t> had owned a manuscript of the works.</a:t>
            </a:r>
          </a:p>
          <a:p>
            <a:endParaRPr lang="en-AU" sz="1300" dirty="0"/>
          </a:p>
          <a:p>
            <a:r>
              <a:rPr lang="en-AU" sz="1300" dirty="0" err="1"/>
              <a:t>Buchlein</a:t>
            </a:r>
            <a:r>
              <a:rPr lang="en-AU" sz="1300" dirty="0"/>
              <a:t> = </a:t>
            </a:r>
            <a:r>
              <a:rPr lang="en-AU" sz="1300" dirty="0" err="1"/>
              <a:t>Byu-klein</a:t>
            </a:r>
            <a:endParaRPr lang="en-AU" sz="1300" dirty="0"/>
          </a:p>
          <a:p>
            <a:endParaRPr lang="en-AU" sz="1300" dirty="0"/>
          </a:p>
        </p:txBody>
      </p:sp>
      <p:sp>
        <p:nvSpPr>
          <p:cNvPr id="4" name="Slide Number Placeholder 3"/>
          <p:cNvSpPr>
            <a:spLocks noGrp="1"/>
          </p:cNvSpPr>
          <p:nvPr>
            <p:ph type="sldNum" sz="quarter" idx="10"/>
          </p:nvPr>
        </p:nvSpPr>
        <p:spPr/>
        <p:txBody>
          <a:bodyPr/>
          <a:lstStyle/>
          <a:p>
            <a:fld id="{887908AF-65BE-457F-9D87-289A548E61FF}" type="slidenum">
              <a:rPr lang="en-US" smtClean="0"/>
              <a:t>7</a:t>
            </a:fld>
            <a:endParaRPr lang="en-US"/>
          </a:p>
        </p:txBody>
      </p:sp>
    </p:spTree>
    <p:extLst>
      <p:ext uri="{BB962C8B-B14F-4D97-AF65-F5344CB8AC3E}">
        <p14:creationId xmlns:p14="http://schemas.microsoft.com/office/powerpoint/2010/main" val="2834256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300" kern="1200" dirty="0">
                <a:solidFill>
                  <a:schemeClr val="tx1"/>
                </a:solidFill>
                <a:effectLst/>
                <a:latin typeface="+mn-lt"/>
                <a:ea typeface="+mn-ea"/>
                <a:cs typeface="+mn-cs"/>
              </a:rPr>
              <a:t>The sonatas consist of four movements in the form of the sonata da chiesa (slow-fast-slow-fast). </a:t>
            </a:r>
          </a:p>
          <a:p>
            <a:r>
              <a:rPr lang="en-AU" sz="1300" kern="1200" dirty="0">
                <a:solidFill>
                  <a:schemeClr val="tx1"/>
                </a:solidFill>
                <a:effectLst/>
                <a:latin typeface="+mn-lt"/>
                <a:ea typeface="+mn-ea"/>
                <a:cs typeface="+mn-cs"/>
              </a:rPr>
              <a:t>The first two are in form prelude and fugue respectively, the third being a more lyrical movement and the final being a typical binary suite movement (AB or AA’ form).</a:t>
            </a:r>
          </a:p>
          <a:p>
            <a:r>
              <a:rPr lang="en-AU" sz="1300" kern="1200" dirty="0">
                <a:solidFill>
                  <a:schemeClr val="tx1"/>
                </a:solidFill>
                <a:effectLst/>
                <a:latin typeface="+mn-lt"/>
                <a:ea typeface="+mn-ea"/>
                <a:cs typeface="+mn-cs"/>
              </a:rPr>
              <a:t>The partitas although still making use of the usual baroque elements: allemande, courante, </a:t>
            </a:r>
            <a:r>
              <a:rPr lang="en-AU" sz="1300" kern="1200" dirty="0" err="1">
                <a:solidFill>
                  <a:schemeClr val="tx1"/>
                </a:solidFill>
                <a:effectLst/>
                <a:latin typeface="+mn-lt"/>
                <a:ea typeface="+mn-ea"/>
                <a:cs typeface="+mn-cs"/>
              </a:rPr>
              <a:t>sarabande</a:t>
            </a:r>
            <a:r>
              <a:rPr lang="en-AU" sz="1300" kern="1200" dirty="0">
                <a:solidFill>
                  <a:schemeClr val="tx1"/>
                </a:solidFill>
                <a:effectLst/>
                <a:latin typeface="+mn-lt"/>
                <a:ea typeface="+mn-ea"/>
                <a:cs typeface="+mn-cs"/>
              </a:rPr>
              <a:t>, gigue and </a:t>
            </a:r>
            <a:r>
              <a:rPr lang="en-AU" sz="1300" kern="1200" dirty="0" err="1">
                <a:solidFill>
                  <a:schemeClr val="tx1"/>
                </a:solidFill>
                <a:effectLst/>
                <a:latin typeface="+mn-lt"/>
                <a:ea typeface="+mn-ea"/>
                <a:cs typeface="+mn-cs"/>
              </a:rPr>
              <a:t>galanteries</a:t>
            </a:r>
            <a:r>
              <a:rPr lang="en-AU" sz="1300" kern="1200" dirty="0">
                <a:solidFill>
                  <a:schemeClr val="tx1"/>
                </a:solidFill>
                <a:effectLst/>
                <a:latin typeface="+mn-lt"/>
                <a:ea typeface="+mn-ea"/>
                <a:cs typeface="+mn-cs"/>
              </a:rPr>
              <a:t> – each partita had new elements added to provide variety and thus were more unorthodox in design. </a:t>
            </a:r>
          </a:p>
          <a:p>
            <a:r>
              <a:rPr lang="en-AU" sz="1300" kern="1200" dirty="0">
                <a:solidFill>
                  <a:schemeClr val="tx1"/>
                </a:solidFill>
                <a:effectLst/>
                <a:latin typeface="+mn-lt"/>
                <a:ea typeface="+mn-ea"/>
                <a:cs typeface="+mn-cs"/>
              </a:rPr>
              <a:t> </a:t>
            </a:r>
          </a:p>
          <a:p>
            <a:r>
              <a:rPr lang="en-AU" sz="1300" dirty="0" err="1"/>
              <a:t>Galanteries</a:t>
            </a:r>
            <a:r>
              <a:rPr lang="en-AU" sz="1300" dirty="0"/>
              <a:t> = Galan-tree</a:t>
            </a:r>
          </a:p>
        </p:txBody>
      </p:sp>
      <p:sp>
        <p:nvSpPr>
          <p:cNvPr id="4" name="Slide Number Placeholder 3"/>
          <p:cNvSpPr>
            <a:spLocks noGrp="1"/>
          </p:cNvSpPr>
          <p:nvPr>
            <p:ph type="sldNum" sz="quarter" idx="10"/>
          </p:nvPr>
        </p:nvSpPr>
        <p:spPr/>
        <p:txBody>
          <a:bodyPr/>
          <a:lstStyle/>
          <a:p>
            <a:fld id="{887908AF-65BE-457F-9D87-289A548E61FF}" type="slidenum">
              <a:rPr lang="en-US" smtClean="0"/>
              <a:t>8</a:t>
            </a:fld>
            <a:endParaRPr lang="en-US"/>
          </a:p>
        </p:txBody>
      </p:sp>
    </p:spTree>
    <p:extLst>
      <p:ext uri="{BB962C8B-B14F-4D97-AF65-F5344CB8AC3E}">
        <p14:creationId xmlns:p14="http://schemas.microsoft.com/office/powerpoint/2010/main" val="4111027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300" kern="1200" dirty="0">
                <a:solidFill>
                  <a:schemeClr val="tx1"/>
                </a:solidFill>
                <a:effectLst/>
                <a:latin typeface="+mn-lt"/>
                <a:ea typeface="+mn-ea"/>
                <a:cs typeface="+mn-cs"/>
              </a:rPr>
              <a:t>18</a:t>
            </a:r>
            <a:r>
              <a:rPr lang="en-AU" sz="1300" kern="1200" baseline="30000" dirty="0">
                <a:solidFill>
                  <a:schemeClr val="tx1"/>
                </a:solidFill>
                <a:effectLst/>
                <a:latin typeface="+mn-lt"/>
                <a:ea typeface="+mn-ea"/>
                <a:cs typeface="+mn-cs"/>
              </a:rPr>
              <a:t>th</a:t>
            </a:r>
            <a:r>
              <a:rPr lang="en-AU" sz="1300" kern="1200" dirty="0">
                <a:solidFill>
                  <a:schemeClr val="tx1"/>
                </a:solidFill>
                <a:effectLst/>
                <a:latin typeface="+mn-lt"/>
                <a:ea typeface="+mn-ea"/>
                <a:cs typeface="+mn-cs"/>
              </a:rPr>
              <a:t> Century violin repertoire was dominated by the Italian school featuring: Corelli, Vivaldi and </a:t>
            </a:r>
            <a:r>
              <a:rPr lang="en-AU" sz="1300" kern="1200" dirty="0" err="1">
                <a:solidFill>
                  <a:schemeClr val="tx1"/>
                </a:solidFill>
                <a:effectLst/>
                <a:latin typeface="+mn-lt"/>
                <a:ea typeface="+mn-ea"/>
                <a:cs typeface="+mn-cs"/>
              </a:rPr>
              <a:t>Tartini</a:t>
            </a:r>
            <a:r>
              <a:rPr lang="en-AU" sz="1300" kern="1200" dirty="0">
                <a:solidFill>
                  <a:schemeClr val="tx1"/>
                </a:solidFill>
                <a:effectLst/>
                <a:latin typeface="+mn-lt"/>
                <a:ea typeface="+mn-ea"/>
                <a:cs typeface="+mn-cs"/>
              </a:rPr>
              <a:t>. </a:t>
            </a:r>
          </a:p>
          <a:p>
            <a:r>
              <a:rPr lang="en-AU" sz="1300" kern="1200" dirty="0">
                <a:solidFill>
                  <a:schemeClr val="tx1"/>
                </a:solidFill>
                <a:effectLst/>
                <a:latin typeface="+mn-lt"/>
                <a:ea typeface="+mn-ea"/>
                <a:cs typeface="+mn-cs"/>
              </a:rPr>
              <a:t>Music styles became more melodic and soloistic as we can see in Vivaldi’s Four Seasons. Although Bach was certainly influenced by the Italians (such as Bach Double and the Concerto in A Minor), ultimately, his roots still came from the German school which was famed for polyphonic playing. </a:t>
            </a:r>
          </a:p>
          <a:p>
            <a:r>
              <a:rPr lang="en-AU" sz="1300" kern="1200" dirty="0">
                <a:solidFill>
                  <a:schemeClr val="tx1"/>
                </a:solidFill>
                <a:effectLst/>
                <a:latin typeface="+mn-lt"/>
                <a:ea typeface="+mn-ea"/>
                <a:cs typeface="+mn-cs"/>
              </a:rPr>
              <a:t>This was the advanced level technique of making a single solo violin self sufficient in performance without an accompaniment such as a continuo bass. </a:t>
            </a:r>
          </a:p>
          <a:p>
            <a:endParaRPr lang="en-AU" sz="1300" dirty="0"/>
          </a:p>
        </p:txBody>
      </p:sp>
      <p:sp>
        <p:nvSpPr>
          <p:cNvPr id="4" name="Slide Number Placeholder 3"/>
          <p:cNvSpPr>
            <a:spLocks noGrp="1"/>
          </p:cNvSpPr>
          <p:nvPr>
            <p:ph type="sldNum" sz="quarter" idx="10"/>
          </p:nvPr>
        </p:nvSpPr>
        <p:spPr/>
        <p:txBody>
          <a:bodyPr/>
          <a:lstStyle/>
          <a:p>
            <a:fld id="{887908AF-65BE-457F-9D87-289A548E61FF}" type="slidenum">
              <a:rPr lang="en-US" smtClean="0"/>
              <a:t>9</a:t>
            </a:fld>
            <a:endParaRPr lang="en-US"/>
          </a:p>
        </p:txBody>
      </p:sp>
    </p:spTree>
    <p:extLst>
      <p:ext uri="{BB962C8B-B14F-4D97-AF65-F5344CB8AC3E}">
        <p14:creationId xmlns:p14="http://schemas.microsoft.com/office/powerpoint/2010/main" val="365133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041400"/>
            <a:ext cx="12192000" cy="4216400"/>
          </a:xfrm>
          <a:prstGeom prst="rect">
            <a:avLst/>
          </a:prstGeom>
          <a:solidFill>
            <a:schemeClr val="accent3">
              <a:lumMod val="20000"/>
              <a:lumOff val="80000"/>
              <a:alpha val="80000"/>
            </a:schemeClr>
          </a:solidFill>
        </p:spPr>
        <p:txBody>
          <a:bodyPr vert="horz" lIns="91440" tIns="45720" rIns="91440" bIns="45720" rtlCol="0" anchor="ctr">
            <a:normAutofit/>
          </a:bodyPr>
          <a:lstStyle/>
          <a:p>
            <a:pPr lvl="0">
              <a:spcBef>
                <a:spcPct val="0"/>
              </a:spcBef>
              <a:buNone/>
            </a:pPr>
            <a:endParaRPr lang="en-US" sz="4400" b="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endParaRPr>
          </a:p>
        </p:txBody>
      </p:sp>
      <p:sp>
        <p:nvSpPr>
          <p:cNvPr id="2" name="Title 1"/>
          <p:cNvSpPr>
            <a:spLocks noGrp="1"/>
          </p:cNvSpPr>
          <p:nvPr>
            <p:ph type="ctrTitle"/>
          </p:nvPr>
        </p:nvSpPr>
        <p:spPr>
          <a:xfrm>
            <a:off x="1524000" y="1041400"/>
            <a:ext cx="9144000" cy="2387600"/>
          </a:xfrm>
          <a:noFill/>
        </p:spPr>
        <p:txBody>
          <a:bodyPr anchor="b"/>
          <a:lstStyle>
            <a:lvl1pPr algn="ctr">
              <a:defRPr sz="6000" b="0" cap="none" spc="0">
                <a:ln w="0"/>
                <a:solidFill>
                  <a:schemeClr val="tx2">
                    <a:lumMod val="50000"/>
                  </a:schemeClr>
                </a:solidFill>
                <a:effectLst>
                  <a:outerShdw blurRad="38100" dist="19050" dir="2700000" algn="tl" rotWithShape="0">
                    <a:schemeClr val="tx1">
                      <a:alpha val="4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noFill/>
        </p:spPr>
        <p:txBody>
          <a:bodyPr/>
          <a:lstStyle>
            <a:lvl1pPr marL="0" indent="0" algn="ctr">
              <a:buNone/>
              <a:defRPr sz="2400" b="0" cap="none" spc="0">
                <a:ln w="0"/>
                <a:solidFill>
                  <a:schemeClr val="tx1"/>
                </a:solidFill>
                <a:effectLst>
                  <a:outerShdw blurRad="38100" dist="19050" dir="2700000" algn="tl" rotWithShape="0">
                    <a:schemeClr val="tx1">
                      <a:alpha val="40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47B1E0-F476-4322-AA53-0018286DBC2F}" type="datetime1">
              <a:rPr lang="en-US" smtClean="0"/>
              <a:t>5/23/2018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4460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E9944-B6E8-44FA-B3BC-28C8F3B97A63}" type="datetime1">
              <a:rPr lang="en-US" smtClean="0"/>
              <a:t>5/23/2018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4303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D6BA2A-22AB-40C3-A6FE-08AE8F5EAD50}" type="datetime1">
              <a:rPr lang="en-US" smtClean="0"/>
              <a:t>5/23/2018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22468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399E97-DADD-4C08-B07A-21ABC2EC9C0C}" type="datetime1">
              <a:rPr lang="en-US" smtClean="0"/>
              <a:t>5/23/2018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30851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79426430-5DC0-47CA-BF30-F2CEF34F1CCC}" type="datetime1">
              <a:rPr lang="en-US" smtClean="0"/>
              <a:t>5/23/2018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07342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2E9D0-9F88-4809-9326-E87DB6BC4685}" type="datetime1">
              <a:rPr lang="en-US" smtClean="0"/>
              <a:t>5/23/2018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9645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BD937-36D5-440B-91A0-6786F6EDBFCD}" type="datetime1">
              <a:rPr lang="en-US" smtClean="0"/>
              <a:t>5/23/2018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90685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AD020A-2292-4331-AC54-713AADF8BC0C}" type="datetime1">
              <a:rPr lang="en-US" smtClean="0"/>
              <a:t>5/23/2018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8210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9A559-F34C-48D0-A2A2-37B0B078BBAB}" type="datetime1">
              <a:rPr lang="en-US" smtClean="0"/>
              <a:t>5/23/2018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34436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9AB5B2-44EC-4F73-968D-750C1952CA62}" type="datetime1">
              <a:rPr lang="en-US" smtClean="0"/>
              <a:t>5/23/2018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40603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3D9984-D554-4F72-BAB6-CB2CCA8D58F4}" type="datetime1">
              <a:rPr lang="en-US" smtClean="0"/>
              <a:t>5/23/2018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43656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accent3">
              <a:lumMod val="20000"/>
              <a:lumOff val="80000"/>
              <a:alpha val="80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a:solidFill>
            <a:schemeClr val="accent3">
              <a:lumMod val="20000"/>
              <a:lumOff val="80000"/>
              <a:alpha val="80000"/>
            </a:schemeClr>
          </a:solidFill>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solidFill>
              </a:defRPr>
            </a:lvl1pPr>
          </a:lstStyle>
          <a:p>
            <a:fld id="{ABCC73E2-E386-4A38-B838-238D9BA645F8}" type="datetime1">
              <a:rPr lang="en-US" smtClean="0"/>
              <a:pPr/>
              <a:t>5/23/2018</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solidFill>
              </a:defRPr>
            </a:lvl1pPr>
          </a:lstStyle>
          <a:p>
            <a:fld id="{FD068D91-5085-43EA-8734-9AB23AC0958B}" type="slidenum">
              <a:rPr lang="en-US" smtClean="0"/>
              <a:pPr/>
              <a:t>‹#›</a:t>
            </a:fld>
            <a:endParaRPr lang="en-US"/>
          </a:p>
        </p:txBody>
      </p:sp>
    </p:spTree>
    <p:extLst>
      <p:ext uri="{BB962C8B-B14F-4D97-AF65-F5344CB8AC3E}">
        <p14:creationId xmlns:p14="http://schemas.microsoft.com/office/powerpoint/2010/main" val="2577456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Clr>
          <a:schemeClr val="tx2">
            <a:lumMod val="75000"/>
          </a:schemeClr>
        </a:buClr>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Yrtjq1ASpk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www.youtube.com/watch?v=XkZvyA69wCo"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Bach: 6 Violin Sonatas and Partitas for Solo Violin</a:t>
            </a:r>
            <a:br>
              <a:rPr lang="en-US" dirty="0"/>
            </a:br>
            <a:r>
              <a:rPr lang="en-US" dirty="0"/>
              <a:t>(BWV 1001 – 1006)</a:t>
            </a:r>
          </a:p>
        </p:txBody>
      </p:sp>
      <p:sp>
        <p:nvSpPr>
          <p:cNvPr id="3" name="Subtitle 2"/>
          <p:cNvSpPr>
            <a:spLocks noGrp="1"/>
          </p:cNvSpPr>
          <p:nvPr>
            <p:ph type="subTitle" idx="1"/>
          </p:nvPr>
        </p:nvSpPr>
        <p:spPr/>
        <p:txBody>
          <a:bodyPr/>
          <a:lstStyle/>
          <a:p>
            <a:r>
              <a:rPr lang="en-US" dirty="0"/>
              <a:t>Akira Wang – 913319</a:t>
            </a:r>
          </a:p>
        </p:txBody>
      </p:sp>
    </p:spTree>
    <p:extLst>
      <p:ext uri="{BB962C8B-B14F-4D97-AF65-F5344CB8AC3E}">
        <p14:creationId xmlns:p14="http://schemas.microsoft.com/office/powerpoint/2010/main" val="221116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DC99F4-3E5A-4237-A0BF-4E587AA76D19}"/>
              </a:ext>
            </a:extLst>
          </p:cNvPr>
          <p:cNvPicPr>
            <a:picLocks noChangeAspect="1"/>
          </p:cNvPicPr>
          <p:nvPr/>
        </p:nvPicPr>
        <p:blipFill>
          <a:blip r:embed="rId3"/>
          <a:stretch>
            <a:fillRect/>
          </a:stretch>
        </p:blipFill>
        <p:spPr>
          <a:xfrm>
            <a:off x="2908731" y="0"/>
            <a:ext cx="6374538" cy="6858000"/>
          </a:xfrm>
          <a:prstGeom prst="rect">
            <a:avLst/>
          </a:prstGeom>
        </p:spPr>
      </p:pic>
      <p:sp>
        <p:nvSpPr>
          <p:cNvPr id="5" name="TextBox 4">
            <a:extLst>
              <a:ext uri="{FF2B5EF4-FFF2-40B4-BE49-F238E27FC236}">
                <a16:creationId xmlns:a16="http://schemas.microsoft.com/office/drawing/2014/main" id="{770FC734-F9B2-481B-999C-C9DED5FEF3D7}"/>
              </a:ext>
            </a:extLst>
          </p:cNvPr>
          <p:cNvSpPr txBox="1"/>
          <p:nvPr/>
        </p:nvSpPr>
        <p:spPr>
          <a:xfrm>
            <a:off x="1280160" y="811429"/>
            <a:ext cx="1628571" cy="1754326"/>
          </a:xfrm>
          <a:prstGeom prst="rect">
            <a:avLst/>
          </a:prstGeom>
          <a:noFill/>
          <a:ln>
            <a:solidFill>
              <a:schemeClr val="accent1"/>
            </a:solidFill>
          </a:ln>
        </p:spPr>
        <p:txBody>
          <a:bodyPr wrap="square" rtlCol="0" anchor="ctr" anchorCtr="1">
            <a:spAutoFit/>
          </a:bodyPr>
          <a:lstStyle/>
          <a:p>
            <a:r>
              <a:rPr lang="en-AU" dirty="0"/>
              <a:t>Example of Polyphony:</a:t>
            </a:r>
          </a:p>
          <a:p>
            <a:r>
              <a:rPr lang="en-AU" dirty="0"/>
              <a:t>“Self sustained solo violin performance” </a:t>
            </a:r>
          </a:p>
        </p:txBody>
      </p:sp>
      <p:cxnSp>
        <p:nvCxnSpPr>
          <p:cNvPr id="7" name="Straight Arrow Connector 6">
            <a:extLst>
              <a:ext uri="{FF2B5EF4-FFF2-40B4-BE49-F238E27FC236}">
                <a16:creationId xmlns:a16="http://schemas.microsoft.com/office/drawing/2014/main" id="{3BD3DE69-421F-48E3-BDDA-F456C9F6C81F}"/>
              </a:ext>
            </a:extLst>
          </p:cNvPr>
          <p:cNvCxnSpPr>
            <a:cxnSpLocks/>
          </p:cNvCxnSpPr>
          <p:nvPr/>
        </p:nvCxnSpPr>
        <p:spPr>
          <a:xfrm flipV="1">
            <a:off x="2791968" y="1022604"/>
            <a:ext cx="1085088" cy="6986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0B9C77E-FB87-4890-826C-428832E30F19}"/>
              </a:ext>
            </a:extLst>
          </p:cNvPr>
          <p:cNvCxnSpPr/>
          <p:nvPr/>
        </p:nvCxnSpPr>
        <p:spPr>
          <a:xfrm>
            <a:off x="2791968" y="1932432"/>
            <a:ext cx="3011424" cy="2804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5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116F-7B2A-4862-B9BF-3B0D74244590}"/>
              </a:ext>
            </a:extLst>
          </p:cNvPr>
          <p:cNvSpPr>
            <a:spLocks noGrp="1"/>
          </p:cNvSpPr>
          <p:nvPr>
            <p:ph type="title"/>
          </p:nvPr>
        </p:nvSpPr>
        <p:spPr/>
        <p:txBody>
          <a:bodyPr/>
          <a:lstStyle/>
          <a:p>
            <a:r>
              <a:rPr lang="en-AU" dirty="0"/>
              <a:t>First Performance(s)</a:t>
            </a:r>
          </a:p>
        </p:txBody>
      </p:sp>
      <p:sp>
        <p:nvSpPr>
          <p:cNvPr id="3" name="Content Placeholder 2">
            <a:extLst>
              <a:ext uri="{FF2B5EF4-FFF2-40B4-BE49-F238E27FC236}">
                <a16:creationId xmlns:a16="http://schemas.microsoft.com/office/drawing/2014/main" id="{7242268A-83E0-4D7D-8890-7DE42DBEB75E}"/>
              </a:ext>
            </a:extLst>
          </p:cNvPr>
          <p:cNvSpPr>
            <a:spLocks noGrp="1"/>
          </p:cNvSpPr>
          <p:nvPr>
            <p:ph idx="1"/>
          </p:nvPr>
        </p:nvSpPr>
        <p:spPr/>
        <p:txBody>
          <a:bodyPr/>
          <a:lstStyle/>
          <a:p>
            <a:r>
              <a:rPr lang="en-AU" dirty="0"/>
              <a:t>Unknown whether or not it was performed within Bach’s lifetime but if so, either Johann </a:t>
            </a:r>
            <a:r>
              <a:rPr lang="en-AU" dirty="0" err="1"/>
              <a:t>Pisendel</a:t>
            </a:r>
            <a:r>
              <a:rPr lang="en-AU" dirty="0"/>
              <a:t> or Jean-Baptiste </a:t>
            </a:r>
            <a:r>
              <a:rPr lang="en-AU" dirty="0" err="1"/>
              <a:t>Volumier</a:t>
            </a:r>
            <a:r>
              <a:rPr lang="en-AU" dirty="0"/>
              <a:t> may have been potential performers.</a:t>
            </a:r>
          </a:p>
          <a:p>
            <a:r>
              <a:rPr lang="en-AU" dirty="0"/>
              <a:t>The earliest known performance otherwise took place in 1840 by Ferdinand David (copyist who is thought to have arranged the Vitali Chaconne) </a:t>
            </a:r>
          </a:p>
          <a:p>
            <a:r>
              <a:rPr lang="en-AU" dirty="0"/>
              <a:t>The first partial recording was by Joseph Joachim in 1903</a:t>
            </a:r>
          </a:p>
          <a:p>
            <a:r>
              <a:rPr lang="en-AU" dirty="0"/>
              <a:t>The first full recording by Yehudi Menuhin in 1934</a:t>
            </a:r>
          </a:p>
        </p:txBody>
      </p:sp>
    </p:spTree>
    <p:extLst>
      <p:ext uri="{BB962C8B-B14F-4D97-AF65-F5344CB8AC3E}">
        <p14:creationId xmlns:p14="http://schemas.microsoft.com/office/powerpoint/2010/main" val="285881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3BA5-7DC8-443C-922D-D5CD709C6757}"/>
              </a:ext>
            </a:extLst>
          </p:cNvPr>
          <p:cNvSpPr>
            <a:spLocks noGrp="1"/>
          </p:cNvSpPr>
          <p:nvPr>
            <p:ph type="title"/>
          </p:nvPr>
        </p:nvSpPr>
        <p:spPr/>
        <p:txBody>
          <a:bodyPr/>
          <a:lstStyle/>
          <a:p>
            <a:r>
              <a:rPr lang="en-AU" dirty="0"/>
              <a:t>Performance Techniques </a:t>
            </a:r>
          </a:p>
        </p:txBody>
      </p:sp>
      <p:sp>
        <p:nvSpPr>
          <p:cNvPr id="3" name="Content Placeholder 2">
            <a:extLst>
              <a:ext uri="{FF2B5EF4-FFF2-40B4-BE49-F238E27FC236}">
                <a16:creationId xmlns:a16="http://schemas.microsoft.com/office/drawing/2014/main" id="{0571863D-3FA0-48C3-9D6E-68587F616B2E}"/>
              </a:ext>
            </a:extLst>
          </p:cNvPr>
          <p:cNvSpPr>
            <a:spLocks noGrp="1"/>
          </p:cNvSpPr>
          <p:nvPr>
            <p:ph idx="1"/>
          </p:nvPr>
        </p:nvSpPr>
        <p:spPr>
          <a:xfrm>
            <a:off x="838200" y="1825625"/>
            <a:ext cx="5257800" cy="4351338"/>
          </a:xfrm>
        </p:spPr>
        <p:txBody>
          <a:bodyPr>
            <a:normAutofit lnSpcReduction="10000"/>
          </a:bodyPr>
          <a:lstStyle/>
          <a:p>
            <a:r>
              <a:rPr lang="en-AU" dirty="0"/>
              <a:t>18</a:t>
            </a:r>
            <a:r>
              <a:rPr lang="en-AU" baseline="30000" dirty="0"/>
              <a:t>th</a:t>
            </a:r>
            <a:r>
              <a:rPr lang="en-AU" dirty="0"/>
              <a:t> Century Baroque Bow:</a:t>
            </a:r>
          </a:p>
          <a:p>
            <a:pPr lvl="1"/>
            <a:r>
              <a:rPr lang="en-AU" dirty="0"/>
              <a:t>Good for multiple stops</a:t>
            </a:r>
          </a:p>
          <a:p>
            <a:pPr lvl="1"/>
            <a:r>
              <a:rPr lang="en-AU" dirty="0"/>
              <a:t>Light touch</a:t>
            </a:r>
          </a:p>
          <a:p>
            <a:pPr marL="457200" lvl="1" indent="0">
              <a:buNone/>
            </a:pPr>
            <a:endParaRPr lang="en-AU" dirty="0"/>
          </a:p>
          <a:p>
            <a:pPr marL="457200" lvl="1" indent="0">
              <a:buNone/>
            </a:pPr>
            <a:endParaRPr lang="en-AU" dirty="0"/>
          </a:p>
          <a:p>
            <a:pPr marL="457200" lvl="1" indent="0">
              <a:buNone/>
            </a:pPr>
            <a:endParaRPr lang="en-AU" dirty="0"/>
          </a:p>
          <a:p>
            <a:r>
              <a:rPr lang="en-AU" dirty="0"/>
              <a:t>Romantic Era Tourte Bow:</a:t>
            </a:r>
          </a:p>
          <a:p>
            <a:pPr lvl="1"/>
            <a:r>
              <a:rPr lang="en-AU" dirty="0"/>
              <a:t>Virtuosic Techniques including spiccato and ricochet</a:t>
            </a:r>
          </a:p>
          <a:p>
            <a:pPr lvl="1"/>
            <a:r>
              <a:rPr lang="en-AU" dirty="0"/>
              <a:t>More powerful tone</a:t>
            </a:r>
          </a:p>
          <a:p>
            <a:pPr lvl="1"/>
            <a:endParaRPr lang="en-AU" dirty="0"/>
          </a:p>
        </p:txBody>
      </p:sp>
      <p:pic>
        <p:nvPicPr>
          <p:cNvPr id="2050" name="Picture 2" descr="Image result for baroque violin bow">
            <a:extLst>
              <a:ext uri="{FF2B5EF4-FFF2-40B4-BE49-F238E27FC236}">
                <a16:creationId xmlns:a16="http://schemas.microsoft.com/office/drawing/2014/main" id="{24D709D5-BA23-4BDA-8483-01C4C3B52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25625"/>
            <a:ext cx="5257800" cy="19436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tourte violin bow full size">
            <a:extLst>
              <a:ext uri="{FF2B5EF4-FFF2-40B4-BE49-F238E27FC236}">
                <a16:creationId xmlns:a16="http://schemas.microsoft.com/office/drawing/2014/main" id="{C376CC8F-19A9-4CA9-8253-46C53174E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255636"/>
            <a:ext cx="5257800" cy="194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16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D56D-80A5-4E83-B651-096F4E5D4A5D}"/>
              </a:ext>
            </a:extLst>
          </p:cNvPr>
          <p:cNvSpPr>
            <a:spLocks noGrp="1"/>
          </p:cNvSpPr>
          <p:nvPr>
            <p:ph type="title"/>
          </p:nvPr>
        </p:nvSpPr>
        <p:spPr>
          <a:xfrm>
            <a:off x="838200" y="365125"/>
            <a:ext cx="10515600" cy="1325563"/>
          </a:xfrm>
        </p:spPr>
        <p:txBody>
          <a:bodyPr/>
          <a:lstStyle/>
          <a:p>
            <a:r>
              <a:rPr lang="en-AU" dirty="0"/>
              <a:t>Fun Trivia</a:t>
            </a:r>
          </a:p>
        </p:txBody>
      </p:sp>
      <p:sp>
        <p:nvSpPr>
          <p:cNvPr id="3" name="Content Placeholder 2">
            <a:extLst>
              <a:ext uri="{FF2B5EF4-FFF2-40B4-BE49-F238E27FC236}">
                <a16:creationId xmlns:a16="http://schemas.microsoft.com/office/drawing/2014/main" id="{32E3FF77-CD9B-4521-828D-DD51B161E93D}"/>
              </a:ext>
            </a:extLst>
          </p:cNvPr>
          <p:cNvSpPr>
            <a:spLocks noGrp="1"/>
          </p:cNvSpPr>
          <p:nvPr>
            <p:ph idx="1"/>
          </p:nvPr>
        </p:nvSpPr>
        <p:spPr>
          <a:xfrm>
            <a:off x="838200" y="1825625"/>
            <a:ext cx="10515600" cy="4351338"/>
          </a:xfrm>
        </p:spPr>
        <p:txBody>
          <a:bodyPr>
            <a:normAutofit/>
          </a:bodyPr>
          <a:lstStyle/>
          <a:p>
            <a:r>
              <a:rPr lang="en-AU" dirty="0"/>
              <a:t>The rediscovery and obsession with Bach did not stop with Princess Amalia – a well known piece from the Solo Sonatas by the renowned violinist </a:t>
            </a:r>
            <a:r>
              <a:rPr lang="en-AU" dirty="0" err="1"/>
              <a:t>Ysaye</a:t>
            </a:r>
            <a:r>
              <a:rPr lang="en-AU" dirty="0"/>
              <a:t> directly quotes Bach’s E Major Partita as well as the Gregorian Dies </a:t>
            </a:r>
            <a:r>
              <a:rPr lang="en-AU" dirty="0" err="1"/>
              <a:t>Irae</a:t>
            </a:r>
            <a:r>
              <a:rPr lang="en-AU" dirty="0"/>
              <a:t> plain chant</a:t>
            </a:r>
          </a:p>
          <a:p>
            <a:r>
              <a:rPr lang="en-AU" dirty="0"/>
              <a:t>Although virtuosic, the movement named “Obsession” only builds upon the ideas of Bach by introducing Romantic era techniques.</a:t>
            </a:r>
          </a:p>
          <a:p>
            <a:r>
              <a:rPr lang="en-AU" u="sng" dirty="0">
                <a:hlinkClick r:id="rId3"/>
              </a:rPr>
              <a:t>https://www.youtube.com/watch?v=Yrtjq1ASpk4</a:t>
            </a:r>
            <a:endParaRPr lang="en-AU" dirty="0"/>
          </a:p>
          <a:p>
            <a:endParaRPr lang="en-AU" dirty="0"/>
          </a:p>
        </p:txBody>
      </p:sp>
    </p:spTree>
    <p:extLst>
      <p:ext uri="{BB962C8B-B14F-4D97-AF65-F5344CB8AC3E}">
        <p14:creationId xmlns:p14="http://schemas.microsoft.com/office/powerpoint/2010/main" val="390437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946207-B5C7-4888-8C9D-6EFF6196B7D7}"/>
              </a:ext>
            </a:extLst>
          </p:cNvPr>
          <p:cNvPicPr>
            <a:picLocks noChangeAspect="1"/>
          </p:cNvPicPr>
          <p:nvPr/>
        </p:nvPicPr>
        <p:blipFill>
          <a:blip r:embed="rId3"/>
          <a:stretch>
            <a:fillRect/>
          </a:stretch>
        </p:blipFill>
        <p:spPr>
          <a:xfrm>
            <a:off x="1563188" y="0"/>
            <a:ext cx="4532812" cy="6862136"/>
          </a:xfrm>
          <a:prstGeom prst="rect">
            <a:avLst/>
          </a:prstGeom>
        </p:spPr>
      </p:pic>
      <p:pic>
        <p:nvPicPr>
          <p:cNvPr id="5" name="Picture 4">
            <a:extLst>
              <a:ext uri="{FF2B5EF4-FFF2-40B4-BE49-F238E27FC236}">
                <a16:creationId xmlns:a16="http://schemas.microsoft.com/office/drawing/2014/main" id="{0C35CF20-2241-49D6-95E0-698A7768A9C0}"/>
              </a:ext>
            </a:extLst>
          </p:cNvPr>
          <p:cNvPicPr>
            <a:picLocks noChangeAspect="1"/>
          </p:cNvPicPr>
          <p:nvPr/>
        </p:nvPicPr>
        <p:blipFill>
          <a:blip r:embed="rId4"/>
          <a:stretch>
            <a:fillRect/>
          </a:stretch>
        </p:blipFill>
        <p:spPr>
          <a:xfrm>
            <a:off x="6096000" y="-3292"/>
            <a:ext cx="4781007" cy="6861292"/>
          </a:xfrm>
          <a:prstGeom prst="rect">
            <a:avLst/>
          </a:prstGeom>
        </p:spPr>
      </p:pic>
    </p:spTree>
    <p:extLst>
      <p:ext uri="{BB962C8B-B14F-4D97-AF65-F5344CB8AC3E}">
        <p14:creationId xmlns:p14="http://schemas.microsoft.com/office/powerpoint/2010/main" val="112319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648F-9410-4D9D-B3D8-99830211DE3D}"/>
              </a:ext>
            </a:extLst>
          </p:cNvPr>
          <p:cNvSpPr>
            <a:spLocks noGrp="1"/>
          </p:cNvSpPr>
          <p:nvPr>
            <p:ph type="title"/>
          </p:nvPr>
        </p:nvSpPr>
        <p:spPr/>
        <p:txBody>
          <a:bodyPr/>
          <a:lstStyle/>
          <a:p>
            <a:r>
              <a:rPr lang="en-AU" dirty="0"/>
              <a:t>Bibliography</a:t>
            </a:r>
          </a:p>
        </p:txBody>
      </p:sp>
      <p:sp>
        <p:nvSpPr>
          <p:cNvPr id="3" name="Content Placeholder 2">
            <a:extLst>
              <a:ext uri="{FF2B5EF4-FFF2-40B4-BE49-F238E27FC236}">
                <a16:creationId xmlns:a16="http://schemas.microsoft.com/office/drawing/2014/main" id="{5FE6BE0B-CB3D-45F4-BE0F-AFB97E01FB2F}"/>
              </a:ext>
            </a:extLst>
          </p:cNvPr>
          <p:cNvSpPr>
            <a:spLocks noGrp="1"/>
          </p:cNvSpPr>
          <p:nvPr>
            <p:ph idx="1"/>
          </p:nvPr>
        </p:nvSpPr>
        <p:spPr/>
        <p:txBody>
          <a:bodyPr>
            <a:normAutofit lnSpcReduction="10000"/>
          </a:bodyPr>
          <a:lstStyle/>
          <a:p>
            <a:r>
              <a:rPr lang="en-US" dirty="0" err="1"/>
              <a:t>Dorottya</a:t>
            </a:r>
            <a:r>
              <a:rPr lang="en-US" dirty="0"/>
              <a:t>, Fabian. </a:t>
            </a:r>
            <a:r>
              <a:rPr lang="en-US" i="1" dirty="0"/>
              <a:t>A Musicology of Performance: Theory and Method Based on Bach's Solos for Violin</a:t>
            </a:r>
            <a:r>
              <a:rPr lang="en-US" dirty="0"/>
              <a:t>.</a:t>
            </a:r>
          </a:p>
          <a:p>
            <a:r>
              <a:rPr lang="en-US" dirty="0"/>
              <a:t>Exner, Ellen Elizabeth. </a:t>
            </a:r>
            <a:r>
              <a:rPr lang="en-US" i="1" dirty="0"/>
              <a:t>The Forging of a Golden Age: King Frederick the Great and Music for Berlin, 1732 to 1756</a:t>
            </a:r>
            <a:r>
              <a:rPr lang="en-US" dirty="0"/>
              <a:t>. Master's thesis, Harvard University, 2010.</a:t>
            </a:r>
          </a:p>
          <a:p>
            <a:r>
              <a:rPr lang="en-AU" dirty="0"/>
              <a:t>Blanc, Serge, and </a:t>
            </a:r>
            <a:r>
              <a:rPr lang="en-AU" dirty="0" err="1"/>
              <a:t>Enescu</a:t>
            </a:r>
            <a:r>
              <a:rPr lang="en-AU" dirty="0"/>
              <a:t>, Georges. "Violin Partita No. 3 in E Major.“</a:t>
            </a:r>
          </a:p>
          <a:p>
            <a:r>
              <a:rPr lang="en-US" dirty="0"/>
              <a:t>Wolff, Christoph. ”</a:t>
            </a:r>
            <a:r>
              <a:rPr lang="en-US" i="1" dirty="0"/>
              <a:t>Johann Sebastian Bach: The Learned Musician”</a:t>
            </a:r>
          </a:p>
          <a:p>
            <a:r>
              <a:rPr lang="en-US" i="1" dirty="0"/>
              <a:t>IMSLP (Autograph Manuscript, Manuscripts and Editions)</a:t>
            </a:r>
            <a:endParaRPr lang="en-AU" dirty="0"/>
          </a:p>
        </p:txBody>
      </p:sp>
    </p:spTree>
    <p:extLst>
      <p:ext uri="{BB962C8B-B14F-4D97-AF65-F5344CB8AC3E}">
        <p14:creationId xmlns:p14="http://schemas.microsoft.com/office/powerpoint/2010/main" val="180138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272A-7579-4897-8A67-F5B1DCF45D74}"/>
              </a:ext>
            </a:extLst>
          </p:cNvPr>
          <p:cNvSpPr>
            <a:spLocks noGrp="1"/>
          </p:cNvSpPr>
          <p:nvPr>
            <p:ph type="title"/>
          </p:nvPr>
        </p:nvSpPr>
        <p:spPr/>
        <p:txBody>
          <a:bodyPr/>
          <a:lstStyle/>
          <a:p>
            <a:r>
              <a:rPr lang="en-AU" dirty="0"/>
              <a:t>Short Biography of Bach</a:t>
            </a:r>
          </a:p>
        </p:txBody>
      </p:sp>
      <p:sp>
        <p:nvSpPr>
          <p:cNvPr id="3" name="Content Placeholder 2">
            <a:extLst>
              <a:ext uri="{FF2B5EF4-FFF2-40B4-BE49-F238E27FC236}">
                <a16:creationId xmlns:a16="http://schemas.microsoft.com/office/drawing/2014/main" id="{96F93E27-8FB1-4BDA-B4B7-6D7E95A93AC0}"/>
              </a:ext>
            </a:extLst>
          </p:cNvPr>
          <p:cNvSpPr>
            <a:spLocks noGrp="1"/>
          </p:cNvSpPr>
          <p:nvPr>
            <p:ph idx="1"/>
          </p:nvPr>
        </p:nvSpPr>
        <p:spPr>
          <a:xfrm>
            <a:off x="838199" y="1825625"/>
            <a:ext cx="10515599" cy="4351338"/>
          </a:xfrm>
        </p:spPr>
        <p:txBody>
          <a:bodyPr/>
          <a:lstStyle/>
          <a:p>
            <a:r>
              <a:rPr lang="en-AU" dirty="0"/>
              <a:t>Lived between 31</a:t>
            </a:r>
            <a:r>
              <a:rPr lang="en-AU" baseline="30000" dirty="0"/>
              <a:t>st</a:t>
            </a:r>
            <a:r>
              <a:rPr lang="en-AU" dirty="0"/>
              <a:t> March 1685 – 28</a:t>
            </a:r>
            <a:r>
              <a:rPr lang="en-AU" baseline="30000" dirty="0"/>
              <a:t>th</a:t>
            </a:r>
            <a:r>
              <a:rPr lang="en-AU" dirty="0"/>
              <a:t> July 1750</a:t>
            </a:r>
          </a:p>
          <a:p>
            <a:r>
              <a:rPr lang="en-AU" dirty="0"/>
              <a:t>Born in Eisenach and died in Leipzig</a:t>
            </a:r>
          </a:p>
          <a:p>
            <a:endParaRPr lang="en-AU" dirty="0"/>
          </a:p>
        </p:txBody>
      </p:sp>
    </p:spTree>
    <p:extLst>
      <p:ext uri="{BB962C8B-B14F-4D97-AF65-F5344CB8AC3E}">
        <p14:creationId xmlns:p14="http://schemas.microsoft.com/office/powerpoint/2010/main" val="241398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Bach in </a:t>
            </a:r>
            <a:r>
              <a:rPr lang="en-US" dirty="0" err="1"/>
              <a:t>Cothen</a:t>
            </a:r>
            <a:r>
              <a:rPr lang="en-US" dirty="0"/>
              <a:t> (1717 – 1723)</a:t>
            </a:r>
          </a:p>
        </p:txBody>
      </p:sp>
      <p:sp>
        <p:nvSpPr>
          <p:cNvPr id="14" name="Content Placeholder 13"/>
          <p:cNvSpPr>
            <a:spLocks noGrp="1"/>
          </p:cNvSpPr>
          <p:nvPr>
            <p:ph idx="1"/>
          </p:nvPr>
        </p:nvSpPr>
        <p:spPr>
          <a:xfrm>
            <a:off x="838200" y="1825625"/>
            <a:ext cx="10515600" cy="4351338"/>
          </a:xfrm>
        </p:spPr>
        <p:txBody>
          <a:bodyPr/>
          <a:lstStyle/>
          <a:p>
            <a:pPr lvl="0"/>
            <a:r>
              <a:rPr lang="en-US" dirty="0"/>
              <a:t>Friends with Prince Leopold</a:t>
            </a:r>
          </a:p>
          <a:p>
            <a:pPr lvl="1"/>
            <a:r>
              <a:rPr lang="en-US" dirty="0"/>
              <a:t>Prince Leopold was proficient on the harpsichord, violin and the violin da </a:t>
            </a:r>
            <a:r>
              <a:rPr lang="en-US" dirty="0" err="1"/>
              <a:t>gamba</a:t>
            </a:r>
            <a:endParaRPr lang="en-US" dirty="0"/>
          </a:p>
          <a:p>
            <a:pPr lvl="1"/>
            <a:r>
              <a:rPr lang="en-US" dirty="0"/>
              <a:t>Whenever the Prince travelled, Bach and members of his orchestra would accompany him</a:t>
            </a:r>
          </a:p>
          <a:p>
            <a:pPr lvl="1"/>
            <a:r>
              <a:rPr lang="en-US" dirty="0"/>
              <a:t>The 2 trips were to </a:t>
            </a:r>
            <a:r>
              <a:rPr lang="en-US" dirty="0" err="1"/>
              <a:t>Karlsbad</a:t>
            </a:r>
            <a:r>
              <a:rPr lang="en-US" dirty="0"/>
              <a:t> in 1717 and 1720, where upon his return in 1720 he found out that his wife had passed away</a:t>
            </a:r>
          </a:p>
        </p:txBody>
      </p:sp>
    </p:spTree>
    <p:extLst>
      <p:ext uri="{BB962C8B-B14F-4D97-AF65-F5344CB8AC3E}">
        <p14:creationId xmlns:p14="http://schemas.microsoft.com/office/powerpoint/2010/main" val="49949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8C95-41FA-4A8A-A6FA-8EF5762C3A95}"/>
              </a:ext>
            </a:extLst>
          </p:cNvPr>
          <p:cNvSpPr>
            <a:spLocks noGrp="1"/>
          </p:cNvSpPr>
          <p:nvPr>
            <p:ph type="title"/>
          </p:nvPr>
        </p:nvSpPr>
        <p:spPr/>
        <p:txBody>
          <a:bodyPr/>
          <a:lstStyle/>
          <a:p>
            <a:r>
              <a:rPr lang="en-AU" dirty="0"/>
              <a:t>The Violinist Bach???</a:t>
            </a:r>
          </a:p>
        </p:txBody>
      </p:sp>
      <p:sp>
        <p:nvSpPr>
          <p:cNvPr id="3" name="Content Placeholder 2">
            <a:extLst>
              <a:ext uri="{FF2B5EF4-FFF2-40B4-BE49-F238E27FC236}">
                <a16:creationId xmlns:a16="http://schemas.microsoft.com/office/drawing/2014/main" id="{5C961045-068C-40C9-99E7-D176ED0FF3C5}"/>
              </a:ext>
            </a:extLst>
          </p:cNvPr>
          <p:cNvSpPr>
            <a:spLocks noGrp="1"/>
          </p:cNvSpPr>
          <p:nvPr>
            <p:ph idx="1"/>
          </p:nvPr>
        </p:nvSpPr>
        <p:spPr/>
        <p:txBody>
          <a:bodyPr/>
          <a:lstStyle/>
          <a:p>
            <a:r>
              <a:rPr lang="en-AU" dirty="0"/>
              <a:t>Although renowned as one of the best organist, Bach was also a fine violinist </a:t>
            </a:r>
          </a:p>
          <a:p>
            <a:r>
              <a:rPr lang="en-AU" dirty="0"/>
              <a:t>His father and grandfather were successful violinists </a:t>
            </a:r>
          </a:p>
          <a:p>
            <a:r>
              <a:rPr lang="en-AU" dirty="0"/>
              <a:t>Bach’s first ever professional post was as a court violinist in the chamber orchestra of Duke Ernst of Weimar </a:t>
            </a:r>
          </a:p>
        </p:txBody>
      </p:sp>
    </p:spTree>
    <p:extLst>
      <p:ext uri="{BB962C8B-B14F-4D97-AF65-F5344CB8AC3E}">
        <p14:creationId xmlns:p14="http://schemas.microsoft.com/office/powerpoint/2010/main" val="328073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19F3-5AE9-4D96-83D6-6ED89A118F1E}"/>
              </a:ext>
            </a:extLst>
          </p:cNvPr>
          <p:cNvSpPr>
            <a:spLocks noGrp="1"/>
          </p:cNvSpPr>
          <p:nvPr>
            <p:ph type="title"/>
          </p:nvPr>
        </p:nvSpPr>
        <p:spPr/>
        <p:txBody>
          <a:bodyPr/>
          <a:lstStyle/>
          <a:p>
            <a:r>
              <a:rPr lang="en-AU" dirty="0"/>
              <a:t>The Journey of the Manuscript</a:t>
            </a:r>
          </a:p>
        </p:txBody>
      </p:sp>
      <p:sp>
        <p:nvSpPr>
          <p:cNvPr id="3" name="Content Placeholder 2">
            <a:extLst>
              <a:ext uri="{FF2B5EF4-FFF2-40B4-BE49-F238E27FC236}">
                <a16:creationId xmlns:a16="http://schemas.microsoft.com/office/drawing/2014/main" id="{B448E013-51DC-4139-AF29-3D6277ECE2B0}"/>
              </a:ext>
            </a:extLst>
          </p:cNvPr>
          <p:cNvSpPr>
            <a:spLocks noGrp="1"/>
          </p:cNvSpPr>
          <p:nvPr>
            <p:ph idx="1"/>
          </p:nvPr>
        </p:nvSpPr>
        <p:spPr/>
        <p:txBody>
          <a:bodyPr/>
          <a:lstStyle/>
          <a:p>
            <a:r>
              <a:rPr lang="en-AU" dirty="0"/>
              <a:t>Composed in 1720 (approx. 3 months following the death of his wife)</a:t>
            </a:r>
          </a:p>
          <a:p>
            <a:r>
              <a:rPr lang="en-AU" dirty="0"/>
              <a:t>The original autograph manuscript (along with the solo cello suites) were passed through:</a:t>
            </a:r>
          </a:p>
          <a:p>
            <a:pPr lvl="1"/>
            <a:r>
              <a:rPr lang="en-AU" dirty="0"/>
              <a:t>Anna Magdalena</a:t>
            </a:r>
          </a:p>
          <a:p>
            <a:pPr lvl="1"/>
            <a:r>
              <a:rPr lang="en-AU" dirty="0"/>
              <a:t>J. C. F Bach</a:t>
            </a:r>
          </a:p>
          <a:p>
            <a:pPr lvl="1"/>
            <a:r>
              <a:rPr lang="en-AU" dirty="0"/>
              <a:t>Christina Louisa Bach</a:t>
            </a:r>
          </a:p>
          <a:p>
            <a:r>
              <a:rPr lang="en-AU" dirty="0"/>
              <a:t>The first printed edition (with many errors) were published in 1802 by Nikolaus </a:t>
            </a:r>
            <a:r>
              <a:rPr lang="en-AU" dirty="0" err="1"/>
              <a:t>Simrock</a:t>
            </a:r>
            <a:endParaRPr lang="en-AU" dirty="0"/>
          </a:p>
        </p:txBody>
      </p:sp>
    </p:spTree>
    <p:extLst>
      <p:ext uri="{BB962C8B-B14F-4D97-AF65-F5344CB8AC3E}">
        <p14:creationId xmlns:p14="http://schemas.microsoft.com/office/powerpoint/2010/main" val="417124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0C0407-3CF5-44F0-A62E-24D60F0D582C}"/>
              </a:ext>
            </a:extLst>
          </p:cNvPr>
          <p:cNvPicPr>
            <a:picLocks noChangeAspect="1"/>
          </p:cNvPicPr>
          <p:nvPr/>
        </p:nvPicPr>
        <p:blipFill>
          <a:blip r:embed="rId3"/>
          <a:stretch>
            <a:fillRect/>
          </a:stretch>
        </p:blipFill>
        <p:spPr>
          <a:xfrm>
            <a:off x="2266950" y="690563"/>
            <a:ext cx="3829050" cy="5476875"/>
          </a:xfrm>
          <a:prstGeom prst="rect">
            <a:avLst/>
          </a:prstGeom>
        </p:spPr>
      </p:pic>
      <p:pic>
        <p:nvPicPr>
          <p:cNvPr id="3" name="Picture 2">
            <a:extLst>
              <a:ext uri="{FF2B5EF4-FFF2-40B4-BE49-F238E27FC236}">
                <a16:creationId xmlns:a16="http://schemas.microsoft.com/office/drawing/2014/main" id="{83442D31-7F39-4EA5-BF18-72C04E2C73C5}"/>
              </a:ext>
            </a:extLst>
          </p:cNvPr>
          <p:cNvPicPr>
            <a:picLocks noChangeAspect="1"/>
          </p:cNvPicPr>
          <p:nvPr/>
        </p:nvPicPr>
        <p:blipFill>
          <a:blip r:embed="rId4"/>
          <a:stretch>
            <a:fillRect/>
          </a:stretch>
        </p:blipFill>
        <p:spPr>
          <a:xfrm>
            <a:off x="6096000" y="690562"/>
            <a:ext cx="3924300" cy="5381625"/>
          </a:xfrm>
          <a:prstGeom prst="rect">
            <a:avLst/>
          </a:prstGeom>
        </p:spPr>
      </p:pic>
      <p:sp>
        <p:nvSpPr>
          <p:cNvPr id="4" name="TextBox 3">
            <a:extLst>
              <a:ext uri="{FF2B5EF4-FFF2-40B4-BE49-F238E27FC236}">
                <a16:creationId xmlns:a16="http://schemas.microsoft.com/office/drawing/2014/main" id="{6113D548-2993-4750-B52C-7DC18DCA9F70}"/>
              </a:ext>
            </a:extLst>
          </p:cNvPr>
          <p:cNvSpPr txBox="1"/>
          <p:nvPr/>
        </p:nvSpPr>
        <p:spPr>
          <a:xfrm>
            <a:off x="152300" y="2136338"/>
            <a:ext cx="2114650" cy="2585323"/>
          </a:xfrm>
          <a:prstGeom prst="rect">
            <a:avLst/>
          </a:prstGeom>
          <a:noFill/>
          <a:ln>
            <a:solidFill>
              <a:schemeClr val="accent1"/>
            </a:solidFill>
          </a:ln>
        </p:spPr>
        <p:txBody>
          <a:bodyPr wrap="square" rtlCol="0" anchor="ctr" anchorCtr="1">
            <a:spAutoFit/>
          </a:bodyPr>
          <a:lstStyle/>
          <a:p>
            <a:r>
              <a:rPr lang="en-AU" dirty="0"/>
              <a:t>Sei Solo a </a:t>
            </a:r>
            <a:r>
              <a:rPr lang="en-AU" dirty="0" err="1"/>
              <a:t>Violino</a:t>
            </a:r>
            <a:r>
              <a:rPr lang="en-AU" dirty="0"/>
              <a:t> senza Basso accompagnato (Source IMSLP150643) which refers to as the ‘Six Solos for Violin without Bass Accompaniment) </a:t>
            </a:r>
          </a:p>
        </p:txBody>
      </p:sp>
      <p:sp>
        <p:nvSpPr>
          <p:cNvPr id="6" name="TextBox 5">
            <a:extLst>
              <a:ext uri="{FF2B5EF4-FFF2-40B4-BE49-F238E27FC236}">
                <a16:creationId xmlns:a16="http://schemas.microsoft.com/office/drawing/2014/main" id="{3FC86F4D-F9B6-4927-B415-84FF8000FE91}"/>
              </a:ext>
            </a:extLst>
          </p:cNvPr>
          <p:cNvSpPr txBox="1"/>
          <p:nvPr/>
        </p:nvSpPr>
        <p:spPr>
          <a:xfrm>
            <a:off x="3416388" y="136564"/>
            <a:ext cx="5307928" cy="369332"/>
          </a:xfrm>
          <a:prstGeom prst="rect">
            <a:avLst/>
          </a:prstGeom>
          <a:noFill/>
          <a:ln>
            <a:solidFill>
              <a:schemeClr val="accent1"/>
            </a:solidFill>
          </a:ln>
        </p:spPr>
        <p:txBody>
          <a:bodyPr wrap="none" rtlCol="0" anchor="ctr" anchorCtr="1">
            <a:spAutoFit/>
          </a:bodyPr>
          <a:lstStyle/>
          <a:p>
            <a:r>
              <a:rPr lang="en-AU" dirty="0">
                <a:hlinkClick r:id="rId5"/>
              </a:rPr>
              <a:t>https://www.youtube.com/watch?v=XkZvyA69wCo</a:t>
            </a:r>
            <a:endParaRPr lang="en-AU" dirty="0"/>
          </a:p>
        </p:txBody>
      </p:sp>
    </p:spTree>
    <p:extLst>
      <p:ext uri="{BB962C8B-B14F-4D97-AF65-F5344CB8AC3E}">
        <p14:creationId xmlns:p14="http://schemas.microsoft.com/office/powerpoint/2010/main" val="100021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A5EB-ECFD-4892-B848-385C23D76B8E}"/>
              </a:ext>
            </a:extLst>
          </p:cNvPr>
          <p:cNvSpPr>
            <a:spLocks noGrp="1"/>
          </p:cNvSpPr>
          <p:nvPr>
            <p:ph type="title"/>
          </p:nvPr>
        </p:nvSpPr>
        <p:spPr/>
        <p:txBody>
          <a:bodyPr/>
          <a:lstStyle/>
          <a:p>
            <a:r>
              <a:rPr lang="en-AU" dirty="0"/>
              <a:t>Reason of Composition</a:t>
            </a:r>
          </a:p>
        </p:txBody>
      </p:sp>
      <p:sp>
        <p:nvSpPr>
          <p:cNvPr id="3" name="Content Placeholder 2">
            <a:extLst>
              <a:ext uri="{FF2B5EF4-FFF2-40B4-BE49-F238E27FC236}">
                <a16:creationId xmlns:a16="http://schemas.microsoft.com/office/drawing/2014/main" id="{3B1DE25A-2D31-4542-AFA0-9377AA2EC426}"/>
              </a:ext>
            </a:extLst>
          </p:cNvPr>
          <p:cNvSpPr>
            <a:spLocks noGrp="1"/>
          </p:cNvSpPr>
          <p:nvPr>
            <p:ph idx="1"/>
          </p:nvPr>
        </p:nvSpPr>
        <p:spPr/>
        <p:txBody>
          <a:bodyPr>
            <a:normAutofit lnSpcReduction="10000"/>
          </a:bodyPr>
          <a:lstStyle/>
          <a:p>
            <a:r>
              <a:rPr lang="en-AU" dirty="0"/>
              <a:t>Some of Bach’s worked prior clearly stated his purpose during the </a:t>
            </a:r>
            <a:r>
              <a:rPr lang="en-AU" dirty="0" err="1"/>
              <a:t>Cothen</a:t>
            </a:r>
            <a:r>
              <a:rPr lang="en-AU" dirty="0"/>
              <a:t> period. Examples include:</a:t>
            </a:r>
          </a:p>
          <a:p>
            <a:pPr lvl="1"/>
            <a:r>
              <a:rPr lang="en-AU" dirty="0"/>
              <a:t>Brandenburg Concertos to Christian Ludwig</a:t>
            </a:r>
          </a:p>
          <a:p>
            <a:pPr lvl="1"/>
            <a:r>
              <a:rPr lang="en-AU" dirty="0"/>
              <a:t>Clavier-</a:t>
            </a:r>
            <a:r>
              <a:rPr lang="en-AU" dirty="0" err="1"/>
              <a:t>Buchlein</a:t>
            </a:r>
            <a:r>
              <a:rPr lang="en-AU" dirty="0"/>
              <a:t> to W. F. Bach</a:t>
            </a:r>
          </a:p>
          <a:p>
            <a:pPr lvl="1"/>
            <a:r>
              <a:rPr lang="en-AU" dirty="0"/>
              <a:t>The Well-Tempered Clavier for his sons</a:t>
            </a:r>
          </a:p>
          <a:p>
            <a:r>
              <a:rPr lang="en-AU" dirty="0"/>
              <a:t>The accepted reason of composition suggests that the Solo works were dedicated to the violinist Johann </a:t>
            </a:r>
            <a:r>
              <a:rPr lang="en-AU" dirty="0" err="1"/>
              <a:t>Pisendel</a:t>
            </a:r>
            <a:r>
              <a:rPr lang="en-AU" dirty="0"/>
              <a:t> of the Dresden Court</a:t>
            </a:r>
          </a:p>
          <a:p>
            <a:r>
              <a:rPr lang="en-AU" dirty="0"/>
              <a:t>However, an underlying composition reason could be in memory of his late wife</a:t>
            </a:r>
          </a:p>
        </p:txBody>
      </p:sp>
    </p:spTree>
    <p:extLst>
      <p:ext uri="{BB962C8B-B14F-4D97-AF65-F5344CB8AC3E}">
        <p14:creationId xmlns:p14="http://schemas.microsoft.com/office/powerpoint/2010/main" val="13265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9456-AD2E-41AB-A159-AB4DC8FA0BF8}"/>
              </a:ext>
            </a:extLst>
          </p:cNvPr>
          <p:cNvSpPr>
            <a:spLocks noGrp="1"/>
          </p:cNvSpPr>
          <p:nvPr>
            <p:ph type="title"/>
          </p:nvPr>
        </p:nvSpPr>
        <p:spPr/>
        <p:txBody>
          <a:bodyPr/>
          <a:lstStyle/>
          <a:p>
            <a:r>
              <a:rPr lang="en-AU" dirty="0"/>
              <a:t>Musical Structure</a:t>
            </a:r>
          </a:p>
        </p:txBody>
      </p:sp>
      <p:sp>
        <p:nvSpPr>
          <p:cNvPr id="3" name="Content Placeholder 2">
            <a:extLst>
              <a:ext uri="{FF2B5EF4-FFF2-40B4-BE49-F238E27FC236}">
                <a16:creationId xmlns:a16="http://schemas.microsoft.com/office/drawing/2014/main" id="{C84FDEC0-9017-4CEF-B14F-2DB2A06D9597}"/>
              </a:ext>
            </a:extLst>
          </p:cNvPr>
          <p:cNvSpPr>
            <a:spLocks noGrp="1"/>
          </p:cNvSpPr>
          <p:nvPr>
            <p:ph idx="1"/>
          </p:nvPr>
        </p:nvSpPr>
        <p:spPr/>
        <p:txBody>
          <a:bodyPr>
            <a:normAutofit fontScale="92500" lnSpcReduction="10000"/>
          </a:bodyPr>
          <a:lstStyle/>
          <a:p>
            <a:r>
              <a:rPr lang="en-AU" dirty="0"/>
              <a:t>Sonatas:</a:t>
            </a:r>
          </a:p>
          <a:p>
            <a:pPr lvl="1"/>
            <a:r>
              <a:rPr lang="en-AU" dirty="0"/>
              <a:t>Sonata da chiesa (slow-fast-slow-fast)</a:t>
            </a:r>
          </a:p>
          <a:p>
            <a:pPr lvl="1"/>
            <a:r>
              <a:rPr lang="en-AU" dirty="0"/>
              <a:t>1</a:t>
            </a:r>
            <a:r>
              <a:rPr lang="en-AU" baseline="30000" dirty="0"/>
              <a:t>st</a:t>
            </a:r>
            <a:r>
              <a:rPr lang="en-AU" dirty="0"/>
              <a:t> – Prelude</a:t>
            </a:r>
          </a:p>
          <a:p>
            <a:pPr lvl="1"/>
            <a:r>
              <a:rPr lang="en-AU" dirty="0"/>
              <a:t>2</a:t>
            </a:r>
            <a:r>
              <a:rPr lang="en-AU" baseline="30000" dirty="0"/>
              <a:t>nd</a:t>
            </a:r>
            <a:r>
              <a:rPr lang="en-AU" dirty="0"/>
              <a:t> – Fugue</a:t>
            </a:r>
          </a:p>
          <a:p>
            <a:pPr lvl="1"/>
            <a:r>
              <a:rPr lang="en-AU" dirty="0"/>
              <a:t>3</a:t>
            </a:r>
            <a:r>
              <a:rPr lang="en-AU" baseline="30000" dirty="0"/>
              <a:t>rd</a:t>
            </a:r>
            <a:r>
              <a:rPr lang="en-AU" dirty="0"/>
              <a:t> – Lyrical Movement </a:t>
            </a:r>
          </a:p>
          <a:p>
            <a:pPr lvl="1"/>
            <a:r>
              <a:rPr lang="en-AU" dirty="0"/>
              <a:t>4</a:t>
            </a:r>
            <a:r>
              <a:rPr lang="en-AU" baseline="30000" dirty="0"/>
              <a:t>th</a:t>
            </a:r>
            <a:r>
              <a:rPr lang="en-AU" dirty="0"/>
              <a:t> – Binary Suite (AB or AA’)</a:t>
            </a:r>
          </a:p>
          <a:p>
            <a:r>
              <a:rPr lang="en-AU" dirty="0"/>
              <a:t>Partitas:</a:t>
            </a:r>
          </a:p>
          <a:p>
            <a:pPr lvl="1"/>
            <a:r>
              <a:rPr lang="en-AU" dirty="0"/>
              <a:t>Baroque styles: allemande, courante, </a:t>
            </a:r>
            <a:r>
              <a:rPr lang="en-AU" dirty="0" err="1"/>
              <a:t>sarabande</a:t>
            </a:r>
            <a:r>
              <a:rPr lang="en-AU" dirty="0"/>
              <a:t>, gigue and </a:t>
            </a:r>
            <a:r>
              <a:rPr lang="en-AU" dirty="0" err="1"/>
              <a:t>galanteries</a:t>
            </a:r>
            <a:endParaRPr lang="en-AU" dirty="0"/>
          </a:p>
          <a:p>
            <a:pPr lvl="1"/>
            <a:r>
              <a:rPr lang="en-AU" dirty="0"/>
              <a:t>Generally had new elements added in for each new partita</a:t>
            </a:r>
          </a:p>
          <a:p>
            <a:pPr lvl="1"/>
            <a:r>
              <a:rPr lang="en-AU" dirty="0"/>
              <a:t>Unorthodox in design compared to other works (example: Telemann Fantasies)</a:t>
            </a:r>
          </a:p>
        </p:txBody>
      </p:sp>
    </p:spTree>
    <p:extLst>
      <p:ext uri="{BB962C8B-B14F-4D97-AF65-F5344CB8AC3E}">
        <p14:creationId xmlns:p14="http://schemas.microsoft.com/office/powerpoint/2010/main" val="180956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77A1-2722-4793-8951-5B11D295984B}"/>
              </a:ext>
            </a:extLst>
          </p:cNvPr>
          <p:cNvSpPr>
            <a:spLocks noGrp="1"/>
          </p:cNvSpPr>
          <p:nvPr>
            <p:ph type="title"/>
          </p:nvPr>
        </p:nvSpPr>
        <p:spPr>
          <a:xfrm>
            <a:off x="838200" y="365125"/>
            <a:ext cx="10515600" cy="1325563"/>
          </a:xfrm>
        </p:spPr>
        <p:txBody>
          <a:bodyPr/>
          <a:lstStyle/>
          <a:p>
            <a:r>
              <a:rPr lang="en-AU" dirty="0"/>
              <a:t>Musical Structure (Continued) </a:t>
            </a:r>
          </a:p>
        </p:txBody>
      </p:sp>
      <p:sp>
        <p:nvSpPr>
          <p:cNvPr id="3" name="Content Placeholder 2">
            <a:extLst>
              <a:ext uri="{FF2B5EF4-FFF2-40B4-BE49-F238E27FC236}">
                <a16:creationId xmlns:a16="http://schemas.microsoft.com/office/drawing/2014/main" id="{353DE734-3684-4295-B85C-E56308C2D803}"/>
              </a:ext>
            </a:extLst>
          </p:cNvPr>
          <p:cNvSpPr>
            <a:spLocks noGrp="1"/>
          </p:cNvSpPr>
          <p:nvPr>
            <p:ph idx="1"/>
          </p:nvPr>
        </p:nvSpPr>
        <p:spPr/>
        <p:txBody>
          <a:bodyPr/>
          <a:lstStyle/>
          <a:p>
            <a:r>
              <a:rPr lang="en-AU" dirty="0"/>
              <a:t>18</a:t>
            </a:r>
            <a:r>
              <a:rPr lang="en-AU" baseline="30000" dirty="0"/>
              <a:t>th</a:t>
            </a:r>
            <a:r>
              <a:rPr lang="en-AU" dirty="0"/>
              <a:t> Century were more melodic and soloistic (Example: Pictorial violin music – </a:t>
            </a:r>
            <a:r>
              <a:rPr lang="en-AU" dirty="0" err="1"/>
              <a:t>Vivalid’s</a:t>
            </a:r>
            <a:r>
              <a:rPr lang="en-AU" dirty="0"/>
              <a:t> 4 seasons)</a:t>
            </a:r>
          </a:p>
          <a:p>
            <a:r>
              <a:rPr lang="en-AU" dirty="0"/>
              <a:t>German Violin School was famed for polyphonic playing</a:t>
            </a:r>
          </a:p>
          <a:p>
            <a:endParaRPr lang="en-AU" dirty="0"/>
          </a:p>
        </p:txBody>
      </p:sp>
    </p:spTree>
    <p:extLst>
      <p:ext uri="{BB962C8B-B14F-4D97-AF65-F5344CB8AC3E}">
        <p14:creationId xmlns:p14="http://schemas.microsoft.com/office/powerpoint/2010/main" val="234601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eet music design templat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music design slides.potx" id="{09D230C4-ED1F-4782-ABA0-B528A81E30C6}" vid="{782C1FB5-44AD-41D7-B4F1-9A54F55FAEF7}"/>
    </a:ext>
  </a:extLst>
</a:theme>
</file>

<file path=ppt/theme/theme2.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Sheet music design slides</Template>
  <TotalTime>351</TotalTime>
  <Words>1704</Words>
  <Application>Microsoft Office PowerPoint</Application>
  <PresentationFormat>Widescreen</PresentationFormat>
  <Paragraphs>143</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Sheet music design template</vt:lpstr>
      <vt:lpstr>Bach: 6 Violin Sonatas and Partitas for Solo Violin (BWV 1001 – 1006)</vt:lpstr>
      <vt:lpstr>Short Biography of Bach</vt:lpstr>
      <vt:lpstr>Bach in Cothen (1717 – 1723)</vt:lpstr>
      <vt:lpstr>The Violinist Bach???</vt:lpstr>
      <vt:lpstr>The Journey of the Manuscript</vt:lpstr>
      <vt:lpstr>PowerPoint Presentation</vt:lpstr>
      <vt:lpstr>Reason of Composition</vt:lpstr>
      <vt:lpstr>Musical Structure</vt:lpstr>
      <vt:lpstr>Musical Structure (Continued) </vt:lpstr>
      <vt:lpstr>PowerPoint Presentation</vt:lpstr>
      <vt:lpstr>First Performance(s)</vt:lpstr>
      <vt:lpstr>Performance Techniques </vt:lpstr>
      <vt:lpstr>Fun Trivia</vt:lpstr>
      <vt:lpstr>PowerPoint Presentation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 6 Violin Sonatas and Partitas for Solo Violin</dc:title>
  <dc:creator>Akira Wang</dc:creator>
  <cp:lastModifiedBy>Akira Wang</cp:lastModifiedBy>
  <cp:revision>64</cp:revision>
  <cp:lastPrinted>2018-05-22T04:10:55Z</cp:lastPrinted>
  <dcterms:created xsi:type="dcterms:W3CDTF">2018-05-17T08:56:35Z</dcterms:created>
  <dcterms:modified xsi:type="dcterms:W3CDTF">2018-05-23T06:28:36Z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