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64" r:id="rId2"/>
    <p:sldId id="276" r:id="rId3"/>
    <p:sldId id="266" r:id="rId4"/>
    <p:sldId id="294" r:id="rId5"/>
    <p:sldId id="273" r:id="rId6"/>
    <p:sldId id="281" r:id="rId7"/>
    <p:sldId id="295" r:id="rId8"/>
    <p:sldId id="293" r:id="rId9"/>
    <p:sldId id="296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F74"/>
    <a:srgbClr val="265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3" autoAdjust="0"/>
    <p:restoredTop sz="86323" autoAdjust="0"/>
  </p:normalViewPr>
  <p:slideViewPr>
    <p:cSldViewPr>
      <p:cViewPr varScale="1">
        <p:scale>
          <a:sx n="51" d="100"/>
          <a:sy n="51" d="100"/>
        </p:scale>
        <p:origin x="624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6" y="112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13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9334-A052-4E33-9591-83E938AA0EC0}" type="datetimeFigureOut">
              <a:rPr lang="en-US" smtClean="0"/>
              <a:pPr/>
              <a:t>3/21/2019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7CA42-5F04-4332-8FC3-1E9374AE098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6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c.gov.au/media/image-library/files/election-signage/adelaide-2010-3.j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arstechnica.com/tech-policy/2012/07/saving-american-elections-with-10-sided-dice-one-stats-profs-quest/" TargetMode="External"/><Relationship Id="rId5" Type="http://schemas.openxmlformats.org/officeDocument/2006/relationships/hyperlink" Target="https://en.wikipedia.org/wiki/File:Athenian_Secret_Ballot.jpg" TargetMode="External"/><Relationship Id="rId4" Type="http://schemas.openxmlformats.org/officeDocument/2006/relationships/hyperlink" Target="https://commons.wikimedia.org/wiki/File:Election_MG_3460.JPG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rey.ac.uk/features/new-advanced-e-voting-system-selected-australian-state-elec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ionwatch.edu.au/victoria-2014/click-here-democracy-e-vote-explaine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vote.vec.vic.gov.au/wbb/verification.html" TargetMode="External"/><Relationship Id="rId5" Type="http://schemas.openxmlformats.org/officeDocument/2006/relationships/hyperlink" Target="https://bitbucket.org/vvote/" TargetMode="External"/><Relationship Id="rId4" Type="http://schemas.openxmlformats.org/officeDocument/2006/relationships/hyperlink" Target="http://arxiv.org/abs/1404.6822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7CA42-5F04-4332-8FC3-1E9374AE0980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22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lvl="1"/>
            <a:r>
              <a:rPr lang="en-AU" dirty="0">
                <a:latin typeface="Calibri" panose="020F0502020204030204" pitchFamily="34" charset="0"/>
              </a:rPr>
              <a:t>Builds an evidence trail from cryptography</a:t>
            </a:r>
          </a:p>
          <a:p>
            <a:pPr lvl="1"/>
            <a:r>
              <a:rPr lang="en-AU" dirty="0"/>
              <a:t>Does use paper</a:t>
            </a:r>
          </a:p>
          <a:p>
            <a:pPr lvl="2"/>
            <a:r>
              <a:rPr lang="en-AU" dirty="0"/>
              <a:t>But not in the same way as a traditional ballot box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7CA42-5F04-4332-8FC3-1E9374AE0980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96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F5CA939-7EA6-49A0-830E-449EFEC624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1361" cy="4109761"/>
          </a:xfrm>
        </p:spPr>
        <p:txBody>
          <a:bodyPr/>
          <a:lstStyle/>
          <a:p>
            <a:pPr lvl="0"/>
            <a:r>
              <a:rPr lang="en-AU"/>
              <a:t>Australian Ballot box image from the AEC: </a:t>
            </a:r>
            <a:r>
              <a:rPr lang="en-AU" u="sng">
                <a:hlinkClick r:id="rId3"/>
              </a:rPr>
              <a:t>http://www.aec.gov.au/media/image-library/files/election-signage/adelaide-2010-3.jpg</a:t>
            </a:r>
            <a:r>
              <a:rPr lang="en-AU"/>
              <a:t> reused under Creative Commons License.</a:t>
            </a:r>
          </a:p>
          <a:p>
            <a:pPr lvl="0"/>
            <a:endParaRPr lang="en-AU"/>
          </a:p>
          <a:p>
            <a:pPr lvl="0"/>
            <a:r>
              <a:rPr lang="en-AU"/>
              <a:t>French urne image by Rama: </a:t>
            </a:r>
            <a:r>
              <a:rPr lang="en-AU" u="sng">
                <a:hlinkClick r:id="rId4"/>
              </a:rPr>
              <a:t>https://commons.wikimedia.org/wiki/File:Election_MG_3460.JPG</a:t>
            </a:r>
            <a:r>
              <a:rPr lang="en-AU"/>
              <a:t> reused under Creative Commons License.</a:t>
            </a:r>
          </a:p>
          <a:p>
            <a:pPr lvl="0"/>
            <a:endParaRPr lang="en-AU"/>
          </a:p>
          <a:p>
            <a:pPr lvl="0"/>
            <a:r>
              <a:rPr lang="en-AU"/>
              <a:t>Athenian voting disks image by Sharon Mollerus:</a:t>
            </a:r>
          </a:p>
          <a:p>
            <a:pPr lvl="0"/>
            <a:r>
              <a:rPr lang="en-AU" u="sng">
                <a:hlinkClick r:id="rId5"/>
              </a:rPr>
              <a:t>https://en.wikipedia.org/wiki/File:Athenian_Secret_Ballot.jpg</a:t>
            </a:r>
            <a:r>
              <a:rPr lang="en-AU"/>
              <a:t> reused under Creative Commons License</a:t>
            </a:r>
          </a:p>
          <a:p>
            <a:pPr lvl="0"/>
            <a:endParaRPr lang="en-AU"/>
          </a:p>
          <a:p>
            <a:pPr lvl="0"/>
            <a:r>
              <a:rPr lang="en-AU"/>
              <a:t>Risk Limiting Audits by Philip Stark and Ron Rivest, reproduced from Ars Technica with permission.  </a:t>
            </a:r>
            <a:r>
              <a:rPr lang="en-AU" u="sng">
                <a:hlinkClick r:id="rId6"/>
              </a:rPr>
              <a:t>http://arstechnica.com/tech-policy/2012/07/saving-american-elections-with-10-sided-dice-one-stats-profs-quest/</a:t>
            </a:r>
            <a:endParaRPr lang="en-AU"/>
          </a:p>
          <a:p>
            <a:pPr lvl="0"/>
            <a:endParaRPr lang="en-AU"/>
          </a:p>
          <a:p>
            <a:pPr lvl="0"/>
            <a:endParaRPr lang="en-AU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A5AD5BC-80AF-472E-A724-0913D0F6339E}"/>
              </a:ext>
            </a:extLst>
          </p:cNvPr>
          <p:cNvSpPr/>
          <p:nvPr/>
        </p:nvSpPr>
        <p:spPr>
          <a:xfrm>
            <a:off x="3884764" y="8685364"/>
            <a:ext cx="2966761" cy="45216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Photo: Prof Steve Schneider, U Surrey. </a:t>
            </a:r>
            <a:r>
              <a:rPr lang="en-AU" dirty="0">
                <a:hlinkClick r:id="rId3"/>
              </a:rPr>
              <a:t>http://www.surrey.ac.uk/features/new-advanced-e-voting-system-selected-australian-state-election</a:t>
            </a:r>
            <a:r>
              <a:rPr lang="en-AU" dirty="0"/>
              <a:t>  Reproduced with permission.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7CA42-5F04-4332-8FC3-1E9374AE0980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24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98" y="4343677"/>
            <a:ext cx="5486516" cy="4113678"/>
          </a:xfrm>
        </p:spPr>
        <p:txBody>
          <a:bodyPr lIns="90004" tIns="44997" rIns="90004" bIns="44997"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5082" y="8686023"/>
            <a:ext cx="2970969" cy="456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E8FEED-ADD2-4634-B84D-7139A3A89B89}" type="slidenum">
              <a:rPr/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Garamond" pitchFamily="18"/>
              <a:cs typeface="Arial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029200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Voters’ guide to verification: </a:t>
            </a:r>
            <a:r>
              <a:rPr lang="en-AU" sz="1400" dirty="0">
                <a:hlinkClick r:id="rId3"/>
              </a:rPr>
              <a:t>http://electionwatch.edu.au/victoria-2014/click-here-democracy-e-vote-explained</a:t>
            </a:r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Technical Report: </a:t>
            </a:r>
            <a:r>
              <a:rPr lang="en-AU" sz="1400" dirty="0">
                <a:hlinkClick r:id="rId4"/>
              </a:rPr>
              <a:t>http://arxiv.org/abs/1404.6822</a:t>
            </a:r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Source Code: </a:t>
            </a:r>
            <a:r>
              <a:rPr lang="en-AU" sz="1400" dirty="0">
                <a:hlinkClick r:id="rId5"/>
              </a:rPr>
              <a:t>https://bitbucket.org/vvote/</a:t>
            </a:r>
            <a:endParaRPr lang="en-AU" sz="1400" dirty="0"/>
          </a:p>
          <a:p>
            <a:endParaRPr lang="en-AU" sz="1400" dirty="0"/>
          </a:p>
          <a:p>
            <a:r>
              <a:rPr lang="en-AU" sz="1400" dirty="0"/>
              <a:t>Verification Data: </a:t>
            </a:r>
            <a:r>
              <a:rPr lang="en-AU" sz="1400" dirty="0">
                <a:hlinkClick r:id="rId6"/>
              </a:rPr>
              <a:t>http://evote.vec.vic.gov.au/wbb/verification.html</a:t>
            </a:r>
            <a:endParaRPr lang="en-AU"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Jakobsson</a:t>
            </a:r>
            <a:r>
              <a:rPr lang="en-AU" dirty="0"/>
              <a:t>, Markus, Ari </a:t>
            </a:r>
            <a:r>
              <a:rPr lang="en-AU" dirty="0" err="1"/>
              <a:t>Juels</a:t>
            </a:r>
            <a:r>
              <a:rPr lang="en-AU" dirty="0"/>
              <a:t>, and Ronald L. </a:t>
            </a:r>
            <a:r>
              <a:rPr lang="en-AU" dirty="0" err="1"/>
              <a:t>Rivest</a:t>
            </a:r>
            <a:r>
              <a:rPr lang="en-AU" dirty="0"/>
              <a:t>. "Making Mix Nets Robust For Electronic Voting By Randomized Partial Checking." </a:t>
            </a:r>
            <a:r>
              <a:rPr lang="en-AU" i="1" dirty="0"/>
              <a:t>USENIX security symposium</a:t>
            </a:r>
            <a:r>
              <a:rPr lang="en-AU" dirty="0"/>
              <a:t>. 2002.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7CA42-5F04-4332-8FC3-1E9374AE0980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31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221" name="Line 5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5" name="Picture 9" descr="5011_PPT_BG_EndPag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9226" name="Line 10"/>
          <p:cNvSpPr>
            <a:spLocks noChangeShapeType="1"/>
          </p:cNvSpPr>
          <p:nvPr userDrawn="1"/>
        </p:nvSpPr>
        <p:spPr bwMode="auto">
          <a:xfrm>
            <a:off x="3144838" y="1785938"/>
            <a:ext cx="1587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229" name="Picture 13" descr="UOM-Rev3D_S_sm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6225" y="1752600"/>
            <a:ext cx="1347788" cy="1366838"/>
          </a:xfrm>
          <a:prstGeom prst="rect">
            <a:avLst/>
          </a:prstGeom>
          <a:noFill/>
        </p:spPr>
      </p:pic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905000"/>
            <a:ext cx="548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0193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9055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1033" name="Picture 9" descr="UOM-Rev3D_S_s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119063"/>
            <a:ext cx="860425" cy="871537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AU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1037" name="Picture 13" descr="UOM-Rev3D_H_s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07950"/>
            <a:ext cx="2362200" cy="612775"/>
          </a:xfrm>
          <a:prstGeom prst="rect">
            <a:avLst/>
          </a:prstGeom>
          <a:noFill/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00336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9525">
            <a:noFill/>
            <a:miter lim="800000"/>
            <a:headEnd/>
            <a:tailEnd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txBody>
          <a:bodyPr wrap="none" anchor="ctr"/>
          <a:lstStyle/>
          <a:p>
            <a:pPr algn="ctr"/>
            <a:endParaRPr lang="en-AU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76200"/>
            <a:ext cx="579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jpe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2.jpeg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ions.nsw.gov.au/Voters/Other-voting-options/iVote-online-and-telephone-vot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news.com.au/news/nsw-electoral-commission-confirms-ivote-contains-critical-scytl-crypto-defect-520460" TargetMode="External"/><Relationship Id="rId2" Type="http://schemas.openxmlformats.org/officeDocument/2006/relationships/hyperlink" Target="https://people.eng.unimelb.edu.au/vjteague/SwissVo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.com.au/article/658709/nsw-ivote-could-face-renewed-scrutiny-after-swiss-svote-flaw-reveal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676400"/>
            <a:ext cx="5562600" cy="2590800"/>
          </a:xfrm>
        </p:spPr>
        <p:txBody>
          <a:bodyPr/>
          <a:lstStyle/>
          <a:p>
            <a:r>
              <a:rPr lang="en-AU" sz="4800" dirty="0"/>
              <a:t>Verifiable e-voting </a:t>
            </a:r>
            <a:br>
              <a:rPr lang="en-AU" sz="4800" dirty="0"/>
            </a:br>
            <a:r>
              <a:rPr lang="en-AU" sz="4800" dirty="0"/>
              <a:t>What it is and what it isn’t</a:t>
            </a:r>
            <a:endParaRPr lang="en-AU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610600" cy="1066800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dirty="0"/>
              <a:t>COMP 10001</a:t>
            </a:r>
          </a:p>
          <a:p>
            <a:pPr algn="l"/>
            <a:r>
              <a:rPr lang="en-US" sz="1600" b="1" dirty="0"/>
              <a:t>Vanessa Teague</a:t>
            </a:r>
          </a:p>
          <a:p>
            <a:pPr algn="l"/>
            <a:r>
              <a:rPr lang="en-US" sz="1600" dirty="0" err="1"/>
              <a:t>Dept</a:t>
            </a:r>
            <a:r>
              <a:rPr lang="en-US" sz="1600" dirty="0"/>
              <a:t> of Computing and Information Systems</a:t>
            </a:r>
          </a:p>
          <a:p>
            <a:pPr algn="l"/>
            <a:r>
              <a:rPr lang="en-US" sz="1600" dirty="0"/>
              <a:t>The University of Melbourne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983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7F80-5955-461A-A1EB-C90E3569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for some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C968-8A34-4AB0-A06B-C2408873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Think of a very large prime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  <a:p>
            <a:pPr lvl="1"/>
            <a:r>
              <a:rPr lang="en-US" dirty="0"/>
              <a:t>At least 2048 bits long (600 decimal digits)</a:t>
            </a:r>
          </a:p>
          <a:p>
            <a:r>
              <a:rPr lang="en-US" dirty="0"/>
              <a:t>And a (smaller) number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dirty="0"/>
              <a:t>Think of a very large secret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  <a:p>
            <a:r>
              <a:rPr lang="en-US" dirty="0"/>
              <a:t>Publish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g,p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baseline="30000" dirty="0" err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mod p</a:t>
            </a:r>
          </a:p>
          <a:p>
            <a:pPr lvl="1"/>
            <a:r>
              <a:rPr lang="en-US" dirty="0"/>
              <a:t>mod just means take the remainder after division </a:t>
            </a:r>
          </a:p>
          <a:p>
            <a:pPr lvl="1"/>
            <a:r>
              <a:rPr lang="en-US" dirty="0"/>
              <a:t>This is your public key</a:t>
            </a:r>
          </a:p>
          <a:p>
            <a:r>
              <a:rPr lang="en-US" dirty="0"/>
              <a:t>Keep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en-US" dirty="0"/>
              <a:t>secret</a:t>
            </a:r>
          </a:p>
          <a:p>
            <a:pPr lvl="1"/>
            <a:r>
              <a:rPr lang="en-US" dirty="0"/>
              <a:t>This is your private key.</a:t>
            </a:r>
          </a:p>
          <a:p>
            <a:r>
              <a:rPr lang="en-US" dirty="0"/>
              <a:t>Assumption: Given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g,p,h</a:t>
            </a:r>
            <a:r>
              <a:rPr lang="en-US" dirty="0"/>
              <a:t>, it’s not feasible to compute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the “discrete log assumption”</a:t>
            </a:r>
          </a:p>
        </p:txBody>
      </p:sp>
    </p:spTree>
    <p:extLst>
      <p:ext uri="{BB962C8B-B14F-4D97-AF65-F5344CB8AC3E}">
        <p14:creationId xmlns:p14="http://schemas.microsoft.com/office/powerpoint/2010/main" val="8230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DD3-0222-4251-8068-DDA6876E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was wrong with the shuffle proof?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8DEE-6778-404A-A0F1-8AE9120F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/>
          <a:lstStyle/>
          <a:p>
            <a:r>
              <a:rPr lang="en-US" dirty="0"/>
              <a:t>There were some numbers</a:t>
            </a:r>
          </a:p>
          <a:p>
            <a:r>
              <a:rPr lang="en-US" dirty="0"/>
              <a:t>Call them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g, h</a:t>
            </a:r>
            <a:r>
              <a:rPr lang="en-US" dirty="0"/>
              <a:t>,</a:t>
            </a:r>
          </a:p>
          <a:p>
            <a:r>
              <a:rPr lang="en-US" dirty="0"/>
              <a:t>The proof was proven secure under the discrete log assumption</a:t>
            </a:r>
          </a:p>
          <a:p>
            <a:r>
              <a:rPr lang="en-US" dirty="0"/>
              <a:t>But there was no proof that somebody didn’t just make up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and compute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g^x</a:t>
            </a:r>
            <a:r>
              <a:rPr lang="en-US" dirty="0"/>
              <a:t>.</a:t>
            </a:r>
          </a:p>
          <a:p>
            <a:r>
              <a:rPr lang="en-US" dirty="0"/>
              <a:t>If a mixer knew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, it could produce a “proof” that passed verification but manipulated votes </a:t>
            </a:r>
          </a:p>
        </p:txBody>
      </p:sp>
    </p:spTree>
    <p:extLst>
      <p:ext uri="{BB962C8B-B14F-4D97-AF65-F5344CB8AC3E}">
        <p14:creationId xmlns:p14="http://schemas.microsoft.com/office/powerpoint/2010/main" val="291324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2562"/>
            <a:ext cx="6266996" cy="778382"/>
          </a:xfrm>
        </p:spPr>
        <p:txBody>
          <a:bodyPr/>
          <a:lstStyle/>
          <a:p>
            <a:r>
              <a:rPr lang="en-US" dirty="0"/>
              <a:t>What’s wrong with this picture?</a:t>
            </a:r>
          </a:p>
        </p:txBody>
      </p:sp>
      <p:pic>
        <p:nvPicPr>
          <p:cNvPr id="1027" name="Picture 3" descr="C:\Users\b-vanete\AppData\Local\Microsoft\Windows\Temporary Internet Files\Content.IE5\ST3E673Q\MC9003835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6" y="5569686"/>
            <a:ext cx="434340" cy="9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-vanete\AppData\Local\Microsoft\Windows\Temporary Internet Files\Content.IE5\QF067KC7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" y="1840184"/>
            <a:ext cx="786537" cy="9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-vanete\AppData\Local\Microsoft\Windows\Temporary Internet Files\Content.IE5\DH0AT4QT\MC90043486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1" y="1657023"/>
            <a:ext cx="1295716" cy="12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-vanete\AppData\Local\Microsoft\Windows\Temporary Internet Files\Content.IE5\ST3E673Q\MC90043484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4917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-vanete\AppData\Local\Microsoft\Windows\Temporary Internet Files\Content.IE5\QF067KC7\MC9004315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3" y="3463678"/>
            <a:ext cx="1138969" cy="12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-vanete\AppData\Local\Microsoft\Windows\Temporary Internet Files\Content.IE5\DH0AT4QT\MC900431632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84" y="5273138"/>
            <a:ext cx="1378068" cy="13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b-vanete\AppData\Local\Microsoft\Windows\Temporary Internet Files\Content.IE5\TH3WLG61\MC90038916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9" y="3865171"/>
            <a:ext cx="879653" cy="8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69087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48" y="3461956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47" y="2200818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:\Users\b-vanete\AppData\Local\Microsoft\Windows\Temporary Internet Files\Content.IE5\TH3WLG61\MC900301338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707953"/>
            <a:ext cx="603199" cy="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250065" y="2348621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35492" y="3324484"/>
            <a:ext cx="2103308" cy="7833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35492" y="3463678"/>
            <a:ext cx="2331908" cy="23207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63163" y="2725188"/>
            <a:ext cx="192323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70879" y="6040668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227397" y="3832921"/>
            <a:ext cx="1264535" cy="2578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81800" y="2438400"/>
            <a:ext cx="533400" cy="1196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padlock_box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23928" y="1844824"/>
            <a:ext cx="845311" cy="936104"/>
          </a:xfrm>
          <a:prstGeom prst="rect">
            <a:avLst/>
          </a:prstGeom>
        </p:spPr>
      </p:pic>
      <p:pic>
        <p:nvPicPr>
          <p:cNvPr id="33" name="Picture 32" descr="12236155211606767678djmx1_cadenas_3_svg_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99992" y="2204864"/>
            <a:ext cx="198224" cy="277327"/>
          </a:xfrm>
          <a:prstGeom prst="rect">
            <a:avLst/>
          </a:prstGeom>
        </p:spPr>
      </p:pic>
      <p:pic>
        <p:nvPicPr>
          <p:cNvPr id="34" name="Picture 33" descr="padlock_box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95936" y="2852936"/>
            <a:ext cx="845311" cy="936104"/>
          </a:xfrm>
          <a:prstGeom prst="rect">
            <a:avLst/>
          </a:prstGeom>
        </p:spPr>
      </p:pic>
      <p:pic>
        <p:nvPicPr>
          <p:cNvPr id="35" name="Picture 34" descr="12236155211606767678djmx1_cadenas_3_svg_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0" y="3212976"/>
            <a:ext cx="198224" cy="277327"/>
          </a:xfrm>
          <a:prstGeom prst="rect">
            <a:avLst/>
          </a:prstGeom>
        </p:spPr>
      </p:pic>
      <p:pic>
        <p:nvPicPr>
          <p:cNvPr id="36" name="Picture 35" descr="padlock_box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23928" y="4005064"/>
            <a:ext cx="845311" cy="936104"/>
          </a:xfrm>
          <a:prstGeom prst="rect">
            <a:avLst/>
          </a:prstGeom>
        </p:spPr>
      </p:pic>
      <p:pic>
        <p:nvPicPr>
          <p:cNvPr id="37" name="Picture 36" descr="12236155211606767678djmx1_cadenas_3_svg_m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99992" y="4365104"/>
            <a:ext cx="198224" cy="277327"/>
          </a:xfrm>
          <a:prstGeom prst="rect">
            <a:avLst/>
          </a:prstGeom>
        </p:spPr>
      </p:pic>
      <p:pic>
        <p:nvPicPr>
          <p:cNvPr id="38" name="Picture 37" descr="12279751991093908258rg1024_key_svg_m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63208" y="1224662"/>
            <a:ext cx="576064" cy="528693"/>
          </a:xfrm>
          <a:prstGeom prst="rect">
            <a:avLst/>
          </a:prstGeom>
          <a:solidFill>
            <a:srgbClr val="FFCC00"/>
          </a:solidFill>
        </p:spPr>
      </p:pic>
      <p:sp>
        <p:nvSpPr>
          <p:cNvPr id="39" name="TextBox 38"/>
          <p:cNvSpPr txBox="1"/>
          <p:nvPr/>
        </p:nvSpPr>
        <p:spPr>
          <a:xfrm>
            <a:off x="5466175" y="3470939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Electoral </a:t>
            </a:r>
          </a:p>
          <a:p>
            <a:r>
              <a:rPr lang="en-AU" dirty="0"/>
              <a:t>Commission</a:t>
            </a:r>
          </a:p>
          <a:p>
            <a:r>
              <a:rPr lang="en-AU" dirty="0"/>
              <a:t>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504" y="1219200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Voters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5184" y="12741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60814" y="1351219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Votes via Internet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85837" y="1472357"/>
            <a:ext cx="19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Election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34EAF-4893-4674-80FC-678D7F22800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06" y="1894898"/>
            <a:ext cx="1085512" cy="15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End-to-end verifiability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5105400"/>
          </a:xfrm>
        </p:spPr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How do you know that</a:t>
            </a:r>
          </a:p>
          <a:p>
            <a:pPr lvl="1"/>
            <a:r>
              <a:rPr lang="en-AU" dirty="0">
                <a:latin typeface="Calibri" panose="020F0502020204030204" pitchFamily="34" charset="0"/>
              </a:rPr>
              <a:t>Your vote is cast as you intended?</a:t>
            </a:r>
          </a:p>
          <a:p>
            <a:pPr lvl="1"/>
            <a:r>
              <a:rPr lang="en-AU" dirty="0">
                <a:latin typeface="Calibri" panose="020F0502020204030204" pitchFamily="34" charset="0"/>
              </a:rPr>
              <a:t>Your vote is included as cast?</a:t>
            </a:r>
          </a:p>
          <a:p>
            <a:pPr lvl="1"/>
            <a:r>
              <a:rPr lang="en-AU" dirty="0">
                <a:latin typeface="Calibri" panose="020F0502020204030204" pitchFamily="34" charset="0"/>
              </a:rPr>
              <a:t>All the votes are properly decrypted and tallied?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043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75437268-1B6F-45B6-B1E9-B76FA748A2FE}"/>
              </a:ext>
            </a:extLst>
          </p:cNvPr>
          <p:cNvSpPr/>
          <p:nvPr/>
        </p:nvSpPr>
        <p:spPr>
          <a:xfrm>
            <a:off x="2971801" y="914492"/>
            <a:ext cx="5786277" cy="5094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ctr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cs typeface="DejaVu Sans"/>
              </a:rPr>
              <a:t>Public evidence of the right result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b="1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cs typeface="DejaVu Sans"/>
              </a:rPr>
              <a:t>from secret votes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80D2E96-E1C2-4552-A4BE-02388DE1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284" y="1828892"/>
            <a:ext cx="2448360" cy="19119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4B7FFCD8-BA93-43FB-A155-69726321CF99}"/>
              </a:ext>
            </a:extLst>
          </p:cNvPr>
          <p:cNvSpPr/>
          <p:nvPr/>
        </p:nvSpPr>
        <p:spPr>
          <a:xfrm>
            <a:off x="89639" y="1504892"/>
            <a:ext cx="2306875" cy="39060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The Australian ballot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E3F5929-CBA9-4DC5-8150-DEEA65D1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4" y="4038566"/>
            <a:ext cx="2758324" cy="18367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1F5218C1-3BA6-41BE-8A97-E74E3889708D}"/>
              </a:ext>
            </a:extLst>
          </p:cNvPr>
          <p:cNvSpPr/>
          <p:nvPr/>
        </p:nvSpPr>
        <p:spPr>
          <a:xfrm>
            <a:off x="118798" y="3697294"/>
            <a:ext cx="3990240" cy="75636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French urne électorale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C90617E-0E3D-438A-BD53-B9653A65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484" y="4800691"/>
            <a:ext cx="252935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53B06E28-CCBA-4FC0-AD3D-4780934DEFE8}"/>
              </a:ext>
            </a:extLst>
          </p:cNvPr>
          <p:cNvSpPr/>
          <p:nvPr/>
        </p:nvSpPr>
        <p:spPr>
          <a:xfrm>
            <a:off x="5148721" y="4093649"/>
            <a:ext cx="3990240" cy="6955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Jury voting disks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(Athenian Agora, Ca. 300 BCE)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14757D-9D04-44AE-9AE0-64EBAB9BE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485" y="1878570"/>
            <a:ext cx="3349081" cy="2230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312DBB67-1BD2-48D5-BD66-067E0EBE64C5}"/>
              </a:ext>
            </a:extLst>
          </p:cNvPr>
          <p:cNvSpPr/>
          <p:nvPr/>
        </p:nvSpPr>
        <p:spPr>
          <a:xfrm>
            <a:off x="5164925" y="1523966"/>
            <a:ext cx="3493803" cy="75636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Risk-limiting audits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47C5537A-A5E4-41A1-993B-C8B54FCDB168}"/>
              </a:ext>
            </a:extLst>
          </p:cNvPr>
          <p:cNvSpPr/>
          <p:nvPr/>
        </p:nvSpPr>
        <p:spPr>
          <a:xfrm>
            <a:off x="3048116" y="2209767"/>
            <a:ext cx="1595161" cy="8171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AU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cs typeface="DejaVu Sans"/>
              </a:rPr>
              <a:t>vVote</a:t>
            </a: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  <a:p>
            <a:pPr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AU" sz="1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57950B57-4D86-4E5D-B172-F4BCE6F76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084" y="2590650"/>
            <a:ext cx="1865156" cy="186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66089A-DDC8-45D3-BF71-B33E55E5AC9B}"/>
              </a:ext>
            </a:extLst>
          </p:cNvPr>
          <p:cNvSpPr/>
          <p:nvPr/>
        </p:nvSpPr>
        <p:spPr>
          <a:xfrm>
            <a:off x="2862560" y="-23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cs typeface="DejaVu Sans"/>
              </a:rPr>
              <a:t>Public evidence of the right result from secret votes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Victorian </a:t>
            </a:r>
            <a:r>
              <a:rPr lang="en-AU" dirty="0" err="1"/>
              <a:t>vVote</a:t>
            </a:r>
            <a:r>
              <a:rPr lang="en-AU" dirty="0"/>
              <a:t>: end-to-end verifiable </a:t>
            </a:r>
            <a:r>
              <a:rPr lang="en-AU" dirty="0" err="1"/>
              <a:t>pollsite</a:t>
            </a:r>
            <a:r>
              <a:rPr lang="en-AU" dirty="0"/>
              <a:t> electronic voting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5223164" cy="522316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25259" y="2286000"/>
            <a:ext cx="391145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AU" sz="2400" kern="0" dirty="0">
                <a:latin typeface="Calibri" panose="020F0502020204030204" pitchFamily="34" charset="0"/>
              </a:rPr>
              <a:t>From supervised polling places in London and Vic</a:t>
            </a:r>
          </a:p>
          <a:p>
            <a:pPr eaLnBrk="1" hangingPunct="1"/>
            <a:r>
              <a:rPr lang="en-AU" sz="2400" kern="0" dirty="0">
                <a:latin typeface="Calibri" panose="020F0502020204030204" pitchFamily="34" charset="0"/>
              </a:rPr>
              <a:t>Voters take home a copy of their vote (encrypted)</a:t>
            </a:r>
          </a:p>
          <a:p>
            <a:pPr eaLnBrk="1" hangingPunct="1"/>
            <a:endParaRPr lang="en-AU" sz="2400" kern="0" dirty="0">
              <a:latin typeface="Calibri" panose="020F0502020204030204" pitchFamily="34" charset="0"/>
            </a:endParaRPr>
          </a:p>
          <a:p>
            <a:pPr eaLnBrk="1" hangingPunct="1"/>
            <a:endParaRPr lang="en-AU" sz="1800" kern="0" dirty="0"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AU" sz="1800" kern="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41" y="990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Vic State Election 2014</a:t>
            </a:r>
            <a:br>
              <a:rPr lang="en-AU" dirty="0">
                <a:solidFill>
                  <a:schemeClr val="accent6"/>
                </a:solidFill>
              </a:rPr>
            </a:br>
            <a:r>
              <a:rPr lang="en-AU" dirty="0">
                <a:solidFill>
                  <a:schemeClr val="accent6"/>
                </a:solidFill>
              </a:rPr>
              <a:t>1121 votes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1" t="2" r="14554" b="15747"/>
          <a:stretch/>
        </p:blipFill>
        <p:spPr>
          <a:xfrm>
            <a:off x="5580000" y="990600"/>
            <a:ext cx="2214000" cy="577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4" y="956829"/>
            <a:ext cx="4114622" cy="823909"/>
          </a:xfrm>
        </p:spPr>
        <p:txBody>
          <a:bodyPr/>
          <a:lstStyle/>
          <a:p>
            <a:pPr eaLnBrk="1" hangingPunct="1"/>
            <a:r>
              <a:rPr lang="en-AU" dirty="0">
                <a:solidFill>
                  <a:schemeClr val="accent6"/>
                </a:solidFill>
              </a:rPr>
              <a:t>Vic State Election 2014</a:t>
            </a:r>
            <a:br>
              <a:rPr lang="en-AU" dirty="0">
                <a:solidFill>
                  <a:schemeClr val="accent6"/>
                </a:solidFill>
              </a:rPr>
            </a:br>
            <a:r>
              <a:rPr lang="en-AU" dirty="0">
                <a:solidFill>
                  <a:schemeClr val="accent6"/>
                </a:solidFill>
              </a:rPr>
              <a:t>1121 votes from supervised polling places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962201" y="1399154"/>
            <a:ext cx="1714317" cy="1714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25"/>
          <p:cNvCxnSpPr/>
          <p:nvPr/>
        </p:nvCxnSpPr>
        <p:spPr>
          <a:xfrm flipV="1">
            <a:off x="2971800" y="2744536"/>
            <a:ext cx="2057400" cy="2"/>
          </a:xfrm>
          <a:prstGeom prst="bentConnector3">
            <a:avLst/>
          </a:prstGeom>
          <a:noFill/>
          <a:ln w="19083">
            <a:solidFill>
              <a:srgbClr val="095294"/>
            </a:solidFill>
            <a:prstDash val="solid"/>
            <a:tailEnd type="arrow"/>
          </a:ln>
        </p:spPr>
      </p:cxnSp>
      <p:sp>
        <p:nvSpPr>
          <p:cNvPr id="17" name="TextBox 21"/>
          <p:cNvSpPr/>
          <p:nvPr/>
        </p:nvSpPr>
        <p:spPr>
          <a:xfrm>
            <a:off x="4964762" y="838200"/>
            <a:ext cx="2191162" cy="6544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Electoral Commission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Vote Server</a:t>
            </a:r>
          </a:p>
        </p:txBody>
      </p:sp>
      <p:sp>
        <p:nvSpPr>
          <p:cNvPr id="21" name="TextBox 28"/>
          <p:cNvSpPr/>
          <p:nvPr/>
        </p:nvSpPr>
        <p:spPr>
          <a:xfrm>
            <a:off x="1149253" y="1850682"/>
            <a:ext cx="1427492" cy="3726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Vote; Receipt</a:t>
            </a:r>
          </a:p>
        </p:txBody>
      </p:sp>
      <p:pic>
        <p:nvPicPr>
          <p:cNvPr id="25" name="Ink 8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6600239" y="5105159"/>
            <a:ext cx="15480" cy="20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2971800" y="76200"/>
            <a:ext cx="5791200" cy="685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n-AU" kern="0" dirty="0"/>
              <a:t>Vic </a:t>
            </a:r>
            <a:r>
              <a:rPr lang="en-AU" kern="0" dirty="0" err="1"/>
              <a:t>vVote</a:t>
            </a:r>
            <a:endParaRPr lang="en-AU" kern="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5" y="2299336"/>
            <a:ext cx="1870364" cy="18703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4" r="14756"/>
          <a:stretch/>
        </p:blipFill>
        <p:spPr>
          <a:xfrm>
            <a:off x="3676500" y="1716927"/>
            <a:ext cx="648000" cy="21157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Straight Arrow Connector 59"/>
          <p:cNvCxnSpPr/>
          <p:nvPr/>
        </p:nvCxnSpPr>
        <p:spPr>
          <a:xfrm rot="10800000" flipV="1">
            <a:off x="6400800" y="2264812"/>
            <a:ext cx="888526" cy="1"/>
          </a:xfrm>
          <a:prstGeom prst="bentConnector3">
            <a:avLst/>
          </a:prstGeom>
          <a:noFill/>
          <a:ln w="19083">
            <a:solidFill>
              <a:srgbClr val="095294"/>
            </a:solidFill>
            <a:prstDash val="solid"/>
            <a:headEnd type="arrow"/>
            <a:tailEnd type="none"/>
          </a:ln>
        </p:spPr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087367"/>
            <a:ext cx="1167517" cy="1781455"/>
          </a:xfrm>
          <a:prstGeom prst="rect">
            <a:avLst/>
          </a:prstGeom>
        </p:spPr>
      </p:pic>
      <p:pic>
        <p:nvPicPr>
          <p:cNvPr id="16" name="Picture 15" descr="VECScreensho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276600"/>
            <a:ext cx="6096529" cy="3429298"/>
          </a:xfrm>
          <a:prstGeom prst="rect">
            <a:avLst/>
          </a:prstGeom>
        </p:spPr>
      </p:pic>
      <p:cxnSp>
        <p:nvCxnSpPr>
          <p:cNvPr id="19" name="Straight Arrow Connector 59"/>
          <p:cNvCxnSpPr/>
          <p:nvPr/>
        </p:nvCxnSpPr>
        <p:spPr>
          <a:xfrm rot="5400000" flipH="1" flipV="1">
            <a:off x="5981700" y="3009900"/>
            <a:ext cx="387351" cy="6351"/>
          </a:xfrm>
          <a:prstGeom prst="bentConnector3">
            <a:avLst>
              <a:gd name="adj1" fmla="val 50000"/>
            </a:avLst>
          </a:prstGeom>
          <a:noFill/>
          <a:ln w="19083">
            <a:solidFill>
              <a:srgbClr val="095294"/>
            </a:solidFill>
            <a:prstDash val="solid"/>
            <a:headEnd type="arrow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14373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4365F-61D0-41E6-A1BB-D8F48CA77A18}"/>
              </a:ext>
            </a:extLst>
          </p:cNvPr>
          <p:cNvSpPr txBox="1"/>
          <p:nvPr/>
        </p:nvSpPr>
        <p:spPr>
          <a:xfrm>
            <a:off x="2819400" y="115669"/>
            <a:ext cx="241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NSW </a:t>
            </a:r>
            <a:r>
              <a:rPr lang="en-US" sz="3600" dirty="0" err="1">
                <a:solidFill>
                  <a:schemeClr val="bg1"/>
                </a:solidFill>
              </a:rPr>
              <a:t>iVote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6686C-EAC0-470D-8AED-D1EFF3945A0C}"/>
              </a:ext>
            </a:extLst>
          </p:cNvPr>
          <p:cNvSpPr txBox="1"/>
          <p:nvPr/>
        </p:nvSpPr>
        <p:spPr>
          <a:xfrm>
            <a:off x="304800" y="1143000"/>
            <a:ext cx="85811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vote verification described here: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https://www.elections.nsw.gov.au/Voters/Other-voting-options/</a:t>
            </a:r>
          </a:p>
          <a:p>
            <a:r>
              <a:rPr lang="en-US" dirty="0" err="1">
                <a:hlinkClick r:id="rId2"/>
              </a:rPr>
              <a:t>iVote</a:t>
            </a:r>
            <a:r>
              <a:rPr lang="en-US" dirty="0">
                <a:hlinkClick r:id="rId2"/>
              </a:rPr>
              <a:t>-online-and-telephone-voting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vote online, then you use a (closed-source) app from the</a:t>
            </a:r>
          </a:p>
          <a:p>
            <a:r>
              <a:rPr lang="en-US" dirty="0"/>
              <a:t>Same company to check your vote.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353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Shuffle proof (</a:t>
            </a:r>
            <a:r>
              <a:rPr lang="en-AU" dirty="0" err="1"/>
              <a:t>vVote</a:t>
            </a:r>
            <a:r>
              <a:rPr lang="en-AU" dirty="0"/>
              <a:t>, </a:t>
            </a:r>
            <a:r>
              <a:rPr lang="en-AU" dirty="0" err="1"/>
              <a:t>SwissPost</a:t>
            </a:r>
            <a:r>
              <a:rPr lang="en-AU" dirty="0"/>
              <a:t>, and apparently iVote too)</a:t>
            </a:r>
          </a:p>
        </p:txBody>
      </p:sp>
      <p:pic>
        <p:nvPicPr>
          <p:cNvPr id="4" name="Picture 3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7971" y="2191370"/>
            <a:ext cx="399371" cy="442264"/>
          </a:xfrm>
          <a:prstGeom prst="rect">
            <a:avLst/>
          </a:prstGeom>
        </p:spPr>
      </p:pic>
      <p:pic>
        <p:nvPicPr>
          <p:cNvPr id="5" name="Picture 4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4982" y="2281471"/>
            <a:ext cx="93658" cy="131031"/>
          </a:xfrm>
          <a:prstGeom prst="rect">
            <a:avLst/>
          </a:prstGeom>
        </p:spPr>
      </p:pic>
      <p:pic>
        <p:nvPicPr>
          <p:cNvPr id="6" name="Picture 5" descr="padlock_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971" y="2746897"/>
            <a:ext cx="399371" cy="442264"/>
          </a:xfrm>
          <a:prstGeom prst="rect">
            <a:avLst/>
          </a:prstGeom>
        </p:spPr>
      </p:pic>
      <p:pic>
        <p:nvPicPr>
          <p:cNvPr id="7" name="Picture 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886" y="2853001"/>
            <a:ext cx="93658" cy="131031"/>
          </a:xfrm>
          <a:prstGeom prst="rect">
            <a:avLst/>
          </a:prstGeom>
        </p:spPr>
      </p:pic>
      <p:pic>
        <p:nvPicPr>
          <p:cNvPr id="8" name="Picture 7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7970" y="3325129"/>
            <a:ext cx="399371" cy="442264"/>
          </a:xfrm>
          <a:prstGeom prst="rect">
            <a:avLst/>
          </a:prstGeom>
        </p:spPr>
      </p:pic>
      <p:pic>
        <p:nvPicPr>
          <p:cNvPr id="9" name="Picture 8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522" y="3432656"/>
            <a:ext cx="93658" cy="131031"/>
          </a:xfrm>
          <a:prstGeom prst="rect">
            <a:avLst/>
          </a:prstGeom>
        </p:spPr>
      </p:pic>
      <p:pic>
        <p:nvPicPr>
          <p:cNvPr id="10" name="Picture 9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959" y="3919793"/>
            <a:ext cx="399371" cy="442264"/>
          </a:xfrm>
          <a:prstGeom prst="rect">
            <a:avLst/>
          </a:prstGeom>
        </p:spPr>
      </p:pic>
      <p:pic>
        <p:nvPicPr>
          <p:cNvPr id="11" name="Picture 10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7970" y="4009894"/>
            <a:ext cx="93658" cy="131031"/>
          </a:xfrm>
          <a:prstGeom prst="rect">
            <a:avLst/>
          </a:prstGeom>
        </p:spPr>
      </p:pic>
      <p:pic>
        <p:nvPicPr>
          <p:cNvPr id="12" name="Picture 11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959" y="5623869"/>
            <a:ext cx="399371" cy="442264"/>
          </a:xfrm>
          <a:prstGeom prst="rect">
            <a:avLst/>
          </a:prstGeom>
        </p:spPr>
      </p:pic>
      <p:pic>
        <p:nvPicPr>
          <p:cNvPr id="13" name="Picture 12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874" y="5729973"/>
            <a:ext cx="93658" cy="131031"/>
          </a:xfrm>
          <a:prstGeom prst="rect">
            <a:avLst/>
          </a:prstGeom>
        </p:spPr>
      </p:pic>
      <p:pic>
        <p:nvPicPr>
          <p:cNvPr id="14" name="Picture 13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00958" y="6202101"/>
            <a:ext cx="399371" cy="442264"/>
          </a:xfrm>
          <a:prstGeom prst="rect">
            <a:avLst/>
          </a:prstGeom>
        </p:spPr>
      </p:pic>
      <p:pic>
        <p:nvPicPr>
          <p:cNvPr id="15" name="Picture 14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10" y="6309628"/>
            <a:ext cx="93658" cy="131031"/>
          </a:xfrm>
          <a:prstGeom prst="rect">
            <a:avLst/>
          </a:prstGeom>
        </p:spPr>
      </p:pic>
      <p:pic>
        <p:nvPicPr>
          <p:cNvPr id="16" name="Picture 15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957" y="4492827"/>
            <a:ext cx="399371" cy="442264"/>
          </a:xfrm>
          <a:prstGeom prst="rect">
            <a:avLst/>
          </a:prstGeom>
        </p:spPr>
      </p:pic>
      <p:pic>
        <p:nvPicPr>
          <p:cNvPr id="17" name="Picture 1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872" y="4598931"/>
            <a:ext cx="93658" cy="131031"/>
          </a:xfrm>
          <a:prstGeom prst="rect">
            <a:avLst/>
          </a:prstGeom>
        </p:spPr>
      </p:pic>
      <p:pic>
        <p:nvPicPr>
          <p:cNvPr id="18" name="Picture 17" descr="padlock_box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0956" y="5071059"/>
            <a:ext cx="399371" cy="442264"/>
          </a:xfrm>
          <a:prstGeom prst="rect">
            <a:avLst/>
          </a:prstGeom>
        </p:spPr>
      </p:pic>
      <p:pic>
        <p:nvPicPr>
          <p:cNvPr id="19" name="Picture 18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08" y="5178586"/>
            <a:ext cx="93658" cy="1310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13934" y="2191370"/>
            <a:ext cx="1337469" cy="453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5798309" y="2191370"/>
            <a:ext cx="1337469" cy="453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589" y="2191370"/>
            <a:ext cx="399371" cy="442264"/>
          </a:xfrm>
          <a:prstGeom prst="rect">
            <a:avLst/>
          </a:prstGeom>
        </p:spPr>
      </p:pic>
      <p:pic>
        <p:nvPicPr>
          <p:cNvPr id="23" name="Picture 22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5600" y="2281471"/>
            <a:ext cx="93658" cy="131031"/>
          </a:xfrm>
          <a:prstGeom prst="rect">
            <a:avLst/>
          </a:prstGeom>
        </p:spPr>
      </p:pic>
      <p:pic>
        <p:nvPicPr>
          <p:cNvPr id="24" name="Picture 23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589" y="2746897"/>
            <a:ext cx="399371" cy="442264"/>
          </a:xfrm>
          <a:prstGeom prst="rect">
            <a:avLst/>
          </a:prstGeom>
        </p:spPr>
      </p:pic>
      <p:pic>
        <p:nvPicPr>
          <p:cNvPr id="25" name="Picture 24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97504" y="2853001"/>
            <a:ext cx="93658" cy="131031"/>
          </a:xfrm>
          <a:prstGeom prst="rect">
            <a:avLst/>
          </a:prstGeom>
        </p:spPr>
      </p:pic>
      <p:pic>
        <p:nvPicPr>
          <p:cNvPr id="26" name="Picture 25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588" y="3325129"/>
            <a:ext cx="399371" cy="442264"/>
          </a:xfrm>
          <a:prstGeom prst="rect">
            <a:avLst/>
          </a:prstGeom>
        </p:spPr>
      </p:pic>
      <p:pic>
        <p:nvPicPr>
          <p:cNvPr id="27" name="Picture 2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140" y="3432656"/>
            <a:ext cx="93658" cy="131031"/>
          </a:xfrm>
          <a:prstGeom prst="rect">
            <a:avLst/>
          </a:prstGeom>
        </p:spPr>
      </p:pic>
      <p:pic>
        <p:nvPicPr>
          <p:cNvPr id="28" name="Picture 27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1363" y="3875650"/>
            <a:ext cx="399371" cy="442264"/>
          </a:xfrm>
          <a:prstGeom prst="rect">
            <a:avLst/>
          </a:prstGeom>
        </p:spPr>
      </p:pic>
      <p:pic>
        <p:nvPicPr>
          <p:cNvPr id="29" name="Picture 28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8588" y="4009894"/>
            <a:ext cx="93658" cy="131031"/>
          </a:xfrm>
          <a:prstGeom prst="rect">
            <a:avLst/>
          </a:prstGeom>
        </p:spPr>
      </p:pic>
      <p:pic>
        <p:nvPicPr>
          <p:cNvPr id="30" name="Picture 29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1363" y="5579726"/>
            <a:ext cx="399371" cy="442264"/>
          </a:xfrm>
          <a:prstGeom prst="rect">
            <a:avLst/>
          </a:prstGeom>
        </p:spPr>
      </p:pic>
      <p:pic>
        <p:nvPicPr>
          <p:cNvPr id="31" name="Picture 30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0492" y="5729973"/>
            <a:ext cx="93658" cy="131031"/>
          </a:xfrm>
          <a:prstGeom prst="rect">
            <a:avLst/>
          </a:prstGeom>
        </p:spPr>
      </p:pic>
      <p:pic>
        <p:nvPicPr>
          <p:cNvPr id="32" name="Picture 31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1362" y="6157958"/>
            <a:ext cx="399371" cy="442264"/>
          </a:xfrm>
          <a:prstGeom prst="rect">
            <a:avLst/>
          </a:prstGeom>
        </p:spPr>
      </p:pic>
      <p:pic>
        <p:nvPicPr>
          <p:cNvPr id="33" name="Picture 32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0128" y="6309628"/>
            <a:ext cx="93658" cy="131031"/>
          </a:xfrm>
          <a:prstGeom prst="rect">
            <a:avLst/>
          </a:prstGeom>
        </p:spPr>
      </p:pic>
      <p:pic>
        <p:nvPicPr>
          <p:cNvPr id="34" name="Picture 33" descr="padlock_box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1361" y="4448684"/>
            <a:ext cx="399371" cy="442264"/>
          </a:xfrm>
          <a:prstGeom prst="rect">
            <a:avLst/>
          </a:prstGeom>
        </p:spPr>
      </p:pic>
      <p:pic>
        <p:nvPicPr>
          <p:cNvPr id="35" name="Picture 34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0490" y="4598931"/>
            <a:ext cx="93658" cy="131031"/>
          </a:xfrm>
          <a:prstGeom prst="rect">
            <a:avLst/>
          </a:prstGeom>
        </p:spPr>
      </p:pic>
      <p:pic>
        <p:nvPicPr>
          <p:cNvPr id="36" name="Picture 35" descr="padlock_box.pn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1360" y="5026916"/>
            <a:ext cx="399371" cy="442264"/>
          </a:xfrm>
          <a:prstGeom prst="rect">
            <a:avLst/>
          </a:prstGeom>
        </p:spPr>
      </p:pic>
      <p:pic>
        <p:nvPicPr>
          <p:cNvPr id="37" name="Picture 3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0126" y="5178586"/>
            <a:ext cx="93658" cy="131031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1219155" y="2412502"/>
            <a:ext cx="89477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76905" y="2984032"/>
            <a:ext cx="93702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89067" y="3544862"/>
            <a:ext cx="924867" cy="139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067" y="4148088"/>
            <a:ext cx="92486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189067" y="4698861"/>
            <a:ext cx="924867" cy="1509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68832" y="5292807"/>
            <a:ext cx="945102" cy="168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68832" y="5845001"/>
            <a:ext cx="945102" cy="160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68832" y="6402998"/>
            <a:ext cx="94510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135778" y="2393980"/>
            <a:ext cx="1038795" cy="1852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35778" y="2965510"/>
            <a:ext cx="99654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35778" y="3526340"/>
            <a:ext cx="100870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135778" y="4129566"/>
            <a:ext cx="100870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135778" y="4680339"/>
            <a:ext cx="1008707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35778" y="5274285"/>
            <a:ext cx="98847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35778" y="5826479"/>
            <a:ext cx="988472" cy="1852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35778" y="6384476"/>
            <a:ext cx="98847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451403" y="2431327"/>
            <a:ext cx="8941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51403" y="3002857"/>
            <a:ext cx="85193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51403" y="3563687"/>
            <a:ext cx="8640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451403" y="4166913"/>
            <a:ext cx="8640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451403" y="4717686"/>
            <a:ext cx="864096" cy="122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51403" y="5311632"/>
            <a:ext cx="84386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51403" y="5863826"/>
            <a:ext cx="84386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51403" y="6421823"/>
            <a:ext cx="843861" cy="14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13934" y="2379055"/>
            <a:ext cx="1337469" cy="1215840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33555" y="2972119"/>
            <a:ext cx="1317848" cy="30738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133555" y="3547162"/>
            <a:ext cx="1317848" cy="2316664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48265" y="2431327"/>
            <a:ext cx="1303138" cy="1709598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148265" y="5310507"/>
            <a:ext cx="1303138" cy="1121702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148263" y="4756443"/>
            <a:ext cx="1303140" cy="1107383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148265" y="5311632"/>
            <a:ext cx="1303138" cy="1072844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148264" y="4188658"/>
            <a:ext cx="1303139" cy="520052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28397" y="2426788"/>
            <a:ext cx="1307381" cy="3976210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98309" y="3002857"/>
            <a:ext cx="1337469" cy="523483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798309" y="3563687"/>
            <a:ext cx="1337469" cy="565879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828397" y="4188658"/>
            <a:ext cx="1307381" cy="1664344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828397" y="5301212"/>
            <a:ext cx="1307381" cy="10420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786147" y="2426789"/>
            <a:ext cx="1349631" cy="3437037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798309" y="4698861"/>
            <a:ext cx="1337469" cy="1722962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828397" y="2968029"/>
            <a:ext cx="1307381" cy="1761933"/>
          </a:xfrm>
          <a:prstGeom prst="straightConnector1">
            <a:avLst/>
          </a:prstGeom>
          <a:ln w="317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05861" y="2368231"/>
            <a:ext cx="1337469" cy="1215840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140192" y="5299683"/>
            <a:ext cx="1303138" cy="1121702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140190" y="4745619"/>
            <a:ext cx="1303140" cy="1107383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140191" y="4177834"/>
            <a:ext cx="1303139" cy="520052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820324" y="2415964"/>
            <a:ext cx="1307381" cy="3976210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84154" y="2993236"/>
            <a:ext cx="1337469" cy="523483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820324" y="5290388"/>
            <a:ext cx="1307381" cy="10420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78074" y="2415965"/>
            <a:ext cx="1349631" cy="3437037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padlock_box.pn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587" y="2258827"/>
            <a:ext cx="399371" cy="442264"/>
          </a:xfrm>
          <a:prstGeom prst="rect">
            <a:avLst/>
          </a:prstGeom>
        </p:spPr>
      </p:pic>
      <p:pic>
        <p:nvPicPr>
          <p:cNvPr id="87" name="Picture 8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2598" y="2348928"/>
            <a:ext cx="93658" cy="131031"/>
          </a:xfrm>
          <a:prstGeom prst="rect">
            <a:avLst/>
          </a:prstGeom>
        </p:spPr>
      </p:pic>
      <p:pic>
        <p:nvPicPr>
          <p:cNvPr id="88" name="Picture 87" descr="padlock_box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587" y="2814354"/>
            <a:ext cx="399371" cy="442264"/>
          </a:xfrm>
          <a:prstGeom prst="rect">
            <a:avLst/>
          </a:prstGeom>
        </p:spPr>
      </p:pic>
      <p:pic>
        <p:nvPicPr>
          <p:cNvPr id="89" name="Picture 88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4502" y="2920458"/>
            <a:ext cx="93658" cy="131031"/>
          </a:xfrm>
          <a:prstGeom prst="rect">
            <a:avLst/>
          </a:prstGeom>
        </p:spPr>
      </p:pic>
      <p:pic>
        <p:nvPicPr>
          <p:cNvPr id="90" name="Picture 89" descr="padlock_box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5586" y="3392586"/>
            <a:ext cx="399371" cy="442264"/>
          </a:xfrm>
          <a:prstGeom prst="rect">
            <a:avLst/>
          </a:prstGeom>
        </p:spPr>
      </p:pic>
      <p:pic>
        <p:nvPicPr>
          <p:cNvPr id="91" name="Picture 90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4138" y="3500113"/>
            <a:ext cx="93658" cy="131031"/>
          </a:xfrm>
          <a:prstGeom prst="rect">
            <a:avLst/>
          </a:prstGeom>
        </p:spPr>
      </p:pic>
      <p:pic>
        <p:nvPicPr>
          <p:cNvPr id="92" name="Picture 91" descr="padlock_box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361" y="3943107"/>
            <a:ext cx="399371" cy="442264"/>
          </a:xfrm>
          <a:prstGeom prst="rect">
            <a:avLst/>
          </a:prstGeom>
        </p:spPr>
      </p:pic>
      <p:pic>
        <p:nvPicPr>
          <p:cNvPr id="93" name="Picture 92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5586" y="4077351"/>
            <a:ext cx="93658" cy="131031"/>
          </a:xfrm>
          <a:prstGeom prst="rect">
            <a:avLst/>
          </a:prstGeom>
        </p:spPr>
      </p:pic>
      <p:pic>
        <p:nvPicPr>
          <p:cNvPr id="94" name="Picture 93" descr="padlock_box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361" y="5647183"/>
            <a:ext cx="399371" cy="442264"/>
          </a:xfrm>
          <a:prstGeom prst="rect">
            <a:avLst/>
          </a:prstGeom>
        </p:spPr>
      </p:pic>
      <p:pic>
        <p:nvPicPr>
          <p:cNvPr id="95" name="Picture 94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7490" y="5797430"/>
            <a:ext cx="93658" cy="131031"/>
          </a:xfrm>
          <a:prstGeom prst="rect">
            <a:avLst/>
          </a:prstGeom>
        </p:spPr>
      </p:pic>
      <p:pic>
        <p:nvPicPr>
          <p:cNvPr id="96" name="Picture 95" descr="padlock_bo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8360" y="6225415"/>
            <a:ext cx="399371" cy="442264"/>
          </a:xfrm>
          <a:prstGeom prst="rect">
            <a:avLst/>
          </a:prstGeom>
        </p:spPr>
      </p:pic>
      <p:pic>
        <p:nvPicPr>
          <p:cNvPr id="97" name="Picture 96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7126" y="6377085"/>
            <a:ext cx="93658" cy="131031"/>
          </a:xfrm>
          <a:prstGeom prst="rect">
            <a:avLst/>
          </a:prstGeom>
        </p:spPr>
      </p:pic>
      <p:pic>
        <p:nvPicPr>
          <p:cNvPr id="98" name="Picture 97" descr="padlock_box.png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359" y="4516141"/>
            <a:ext cx="399371" cy="442264"/>
          </a:xfrm>
          <a:prstGeom prst="rect">
            <a:avLst/>
          </a:prstGeom>
        </p:spPr>
      </p:pic>
      <p:pic>
        <p:nvPicPr>
          <p:cNvPr id="99" name="Picture 98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7488" y="4666388"/>
            <a:ext cx="93658" cy="131031"/>
          </a:xfrm>
          <a:prstGeom prst="rect">
            <a:avLst/>
          </a:prstGeom>
        </p:spPr>
      </p:pic>
      <p:pic>
        <p:nvPicPr>
          <p:cNvPr id="100" name="Picture 99" descr="padlock_box.png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358" y="5094373"/>
            <a:ext cx="399371" cy="442264"/>
          </a:xfrm>
          <a:prstGeom prst="rect">
            <a:avLst/>
          </a:prstGeom>
        </p:spPr>
      </p:pic>
      <p:pic>
        <p:nvPicPr>
          <p:cNvPr id="101" name="Picture 100" descr="12236155211606767678djmx1_cadenas_3_svg_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7124" y="5246043"/>
            <a:ext cx="93658" cy="131031"/>
          </a:xfrm>
          <a:prstGeom prst="rect">
            <a:avLst/>
          </a:prstGeom>
        </p:spPr>
      </p:pic>
      <p:cxnSp>
        <p:nvCxnSpPr>
          <p:cNvPr id="102" name="Straight Arrow Connector 101"/>
          <p:cNvCxnSpPr/>
          <p:nvPr/>
        </p:nvCxnSpPr>
        <p:spPr>
          <a:xfrm>
            <a:off x="4883890" y="2439006"/>
            <a:ext cx="8941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883890" y="3010536"/>
            <a:ext cx="85193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883890" y="3571366"/>
            <a:ext cx="8640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83890" y="4174592"/>
            <a:ext cx="86409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883890" y="4725365"/>
            <a:ext cx="864096" cy="122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883890" y="5319311"/>
            <a:ext cx="84386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883890" y="5871505"/>
            <a:ext cx="84386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883890" y="6429502"/>
            <a:ext cx="843861" cy="14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109"/>
          <p:cNvSpPr>
            <a:spLocks noGrp="1"/>
          </p:cNvSpPr>
          <p:nvPr>
            <p:ph idx="1"/>
          </p:nvPr>
        </p:nvSpPr>
        <p:spPr>
          <a:xfrm>
            <a:off x="291661" y="914400"/>
            <a:ext cx="8153400" cy="1129728"/>
          </a:xfrm>
        </p:spPr>
        <p:txBody>
          <a:bodyPr/>
          <a:lstStyle/>
          <a:p>
            <a:r>
              <a:rPr lang="en-AU" sz="2400" dirty="0"/>
              <a:t>Mix servers shuffle and </a:t>
            </a:r>
            <a:r>
              <a:rPr lang="en-AU" sz="2400" dirty="0" err="1"/>
              <a:t>rerandomize</a:t>
            </a:r>
            <a:endParaRPr lang="en-AU" sz="2400" dirty="0"/>
          </a:p>
          <a:p>
            <a:r>
              <a:rPr lang="en-AU" sz="2400" dirty="0"/>
              <a:t>Prove at each step that the </a:t>
            </a:r>
            <a:r>
              <a:rPr lang="en-AU" sz="2400" b="1" dirty="0"/>
              <a:t>set</a:t>
            </a:r>
            <a:r>
              <a:rPr lang="en-AU" sz="2400" dirty="0"/>
              <a:t> of votes hasn’t changed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BF3A2-6F70-4D09-9B5D-4B525970CAF1}"/>
              </a:ext>
            </a:extLst>
          </p:cNvPr>
          <p:cNvSpPr/>
          <p:nvPr/>
        </p:nvSpPr>
        <p:spPr>
          <a:xfrm>
            <a:off x="-38780" y="1700282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In from voters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AFC9F9-2935-47E2-B182-2DEE6903AA61}"/>
              </a:ext>
            </a:extLst>
          </p:cNvPr>
          <p:cNvSpPr/>
          <p:nvPr/>
        </p:nvSpPr>
        <p:spPr>
          <a:xfrm>
            <a:off x="7489380" y="1703114"/>
            <a:ext cx="1654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Out to 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DB95-F1A0-4F47-A207-3B89DB4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shuffle proof has a logical flaw too?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81E2-D151-49DD-8BFC-9C70F8DD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https://people.eng.unimelb.edu.au/vjteague/SwissVote</a:t>
            </a:r>
            <a:endParaRPr lang="en-US" dirty="0"/>
          </a:p>
          <a:p>
            <a:r>
              <a:rPr lang="en-US" dirty="0">
                <a:hlinkClick r:id="rId3"/>
              </a:rPr>
              <a:t>https://www.itnews.com.au/news/nsw-electoral-commission-confirms-ivote-contains-critical-scytl-crypto-defect-520460</a:t>
            </a:r>
            <a:endParaRPr lang="en-US" dirty="0"/>
          </a:p>
          <a:p>
            <a:r>
              <a:rPr lang="en-US" dirty="0">
                <a:hlinkClick r:id="rId4"/>
              </a:rPr>
              <a:t>https://www.computerworld.com.au/article/658709/nsw-ivote-could-face-renewed-scrutiny-after-swiss-svote-flaw-revealed/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75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715</Words>
  <Application>Microsoft Office PowerPoint</Application>
  <PresentationFormat>On-screen Show (4:3)</PresentationFormat>
  <Paragraphs>103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Blank Presentation</vt:lpstr>
      <vt:lpstr>Verifiable e-voting  What it is and what it isn’t</vt:lpstr>
      <vt:lpstr>What’s wrong with this picture?</vt:lpstr>
      <vt:lpstr>End-to-end verifiability</vt:lpstr>
      <vt:lpstr>PowerPoint Presentation</vt:lpstr>
      <vt:lpstr>Victorian vVote: end-to-end verifiable pollsite electronic voting</vt:lpstr>
      <vt:lpstr>Vic State Election 2014 1121 votes from supervised polling places</vt:lpstr>
      <vt:lpstr>PowerPoint Presentation</vt:lpstr>
      <vt:lpstr>Shuffle proof (vVote, SwissPost, and apparently iVote too)</vt:lpstr>
      <vt:lpstr>What if the shuffle proof has a logical flaw too?</vt:lpstr>
      <vt:lpstr>And now for some maths</vt:lpstr>
      <vt:lpstr>So what was wrong with the shuffle proof?</vt:lpstr>
    </vt:vector>
  </TitlesOfParts>
  <Company>UHJ Di Marca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Vanessa Teague</cp:lastModifiedBy>
  <cp:revision>223</cp:revision>
  <dcterms:created xsi:type="dcterms:W3CDTF">2006-11-28T22:17:37Z</dcterms:created>
  <dcterms:modified xsi:type="dcterms:W3CDTF">2019-03-21T12:19:01Z</dcterms:modified>
</cp:coreProperties>
</file>