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968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232484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5725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114405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3902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2352297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3992708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391171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333453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E5D95-5556-4ABD-A28D-AE1F5FE90A2A}"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130200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E5D95-5556-4ABD-A28D-AE1F5FE90A2A}"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260071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E5D95-5556-4ABD-A28D-AE1F5FE90A2A}"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412314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E5D95-5556-4ABD-A28D-AE1F5FE90A2A}"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372401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E5D95-5556-4ABD-A28D-AE1F5FE90A2A}" type="datetimeFigureOut">
              <a:rPr lang="en-US" smtClean="0"/>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319497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E5D95-5556-4ABD-A28D-AE1F5FE90A2A}"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207952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DE5D95-5556-4ABD-A28D-AE1F5FE90A2A}"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63819-9040-4082-9870-87C438451072}" type="slidenum">
              <a:rPr lang="en-US" smtClean="0"/>
              <a:t>‹#›</a:t>
            </a:fld>
            <a:endParaRPr lang="en-US"/>
          </a:p>
        </p:txBody>
      </p:sp>
    </p:spTree>
    <p:extLst>
      <p:ext uri="{BB962C8B-B14F-4D97-AF65-F5344CB8AC3E}">
        <p14:creationId xmlns:p14="http://schemas.microsoft.com/office/powerpoint/2010/main" val="233074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DE5D95-5556-4ABD-A28D-AE1F5FE90A2A}" type="datetimeFigureOut">
              <a:rPr lang="en-US" smtClean="0"/>
              <a:t>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D63819-9040-4082-9870-87C438451072}" type="slidenum">
              <a:rPr lang="en-US" smtClean="0"/>
              <a:t>‹#›</a:t>
            </a:fld>
            <a:endParaRPr lang="en-US"/>
          </a:p>
        </p:txBody>
      </p:sp>
    </p:spTree>
    <p:extLst>
      <p:ext uri="{BB962C8B-B14F-4D97-AF65-F5344CB8AC3E}">
        <p14:creationId xmlns:p14="http://schemas.microsoft.com/office/powerpoint/2010/main" val="307378239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D38F-BF20-4739-A904-0070D75F5990}"/>
              </a:ext>
            </a:extLst>
          </p:cNvPr>
          <p:cNvSpPr>
            <a:spLocks noGrp="1"/>
          </p:cNvSpPr>
          <p:nvPr>
            <p:ph type="ctrTitle"/>
          </p:nvPr>
        </p:nvSpPr>
        <p:spPr/>
        <p:txBody>
          <a:bodyPr>
            <a:normAutofit fontScale="90000"/>
          </a:bodyPr>
          <a:lstStyle/>
          <a:p>
            <a:r>
              <a:rPr lang="en-US" sz="2800" dirty="0">
                <a:solidFill>
                  <a:srgbClr val="1F1F1F"/>
                </a:solidFill>
                <a:effectLst/>
                <a:latin typeface="Arial" panose="020B0604020202020204" pitchFamily="34" charset="0"/>
                <a:ea typeface="DengXian" panose="02010600030101010101" pitchFamily="2" charset="-122"/>
                <a:cs typeface="Times New Roman" panose="02020603050405020304" pitchFamily="18" charset="0"/>
              </a:rPr>
              <a:t>Capstone Project - The Battle of Neighborhoods</a:t>
            </a:r>
            <a:br>
              <a:rPr lang="en-US" sz="2800" dirty="0">
                <a:effectLst/>
                <a:latin typeface="Calibri" panose="020F0502020204030204" pitchFamily="34" charset="0"/>
                <a:ea typeface="DengXian" panose="02010600030101010101" pitchFamily="2" charset="-122"/>
                <a:cs typeface="Times New Roman" panose="02020603050405020304" pitchFamily="18" charset="0"/>
              </a:rPr>
            </a:br>
            <a:endParaRPr lang="en-US" sz="8000" dirty="0"/>
          </a:p>
        </p:txBody>
      </p:sp>
      <p:sp>
        <p:nvSpPr>
          <p:cNvPr id="3" name="Subtitle 2">
            <a:extLst>
              <a:ext uri="{FF2B5EF4-FFF2-40B4-BE49-F238E27FC236}">
                <a16:creationId xmlns:a16="http://schemas.microsoft.com/office/drawing/2014/main" id="{4249489E-5283-4D76-B3D6-5F9CF2ED341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41779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8F9A-A615-44B3-B4C9-DCFDDEA38718}"/>
              </a:ext>
            </a:extLst>
          </p:cNvPr>
          <p:cNvSpPr>
            <a:spLocks noGrp="1"/>
          </p:cNvSpPr>
          <p:nvPr>
            <p:ph type="title"/>
          </p:nvPr>
        </p:nvSpPr>
        <p:spPr>
          <a:xfrm>
            <a:off x="1066800" y="609600"/>
            <a:ext cx="8207202" cy="361950"/>
          </a:xfrm>
        </p:spPr>
        <p:txBody>
          <a:bodyPr>
            <a:normAutofit fontScale="90000"/>
          </a:bodyPr>
          <a:lstStyle/>
          <a:p>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Results and Discussion</a:t>
            </a:r>
            <a:endParaRPr lang="en-US" sz="1800" dirty="0"/>
          </a:p>
        </p:txBody>
      </p:sp>
      <p:pic>
        <p:nvPicPr>
          <p:cNvPr id="4" name="Content Placeholder 3">
            <a:extLst>
              <a:ext uri="{FF2B5EF4-FFF2-40B4-BE49-F238E27FC236}">
                <a16:creationId xmlns:a16="http://schemas.microsoft.com/office/drawing/2014/main" id="{B659FFAF-22F8-4B04-907F-086EE444FA0D}"/>
              </a:ext>
            </a:extLst>
          </p:cNvPr>
          <p:cNvPicPr>
            <a:picLocks noGrp="1"/>
          </p:cNvPicPr>
          <p:nvPr>
            <p:ph idx="1"/>
          </p:nvPr>
        </p:nvPicPr>
        <p:blipFill>
          <a:blip r:embed="rId2"/>
          <a:stretch>
            <a:fillRect/>
          </a:stretch>
        </p:blipFill>
        <p:spPr>
          <a:xfrm>
            <a:off x="1476375" y="1228725"/>
            <a:ext cx="6286499" cy="5181599"/>
          </a:xfrm>
          <a:prstGeom prst="rect">
            <a:avLst/>
          </a:prstGeom>
        </p:spPr>
      </p:pic>
    </p:spTree>
    <p:extLst>
      <p:ext uri="{BB962C8B-B14F-4D97-AF65-F5344CB8AC3E}">
        <p14:creationId xmlns:p14="http://schemas.microsoft.com/office/powerpoint/2010/main" val="330567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5B91-E6B2-4C0D-BF02-C5EDAA602895}"/>
              </a:ext>
            </a:extLst>
          </p:cNvPr>
          <p:cNvSpPr>
            <a:spLocks noGrp="1"/>
          </p:cNvSpPr>
          <p:nvPr>
            <p:ph type="title"/>
          </p:nvPr>
        </p:nvSpPr>
        <p:spPr>
          <a:xfrm>
            <a:off x="847724" y="609600"/>
            <a:ext cx="8426277" cy="476250"/>
          </a:xfrm>
        </p:spPr>
        <p:txBody>
          <a:bodyPr>
            <a:normAutofit/>
          </a:bodyPr>
          <a:lstStyle/>
          <a:p>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Results and Discussion</a:t>
            </a:r>
            <a:endParaRPr lang="en-US" sz="1800" dirty="0"/>
          </a:p>
        </p:txBody>
      </p:sp>
      <p:sp>
        <p:nvSpPr>
          <p:cNvPr id="3" name="Content Placeholder 2">
            <a:extLst>
              <a:ext uri="{FF2B5EF4-FFF2-40B4-BE49-F238E27FC236}">
                <a16:creationId xmlns:a16="http://schemas.microsoft.com/office/drawing/2014/main" id="{F245E3F7-E204-4B21-AECC-6FC8E553E4A1}"/>
              </a:ext>
            </a:extLst>
          </p:cNvPr>
          <p:cNvSpPr>
            <a:spLocks noGrp="1"/>
          </p:cNvSpPr>
          <p:nvPr>
            <p:ph idx="1"/>
          </p:nvPr>
        </p:nvSpPr>
        <p:spPr>
          <a:xfrm>
            <a:off x="677333" y="1488613"/>
            <a:ext cx="8596668" cy="3880773"/>
          </a:xfrm>
        </p:spPr>
        <p:txBody>
          <a:bodyPr>
            <a:normAutofit fontScale="85000" lnSpcReduction="10000"/>
          </a:bodyPr>
          <a:lstStyle/>
          <a:p>
            <a:pPr marL="685800" marR="304800">
              <a:lnSpc>
                <a:spcPts val="1500"/>
              </a:lnSpc>
              <a:spcBef>
                <a:spcPts val="0"/>
              </a:spcBef>
              <a:spcAft>
                <a:spcPts val="0"/>
              </a:spcAft>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Italian restaurants ranked number 1 in both New York city and Toronto in terms of the number of restaurants.  Chinese and Mexican restaurants are also popular in New York city. Japanese restaurants are popular in Toronto. I think the distribution makes sense and is consistent with the common impression.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R="304800" indent="0">
              <a:lnSpc>
                <a:spcPts val="1500"/>
              </a:lnSpc>
              <a:spcBef>
                <a:spcPts val="0"/>
              </a:spcBef>
              <a:spcAft>
                <a:spcPts val="0"/>
              </a:spcAft>
              <a:buNone/>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685800" marR="304800">
              <a:lnSpc>
                <a:spcPts val="1500"/>
              </a:lnSpc>
              <a:spcBef>
                <a:spcPts val="0"/>
              </a:spcBef>
              <a:spcAft>
                <a:spcPts val="0"/>
              </a:spcAft>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In the map of New York city, we can find although Italian restaurants out numbered Chinese restaurants, the Chinese restaurants neighborhoods (blue dot) seems covering more places than Italian restaurants neighborhoods (purple dot).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R="304800" indent="0">
              <a:lnSpc>
                <a:spcPts val="1500"/>
              </a:lnSpc>
              <a:spcBef>
                <a:spcPts val="0"/>
              </a:spcBef>
              <a:spcAft>
                <a:spcPts val="0"/>
              </a:spcAft>
              <a:buNone/>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685800" marR="304800">
              <a:lnSpc>
                <a:spcPts val="1500"/>
              </a:lnSpc>
              <a:spcBef>
                <a:spcPts val="0"/>
              </a:spcBef>
              <a:spcAft>
                <a:spcPts val="0"/>
              </a:spcAft>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An interesting finding is in Little Italy, the 1</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st</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common venue is Chinese restaurant, the 2</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nd</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is Mediterranean, the 3</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rd</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is Italian.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endParaRPr>
          </a:p>
          <a:p>
            <a:endParaRPr lang="en-US" dirty="0">
              <a:solidFill>
                <a:srgbClr val="000000"/>
              </a:solidFill>
              <a:latin typeface="DengXian" panose="02010600030101010101" pitchFamily="2" charset="-122"/>
              <a:ea typeface="DengXian" panose="02010600030101010101" pitchFamily="2" charset="-122"/>
              <a:cs typeface="Helvetica" panose="020B0604020202020204" pitchFamily="34" charset="0"/>
            </a:endParaRPr>
          </a:p>
          <a:p>
            <a:pPr lvl="1"/>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One thing we can improve in the future research is group the venue categories more accurate. For example, in Toronto, the 2</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nd</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numbered restaurant is Japanese restaurant and the 3</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rd</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is Sushi. They both should be classified as Japanese restaurant.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lvl="1"/>
            <a:endParaRPr lang="en-US" dirty="0"/>
          </a:p>
        </p:txBody>
      </p:sp>
      <p:pic>
        <p:nvPicPr>
          <p:cNvPr id="4" name="Picture 3">
            <a:extLst>
              <a:ext uri="{FF2B5EF4-FFF2-40B4-BE49-F238E27FC236}">
                <a16:creationId xmlns:a16="http://schemas.microsoft.com/office/drawing/2014/main" id="{9132394B-142D-4148-8CFB-6B74A1DD58C8}"/>
              </a:ext>
            </a:extLst>
          </p:cNvPr>
          <p:cNvPicPr/>
          <p:nvPr/>
        </p:nvPicPr>
        <p:blipFill>
          <a:blip r:embed="rId2"/>
          <a:stretch>
            <a:fillRect/>
          </a:stretch>
        </p:blipFill>
        <p:spPr>
          <a:xfrm>
            <a:off x="293687" y="3797299"/>
            <a:ext cx="10469563" cy="327025"/>
          </a:xfrm>
          <a:prstGeom prst="rect">
            <a:avLst/>
          </a:prstGeom>
        </p:spPr>
      </p:pic>
    </p:spTree>
    <p:extLst>
      <p:ext uri="{BB962C8B-B14F-4D97-AF65-F5344CB8AC3E}">
        <p14:creationId xmlns:p14="http://schemas.microsoft.com/office/powerpoint/2010/main" val="258133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E9FF-2965-41A6-840C-6398510E5136}"/>
              </a:ext>
            </a:extLst>
          </p:cNvPr>
          <p:cNvSpPr>
            <a:spLocks noGrp="1"/>
          </p:cNvSpPr>
          <p:nvPr>
            <p:ph type="title"/>
          </p:nvPr>
        </p:nvSpPr>
        <p:spPr>
          <a:xfrm>
            <a:off x="885824" y="609600"/>
            <a:ext cx="8388177" cy="438150"/>
          </a:xfrm>
        </p:spPr>
        <p:txBody>
          <a:bodyPr>
            <a:normAutofit/>
          </a:bodyPr>
          <a:lstStyle/>
          <a:p>
            <a:r>
              <a:rPr lang="en-US" sz="1800" dirty="0">
                <a:solidFill>
                  <a:schemeClr val="tx1"/>
                </a:solidFill>
              </a:rPr>
              <a:t>C</a:t>
            </a:r>
            <a:r>
              <a:rPr lang="en-US" altLang="zh-CN" sz="1800" dirty="0">
                <a:solidFill>
                  <a:schemeClr val="tx1"/>
                </a:solidFill>
              </a:rPr>
              <a:t>onclusion</a:t>
            </a:r>
            <a:endParaRPr lang="en-US" sz="1800" dirty="0">
              <a:solidFill>
                <a:schemeClr val="tx1"/>
              </a:solidFill>
            </a:endParaRPr>
          </a:p>
        </p:txBody>
      </p:sp>
      <p:sp>
        <p:nvSpPr>
          <p:cNvPr id="3" name="Content Placeholder 2">
            <a:extLst>
              <a:ext uri="{FF2B5EF4-FFF2-40B4-BE49-F238E27FC236}">
                <a16:creationId xmlns:a16="http://schemas.microsoft.com/office/drawing/2014/main" id="{7CA199F9-1642-4B04-904E-61BE7727816F}"/>
              </a:ext>
            </a:extLst>
          </p:cNvPr>
          <p:cNvSpPr>
            <a:spLocks noGrp="1"/>
          </p:cNvSpPr>
          <p:nvPr>
            <p:ph idx="1"/>
          </p:nvPr>
        </p:nvSpPr>
        <p:spPr>
          <a:xfrm>
            <a:off x="677333" y="1274764"/>
            <a:ext cx="8596668" cy="3880773"/>
          </a:xfrm>
        </p:spPr>
        <p:txBody>
          <a:bodyPr/>
          <a:lstStyle/>
          <a:p>
            <a:r>
              <a:rPr lang="en-US" sz="1800" dirty="0">
                <a:solidFill>
                  <a:srgbClr val="000000"/>
                </a:solidFill>
                <a:effectLst/>
                <a:latin typeface="inherit"/>
                <a:ea typeface="Times New Roman" panose="02020603050405020304" pitchFamily="18" charset="0"/>
                <a:cs typeface="Helvetica" panose="020B0604020202020204" pitchFamily="34" charset="0"/>
              </a:rPr>
              <a:t>we have some really interesting finds by description statistics and clustering. The result is consistent with common impression.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79942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80F8-78FA-46FE-8BE0-BD525A5A63F4}"/>
              </a:ext>
            </a:extLst>
          </p:cNvPr>
          <p:cNvSpPr>
            <a:spLocks noGrp="1"/>
          </p:cNvSpPr>
          <p:nvPr>
            <p:ph type="title"/>
          </p:nvPr>
        </p:nvSpPr>
        <p:spPr>
          <a:xfrm>
            <a:off x="838200" y="365126"/>
            <a:ext cx="10515600" cy="1187450"/>
          </a:xfrm>
        </p:spPr>
        <p:txBody>
          <a:bodyPr/>
          <a:lstStyle/>
          <a:p>
            <a:r>
              <a:rPr lang="en-US" sz="1800" b="1" dirty="0">
                <a:solidFill>
                  <a:srgbClr val="000000"/>
                </a:solidFill>
                <a:effectLst/>
                <a:latin typeface="inherit"/>
                <a:ea typeface="Times New Roman" panose="02020603050405020304" pitchFamily="18" charset="0"/>
                <a:cs typeface="Helvetica" panose="020B0604020202020204" pitchFamily="34" charset="0"/>
              </a:rPr>
              <a:t>Introduction/Business Problem</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CCAFDA3-F21D-43A9-95D0-85B0CC445CBA}"/>
              </a:ext>
            </a:extLst>
          </p:cNvPr>
          <p:cNvSpPr>
            <a:spLocks noGrp="1"/>
          </p:cNvSpPr>
          <p:nvPr>
            <p:ph idx="1"/>
          </p:nvPr>
        </p:nvSpPr>
        <p:spPr>
          <a:xfrm>
            <a:off x="838200" y="990600"/>
            <a:ext cx="10515600" cy="5186363"/>
          </a:xfrm>
        </p:spPr>
        <p:txBody>
          <a:bodyPr/>
          <a:lstStyle/>
          <a:p>
            <a:pPr marL="0" marR="0" indent="0" algn="just">
              <a:lnSpc>
                <a:spcPct val="107000"/>
              </a:lnSpc>
              <a:spcBef>
                <a:spcPts val="0"/>
              </a:spcBef>
              <a:spcAft>
                <a:spcPts val="0"/>
              </a:spcAft>
              <a:buNone/>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With the huge amount of data and feedbacks in Foursquare, as well as the geographic information of NYC and Toronto, I am curious about the following questions:</a:t>
            </a:r>
          </a:p>
          <a:p>
            <a:pPr marL="0" marR="0" algn="just">
              <a:lnSpc>
                <a:spcPct val="107000"/>
              </a:lnSpc>
              <a:spcBef>
                <a:spcPts val="0"/>
              </a:spcBef>
              <a:spcAft>
                <a:spcPts val="0"/>
              </a:spcAft>
            </a:pPr>
            <a:endParaRPr lang="en-US" sz="1800" dirty="0">
              <a:solidFill>
                <a:srgbClr val="000000"/>
              </a:solidFill>
              <a:latin typeface="Helvetica" panose="020B060402020202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304800" lvl="0" indent="-342900" algn="just">
              <a:lnSpc>
                <a:spcPts val="1500"/>
              </a:lnSpc>
              <a:spcBef>
                <a:spcPts val="0"/>
              </a:spcBef>
              <a:spcAft>
                <a:spcPts val="0"/>
              </a:spcAft>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 all know both NYC and Toronto are big multicultural cities, but is there any difference of taste in these 2 cities? What are the most favored and least favored styles of food in NYC and Toronto? Are the preferences of food consistent with their race/immigrants (original) nationality composition?</a:t>
            </a:r>
          </a:p>
          <a:p>
            <a:pPr marL="342900" marR="304800" lvl="0" indent="-342900" algn="just">
              <a:lnSpc>
                <a:spcPts val="1500"/>
              </a:lnSpc>
              <a:spcBef>
                <a:spcPts val="0"/>
              </a:spcBef>
              <a:spcAft>
                <a:spcPts val="0"/>
              </a:spcAft>
              <a:tabLst>
                <a:tab pos="457200" algn="l"/>
              </a:tabLs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304800" lvl="0" indent="-342900" algn="just">
              <a:lnSpc>
                <a:spcPts val="1500"/>
              </a:lnSpc>
              <a:spcBef>
                <a:spcPts val="0"/>
              </a:spcBef>
              <a:spcAft>
                <a:spcPts val="0"/>
              </a:spcAft>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As social network apps are more and more popular nowadays, the feedbacks on apps like Foursquare, Yelp, etc. are more and more important to restaurants. Higher rating, more comments and more fancy photos are great help to promote a restaurant and attract more customers. I would like find out what kind of restaurants have the highest ratings, the most comments and the most photos. In addition, I want to find out do more feedbacks (comments and photos) imply extremer (high or low) ratings.</a:t>
            </a:r>
          </a:p>
          <a:p>
            <a:pPr marL="342900" marR="304800" lvl="0" indent="-342900" algn="just">
              <a:lnSpc>
                <a:spcPts val="1500"/>
              </a:lnSpc>
              <a:spcBef>
                <a:spcPts val="0"/>
              </a:spcBef>
              <a:spcAft>
                <a:spcPts val="0"/>
              </a:spcAft>
              <a:tabLst>
                <a:tab pos="457200" algn="l"/>
              </a:tabLs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304800" lvl="0" indent="-342900" algn="just">
              <a:lnSpc>
                <a:spcPts val="1500"/>
              </a:lnSpc>
              <a:spcBef>
                <a:spcPts val="0"/>
              </a:spcBef>
              <a:spcAft>
                <a:spcPts val="0"/>
              </a:spcAft>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Cluster the neighborhoods by the number of feedbacks. Currently, I assume restaurants in business areas will have less feedbacks. Because people go there either just grab something to eat during breaks or have business dinners, they do not have time/mood to take pictures and leave comments or it's inappropriate to do so in a business dinner. On the other hand, restaurants in leisure/fun/living areas may have more feedbacks, because people usually go there with family and friends and they like taking pictures and commenting on the foods/atmospheres under such scenario. I do not live either city and I do not know too much about them, yet I am relatively more familiar with NYC, so I will only study NYC for this item.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19901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F11F-3B0A-45EC-87F8-71A627D925B7}"/>
              </a:ext>
            </a:extLst>
          </p:cNvPr>
          <p:cNvSpPr>
            <a:spLocks noGrp="1"/>
          </p:cNvSpPr>
          <p:nvPr>
            <p:ph type="title"/>
          </p:nvPr>
        </p:nvSpPr>
        <p:spPr/>
        <p:txBody>
          <a:bodyPr/>
          <a:lstStyle/>
          <a:p>
            <a:r>
              <a:rPr lang="en-US" sz="1800" b="1" dirty="0">
                <a:solidFill>
                  <a:srgbClr val="000000"/>
                </a:solidFill>
                <a:effectLst/>
                <a:latin typeface="inherit"/>
                <a:ea typeface="Times New Roman" panose="02020603050405020304" pitchFamily="18" charset="0"/>
                <a:cs typeface="Helvetica" panose="020B0604020202020204" pitchFamily="34" charset="0"/>
              </a:rPr>
              <a:t>Data</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26D062A-FC44-4498-8C27-BD3DE993597C}"/>
              </a:ext>
            </a:extLst>
          </p:cNvPr>
          <p:cNvSpPr>
            <a:spLocks noGrp="1"/>
          </p:cNvSpPr>
          <p:nvPr>
            <p:ph idx="1"/>
          </p:nvPr>
        </p:nvSpPr>
        <p:spPr>
          <a:xfrm>
            <a:off x="838200" y="1253331"/>
            <a:ext cx="10515600" cy="4351338"/>
          </a:xfrm>
        </p:spPr>
        <p:txBody>
          <a:bodyPr/>
          <a:lstStyle/>
          <a:p>
            <a:pPr marL="342900" marR="304800" lvl="0" indent="-342900">
              <a:lnSpc>
                <a:spcPts val="1500"/>
              </a:lnSpc>
              <a:spcBef>
                <a:spcPts val="0"/>
              </a:spcBef>
              <a:spcAft>
                <a:spcPts val="0"/>
              </a:spcAft>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data are available in Foursquare, but need to write new codes to pull them (i.e., ratings, photos, comments).</a:t>
            </a:r>
          </a:p>
          <a:p>
            <a:pPr marL="342900" marR="304800" lvl="0" indent="-342900">
              <a:lnSpc>
                <a:spcPts val="1500"/>
              </a:lnSpc>
              <a:spcBef>
                <a:spcPts val="0"/>
              </a:spcBef>
              <a:spcAft>
                <a:spcPts val="0"/>
              </a:spcAft>
              <a:tabLst>
                <a:tab pos="457200" algn="l"/>
              </a:tabLst>
            </a:pPr>
            <a:endPar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342900" marR="304800" lvl="0" indent="-342900">
              <a:lnSpc>
                <a:spcPts val="1500"/>
              </a:lnSpc>
              <a:spcBef>
                <a:spcPts val="0"/>
              </a:spcBef>
              <a:spcAft>
                <a:spcPts val="0"/>
              </a:spcAft>
              <a:tabLst>
                <a:tab pos="457200" algn="l"/>
              </a:tabLs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304800" lvl="0" indent="-342900">
              <a:lnSpc>
                <a:spcPts val="1500"/>
              </a:lnSpc>
              <a:spcBef>
                <a:spcPts val="0"/>
              </a:spcBef>
              <a:spcAft>
                <a:spcPts val="0"/>
              </a:spcAft>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Geographic data is available from previous projects.</a:t>
            </a:r>
          </a:p>
          <a:p>
            <a:pPr marL="342900" marR="304800" lvl="0" indent="-342900">
              <a:lnSpc>
                <a:spcPts val="1500"/>
              </a:lnSpc>
              <a:spcBef>
                <a:spcPts val="0"/>
              </a:spcBef>
              <a:spcAft>
                <a:spcPts val="0"/>
              </a:spcAft>
              <a:tabLst>
                <a:tab pos="457200" algn="l"/>
              </a:tabLst>
            </a:pPr>
            <a:endParaRPr lang="en-US" sz="1800" dirty="0">
              <a:solidFill>
                <a:srgbClr val="000000"/>
              </a:solidFill>
              <a:latin typeface="Helvetica" panose="020B0604020202020204" pitchFamily="34" charset="0"/>
              <a:ea typeface="DengXian" panose="02010600030101010101" pitchFamily="2" charset="-122"/>
              <a:cs typeface="Times New Roman" panose="02020603050405020304" pitchFamily="18" charset="0"/>
            </a:endParaRPr>
          </a:p>
          <a:p>
            <a:pPr marL="342900" marR="304800" lvl="0" indent="-342900">
              <a:lnSpc>
                <a:spcPts val="1500"/>
              </a:lnSpc>
              <a:spcBef>
                <a:spcPts val="0"/>
              </a:spcBef>
              <a:spcAft>
                <a:spcPts val="0"/>
              </a:spcAft>
              <a:tabLst>
                <a:tab pos="457200" algn="l"/>
              </a:tabLs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304800" lvl="0" indent="-342900">
              <a:lnSpc>
                <a:spcPts val="1500"/>
              </a:lnSpc>
              <a:spcBef>
                <a:spcPts val="0"/>
              </a:spcBef>
              <a:spcAft>
                <a:spcPts val="0"/>
              </a:spcAft>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Need to find the race/immigrants (original) nationality composition for these 2 cities.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83802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9B35-6453-40D7-8B5C-8DD99756D764}"/>
              </a:ext>
            </a:extLst>
          </p:cNvPr>
          <p:cNvSpPr>
            <a:spLocks noGrp="1"/>
          </p:cNvSpPr>
          <p:nvPr>
            <p:ph type="title"/>
          </p:nvPr>
        </p:nvSpPr>
        <p:spPr/>
        <p:txBody>
          <a:bodyPr/>
          <a:lstStyle/>
          <a:p>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a:t>
            </a:r>
            <a:r>
              <a:rPr lang="en-US" sz="1800" b="1"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ethodology</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BFDF3BA-2BCA-4950-A739-17E8E3C04EB7}"/>
              </a:ext>
            </a:extLst>
          </p:cNvPr>
          <p:cNvSpPr>
            <a:spLocks noGrp="1"/>
          </p:cNvSpPr>
          <p:nvPr>
            <p:ph idx="1"/>
          </p:nvPr>
        </p:nvSpPr>
        <p:spPr>
          <a:xfrm>
            <a:off x="677334" y="1270000"/>
            <a:ext cx="8596668" cy="3880773"/>
          </a:xfrm>
        </p:spPr>
        <p:txBody>
          <a:bodyPr/>
          <a:lstStyle/>
          <a:p>
            <a:pPr marL="685800" marR="304800">
              <a:lnSpc>
                <a:spcPts val="1500"/>
              </a:lnSpc>
              <a:spcBef>
                <a:spcPts val="0"/>
              </a:spcBef>
              <a:spcAft>
                <a:spcPts val="0"/>
              </a:spcAft>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In this report, we gathered restaurants information of each style from Foursquare and investigated the distribution of these different style restaurants. We are wondering whether the distribution of the restaurants is consistent with the distribution of common impression of food preference or ethnic/race in Toronto and New York city.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R="304800" indent="0">
              <a:lnSpc>
                <a:spcPts val="1500"/>
              </a:lnSpc>
              <a:spcBef>
                <a:spcPts val="0"/>
              </a:spcBef>
              <a:spcAft>
                <a:spcPts val="0"/>
              </a:spcAft>
              <a:buNone/>
            </a:pPr>
            <a:endPar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endParaRPr>
          </a:p>
          <a:p>
            <a:pPr marR="304800" indent="0">
              <a:lnSpc>
                <a:spcPts val="1500"/>
              </a:lnSpc>
              <a:spcBef>
                <a:spcPts val="0"/>
              </a:spcBef>
              <a:spcAft>
                <a:spcPts val="0"/>
              </a:spcAft>
              <a:buNone/>
            </a:pPr>
            <a:endParaRPr lang="en-US" dirty="0">
              <a:solidFill>
                <a:srgbClr val="000000"/>
              </a:solidFill>
              <a:latin typeface="DengXian" panose="02010600030101010101" pitchFamily="2" charset="-122"/>
              <a:ea typeface="DengXian" panose="02010600030101010101" pitchFamily="2" charset="-122"/>
              <a:cs typeface="Helvetica" panose="020B0604020202020204" pitchFamily="34" charset="0"/>
            </a:endParaRPr>
          </a:p>
          <a:p>
            <a:pPr marR="304800" indent="0">
              <a:lnSpc>
                <a:spcPts val="1500"/>
              </a:lnSpc>
              <a:spcBef>
                <a:spcPts val="0"/>
              </a:spcBef>
              <a:spcAft>
                <a:spcPts val="0"/>
              </a:spcAft>
              <a:buNone/>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685800" marR="304800">
              <a:lnSpc>
                <a:spcPts val="1500"/>
              </a:lnSpc>
              <a:spcBef>
                <a:spcPts val="0"/>
              </a:spcBef>
              <a:spcAft>
                <a:spcPts val="0"/>
              </a:spcAft>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We also tried to use the restaurant style information combined with geographic information to classify neighborhoods in New York City.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50887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678C-3F9D-4F91-B133-9280C832879A}"/>
              </a:ext>
            </a:extLst>
          </p:cNvPr>
          <p:cNvSpPr>
            <a:spLocks noGrp="1"/>
          </p:cNvSpPr>
          <p:nvPr>
            <p:ph type="title"/>
          </p:nvPr>
        </p:nvSpPr>
        <p:spPr/>
        <p:txBody>
          <a:bodyPr/>
          <a:lstStyle/>
          <a:p>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Results and Discussion</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219A311-3D8F-4CE4-8C23-48C77D0C7804}"/>
              </a:ext>
            </a:extLst>
          </p:cNvPr>
          <p:cNvSpPr>
            <a:spLocks noGrp="1"/>
          </p:cNvSpPr>
          <p:nvPr>
            <p:ph idx="1"/>
          </p:nvPr>
        </p:nvSpPr>
        <p:spPr>
          <a:xfrm>
            <a:off x="677333" y="1179514"/>
            <a:ext cx="10304991" cy="5364161"/>
          </a:xfrm>
        </p:spPr>
        <p:txBody>
          <a:bodyPr/>
          <a:lstStyle/>
          <a:p>
            <a:pPr marL="685800" marR="304800">
              <a:lnSpc>
                <a:spcPts val="1500"/>
              </a:lnSpc>
              <a:spcBef>
                <a:spcPts val="0"/>
              </a:spcBef>
              <a:spcAft>
                <a:spcPts val="0"/>
              </a:spcAft>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There are totally 2399 restaurants in New York city and 342 restaurants in Toronto after data cleaning.</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R="304800" indent="0">
              <a:lnSpc>
                <a:spcPts val="1500"/>
              </a:lnSpc>
              <a:spcBef>
                <a:spcPts val="0"/>
              </a:spcBef>
              <a:spcAft>
                <a:spcPts val="0"/>
              </a:spcAft>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685800" marR="304800">
              <a:lnSpc>
                <a:spcPts val="1500"/>
              </a:lnSpc>
              <a:spcBef>
                <a:spcPts val="0"/>
              </a:spcBef>
              <a:spcAft>
                <a:spcPts val="0"/>
              </a:spcAft>
            </a:pP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In New York city, Italian restaurants out numbers other flavored restaurants. Chinese and Mexican restaurants are the 2</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nd</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and 3</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rd</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a:t>
            </a:r>
          </a:p>
          <a:p>
            <a:pPr marL="685800" marR="304800">
              <a:lnSpc>
                <a:spcPts val="1500"/>
              </a:lnSpc>
              <a:spcBef>
                <a:spcPts val="0"/>
              </a:spcBef>
              <a:spcAft>
                <a:spcPts val="0"/>
              </a:spcAft>
            </a:pPr>
            <a:endParaRPr lang="en-US" dirty="0">
              <a:solidFill>
                <a:srgbClr val="000000"/>
              </a:solidFill>
              <a:latin typeface="DengXian" panose="02010600030101010101" pitchFamily="2" charset="-122"/>
              <a:ea typeface="DengXian" panose="02010600030101010101" pitchFamily="2" charset="-122"/>
              <a:cs typeface="Helvetica" panose="020B0604020202020204" pitchFamily="34" charset="0"/>
            </a:endParaRPr>
          </a:p>
          <a:p>
            <a:pPr marL="685800" marR="304800">
              <a:lnSpc>
                <a:spcPts val="1500"/>
              </a:lnSpc>
              <a:spcBef>
                <a:spcPts val="0"/>
              </a:spcBef>
              <a:spcAft>
                <a:spcPts val="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D0F1585-A30D-4B4A-A894-12B0FAFA3315}"/>
              </a:ext>
            </a:extLst>
          </p:cNvPr>
          <p:cNvPicPr/>
          <p:nvPr/>
        </p:nvPicPr>
        <p:blipFill>
          <a:blip r:embed="rId2"/>
          <a:stretch>
            <a:fillRect/>
          </a:stretch>
        </p:blipFill>
        <p:spPr>
          <a:xfrm>
            <a:off x="1209676" y="2500314"/>
            <a:ext cx="3637915" cy="2881630"/>
          </a:xfrm>
          <a:prstGeom prst="rect">
            <a:avLst/>
          </a:prstGeom>
        </p:spPr>
      </p:pic>
      <p:pic>
        <p:nvPicPr>
          <p:cNvPr id="5" name="Picture 4">
            <a:extLst>
              <a:ext uri="{FF2B5EF4-FFF2-40B4-BE49-F238E27FC236}">
                <a16:creationId xmlns:a16="http://schemas.microsoft.com/office/drawing/2014/main" id="{EF660621-6083-44C0-8394-3C65E12EC741}"/>
              </a:ext>
            </a:extLst>
          </p:cNvPr>
          <p:cNvPicPr/>
          <p:nvPr/>
        </p:nvPicPr>
        <p:blipFill>
          <a:blip r:embed="rId3"/>
          <a:stretch>
            <a:fillRect/>
          </a:stretch>
        </p:blipFill>
        <p:spPr>
          <a:xfrm>
            <a:off x="5149993" y="2393315"/>
            <a:ext cx="5943600" cy="4150360"/>
          </a:xfrm>
          <a:prstGeom prst="rect">
            <a:avLst/>
          </a:prstGeom>
        </p:spPr>
      </p:pic>
    </p:spTree>
    <p:extLst>
      <p:ext uri="{BB962C8B-B14F-4D97-AF65-F5344CB8AC3E}">
        <p14:creationId xmlns:p14="http://schemas.microsoft.com/office/powerpoint/2010/main" val="103235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E7E-3D42-45F3-9E73-94DD0821C1AF}"/>
              </a:ext>
            </a:extLst>
          </p:cNvPr>
          <p:cNvSpPr>
            <a:spLocks noGrp="1"/>
          </p:cNvSpPr>
          <p:nvPr>
            <p:ph type="title"/>
          </p:nvPr>
        </p:nvSpPr>
        <p:spPr>
          <a:xfrm>
            <a:off x="1095374" y="609600"/>
            <a:ext cx="8178627" cy="514350"/>
          </a:xfrm>
        </p:spPr>
        <p:txBody>
          <a:bodyPr>
            <a:normAutofit/>
          </a:bodyPr>
          <a:lstStyle/>
          <a:p>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Results and Discussion</a:t>
            </a:r>
            <a:endParaRPr lang="en-US" sz="1800" dirty="0"/>
          </a:p>
        </p:txBody>
      </p:sp>
      <p:pic>
        <p:nvPicPr>
          <p:cNvPr id="4" name="Content Placeholder 3">
            <a:extLst>
              <a:ext uri="{FF2B5EF4-FFF2-40B4-BE49-F238E27FC236}">
                <a16:creationId xmlns:a16="http://schemas.microsoft.com/office/drawing/2014/main" id="{2BE68526-865C-4BCC-9E3E-6557906815BE}"/>
              </a:ext>
            </a:extLst>
          </p:cNvPr>
          <p:cNvPicPr>
            <a:picLocks noGrp="1"/>
          </p:cNvPicPr>
          <p:nvPr>
            <p:ph idx="1"/>
          </p:nvPr>
        </p:nvPicPr>
        <p:blipFill>
          <a:blip r:embed="rId2"/>
          <a:stretch>
            <a:fillRect/>
          </a:stretch>
        </p:blipFill>
        <p:spPr>
          <a:xfrm>
            <a:off x="104776" y="1581150"/>
            <a:ext cx="10610850" cy="3876675"/>
          </a:xfrm>
          <a:prstGeom prst="rect">
            <a:avLst/>
          </a:prstGeom>
        </p:spPr>
      </p:pic>
    </p:spTree>
    <p:extLst>
      <p:ext uri="{BB962C8B-B14F-4D97-AF65-F5344CB8AC3E}">
        <p14:creationId xmlns:p14="http://schemas.microsoft.com/office/powerpoint/2010/main" val="108411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3A6E-D3A9-4BB4-AFB7-039E3DAFFA65}"/>
              </a:ext>
            </a:extLst>
          </p:cNvPr>
          <p:cNvSpPr>
            <a:spLocks noGrp="1"/>
          </p:cNvSpPr>
          <p:nvPr>
            <p:ph type="title"/>
          </p:nvPr>
        </p:nvSpPr>
        <p:spPr>
          <a:xfrm>
            <a:off x="809624" y="609600"/>
            <a:ext cx="8464377" cy="561975"/>
          </a:xfrm>
        </p:spPr>
        <p:txBody>
          <a:bodyPr>
            <a:normAutofit/>
          </a:bodyPr>
          <a:lstStyle/>
          <a:p>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Results and Discussion</a:t>
            </a:r>
            <a:endParaRPr lang="en-US" sz="1800" dirty="0"/>
          </a:p>
        </p:txBody>
      </p:sp>
      <p:sp>
        <p:nvSpPr>
          <p:cNvPr id="3" name="Content Placeholder 2">
            <a:extLst>
              <a:ext uri="{FF2B5EF4-FFF2-40B4-BE49-F238E27FC236}">
                <a16:creationId xmlns:a16="http://schemas.microsoft.com/office/drawing/2014/main" id="{D466EEBB-CEEB-4294-B5A6-887094B269F5}"/>
              </a:ext>
            </a:extLst>
          </p:cNvPr>
          <p:cNvSpPr>
            <a:spLocks noGrp="1"/>
          </p:cNvSpPr>
          <p:nvPr>
            <p:ph idx="1"/>
          </p:nvPr>
        </p:nvSpPr>
        <p:spPr>
          <a:xfrm>
            <a:off x="809624" y="1171575"/>
            <a:ext cx="9534526" cy="4057650"/>
          </a:xfrm>
        </p:spPr>
        <p:txBody>
          <a:bodyPr/>
          <a:lstStyle/>
          <a:p>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In Toronto, the most numbered restaurant is Italian as well, But the 2</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nd</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and 3</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rd</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are Japanese and Sushi restaurants, which should be both are Japanese restaurants. The 4</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th</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is Seafood, which might include Japanese restaurants. The 5</a:t>
            </a:r>
            <a:r>
              <a:rPr lang="en-US" sz="1800" baseline="300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th</a:t>
            </a:r>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 is American restaurant.</a:t>
            </a:r>
          </a:p>
          <a:p>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F21FF41-CA1E-47CA-9C27-02ED7E687BD9}"/>
              </a:ext>
            </a:extLst>
          </p:cNvPr>
          <p:cNvPicPr/>
          <p:nvPr/>
        </p:nvPicPr>
        <p:blipFill>
          <a:blip r:embed="rId2"/>
          <a:stretch>
            <a:fillRect/>
          </a:stretch>
        </p:blipFill>
        <p:spPr>
          <a:xfrm>
            <a:off x="809624" y="2378710"/>
            <a:ext cx="3708400" cy="2729230"/>
          </a:xfrm>
          <a:prstGeom prst="rect">
            <a:avLst/>
          </a:prstGeom>
        </p:spPr>
      </p:pic>
      <p:pic>
        <p:nvPicPr>
          <p:cNvPr id="5" name="Picture 4">
            <a:extLst>
              <a:ext uri="{FF2B5EF4-FFF2-40B4-BE49-F238E27FC236}">
                <a16:creationId xmlns:a16="http://schemas.microsoft.com/office/drawing/2014/main" id="{E6870DAB-2321-4677-8536-CC03D2671E5F}"/>
              </a:ext>
            </a:extLst>
          </p:cNvPr>
          <p:cNvPicPr/>
          <p:nvPr/>
        </p:nvPicPr>
        <p:blipFill>
          <a:blip r:embed="rId3"/>
          <a:stretch>
            <a:fillRect/>
          </a:stretch>
        </p:blipFill>
        <p:spPr>
          <a:xfrm>
            <a:off x="4829175" y="2378710"/>
            <a:ext cx="5943600" cy="4324985"/>
          </a:xfrm>
          <a:prstGeom prst="rect">
            <a:avLst/>
          </a:prstGeom>
        </p:spPr>
      </p:pic>
    </p:spTree>
    <p:extLst>
      <p:ext uri="{BB962C8B-B14F-4D97-AF65-F5344CB8AC3E}">
        <p14:creationId xmlns:p14="http://schemas.microsoft.com/office/powerpoint/2010/main" val="6010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9BF9-D110-475A-B763-FB9A11B2F6A6}"/>
              </a:ext>
            </a:extLst>
          </p:cNvPr>
          <p:cNvSpPr>
            <a:spLocks noGrp="1"/>
          </p:cNvSpPr>
          <p:nvPr>
            <p:ph type="title"/>
          </p:nvPr>
        </p:nvSpPr>
        <p:spPr>
          <a:xfrm>
            <a:off x="885824" y="609600"/>
            <a:ext cx="8388177" cy="457200"/>
          </a:xfrm>
        </p:spPr>
        <p:txBody>
          <a:bodyPr>
            <a:normAutofit/>
          </a:bodyPr>
          <a:lstStyle/>
          <a:p>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Results and Discussion</a:t>
            </a:r>
            <a:endParaRPr lang="en-US" sz="1800" dirty="0"/>
          </a:p>
        </p:txBody>
      </p:sp>
      <p:pic>
        <p:nvPicPr>
          <p:cNvPr id="4" name="Content Placeholder 3">
            <a:extLst>
              <a:ext uri="{FF2B5EF4-FFF2-40B4-BE49-F238E27FC236}">
                <a16:creationId xmlns:a16="http://schemas.microsoft.com/office/drawing/2014/main" id="{C4F60138-E450-4431-88C9-23BA81045968}"/>
              </a:ext>
            </a:extLst>
          </p:cNvPr>
          <p:cNvPicPr>
            <a:picLocks noGrp="1"/>
          </p:cNvPicPr>
          <p:nvPr>
            <p:ph idx="1"/>
          </p:nvPr>
        </p:nvPicPr>
        <p:blipFill>
          <a:blip r:embed="rId2"/>
          <a:stretch>
            <a:fillRect/>
          </a:stretch>
        </p:blipFill>
        <p:spPr>
          <a:xfrm>
            <a:off x="438149" y="1241585"/>
            <a:ext cx="10506076" cy="4044790"/>
          </a:xfrm>
          <a:prstGeom prst="rect">
            <a:avLst/>
          </a:prstGeom>
        </p:spPr>
      </p:pic>
    </p:spTree>
    <p:extLst>
      <p:ext uri="{BB962C8B-B14F-4D97-AF65-F5344CB8AC3E}">
        <p14:creationId xmlns:p14="http://schemas.microsoft.com/office/powerpoint/2010/main" val="81642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8E87-3D1F-464A-9C95-2E0D548A722A}"/>
              </a:ext>
            </a:extLst>
          </p:cNvPr>
          <p:cNvSpPr>
            <a:spLocks noGrp="1"/>
          </p:cNvSpPr>
          <p:nvPr>
            <p:ph type="title"/>
          </p:nvPr>
        </p:nvSpPr>
        <p:spPr>
          <a:xfrm>
            <a:off x="1123950" y="609600"/>
            <a:ext cx="8150051" cy="381000"/>
          </a:xfrm>
        </p:spPr>
        <p:txBody>
          <a:bodyPr>
            <a:normAutofit/>
          </a:bodyPr>
          <a:lstStyle/>
          <a:p>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Results and Discussion</a:t>
            </a:r>
            <a:endParaRPr lang="en-US" sz="1800" dirty="0"/>
          </a:p>
        </p:txBody>
      </p:sp>
      <p:sp>
        <p:nvSpPr>
          <p:cNvPr id="3" name="Content Placeholder 2">
            <a:extLst>
              <a:ext uri="{FF2B5EF4-FFF2-40B4-BE49-F238E27FC236}">
                <a16:creationId xmlns:a16="http://schemas.microsoft.com/office/drawing/2014/main" id="{C04480DB-1AE1-4500-A990-AE7ECA4D0DDD}"/>
              </a:ext>
            </a:extLst>
          </p:cNvPr>
          <p:cNvSpPr>
            <a:spLocks noGrp="1"/>
          </p:cNvSpPr>
          <p:nvPr>
            <p:ph idx="1"/>
          </p:nvPr>
        </p:nvSpPr>
        <p:spPr>
          <a:xfrm>
            <a:off x="829734" y="990600"/>
            <a:ext cx="8596668" cy="3880773"/>
          </a:xfrm>
        </p:spPr>
        <p:txBody>
          <a:bodyPr>
            <a:normAutofit/>
          </a:bodyPr>
          <a:lstStyle/>
          <a:p>
            <a:r>
              <a:rPr lang="en-US" sz="1800" dirty="0">
                <a:solidFill>
                  <a:srgbClr val="000000"/>
                </a:solidFill>
                <a:effectLst/>
                <a:latin typeface="DengXian" panose="02010600030101010101" pitchFamily="2" charset="-122"/>
                <a:ea typeface="DengXian" panose="02010600030101010101" pitchFamily="2" charset="-122"/>
                <a:cs typeface="Helvetica" panose="020B0604020202020204" pitchFamily="34" charset="0"/>
              </a:rPr>
              <a:t>We used the number of each kind restaurants and geographic information to group the neighborhoods by clustering and pinned in a map.</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a:p>
            <a:endParaRPr lang="en-US" dirty="0"/>
          </a:p>
        </p:txBody>
      </p:sp>
      <p:pic>
        <p:nvPicPr>
          <p:cNvPr id="4" name="Picture 3">
            <a:extLst>
              <a:ext uri="{FF2B5EF4-FFF2-40B4-BE49-F238E27FC236}">
                <a16:creationId xmlns:a16="http://schemas.microsoft.com/office/drawing/2014/main" id="{C37A1BAB-1736-4EFC-95AC-18BB734A5B40}"/>
              </a:ext>
            </a:extLst>
          </p:cNvPr>
          <p:cNvPicPr/>
          <p:nvPr/>
        </p:nvPicPr>
        <p:blipFill>
          <a:blip r:embed="rId2"/>
          <a:stretch>
            <a:fillRect/>
          </a:stretch>
        </p:blipFill>
        <p:spPr>
          <a:xfrm>
            <a:off x="705167" y="1885632"/>
            <a:ext cx="9477058" cy="2019618"/>
          </a:xfrm>
          <a:prstGeom prst="rect">
            <a:avLst/>
          </a:prstGeom>
        </p:spPr>
      </p:pic>
    </p:spTree>
    <p:extLst>
      <p:ext uri="{BB962C8B-B14F-4D97-AF65-F5344CB8AC3E}">
        <p14:creationId xmlns:p14="http://schemas.microsoft.com/office/powerpoint/2010/main" val="32733466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TotalTime>
  <Words>793</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DengXian</vt:lpstr>
      <vt:lpstr>inherit</vt:lpstr>
      <vt:lpstr>Arial</vt:lpstr>
      <vt:lpstr>Calibri</vt:lpstr>
      <vt:lpstr>Helvetica</vt:lpstr>
      <vt:lpstr>Trebuchet MS</vt:lpstr>
      <vt:lpstr>Wingdings 3</vt:lpstr>
      <vt:lpstr>Facet</vt:lpstr>
      <vt:lpstr>Capstone Project - The Battle of Neighborhoods </vt:lpstr>
      <vt:lpstr>Introduction/Business Problem </vt:lpstr>
      <vt:lpstr>Data </vt:lpstr>
      <vt:lpstr>Methodology </vt:lpstr>
      <vt:lpstr>Results and Discussion </vt:lpstr>
      <vt:lpstr>Results and Discussion</vt:lpstr>
      <vt:lpstr>Results and Discussion</vt:lpstr>
      <vt:lpstr>Results and Discussion</vt:lpstr>
      <vt:lpstr>Results and Discussion</vt:lpstr>
      <vt:lpstr>Results and Discussion</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Eric Luxor</dc:creator>
  <cp:lastModifiedBy>Eric Luxor</cp:lastModifiedBy>
  <cp:revision>2</cp:revision>
  <dcterms:created xsi:type="dcterms:W3CDTF">2021-02-07T00:01:47Z</dcterms:created>
  <dcterms:modified xsi:type="dcterms:W3CDTF">2021-02-07T00:11:38Z</dcterms:modified>
</cp:coreProperties>
</file>