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73" r:id="rId8"/>
    <p:sldId id="274" r:id="rId9"/>
    <p:sldId id="275" r:id="rId10"/>
    <p:sldId id="276" r:id="rId11"/>
    <p:sldId id="293" r:id="rId12"/>
    <p:sldId id="280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56"/>
  </p:normalViewPr>
  <p:slideViewPr>
    <p:cSldViewPr snapToGrid="0">
      <p:cViewPr varScale="1">
        <p:scale>
          <a:sx n="85" d="100"/>
          <a:sy n="85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HEALTH CARE – DRUG PERSISTENCY</a:t>
            </a:r>
          </a:p>
          <a:p>
            <a:endParaRPr lang="en-US" sz="4000" dirty="0"/>
          </a:p>
          <a:p>
            <a:r>
              <a:rPr lang="en-US" sz="2800" b="1" dirty="0" smtClean="0">
                <a:solidFill>
                  <a:srgbClr val="FF6600"/>
                </a:solidFill>
              </a:rPr>
              <a:t>30 August 2024</a:t>
            </a:r>
            <a:endParaRPr 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B2F0A9-5797-4FD6-8FE5-86BA1198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397565"/>
            <a:ext cx="6573079" cy="129312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rgbClr val="FF6600"/>
                </a:solidFill>
              </a:rPr>
              <a:t>Count_Of_Risks</a:t>
            </a:r>
            <a:r>
              <a:rPr lang="en-US" sz="3600" dirty="0">
                <a:solidFill>
                  <a:srgbClr val="FF6600"/>
                </a:solidFill>
              </a:rPr>
              <a:t/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VS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 err="1">
                <a:solidFill>
                  <a:srgbClr val="FF6600"/>
                </a:solidFill>
              </a:rPr>
              <a:t>Persistency_Flag</a:t>
            </a:r>
            <a:endParaRPr lang="en-US" sz="36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0C7A226-B43C-406F-B238-9E905D0D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5" y="1855303"/>
            <a:ext cx="6180447" cy="3625916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4C28FD-5D03-4F34-8438-212D65929D66}"/>
              </a:ext>
            </a:extLst>
          </p:cNvPr>
          <p:cNvSpPr txBox="1"/>
          <p:nvPr/>
        </p:nvSpPr>
        <p:spPr>
          <a:xfrm>
            <a:off x="2226365" y="5698435"/>
            <a:ext cx="746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slight difference in the distribution of the count of risks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persistent patients have count of risks between 1 and 2, while 50% of non-persistent patients have count of risks between 0 and 2.</a:t>
            </a:r>
          </a:p>
        </p:txBody>
      </p:sp>
    </p:spTree>
    <p:extLst>
      <p:ext uri="{BB962C8B-B14F-4D97-AF65-F5344CB8AC3E}">
        <p14:creationId xmlns:p14="http://schemas.microsoft.com/office/powerpoint/2010/main" val="36522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2EC5A-D301-44E0-B91D-F7BEB895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681037"/>
            <a:ext cx="7407967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Numerical Features correlation with target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BFCDCBF-6184-42D5-ABAE-CEB518F1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9" y="1873439"/>
            <a:ext cx="7262193" cy="2035951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E43FAD-AD5C-48C5-A585-B1B3D2F1C5C5}"/>
              </a:ext>
            </a:extLst>
          </p:cNvPr>
          <p:cNvSpPr txBox="1"/>
          <p:nvPr/>
        </p:nvSpPr>
        <p:spPr>
          <a:xfrm>
            <a:off x="2584174" y="4280452"/>
            <a:ext cx="740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Dexa</a:t>
            </a:r>
            <a:r>
              <a:rPr lang="en-US" dirty="0"/>
              <a:t> scan frequency has a higher correlation with persistency flag as compared to count of risks.</a:t>
            </a:r>
          </a:p>
        </p:txBody>
      </p:sp>
    </p:spTree>
    <p:extLst>
      <p:ext uri="{BB962C8B-B14F-4D97-AF65-F5344CB8AC3E}">
        <p14:creationId xmlns:p14="http://schemas.microsoft.com/office/powerpoint/2010/main" val="212107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120DD-8189-4B25-9FF7-98744382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30FB69-C2DF-46F4-8B6D-ABF2AB5B5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look at the categorical values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42893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9030F-6E97-467A-9FF8-E1AC101B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2" y="681038"/>
            <a:ext cx="6440557" cy="9092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MUTUAL INFORMATION (MI)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1145C76-5469-4F33-8A89-9DA82A88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3429000"/>
            <a:ext cx="6188197" cy="2772162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4DF09A-ED1F-4F43-8FB8-B3052F9087D1}"/>
              </a:ext>
            </a:extLst>
          </p:cNvPr>
          <p:cNvSpPr txBox="1"/>
          <p:nvPr/>
        </p:nvSpPr>
        <p:spPr>
          <a:xfrm>
            <a:off x="954157" y="1789043"/>
            <a:ext cx="10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is the measurement of how much information one can obtain about a random variable given the value of another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014D20-5492-44BC-B086-9C5165EB40DF}"/>
              </a:ext>
            </a:extLst>
          </p:cNvPr>
          <p:cNvSpPr txBox="1"/>
          <p:nvPr/>
        </p:nvSpPr>
        <p:spPr>
          <a:xfrm>
            <a:off x="1086678" y="2650435"/>
            <a:ext cx="486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below shows the categorical variables with mi scores above 0.026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D3B1112-E255-41AA-A8D9-A72F0D35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34" y="3481616"/>
            <a:ext cx="3648584" cy="1713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BC684F-75D2-48F9-BAF9-3C4ECB0B286C}"/>
              </a:ext>
            </a:extLst>
          </p:cNvPr>
          <p:cNvSpPr txBox="1"/>
          <p:nvPr/>
        </p:nvSpPr>
        <p:spPr>
          <a:xfrm>
            <a:off x="7911548" y="2650435"/>
            <a:ext cx="36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shows some categorical variables with mi scores below 1e-03</a:t>
            </a:r>
          </a:p>
        </p:txBody>
      </p:sp>
    </p:spTree>
    <p:extLst>
      <p:ext uri="{BB962C8B-B14F-4D97-AF65-F5344CB8AC3E}">
        <p14:creationId xmlns:p14="http://schemas.microsoft.com/office/powerpoint/2010/main" val="39990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A743CC5-92AE-464D-8B2E-4C6DEC42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9" y="530087"/>
            <a:ext cx="7354957" cy="10204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categorical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BF2840A-AB7C-4DF3-BDE7-F09163F0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409"/>
            <a:ext cx="10515600" cy="1881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bar plots to visualize the separation of the target variable by the various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24375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5F564B-3F09-45C9-BE9B-F9232257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681038"/>
            <a:ext cx="7368209" cy="93572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Dexa_During_Rx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F39142E-B3DA-43B0-82D3-FFC10D1E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1927518"/>
            <a:ext cx="8428383" cy="3219899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08C183-25BC-4B03-A660-2F3913113F36}"/>
              </a:ext>
            </a:extLst>
          </p:cNvPr>
          <p:cNvSpPr txBox="1"/>
          <p:nvPr/>
        </p:nvSpPr>
        <p:spPr>
          <a:xfrm>
            <a:off x="2014330" y="5069491"/>
            <a:ext cx="869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patients who are not persistent, the number of those who do not take </a:t>
            </a:r>
            <a:r>
              <a:rPr lang="en-US" dirty="0" err="1"/>
              <a:t>dexa</a:t>
            </a:r>
            <a:r>
              <a:rPr lang="en-US" dirty="0"/>
              <a:t> scan during prescription is way greater than those who take </a:t>
            </a:r>
            <a:r>
              <a:rPr lang="en-US" dirty="0" err="1"/>
              <a:t>dexa</a:t>
            </a:r>
            <a:r>
              <a:rPr lang="en-US" dirty="0"/>
              <a:t> scan during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patients who are persistent, those who take </a:t>
            </a:r>
            <a:r>
              <a:rPr lang="en-US" dirty="0" err="1"/>
              <a:t>dexa</a:t>
            </a:r>
            <a:r>
              <a:rPr lang="en-US" dirty="0"/>
              <a:t> scan during prescription are higher than those who don’t . Though the variation is not as big as for those who are not persistent.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BF534-897E-4AFF-BBC9-E66CDD9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681037"/>
            <a:ext cx="860066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Comorb_Long_Term_Current_Drug_Therapy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A0C76CC-FAA4-46E1-8A5F-9DD40754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934817"/>
            <a:ext cx="9210261" cy="3296110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434699-7517-4C18-B144-459ED3FE3EF1}"/>
              </a:ext>
            </a:extLst>
          </p:cNvPr>
          <p:cNvSpPr txBox="1"/>
          <p:nvPr/>
        </p:nvSpPr>
        <p:spPr>
          <a:xfrm>
            <a:off x="278295" y="1934817"/>
            <a:ext cx="3816627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16D63ED-34FB-4BEB-8C5A-86A085712470}"/>
              </a:ext>
            </a:extLst>
          </p:cNvPr>
          <p:cNvSpPr txBox="1"/>
          <p:nvPr/>
        </p:nvSpPr>
        <p:spPr>
          <a:xfrm>
            <a:off x="1457739" y="5102087"/>
            <a:ext cx="905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persistent and non-persistent patients, the number of those who don’t have </a:t>
            </a:r>
            <a:r>
              <a:rPr lang="en-US" dirty="0" err="1"/>
              <a:t>comorb_long_term_current_drug_therapy</a:t>
            </a:r>
            <a:r>
              <a:rPr lang="en-US" dirty="0"/>
              <a:t> is higher than those who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there is a big variation between those who have and those who doesn’t, while for the persistent patients, there is a slight variation.</a:t>
            </a:r>
          </a:p>
        </p:txBody>
      </p:sp>
    </p:spTree>
    <p:extLst>
      <p:ext uri="{BB962C8B-B14F-4D97-AF65-F5344CB8AC3E}">
        <p14:creationId xmlns:p14="http://schemas.microsoft.com/office/powerpoint/2010/main" val="384782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CAA41-F0D2-45AF-A499-D2911BF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304801"/>
            <a:ext cx="7977809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Comorb_Encounter_For_Screening_For_Malignant_Neoplasms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BB72FCD-FD95-4110-B91B-3AC36DFE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1977415"/>
            <a:ext cx="9388302" cy="3305636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2CE5FD-3635-4D06-B4AA-40EB885753E8}"/>
              </a:ext>
            </a:extLst>
          </p:cNvPr>
          <p:cNvSpPr txBox="1"/>
          <p:nvPr/>
        </p:nvSpPr>
        <p:spPr>
          <a:xfrm>
            <a:off x="1113183" y="5283051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 ,those without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without. </a:t>
            </a:r>
          </a:p>
        </p:txBody>
      </p:sp>
    </p:spTree>
    <p:extLst>
      <p:ext uri="{BB962C8B-B14F-4D97-AF65-F5344CB8AC3E}">
        <p14:creationId xmlns:p14="http://schemas.microsoft.com/office/powerpoint/2010/main" val="26178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C1127-B937-4D10-BD8E-4A1836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50073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Comorb_Encounter_For_Immunization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2842A43-4BC6-4D1E-8951-6137D80E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2036648"/>
            <a:ext cx="8044069" cy="3134162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3993B14-A1AA-46EF-AA7E-E4000463D6F0}"/>
              </a:ext>
            </a:extLst>
          </p:cNvPr>
          <p:cNvSpPr txBox="1"/>
          <p:nvPr/>
        </p:nvSpPr>
        <p:spPr>
          <a:xfrm>
            <a:off x="1351722" y="5274365"/>
            <a:ext cx="1017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without it. </a:t>
            </a:r>
          </a:p>
        </p:txBody>
      </p:sp>
    </p:spTree>
    <p:extLst>
      <p:ext uri="{BB962C8B-B14F-4D97-AF65-F5344CB8AC3E}">
        <p14:creationId xmlns:p14="http://schemas.microsoft.com/office/powerpoint/2010/main" val="2305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9A2CC-2401-4578-B258-DA3AA063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9" y="424071"/>
            <a:ext cx="8362122" cy="126661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Comorb_Encntr_For_General_Exam_W_O_Complaint,_</a:t>
            </a:r>
            <a:r>
              <a:rPr lang="en-US" sz="4000" dirty="0" err="1">
                <a:solidFill>
                  <a:srgbClr val="FF6600"/>
                </a:solidFill>
              </a:rPr>
              <a:t>Susp_Or_Reprtd_Dx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02746F0-C688-4C94-B96A-C09AED45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36648"/>
            <a:ext cx="9720921" cy="3134162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10CDA8-241B-42C7-9A1B-CE5CA990F37B}"/>
              </a:ext>
            </a:extLst>
          </p:cNvPr>
          <p:cNvSpPr txBox="1"/>
          <p:nvPr/>
        </p:nvSpPr>
        <p:spPr>
          <a:xfrm>
            <a:off x="119270" y="517081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without it.</a:t>
            </a:r>
          </a:p>
        </p:txBody>
      </p:sp>
    </p:spTree>
    <p:extLst>
      <p:ext uri="{BB962C8B-B14F-4D97-AF65-F5344CB8AC3E}">
        <p14:creationId xmlns:p14="http://schemas.microsoft.com/office/powerpoint/2010/main" val="19898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One of the challenges for pharmaceutical companies is understanding how long a drug is used according to a physician's prescription. To address this issue, ABC Pharma is working to automate the identification </a:t>
            </a:r>
            <a:r>
              <a:rPr lang="en-ZA" sz="2400" dirty="0" smtClean="0"/>
              <a:t>process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9AAC2-83ED-4A6D-AEAD-169EE36C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304801"/>
            <a:ext cx="7235688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Comorb_Other_Disorders_Of_Bone_Density_And_Structure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F766DFB-9D94-40DC-8743-1DE88CB8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110124"/>
            <a:ext cx="9157252" cy="3277057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05F45-A350-4A79-B380-5CDD6CFE6F47}"/>
              </a:ext>
            </a:extLst>
          </p:cNvPr>
          <p:cNvSpPr txBox="1"/>
          <p:nvPr/>
        </p:nvSpPr>
        <p:spPr>
          <a:xfrm>
            <a:off x="2769705" y="5483450"/>
            <a:ext cx="697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 </a:t>
            </a:r>
            <a:r>
              <a:rPr lang="en-US" dirty="0" err="1"/>
              <a:t>Comorb_Other_Disorders_Of_Bone_Density_And_Structure</a:t>
            </a:r>
            <a:r>
              <a:rPr lang="en-US" dirty="0"/>
              <a:t> are higher as compared to those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variation for the persistent and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32346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07D09-72BD-42CE-94C8-4097C12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686213"/>
            <a:ext cx="777902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Concom_Systemic_Corticosteroids_Plain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2D10E9E-00F9-4B99-A9B3-EE81A7CE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1983215"/>
            <a:ext cx="8719931" cy="3267531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BD75D3-4C9E-4F46-8020-8C7FE35B97CC}"/>
              </a:ext>
            </a:extLst>
          </p:cNvPr>
          <p:cNvSpPr txBox="1"/>
          <p:nvPr/>
        </p:nvSpPr>
        <p:spPr>
          <a:xfrm>
            <a:off x="1298712" y="5367130"/>
            <a:ext cx="1011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without </a:t>
            </a:r>
            <a:r>
              <a:rPr lang="en-US" dirty="0" err="1"/>
              <a:t>Concom_Systemic_Corticosteroids_Plain</a:t>
            </a:r>
            <a:r>
              <a:rPr lang="en-US" dirty="0"/>
              <a:t> are higher than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this variation between the persistent and non-persistent </a:t>
            </a:r>
            <a:r>
              <a:rPr lang="en-US" dirty="0" err="1"/>
              <a:t>patietnts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82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072211-1F1F-4DFB-A1B0-516D4EF8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9" y="681037"/>
            <a:ext cx="73549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Ntm_Speciality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D40BC60-8E7E-4D71-8A63-EA6BD4EF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825625"/>
            <a:ext cx="8653670" cy="4351338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D52202-063A-4D49-B95B-555D2821E2AB}"/>
              </a:ext>
            </a:extLst>
          </p:cNvPr>
          <p:cNvSpPr txBox="1"/>
          <p:nvPr/>
        </p:nvSpPr>
        <p:spPr>
          <a:xfrm>
            <a:off x="1643270" y="6176963"/>
            <a:ext cx="94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variation in the number of patients in different </a:t>
            </a:r>
            <a:r>
              <a:rPr lang="en-US" dirty="0" err="1"/>
              <a:t>Ntm</a:t>
            </a:r>
            <a:r>
              <a:rPr lang="en-US" dirty="0"/>
              <a:t> </a:t>
            </a:r>
            <a:r>
              <a:rPr lang="en-US" dirty="0" err="1"/>
              <a:t>speciality</a:t>
            </a:r>
            <a:r>
              <a:rPr lang="en-US" dirty="0"/>
              <a:t> for the persistent and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39125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9DB39-1BF7-4E9E-9771-7D5504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291549"/>
            <a:ext cx="6997149" cy="139914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Comorb_Other_Joint_Disorder_Not_Elsewhere_Classified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D72689F-9F2A-446B-A907-5F6FE01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927518"/>
            <a:ext cx="9501809" cy="3219899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78E8F1-6C4D-45D9-B13F-7CADF9DA87E0}"/>
              </a:ext>
            </a:extLst>
          </p:cNvPr>
          <p:cNvSpPr txBox="1"/>
          <p:nvPr/>
        </p:nvSpPr>
        <p:spPr>
          <a:xfrm>
            <a:off x="225287" y="5147417"/>
            <a:ext cx="1183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the persistent and non-persistent patients, those without </a:t>
            </a:r>
            <a:r>
              <a:rPr lang="en-US" dirty="0" err="1"/>
              <a:t>Comorb_Other_Joint_Disorder_Not_Elsewhere_Classified</a:t>
            </a:r>
            <a:r>
              <a:rPr lang="en-US" dirty="0"/>
              <a:t> are higher as compared to those with. This variation is high in the non-persistent patients, while is slight in the 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45279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46951-5A53-40C6-9117-335FB4A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81037"/>
            <a:ext cx="8004313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50258DE-ECCA-4C77-B5BC-D73C72B5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93" y="1690688"/>
            <a:ext cx="8786293" cy="4029637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EDBD03-8956-48EF-8A65-C68B0804E7E6}"/>
              </a:ext>
            </a:extLst>
          </p:cNvPr>
          <p:cNvSpPr txBox="1"/>
          <p:nvPr/>
        </p:nvSpPr>
        <p:spPr>
          <a:xfrm>
            <a:off x="1448790" y="5720325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variation of patients in the different races for the persistent and 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15325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76AE27-B343-44A1-B584-C547701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583096"/>
            <a:ext cx="7447723" cy="110759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Risk_Excessive_Thinness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FCED093-F37D-4BA2-A396-3D773393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077018"/>
            <a:ext cx="8415131" cy="3238952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C17AA0-E6F0-4242-B359-3CDF4339E26A}"/>
              </a:ext>
            </a:extLst>
          </p:cNvPr>
          <p:cNvSpPr txBox="1"/>
          <p:nvPr/>
        </p:nvSpPr>
        <p:spPr>
          <a:xfrm>
            <a:off x="2030681" y="5427023"/>
            <a:ext cx="896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variation of those with </a:t>
            </a:r>
            <a:r>
              <a:rPr lang="en-US" dirty="0" err="1"/>
              <a:t>Risk_Excessive_Thinness</a:t>
            </a:r>
            <a:r>
              <a:rPr lang="en-US" dirty="0"/>
              <a:t> and those without are almost the same for the persistent and non-persistent patients. </a:t>
            </a:r>
          </a:p>
        </p:txBody>
      </p:sp>
    </p:spTree>
    <p:extLst>
      <p:ext uri="{BB962C8B-B14F-4D97-AF65-F5344CB8AC3E}">
        <p14:creationId xmlns:p14="http://schemas.microsoft.com/office/powerpoint/2010/main" val="397496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02B0FD-C957-4865-9090-5DE9B91E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" y="1798680"/>
            <a:ext cx="9528312" cy="3740730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6009C1-8E62-48B3-B5A1-1B9D4AF6D5A1}"/>
              </a:ext>
            </a:extLst>
          </p:cNvPr>
          <p:cNvSpPr txBox="1"/>
          <p:nvPr/>
        </p:nvSpPr>
        <p:spPr>
          <a:xfrm>
            <a:off x="1080655" y="5539410"/>
            <a:ext cx="98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the variation of patients in the different ethnicities for both the persistent and non-persistent patients.  </a:t>
            </a:r>
          </a:p>
        </p:txBody>
      </p:sp>
    </p:spTree>
    <p:extLst>
      <p:ext uri="{BB962C8B-B14F-4D97-AF65-F5344CB8AC3E}">
        <p14:creationId xmlns:p14="http://schemas.microsoft.com/office/powerpoint/2010/main" val="177285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Correlations in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CCA5510-CE05-40DE-BC3F-D8BBE0F2A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7" y="2150287"/>
            <a:ext cx="5550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770AE7B7-FDE3-4FB2-906C-A0782A20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37" y="1920804"/>
            <a:ext cx="4965123" cy="42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3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64" y="259618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Removing outliers in the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A31337B3-423C-4F13-A017-1E712CB6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9" y="1406159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72ED35-8F98-4F07-A8E2-9CA0AFEC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80" y="4200525"/>
            <a:ext cx="90773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7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Based on the Exploratory Data Analysis, we have identified how different features and variables influence drug persistency. </a:t>
            </a: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Categorical </a:t>
            </a:r>
            <a:r>
              <a:rPr lang="en-ZA" dirty="0"/>
              <a:t>variables with higher MI scores have a stronger impact on drug persistency compared to those with lower MI scores. </a:t>
            </a: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Additionally</a:t>
            </a:r>
            <a:r>
              <a:rPr lang="en-ZA" dirty="0"/>
              <a:t>, the frequency of </a:t>
            </a:r>
            <a:r>
              <a:rPr lang="en-ZA" dirty="0" err="1"/>
              <a:t>Dexa</a:t>
            </a:r>
            <a:r>
              <a:rPr lang="en-ZA" dirty="0"/>
              <a:t> scans during prescriptions shows a stronger correlation with the target variable than the count of risks, indicating its significant effect on drug persistency relative to risk 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ABC Pharma is facing a challenge in understanding drug persistency according to physician prescriptions and aims to address this issue by automating the identification process. The goal is to develop a classification model for identifying drug persistency. Automating this process will enable ABC Pharma to more accurately understand drug persistency in line with physician prescriptions.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ZA" b="1" dirty="0"/>
              <a:t>Logistic regression </a:t>
            </a:r>
            <a:r>
              <a:rPr lang="en-ZA" dirty="0"/>
              <a:t>is a linear model used for binary classification, predicting outcomes for a categorical dependent variable. The predictions are typically in a binary form, such as yes or no, or A or B</a:t>
            </a:r>
            <a:r>
              <a:rPr lang="en-ZA" dirty="0" smtClean="0"/>
              <a:t>.</a:t>
            </a:r>
          </a:p>
          <a:p>
            <a:r>
              <a:rPr lang="en-ZA" b="1" dirty="0" err="1"/>
              <a:t>LightGBM</a:t>
            </a:r>
            <a:r>
              <a:rPr lang="en-ZA" dirty="0"/>
              <a:t> Classifier is a high-performance gradient boosting framework based on decision trees, commonly used for classification tasks</a:t>
            </a:r>
            <a:r>
              <a:rPr lang="en-ZA" dirty="0" smtClean="0"/>
              <a:t>.</a:t>
            </a:r>
          </a:p>
          <a:p>
            <a:r>
              <a:rPr lang="en-US" b="1" dirty="0" smtClean="0"/>
              <a:t>Decision </a:t>
            </a:r>
            <a:r>
              <a:rPr lang="en-US" b="1" dirty="0"/>
              <a:t>tree</a:t>
            </a:r>
            <a:r>
              <a:rPr lang="en-US" dirty="0"/>
              <a:t>-They are good classifiers which are robust against outliers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 to automate the process of drug persistency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Dexa_Freq_During_Rx</a:t>
            </a:r>
            <a:r>
              <a:rPr lang="en-US" dirty="0">
                <a:solidFill>
                  <a:srgbClr val="FF6600"/>
                </a:solidFill>
              </a:rPr>
              <a:t> Analysis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604A9FE-1AF7-43E5-B650-94BE7737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8" y="1895964"/>
            <a:ext cx="5020376" cy="32580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715A0C58-081A-4693-A52C-37AC8952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1895964"/>
            <a:ext cx="4744112" cy="3038899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3D12ACE-0C23-4D04-99C0-755045488753}"/>
              </a:ext>
            </a:extLst>
          </p:cNvPr>
          <p:cNvSpPr txBox="1"/>
          <p:nvPr/>
        </p:nvSpPr>
        <p:spPr>
          <a:xfrm>
            <a:off x="1531257" y="5153969"/>
            <a:ext cx="91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</a:t>
            </a:r>
            <a:r>
              <a:rPr lang="en-US" dirty="0" err="1"/>
              <a:t>dexa</a:t>
            </a:r>
            <a:r>
              <a:rPr lang="en-US" dirty="0"/>
              <a:t> scan (bone density scan) frequency during the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diagrams above, we can see that most of the frequencies lie between 0 and 20</a:t>
            </a:r>
            <a:r>
              <a:rPr 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dirty="0"/>
              <a:t>minimum frequency is 0 and the maximum is around 140.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highly skewed.</a:t>
            </a:r>
          </a:p>
        </p:txBody>
      </p:sp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Count_Of_Risks</a:t>
            </a:r>
            <a:r>
              <a:rPr lang="en-US" sz="4000" dirty="0">
                <a:solidFill>
                  <a:srgbClr val="FF6600"/>
                </a:solidFill>
              </a:rPr>
              <a:t/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51043F-0584-4698-AC4C-987187C9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8" y="1795234"/>
            <a:ext cx="4725059" cy="3267531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8CC6E6-8B85-4D80-8548-3D36024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1795234"/>
            <a:ext cx="4620270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0F8451-1966-49B5-89BE-B4C868951CA4}"/>
              </a:ext>
            </a:extLst>
          </p:cNvPr>
          <p:cNvSpPr txBox="1"/>
          <p:nvPr/>
        </p:nvSpPr>
        <p:spPr>
          <a:xfrm>
            <a:off x="1190171" y="5225143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count of risks for the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count of risks lie between 0 and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count of risks is 0 while the maximum is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slightly skewed.</a:t>
            </a:r>
          </a:p>
        </p:txBody>
      </p:sp>
    </p:spTree>
    <p:extLst>
      <p:ext uri="{BB962C8B-B14F-4D97-AF65-F5344CB8AC3E}">
        <p14:creationId xmlns:p14="http://schemas.microsoft.com/office/powerpoint/2010/main" val="27988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E3701-8656-47B8-9754-0C1DE60E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1548"/>
            <a:ext cx="6374296" cy="13252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Dexa_Freq_During_Rx</a:t>
            </a:r>
            <a:r>
              <a:rPr lang="en-US" sz="4000" dirty="0">
                <a:solidFill>
                  <a:srgbClr val="FF6600"/>
                </a:solidFill>
              </a:rPr>
              <a:t>  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vs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 err="1">
                <a:solidFill>
                  <a:srgbClr val="FF6600"/>
                </a:solidFill>
              </a:rPr>
              <a:t>Persistency_Flag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FBF041B-35F2-459F-B4EE-0DF57AE5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1961322"/>
            <a:ext cx="6506817" cy="3674775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85759E-E48E-43E8-91A5-103861A00BF7}"/>
              </a:ext>
            </a:extLst>
          </p:cNvPr>
          <p:cNvSpPr txBox="1"/>
          <p:nvPr/>
        </p:nvSpPr>
        <p:spPr>
          <a:xfrm>
            <a:off x="1444487" y="5587011"/>
            <a:ext cx="836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huge difference in the distribution of the </a:t>
            </a:r>
            <a:r>
              <a:rPr lang="en-US" dirty="0" err="1"/>
              <a:t>dexa</a:t>
            </a:r>
            <a:r>
              <a:rPr lang="en-US" dirty="0"/>
              <a:t> scan frequency during prescription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those who are persistent have a higher </a:t>
            </a:r>
            <a:r>
              <a:rPr lang="en-US" dirty="0" err="1"/>
              <a:t>dexa</a:t>
            </a:r>
            <a:r>
              <a:rPr lang="en-US" dirty="0"/>
              <a:t> scan frequency during prescription as compared to those who are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2747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16</TotalTime>
  <Words>1104</Words>
  <Application>Microsoft Office PowerPoint</Application>
  <PresentationFormat>Widescreen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Numerical Features</vt:lpstr>
      <vt:lpstr>Dexa_Freq_During_Rx Analysis</vt:lpstr>
      <vt:lpstr>Count_Of_Risks Analysis</vt:lpstr>
      <vt:lpstr>Dexa_Freq_During_Rx    vs  Persistency_Flag</vt:lpstr>
      <vt:lpstr>Count_Of_Risks VS Persistency_Flag</vt:lpstr>
      <vt:lpstr>Numerical Features correlation with target feature</vt:lpstr>
      <vt:lpstr>Analysis of Categorical Features</vt:lpstr>
      <vt:lpstr>MUTUAL INFORMATION (MI) SCORE</vt:lpstr>
      <vt:lpstr>Class separation by categorical features</vt:lpstr>
      <vt:lpstr>Class separation by Dexa_During_Rx </vt:lpstr>
      <vt:lpstr>Class separation by Comorb_Long_Term_Current_Drug_Therapy </vt:lpstr>
      <vt:lpstr>Class separation by Comorb_Encounter_For_Screening_For_Malignant_Neoplasms</vt:lpstr>
      <vt:lpstr>Class separation by Comorb_Encounter_For_Immunization</vt:lpstr>
      <vt:lpstr>Class separation by Comorb_Encntr_For_General_Exam_W_O_Complaint,_Susp_Or_Reprtd_Dx</vt:lpstr>
      <vt:lpstr>Class separation by Comorb_Other_Disorders_Of_Bone_Density_And_Structure</vt:lpstr>
      <vt:lpstr>Class separation by Concom_Systemic_Corticosteroids_Plain</vt:lpstr>
      <vt:lpstr>Class separation by Ntm_Speciality</vt:lpstr>
      <vt:lpstr>Class separation by Comorb_Other_Joint_Disorder_Not_Elsewhere_Classified</vt:lpstr>
      <vt:lpstr>Class separation by Race</vt:lpstr>
      <vt:lpstr>Class separation by Risk_Excessive_Thinness</vt:lpstr>
      <vt:lpstr>Class separation by Ethnicity</vt:lpstr>
      <vt:lpstr>Correlations in the data</vt:lpstr>
      <vt:lpstr>Removing outliers in the data</vt:lpstr>
      <vt:lpstr>EDA Summary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SUTV SCHEDULOR</cp:lastModifiedBy>
  <cp:revision>57</cp:revision>
  <dcterms:created xsi:type="dcterms:W3CDTF">2021-09-28T07:05:04Z</dcterms:created>
  <dcterms:modified xsi:type="dcterms:W3CDTF">2024-09-01T22:53:39Z</dcterms:modified>
</cp:coreProperties>
</file>