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9" r:id="rId2"/>
    <p:sldId id="257" r:id="rId3"/>
    <p:sldId id="259" r:id="rId4"/>
    <p:sldId id="258" r:id="rId5"/>
    <p:sldId id="261" r:id="rId6"/>
    <p:sldId id="283" r:id="rId7"/>
    <p:sldId id="269" r:id="rId8"/>
    <p:sldId id="284" r:id="rId9"/>
    <p:sldId id="260" r:id="rId10"/>
    <p:sldId id="285" r:id="rId11"/>
    <p:sldId id="263" r:id="rId12"/>
    <p:sldId id="262" r:id="rId13"/>
    <p:sldId id="265" r:id="rId14"/>
    <p:sldId id="272" r:id="rId15"/>
    <p:sldId id="28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 userDrawn="1">
          <p15:clr>
            <a:srgbClr val="A4A3A4"/>
          </p15:clr>
        </p15:guide>
        <p15:guide id="2" pos="4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59" autoAdjust="0"/>
    <p:restoredTop sz="94681"/>
  </p:normalViewPr>
  <p:slideViewPr>
    <p:cSldViewPr snapToGrid="0" snapToObjects="1" showGuides="1">
      <p:cViewPr varScale="1">
        <p:scale>
          <a:sx n="85" d="100"/>
          <a:sy n="85" d="100"/>
        </p:scale>
        <p:origin x="96" y="108"/>
      </p:cViewPr>
      <p:guideLst>
        <p:guide orient="horz" pos="864"/>
        <p:guide pos="4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4DAD4F-D51A-CE4F-9BF4-64AFA81858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758D6271-9D96-0A4B-87B3-E1D50974D1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76EC1E53-AA61-CF45-A38E-0EFB66CC5297}"/>
              </a:ext>
            </a:extLst>
          </p:cNvPr>
          <p:cNvSpPr>
            <a:spLocks noGrp="1"/>
          </p:cNvSpPr>
          <p:nvPr>
            <p:ph type="dt" sz="half" idx="10"/>
          </p:nvPr>
        </p:nvSpPr>
        <p:spPr/>
        <p:txBody>
          <a:bodyPr/>
          <a:lstStyle/>
          <a:p>
            <a:fld id="{6EECE964-F870-0E41-9FE5-38142943DD71}" type="datetimeFigureOut">
              <a:rPr lang="en-US" smtClean="0"/>
              <a:t>6/18/2024</a:t>
            </a:fld>
            <a:endParaRPr lang="en-US"/>
          </a:p>
        </p:txBody>
      </p:sp>
      <p:sp>
        <p:nvSpPr>
          <p:cNvPr id="5" name="Footer Placeholder 4">
            <a:extLst>
              <a:ext uri="{FF2B5EF4-FFF2-40B4-BE49-F238E27FC236}">
                <a16:creationId xmlns:a16="http://schemas.microsoft.com/office/drawing/2014/main" xmlns="" id="{6A2C1131-FC34-874C-8883-D359C253F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18D701F-03D9-D947-93D4-B9ECB20FA296}"/>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15589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84DA76-EFBB-F941-A966-1AB95DA793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3B7B00F2-99E1-2747-B65D-ED46D625D3D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461CB34-1F68-0142-B0FC-B44DF9F47878}"/>
              </a:ext>
            </a:extLst>
          </p:cNvPr>
          <p:cNvSpPr>
            <a:spLocks noGrp="1"/>
          </p:cNvSpPr>
          <p:nvPr>
            <p:ph type="dt" sz="half" idx="10"/>
          </p:nvPr>
        </p:nvSpPr>
        <p:spPr/>
        <p:txBody>
          <a:bodyPr/>
          <a:lstStyle/>
          <a:p>
            <a:fld id="{6EECE964-F870-0E41-9FE5-38142943DD71}" type="datetimeFigureOut">
              <a:rPr lang="en-US" smtClean="0"/>
              <a:t>6/18/2024</a:t>
            </a:fld>
            <a:endParaRPr lang="en-US"/>
          </a:p>
        </p:txBody>
      </p:sp>
      <p:sp>
        <p:nvSpPr>
          <p:cNvPr id="5" name="Footer Placeholder 4">
            <a:extLst>
              <a:ext uri="{FF2B5EF4-FFF2-40B4-BE49-F238E27FC236}">
                <a16:creationId xmlns:a16="http://schemas.microsoft.com/office/drawing/2014/main" xmlns="" id="{B14DD18D-202D-B54B-AE2B-6C0708781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A043CD5-A658-2A4D-9439-1801C9D99458}"/>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563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0871FCDC-919C-CA4C-A815-980B3A6288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E77780B6-9946-8448-91F6-FFE2F314146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D437C5F-BFDB-3E4B-9F8E-C05B1696F26B}"/>
              </a:ext>
            </a:extLst>
          </p:cNvPr>
          <p:cNvSpPr>
            <a:spLocks noGrp="1"/>
          </p:cNvSpPr>
          <p:nvPr>
            <p:ph type="dt" sz="half" idx="10"/>
          </p:nvPr>
        </p:nvSpPr>
        <p:spPr/>
        <p:txBody>
          <a:bodyPr/>
          <a:lstStyle/>
          <a:p>
            <a:fld id="{6EECE964-F870-0E41-9FE5-38142943DD71}" type="datetimeFigureOut">
              <a:rPr lang="en-US" smtClean="0"/>
              <a:t>6/18/2024</a:t>
            </a:fld>
            <a:endParaRPr lang="en-US"/>
          </a:p>
        </p:txBody>
      </p:sp>
      <p:sp>
        <p:nvSpPr>
          <p:cNvPr id="5" name="Footer Placeholder 4">
            <a:extLst>
              <a:ext uri="{FF2B5EF4-FFF2-40B4-BE49-F238E27FC236}">
                <a16:creationId xmlns:a16="http://schemas.microsoft.com/office/drawing/2014/main" xmlns="" id="{7EFF9A7B-A0EB-4B4D-AEB7-69CF137ED3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FFA1E11-39AB-3948-9FCB-6C9762451E2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4040847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46CB00-50B4-C942-A899-D1451AEC7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A01941D0-1D38-5641-A2DD-950EB427D48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7CA9207-0D28-D342-816D-F8EDA3DD0694}"/>
              </a:ext>
            </a:extLst>
          </p:cNvPr>
          <p:cNvSpPr>
            <a:spLocks noGrp="1"/>
          </p:cNvSpPr>
          <p:nvPr>
            <p:ph type="dt" sz="half" idx="10"/>
          </p:nvPr>
        </p:nvSpPr>
        <p:spPr/>
        <p:txBody>
          <a:bodyPr/>
          <a:lstStyle/>
          <a:p>
            <a:fld id="{6EECE964-F870-0E41-9FE5-38142943DD71}" type="datetimeFigureOut">
              <a:rPr lang="en-US" smtClean="0"/>
              <a:t>6/18/2024</a:t>
            </a:fld>
            <a:endParaRPr lang="en-US"/>
          </a:p>
        </p:txBody>
      </p:sp>
      <p:sp>
        <p:nvSpPr>
          <p:cNvPr id="5" name="Footer Placeholder 4">
            <a:extLst>
              <a:ext uri="{FF2B5EF4-FFF2-40B4-BE49-F238E27FC236}">
                <a16:creationId xmlns:a16="http://schemas.microsoft.com/office/drawing/2014/main" xmlns="" id="{C52E771C-66A5-F041-A46C-C8042E9B2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A0D90BC-0A56-804B-997F-5C305234F93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795187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0A685D-7B5A-5E41-8EAF-429769BBED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6C5B8E63-14F0-7C4B-B839-27AD382C12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705C28A9-C0DF-B94F-819D-731A164011C5}"/>
              </a:ext>
            </a:extLst>
          </p:cNvPr>
          <p:cNvSpPr>
            <a:spLocks noGrp="1"/>
          </p:cNvSpPr>
          <p:nvPr>
            <p:ph type="dt" sz="half" idx="10"/>
          </p:nvPr>
        </p:nvSpPr>
        <p:spPr/>
        <p:txBody>
          <a:bodyPr/>
          <a:lstStyle/>
          <a:p>
            <a:fld id="{6EECE964-F870-0E41-9FE5-38142943DD71}" type="datetimeFigureOut">
              <a:rPr lang="en-US" smtClean="0"/>
              <a:t>6/18/2024</a:t>
            </a:fld>
            <a:endParaRPr lang="en-US"/>
          </a:p>
        </p:txBody>
      </p:sp>
      <p:sp>
        <p:nvSpPr>
          <p:cNvPr id="5" name="Footer Placeholder 4">
            <a:extLst>
              <a:ext uri="{FF2B5EF4-FFF2-40B4-BE49-F238E27FC236}">
                <a16:creationId xmlns:a16="http://schemas.microsoft.com/office/drawing/2014/main" xmlns="" id="{4F91BED9-C99D-BE4D-9E2E-9FD6D5755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1E2CCAB-C2B6-9044-BAF6-D8EB23480AF3}"/>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045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D29899-9E7E-1742-A79B-21918FC451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485C688A-9CC3-EE42-B095-6BC65AB6273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2B3497AD-DF30-1C4D-BD19-B2144912128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6C56D767-4E38-C442-8372-77A1B64EFA8A}"/>
              </a:ext>
            </a:extLst>
          </p:cNvPr>
          <p:cNvSpPr>
            <a:spLocks noGrp="1"/>
          </p:cNvSpPr>
          <p:nvPr>
            <p:ph type="dt" sz="half" idx="10"/>
          </p:nvPr>
        </p:nvSpPr>
        <p:spPr/>
        <p:txBody>
          <a:bodyPr/>
          <a:lstStyle/>
          <a:p>
            <a:fld id="{6EECE964-F870-0E41-9FE5-38142943DD71}" type="datetimeFigureOut">
              <a:rPr lang="en-US" smtClean="0"/>
              <a:t>6/18/2024</a:t>
            </a:fld>
            <a:endParaRPr lang="en-US"/>
          </a:p>
        </p:txBody>
      </p:sp>
      <p:sp>
        <p:nvSpPr>
          <p:cNvPr id="6" name="Footer Placeholder 5">
            <a:extLst>
              <a:ext uri="{FF2B5EF4-FFF2-40B4-BE49-F238E27FC236}">
                <a16:creationId xmlns:a16="http://schemas.microsoft.com/office/drawing/2014/main" xmlns="" id="{A0816581-5322-A847-976F-D94A69B11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1E7309BF-49E6-3747-B55B-94BC01967BA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33903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7A2536-1DE4-7A47-A386-016FBA9435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A0C83851-2E77-EC44-83BD-05390C2BB2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6C6A16C2-2051-BA40-9C17-A1802E31123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9F72B78F-B765-8E49-9E78-1AC1408F19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CDE434D3-6A0A-4D4A-84FB-CCE23E3640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8D440FB1-D9CC-0B49-AE9F-5878A0AAB48F}"/>
              </a:ext>
            </a:extLst>
          </p:cNvPr>
          <p:cNvSpPr>
            <a:spLocks noGrp="1"/>
          </p:cNvSpPr>
          <p:nvPr>
            <p:ph type="dt" sz="half" idx="10"/>
          </p:nvPr>
        </p:nvSpPr>
        <p:spPr/>
        <p:txBody>
          <a:bodyPr/>
          <a:lstStyle/>
          <a:p>
            <a:fld id="{6EECE964-F870-0E41-9FE5-38142943DD71}" type="datetimeFigureOut">
              <a:rPr lang="en-US" smtClean="0"/>
              <a:t>6/18/2024</a:t>
            </a:fld>
            <a:endParaRPr lang="en-US"/>
          </a:p>
        </p:txBody>
      </p:sp>
      <p:sp>
        <p:nvSpPr>
          <p:cNvPr id="8" name="Footer Placeholder 7">
            <a:extLst>
              <a:ext uri="{FF2B5EF4-FFF2-40B4-BE49-F238E27FC236}">
                <a16:creationId xmlns:a16="http://schemas.microsoft.com/office/drawing/2014/main" xmlns="" id="{4FB40F16-A558-2D4E-B42F-388ED6F866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B8639D33-CB03-E541-92B0-F417F7EE4E1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4525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7D11CA-FD74-5442-BF71-1E4931CA79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4C2041D4-0DBE-7A43-897B-B22E0E2546D0}"/>
              </a:ext>
            </a:extLst>
          </p:cNvPr>
          <p:cNvSpPr>
            <a:spLocks noGrp="1"/>
          </p:cNvSpPr>
          <p:nvPr>
            <p:ph type="dt" sz="half" idx="10"/>
          </p:nvPr>
        </p:nvSpPr>
        <p:spPr/>
        <p:txBody>
          <a:bodyPr/>
          <a:lstStyle/>
          <a:p>
            <a:fld id="{6EECE964-F870-0E41-9FE5-38142943DD71}" type="datetimeFigureOut">
              <a:rPr lang="en-US" smtClean="0"/>
              <a:t>6/18/2024</a:t>
            </a:fld>
            <a:endParaRPr lang="en-US"/>
          </a:p>
        </p:txBody>
      </p:sp>
      <p:sp>
        <p:nvSpPr>
          <p:cNvPr id="4" name="Footer Placeholder 3">
            <a:extLst>
              <a:ext uri="{FF2B5EF4-FFF2-40B4-BE49-F238E27FC236}">
                <a16:creationId xmlns:a16="http://schemas.microsoft.com/office/drawing/2014/main" xmlns="" id="{5850DBF2-E963-E942-A045-ECDCDF198B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3ADC782F-97A5-4445-ADD2-16A5A997DB90}"/>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96354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C57550D9-34E2-494D-8F81-DD79230EAE06}"/>
              </a:ext>
            </a:extLst>
          </p:cNvPr>
          <p:cNvSpPr>
            <a:spLocks noGrp="1"/>
          </p:cNvSpPr>
          <p:nvPr>
            <p:ph type="dt" sz="half" idx="10"/>
          </p:nvPr>
        </p:nvSpPr>
        <p:spPr/>
        <p:txBody>
          <a:bodyPr/>
          <a:lstStyle/>
          <a:p>
            <a:fld id="{6EECE964-F870-0E41-9FE5-38142943DD71}" type="datetimeFigureOut">
              <a:rPr lang="en-US" smtClean="0"/>
              <a:t>6/18/2024</a:t>
            </a:fld>
            <a:endParaRPr lang="en-US"/>
          </a:p>
        </p:txBody>
      </p:sp>
      <p:sp>
        <p:nvSpPr>
          <p:cNvPr id="3" name="Footer Placeholder 2">
            <a:extLst>
              <a:ext uri="{FF2B5EF4-FFF2-40B4-BE49-F238E27FC236}">
                <a16:creationId xmlns:a16="http://schemas.microsoft.com/office/drawing/2014/main" xmlns="" id="{5B154BD3-48A6-5243-B89A-ABF7547EB5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8B5EA97B-F750-2B4F-B2F1-E76745D1244E}"/>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56589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C64BA2-CCEF-9C4B-9341-1321C0582F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6B5366DF-94F2-014A-B39E-D158114395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0322D09A-4A40-E841-8F70-E1D544E03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FC227AEE-0B60-6343-B03C-96B10444F686}"/>
              </a:ext>
            </a:extLst>
          </p:cNvPr>
          <p:cNvSpPr>
            <a:spLocks noGrp="1"/>
          </p:cNvSpPr>
          <p:nvPr>
            <p:ph type="dt" sz="half" idx="10"/>
          </p:nvPr>
        </p:nvSpPr>
        <p:spPr/>
        <p:txBody>
          <a:bodyPr/>
          <a:lstStyle/>
          <a:p>
            <a:fld id="{6EECE964-F870-0E41-9FE5-38142943DD71}" type="datetimeFigureOut">
              <a:rPr lang="en-US" smtClean="0"/>
              <a:t>6/18/2024</a:t>
            </a:fld>
            <a:endParaRPr lang="en-US"/>
          </a:p>
        </p:txBody>
      </p:sp>
      <p:sp>
        <p:nvSpPr>
          <p:cNvPr id="6" name="Footer Placeholder 5">
            <a:extLst>
              <a:ext uri="{FF2B5EF4-FFF2-40B4-BE49-F238E27FC236}">
                <a16:creationId xmlns:a16="http://schemas.microsoft.com/office/drawing/2014/main" xmlns="" id="{FEEDEC06-105B-2E46-BC96-12B86D4185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449B33B3-3AB6-CA41-B81D-4E3D938DD9D7}"/>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898183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551441-A4BA-BB44-8779-89F7828311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9756B248-D1F2-2646-A192-94B788A8B7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9390720E-5DD4-A642-9A31-CBA296386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12F844B1-5331-5F40-92A8-DA2DCDF3BEBB}"/>
              </a:ext>
            </a:extLst>
          </p:cNvPr>
          <p:cNvSpPr>
            <a:spLocks noGrp="1"/>
          </p:cNvSpPr>
          <p:nvPr>
            <p:ph type="dt" sz="half" idx="10"/>
          </p:nvPr>
        </p:nvSpPr>
        <p:spPr/>
        <p:txBody>
          <a:bodyPr/>
          <a:lstStyle/>
          <a:p>
            <a:fld id="{6EECE964-F870-0E41-9FE5-38142943DD71}" type="datetimeFigureOut">
              <a:rPr lang="en-US" smtClean="0"/>
              <a:t>6/18/2024</a:t>
            </a:fld>
            <a:endParaRPr lang="en-US"/>
          </a:p>
        </p:txBody>
      </p:sp>
      <p:sp>
        <p:nvSpPr>
          <p:cNvPr id="6" name="Footer Placeholder 5">
            <a:extLst>
              <a:ext uri="{FF2B5EF4-FFF2-40B4-BE49-F238E27FC236}">
                <a16:creationId xmlns:a16="http://schemas.microsoft.com/office/drawing/2014/main" xmlns="" id="{DAFB5CF2-05E5-DE46-AD28-692F9DB716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F4A14854-AFC5-2349-BC93-AD9DF51264F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230115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D5D3905A-E05F-754C-8F9F-A8D1000A32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E880757D-7D59-B74F-B2FA-F4236D6F7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B729EBB-89B5-F042-AECF-884D5A5ABB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CE964-F870-0E41-9FE5-38142943DD71}" type="datetimeFigureOut">
              <a:rPr lang="en-US" smtClean="0"/>
              <a:t>6/18/2024</a:t>
            </a:fld>
            <a:endParaRPr lang="en-US"/>
          </a:p>
        </p:txBody>
      </p:sp>
      <p:sp>
        <p:nvSpPr>
          <p:cNvPr id="5" name="Footer Placeholder 4">
            <a:extLst>
              <a:ext uri="{FF2B5EF4-FFF2-40B4-BE49-F238E27FC236}">
                <a16:creationId xmlns:a16="http://schemas.microsoft.com/office/drawing/2014/main" xmlns="" id="{66FA4430-3170-3C4D-A968-03CE0D4A8B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C8C085EA-4CCE-EE49-A933-CFF5955BDB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81B17-8789-6B4C-B449-7FC9CCFFE3A3}" type="slidenum">
              <a:rPr lang="en-US" smtClean="0"/>
              <a:t>‹#›</a:t>
            </a:fld>
            <a:endParaRPr lang="en-US"/>
          </a:p>
        </p:txBody>
      </p:sp>
    </p:spTree>
    <p:extLst>
      <p:ext uri="{BB962C8B-B14F-4D97-AF65-F5344CB8AC3E}">
        <p14:creationId xmlns:p14="http://schemas.microsoft.com/office/powerpoint/2010/main" val="1858102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3266" y="-88490"/>
            <a:ext cx="2325467" cy="2325467"/>
          </a:xfrm>
          <a:prstGeom prst="rect">
            <a:avLst/>
          </a:prstGeom>
        </p:spPr>
      </p:pic>
      <p:sp>
        <p:nvSpPr>
          <p:cNvPr id="11" name="TextBox 10">
            <a:extLst>
              <a:ext uri="{FF2B5EF4-FFF2-40B4-BE49-F238E27FC236}">
                <a16:creationId xmlns:a16="http://schemas.microsoft.com/office/drawing/2014/main" xmlns="" id="{00CC22B5-8500-2C45-91DE-A596A6DF1C3B}"/>
              </a:ext>
            </a:extLst>
          </p:cNvPr>
          <p:cNvSpPr txBox="1"/>
          <p:nvPr/>
        </p:nvSpPr>
        <p:spPr>
          <a:xfrm>
            <a:off x="3191999" y="2272464"/>
            <a:ext cx="5808000" cy="2539157"/>
          </a:xfrm>
          <a:prstGeom prst="rect">
            <a:avLst/>
          </a:prstGeom>
          <a:solidFill>
            <a:schemeClr val="bg2">
              <a:lumMod val="25000"/>
            </a:schemeClr>
          </a:solidFill>
        </p:spPr>
        <p:txBody>
          <a:bodyPr wrap="none" rtlCol="0">
            <a:spAutoFit/>
          </a:bodyPr>
          <a:lstStyle/>
          <a:p>
            <a:pPr algn="ctr"/>
            <a:r>
              <a:rPr lang="en-US" sz="6600" dirty="0">
                <a:solidFill>
                  <a:srgbClr val="FF6600"/>
                </a:solidFill>
              </a:rPr>
              <a:t>G2M Case Study</a:t>
            </a:r>
          </a:p>
          <a:p>
            <a:pPr algn="ctr"/>
            <a:r>
              <a:rPr lang="en-US" sz="2500" dirty="0">
                <a:solidFill>
                  <a:srgbClr val="FF6600"/>
                </a:solidFill>
              </a:rPr>
              <a:t>Virtual</a:t>
            </a:r>
            <a:r>
              <a:rPr lang="en-US" sz="2500" dirty="0"/>
              <a:t> </a:t>
            </a:r>
            <a:r>
              <a:rPr lang="en-US" sz="2500" dirty="0">
                <a:solidFill>
                  <a:srgbClr val="FF6600"/>
                </a:solidFill>
              </a:rPr>
              <a:t>Internship</a:t>
            </a:r>
          </a:p>
          <a:p>
            <a:pPr algn="ctr"/>
            <a:endParaRPr lang="en-US" sz="4000" dirty="0"/>
          </a:p>
          <a:p>
            <a:pPr algn="ctr"/>
            <a:r>
              <a:rPr lang="en-US" sz="2500" dirty="0" smtClean="0">
                <a:solidFill>
                  <a:srgbClr val="FF6600"/>
                </a:solidFill>
              </a:rPr>
              <a:t>18-JUNE-2024</a:t>
            </a:r>
            <a:endParaRPr lang="en-US" sz="2500" dirty="0">
              <a:solidFill>
                <a:srgbClr val="FF6600"/>
              </a:solidFill>
            </a:endParaRPr>
          </a:p>
        </p:txBody>
      </p:sp>
    </p:spTree>
    <p:extLst>
      <p:ext uri="{BB962C8B-B14F-4D97-AF65-F5344CB8AC3E}">
        <p14:creationId xmlns:p14="http://schemas.microsoft.com/office/powerpoint/2010/main" val="1491976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F19C2959-59DB-F748-9A93-E5DF86BCF6D2}"/>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accent2"/>
                </a:solidFill>
                <a:latin typeface="+mj-lt"/>
              </a:rPr>
              <a:t>      </a:t>
            </a:r>
            <a:r>
              <a:rPr lang="en-US" sz="4400" b="1" dirty="0" smtClean="0">
                <a:solidFill>
                  <a:schemeClr val="accent2"/>
                </a:solidFill>
                <a:latin typeface="+mj-lt"/>
              </a:rPr>
              <a:t>Analysis of profits for each city gender wise   </a:t>
            </a:r>
            <a:endParaRPr lang="en-US" sz="4400" dirty="0">
              <a:solidFill>
                <a:schemeClr val="accent2"/>
              </a:solidFill>
              <a:latin typeface="+mj-lt"/>
            </a:endParaRPr>
          </a:p>
        </p:txBody>
      </p:sp>
      <p:pic>
        <p:nvPicPr>
          <p:cNvPr id="4" name="Picture 3"/>
          <p:cNvPicPr>
            <a:picLocks noChangeAspect="1"/>
          </p:cNvPicPr>
          <p:nvPr/>
        </p:nvPicPr>
        <p:blipFill>
          <a:blip r:embed="rId2"/>
          <a:stretch>
            <a:fillRect/>
          </a:stretch>
        </p:blipFill>
        <p:spPr>
          <a:xfrm>
            <a:off x="365760" y="1593828"/>
            <a:ext cx="11460480" cy="5122835"/>
          </a:xfrm>
          <a:prstGeom prst="rect">
            <a:avLst/>
          </a:prstGeom>
        </p:spPr>
      </p:pic>
    </p:spTree>
    <p:extLst>
      <p:ext uri="{BB962C8B-B14F-4D97-AF65-F5344CB8AC3E}">
        <p14:creationId xmlns:p14="http://schemas.microsoft.com/office/powerpoint/2010/main" val="3505926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BDED7758-9668-C549-8B57-C20E9108591A}"/>
              </a:ext>
            </a:extLst>
          </p:cNvPr>
          <p:cNvSpPr/>
          <p:nvPr/>
        </p:nvSpPr>
        <p:spPr>
          <a:xfrm>
            <a:off x="-6531"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300" b="1" dirty="0" smtClean="0">
                <a:solidFill>
                  <a:schemeClr val="accent2"/>
                </a:solidFill>
                <a:latin typeface="+mj-lt"/>
              </a:rPr>
              <a:t>Yearly profit analysis for different age groups for each company </a:t>
            </a:r>
            <a:endParaRPr lang="en-US" sz="4300" b="1" dirty="0">
              <a:solidFill>
                <a:schemeClr val="accent2"/>
              </a:solidFill>
              <a:latin typeface="+mj-lt"/>
            </a:endParaRPr>
          </a:p>
        </p:txBody>
      </p:sp>
      <p:pic>
        <p:nvPicPr>
          <p:cNvPr id="5" name="Picture 4" descr="Chart, bar chart&#10;&#10;Description automatically generated">
            <a:extLst>
              <a:ext uri="{FF2B5EF4-FFF2-40B4-BE49-F238E27FC236}">
                <a16:creationId xmlns:a16="http://schemas.microsoft.com/office/drawing/2014/main" xmlns="" id="{4319CE73-1B7D-4D9D-8BA1-6E65396B16AA}"/>
              </a:ext>
            </a:extLst>
          </p:cNvPr>
          <p:cNvPicPr>
            <a:picLocks noChangeAspect="1"/>
          </p:cNvPicPr>
          <p:nvPr/>
        </p:nvPicPr>
        <p:blipFill>
          <a:blip r:embed="rId2"/>
          <a:stretch>
            <a:fillRect/>
          </a:stretch>
        </p:blipFill>
        <p:spPr>
          <a:xfrm>
            <a:off x="59599" y="2114122"/>
            <a:ext cx="12059739" cy="4743878"/>
          </a:xfrm>
          <a:prstGeom prst="rect">
            <a:avLst/>
          </a:prstGeom>
        </p:spPr>
      </p:pic>
    </p:spTree>
    <p:extLst>
      <p:ext uri="{BB962C8B-B14F-4D97-AF65-F5344CB8AC3E}">
        <p14:creationId xmlns:p14="http://schemas.microsoft.com/office/powerpoint/2010/main" val="2578989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8C618E71-57DB-5240-87DD-E7F49B7B67CC}"/>
              </a:ext>
            </a:extLst>
          </p:cNvPr>
          <p:cNvSpPr/>
          <p:nvPr/>
        </p:nvSpPr>
        <p:spPr>
          <a:xfrm>
            <a:off x="7055666" y="1373852"/>
            <a:ext cx="742860" cy="316836"/>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xmlns="" id="{B6D4D0E5-75EB-F64C-BEF1-D8067990F699}"/>
              </a:ext>
            </a:extLst>
          </p:cNvPr>
          <p:cNvSpPr txBox="1"/>
          <p:nvPr/>
        </p:nvSpPr>
        <p:spPr>
          <a:xfrm>
            <a:off x="365581" y="5452474"/>
            <a:ext cx="7749719" cy="1200329"/>
          </a:xfrm>
          <a:prstGeom prst="rect">
            <a:avLst/>
          </a:prstGeom>
          <a:noFill/>
        </p:spPr>
        <p:txBody>
          <a:bodyPr wrap="square" rtlCol="0">
            <a:spAutoFit/>
          </a:bodyPr>
          <a:lstStyle/>
          <a:p>
            <a:r>
              <a:rPr lang="en-US" dirty="0" smtClean="0"/>
              <a:t>Our analysis reveals that our customer base across different cities and age groups earn roughly the same salary (within the range $14,000-$16,000 USD/month) for both male and females, therefore there is no significant disparity in monthly income.</a:t>
            </a:r>
            <a:endParaRPr lang="en-US" dirty="0"/>
          </a:p>
        </p:txBody>
      </p:sp>
      <p:sp>
        <p:nvSpPr>
          <p:cNvPr id="9" name="Rectangle 8">
            <a:extLst>
              <a:ext uri="{FF2B5EF4-FFF2-40B4-BE49-F238E27FC236}">
                <a16:creationId xmlns:a16="http://schemas.microsoft.com/office/drawing/2014/main" xmlns="" id="{979C901E-0FA4-9841-8F38-143DE1BCD3B3}"/>
              </a:ext>
            </a:extLst>
          </p:cNvPr>
          <p:cNvSpPr/>
          <p:nvPr/>
        </p:nvSpPr>
        <p:spPr>
          <a:xfrm>
            <a:off x="0" y="-16865"/>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200" b="1" dirty="0">
                <a:solidFill>
                  <a:schemeClr val="accent2"/>
                </a:solidFill>
                <a:latin typeface="+mj-lt"/>
              </a:rPr>
              <a:t>      </a:t>
            </a:r>
            <a:r>
              <a:rPr lang="en-US" sz="4200" b="1" dirty="0" smtClean="0">
                <a:solidFill>
                  <a:schemeClr val="accent2"/>
                </a:solidFill>
                <a:latin typeface="+mj-lt"/>
              </a:rPr>
              <a:t>Income analysis for each city age and gender wise</a:t>
            </a:r>
            <a:endParaRPr lang="en-US" sz="4200" dirty="0">
              <a:solidFill>
                <a:schemeClr val="accent2"/>
              </a:solidFill>
              <a:latin typeface="+mj-lt"/>
            </a:endParaRPr>
          </a:p>
        </p:txBody>
      </p:sp>
      <p:pic>
        <p:nvPicPr>
          <p:cNvPr id="4" name="Picture 3"/>
          <p:cNvPicPr>
            <a:picLocks noChangeAspect="1"/>
          </p:cNvPicPr>
          <p:nvPr/>
        </p:nvPicPr>
        <p:blipFill>
          <a:blip r:embed="rId2"/>
          <a:stretch>
            <a:fillRect/>
          </a:stretch>
        </p:blipFill>
        <p:spPr>
          <a:xfrm rot="5400000">
            <a:off x="7630328" y="2032329"/>
            <a:ext cx="5226954" cy="3896390"/>
          </a:xfrm>
          <a:prstGeom prst="rect">
            <a:avLst/>
          </a:prstGeom>
        </p:spPr>
      </p:pic>
      <p:pic>
        <p:nvPicPr>
          <p:cNvPr id="8" name="Picture 7"/>
          <p:cNvPicPr>
            <a:picLocks noChangeAspect="1"/>
          </p:cNvPicPr>
          <p:nvPr/>
        </p:nvPicPr>
        <p:blipFill>
          <a:blip r:embed="rId3"/>
          <a:stretch>
            <a:fillRect/>
          </a:stretch>
        </p:blipFill>
        <p:spPr>
          <a:xfrm>
            <a:off x="1" y="1532270"/>
            <a:ext cx="8295610" cy="3494931"/>
          </a:xfrm>
          <a:prstGeom prst="rect">
            <a:avLst/>
          </a:prstGeom>
        </p:spPr>
      </p:pic>
    </p:spTree>
    <p:extLst>
      <p:ext uri="{BB962C8B-B14F-4D97-AF65-F5344CB8AC3E}">
        <p14:creationId xmlns:p14="http://schemas.microsoft.com/office/powerpoint/2010/main" val="4918040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F72A11D8-7445-6148-8CE7-8E1140D70E28}"/>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accent2"/>
                </a:solidFill>
                <a:latin typeface="+mj-lt"/>
              </a:rPr>
              <a:t> </a:t>
            </a:r>
            <a:r>
              <a:rPr lang="en-US" sz="4400" b="1" dirty="0" smtClean="0">
                <a:solidFill>
                  <a:schemeClr val="accent2"/>
                </a:solidFill>
                <a:latin typeface="+mj-lt"/>
              </a:rPr>
              <a:t>Analysis of payment </a:t>
            </a:r>
            <a:r>
              <a:rPr lang="en-US" sz="4400" b="1" dirty="0" smtClean="0">
                <a:solidFill>
                  <a:schemeClr val="accent2"/>
                </a:solidFill>
                <a:latin typeface="+mj-lt"/>
              </a:rPr>
              <a:t>methods</a:t>
            </a:r>
            <a:r>
              <a:rPr lang="en-US" sz="4400" b="1" dirty="0" smtClean="0">
                <a:solidFill>
                  <a:schemeClr val="accent2"/>
                </a:solidFill>
                <a:latin typeface="+mj-lt"/>
              </a:rPr>
              <a:t> </a:t>
            </a:r>
            <a:r>
              <a:rPr lang="en-US" sz="4400" b="1" dirty="0">
                <a:solidFill>
                  <a:schemeClr val="accent2"/>
                </a:solidFill>
                <a:latin typeface="+mj-lt"/>
              </a:rPr>
              <a:t>for males and females</a:t>
            </a:r>
            <a:endParaRPr lang="en-US" sz="4400" dirty="0">
              <a:solidFill>
                <a:schemeClr val="accent2"/>
              </a:solidFill>
              <a:latin typeface="+mj-lt"/>
            </a:endParaRPr>
          </a:p>
        </p:txBody>
      </p:sp>
      <p:pic>
        <p:nvPicPr>
          <p:cNvPr id="2" name="Picture 1"/>
          <p:cNvPicPr>
            <a:picLocks noChangeAspect="1"/>
          </p:cNvPicPr>
          <p:nvPr/>
        </p:nvPicPr>
        <p:blipFill>
          <a:blip r:embed="rId2"/>
          <a:stretch>
            <a:fillRect/>
          </a:stretch>
        </p:blipFill>
        <p:spPr>
          <a:xfrm>
            <a:off x="361695" y="2331720"/>
            <a:ext cx="11468609" cy="3764096"/>
          </a:xfrm>
          <a:prstGeom prst="rect">
            <a:avLst/>
          </a:prstGeom>
        </p:spPr>
      </p:pic>
    </p:spTree>
    <p:extLst>
      <p:ext uri="{BB962C8B-B14F-4D97-AF65-F5344CB8AC3E}">
        <p14:creationId xmlns:p14="http://schemas.microsoft.com/office/powerpoint/2010/main" val="21964144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0087AA53-A2BE-554B-AAE4-C6D527006499}"/>
              </a:ext>
            </a:extLst>
          </p:cNvPr>
          <p:cNvSpPr txBox="1"/>
          <p:nvPr/>
        </p:nvSpPr>
        <p:spPr>
          <a:xfrm>
            <a:off x="762000" y="1595021"/>
            <a:ext cx="11430000" cy="4031873"/>
          </a:xfrm>
          <a:prstGeom prst="rect">
            <a:avLst/>
          </a:prstGeom>
          <a:noFill/>
        </p:spPr>
        <p:txBody>
          <a:bodyPr wrap="square" rtlCol="0">
            <a:spAutoFit/>
          </a:bodyPr>
          <a:lstStyle/>
          <a:p>
            <a:r>
              <a:rPr lang="en-US" sz="1600" dirty="0" smtClean="0"/>
              <a:t>Our evaluation has lead us to the conclusion that the yellow can company is a better investment due to the following points</a:t>
            </a:r>
            <a:endParaRPr lang="en-US" sz="1600" dirty="0"/>
          </a:p>
          <a:p>
            <a:endParaRPr lang="en-US" sz="1600" b="1" dirty="0" smtClean="0"/>
          </a:p>
          <a:p>
            <a:pPr marL="342900" indent="-342900">
              <a:buFont typeface="+mj-lt"/>
              <a:buAutoNum type="arabicPeriod"/>
            </a:pPr>
            <a:r>
              <a:rPr lang="en-US" sz="1600" b="1" dirty="0" smtClean="0"/>
              <a:t>Average profi</a:t>
            </a:r>
            <a:r>
              <a:rPr lang="en-US" sz="1600" b="1" dirty="0" smtClean="0"/>
              <a:t>t/Km: </a:t>
            </a:r>
            <a:r>
              <a:rPr lang="en-US" sz="1600" dirty="0" smtClean="0"/>
              <a:t>Yellow cab company charges more money per kilometer in every city when compared to pink company therefore yellow cab makes more profit per kilometer than pink cab.</a:t>
            </a:r>
            <a:endParaRPr lang="en-US" sz="1600" b="1" dirty="0"/>
          </a:p>
          <a:p>
            <a:pPr marL="342900" indent="-342900">
              <a:buFont typeface="+mj-lt"/>
              <a:buAutoNum type="arabicPeriod"/>
            </a:pPr>
            <a:r>
              <a:rPr lang="en-US" sz="1600" b="1" dirty="0"/>
              <a:t>Customer Reach  </a:t>
            </a:r>
            <a:r>
              <a:rPr lang="en-US" sz="1600" b="1" dirty="0" smtClean="0"/>
              <a:t>: </a:t>
            </a:r>
            <a:r>
              <a:rPr lang="en-US" sz="1600" dirty="0" smtClean="0"/>
              <a:t>Yellow cab appears to own a greater market share of the cab industry evidenced by graph in slide 11(</a:t>
            </a:r>
            <a:r>
              <a:rPr lang="en-ZA" sz="1600" dirty="0" smtClean="0"/>
              <a:t>Yearly </a:t>
            </a:r>
            <a:r>
              <a:rPr lang="en-ZA" sz="1600" dirty="0"/>
              <a:t>profit analysis for different age groups for each </a:t>
            </a:r>
            <a:r>
              <a:rPr lang="en-ZA" sz="1600" dirty="0" smtClean="0"/>
              <a:t>company) which shows that yellow cab has a greater customer base for every age group with the 26-40 years age group being the most prominent and profitable. </a:t>
            </a:r>
          </a:p>
          <a:p>
            <a:pPr marL="342900" indent="-342900">
              <a:buFont typeface="+mj-lt"/>
              <a:buAutoNum type="arabicPeriod"/>
            </a:pPr>
            <a:r>
              <a:rPr lang="en-ZA" sz="1600" b="1" dirty="0" smtClean="0"/>
              <a:t>Customer Preference</a:t>
            </a:r>
            <a:r>
              <a:rPr lang="en-ZA" sz="1600" dirty="0" smtClean="0"/>
              <a:t>: In slide 4 we discover that yellow cab has significantly more total travel distance(about 3 times more) than pink cab, while the average trip distance for both companies is the same. This tells us that customers tend to prefer to ride with yellow cab as opposed to pink cab.</a:t>
            </a:r>
            <a:endParaRPr lang="en-US" sz="1600" dirty="0"/>
          </a:p>
          <a:p>
            <a:pPr marL="342900" indent="-342900">
              <a:buFont typeface="+mj-lt"/>
              <a:buAutoNum type="arabicPeriod"/>
            </a:pPr>
            <a:r>
              <a:rPr lang="en-US" sz="1600" b="1" dirty="0" smtClean="0"/>
              <a:t>Profitability and growth</a:t>
            </a:r>
            <a:r>
              <a:rPr lang="en-US" sz="1600" b="1" dirty="0" smtClean="0"/>
              <a:t> </a:t>
            </a:r>
            <a:r>
              <a:rPr lang="en-US" sz="1600" b="1" dirty="0"/>
              <a:t>: </a:t>
            </a:r>
            <a:r>
              <a:rPr lang="en-US" sz="1600" dirty="0" smtClean="0"/>
              <a:t>Yellow cab company profit appears to increase in from 2016 to 2017 and then decline in 2018, this is an indication of company growth. On the other hand pink company’s profits appear to be stagnant and no growth or decline is seen and this could be and indicator of poor management within the company.</a:t>
            </a:r>
            <a:endParaRPr lang="en-US" sz="1600" dirty="0"/>
          </a:p>
          <a:p>
            <a:endParaRPr lang="en-US" sz="1600" b="1" dirty="0" smtClean="0"/>
          </a:p>
          <a:p>
            <a:r>
              <a:rPr lang="en-US" sz="1600" b="1" dirty="0" smtClean="0"/>
              <a:t>Based on the above information, </a:t>
            </a:r>
            <a:r>
              <a:rPr lang="en-US" sz="1600" b="1" dirty="0"/>
              <a:t>we will recommend Yellow </a:t>
            </a:r>
            <a:r>
              <a:rPr lang="en-US" sz="1600" b="1" dirty="0" smtClean="0"/>
              <a:t>cab company </a:t>
            </a:r>
            <a:r>
              <a:rPr lang="en-US" sz="1600" b="1" dirty="0"/>
              <a:t>for investment.</a:t>
            </a:r>
          </a:p>
          <a:p>
            <a:endParaRPr lang="en-US" sz="1600" dirty="0"/>
          </a:p>
        </p:txBody>
      </p:sp>
      <p:sp>
        <p:nvSpPr>
          <p:cNvPr id="4" name="Rectangle 3">
            <a:extLst>
              <a:ext uri="{FF2B5EF4-FFF2-40B4-BE49-F238E27FC236}">
                <a16:creationId xmlns:a16="http://schemas.microsoft.com/office/drawing/2014/main" xmlns="" id="{B2BD046D-D4D3-5C48-9D68-AE42423390A9}"/>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solidFill>
                  <a:schemeClr val="accent2"/>
                </a:solidFill>
                <a:latin typeface="+mj-lt"/>
              </a:rPr>
              <a:t>      Recommendations</a:t>
            </a:r>
          </a:p>
        </p:txBody>
      </p:sp>
    </p:spTree>
    <p:extLst>
      <p:ext uri="{BB962C8B-B14F-4D97-AF65-F5344CB8AC3E}">
        <p14:creationId xmlns:p14="http://schemas.microsoft.com/office/powerpoint/2010/main" val="35444747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xmlns="" id="{2D4BA697-580E-5544-8F2F-194AD99B859F}"/>
              </a:ext>
            </a:extLst>
          </p:cNvPr>
          <p:cNvSpPr>
            <a:spLocks noGrp="1"/>
          </p:cNvSpPr>
          <p:nvPr>
            <p:ph type="subTitle" idx="1"/>
          </p:nvPr>
        </p:nvSpPr>
        <p:spPr>
          <a:xfrm>
            <a:off x="5872480" y="2601119"/>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
        <p:nvSpPr>
          <p:cNvPr id="3" name="Rectangle 2">
            <a:extLst>
              <a:ext uri="{FF2B5EF4-FFF2-40B4-BE49-F238E27FC236}">
                <a16:creationId xmlns:a16="http://schemas.microsoft.com/office/drawing/2014/main" xmlns="" id="{49C08CB0-2E68-164C-9080-887E2D20B522}"/>
              </a:ext>
            </a:extLst>
          </p:cNvPr>
          <p:cNvSpPr/>
          <p:nvPr/>
        </p:nvSpPr>
        <p:spPr>
          <a:xfrm>
            <a:off x="0" y="0"/>
            <a:ext cx="587248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xmlns="" id="{B067532E-7508-4245-8E91-38CA363A6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3944" y="2117702"/>
            <a:ext cx="4364591" cy="2622595"/>
          </a:xfrm>
          <a:prstGeom prst="rect">
            <a:avLst/>
          </a:prstGeom>
        </p:spPr>
      </p:pic>
    </p:spTree>
    <p:extLst>
      <p:ext uri="{BB962C8B-B14F-4D97-AF65-F5344CB8AC3E}">
        <p14:creationId xmlns:p14="http://schemas.microsoft.com/office/powerpoint/2010/main" val="1067902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2C5C5A3-2E84-0849-82EA-36D2326D3784}"/>
              </a:ext>
            </a:extLst>
          </p:cNvPr>
          <p:cNvSpPr>
            <a:spLocks noGrp="1"/>
          </p:cNvSpPr>
          <p:nvPr>
            <p:ph idx="1"/>
          </p:nvPr>
        </p:nvSpPr>
        <p:spPr>
          <a:xfrm>
            <a:off x="762000" y="1812608"/>
            <a:ext cx="10515600" cy="4351338"/>
          </a:xfrm>
        </p:spPr>
        <p:txBody>
          <a:bodyPr>
            <a:normAutofit/>
          </a:bodyPr>
          <a:lstStyle/>
          <a:p>
            <a:r>
              <a:rPr lang="en-US" sz="1800" dirty="0"/>
              <a:t>XYZ is a private equity firm in US. Due to remarkable growth in the Cab Industry in last few years and multiple key players in the market, it is planning for an investment in Cab industry. </a:t>
            </a:r>
          </a:p>
          <a:p>
            <a:pPr marL="0" indent="0">
              <a:buNone/>
            </a:pPr>
            <a:endParaRPr lang="en-US" sz="1800" dirty="0"/>
          </a:p>
          <a:p>
            <a:r>
              <a:rPr lang="en-US" sz="1800" dirty="0"/>
              <a:t>Objective : Provide actionable insights to help XYZ firm in identifying the right company for making investment.</a:t>
            </a:r>
          </a:p>
          <a:p>
            <a:endParaRPr lang="en-US" sz="1800" dirty="0"/>
          </a:p>
          <a:p>
            <a:pPr marL="0" indent="0">
              <a:buNone/>
            </a:pPr>
            <a:r>
              <a:rPr lang="en-US" sz="1800" dirty="0"/>
              <a:t>The analysis has </a:t>
            </a:r>
            <a:r>
              <a:rPr lang="en-US" sz="1800" dirty="0" smtClean="0"/>
              <a:t>consists of the following</a:t>
            </a:r>
          </a:p>
          <a:p>
            <a:r>
              <a:rPr lang="en-US" sz="1800" dirty="0" smtClean="0"/>
              <a:t>Data </a:t>
            </a:r>
            <a:r>
              <a:rPr lang="en-US" sz="1800" dirty="0"/>
              <a:t>Understanding </a:t>
            </a:r>
            <a:r>
              <a:rPr lang="en-US" sz="1800" dirty="0" smtClean="0"/>
              <a:t>.</a:t>
            </a:r>
            <a:endParaRPr lang="en-US" sz="1800" dirty="0"/>
          </a:p>
          <a:p>
            <a:r>
              <a:rPr lang="en-US" sz="1800" dirty="0" smtClean="0"/>
              <a:t>Profit and ride forecasting.</a:t>
            </a:r>
            <a:endParaRPr lang="en-US" sz="1800" dirty="0"/>
          </a:p>
          <a:p>
            <a:r>
              <a:rPr lang="en-US" sz="1800" dirty="0" smtClean="0"/>
              <a:t>Determining the more profitable investment.</a:t>
            </a:r>
          </a:p>
          <a:p>
            <a:r>
              <a:rPr lang="en-US" sz="1800" dirty="0" smtClean="0"/>
              <a:t>Investment recommendations.</a:t>
            </a:r>
            <a:endParaRPr lang="en-US" sz="1800" dirty="0"/>
          </a:p>
        </p:txBody>
      </p:sp>
      <p:sp>
        <p:nvSpPr>
          <p:cNvPr id="4" name="Rectangle 3">
            <a:extLst>
              <a:ext uri="{FF2B5EF4-FFF2-40B4-BE49-F238E27FC236}">
                <a16:creationId xmlns:a16="http://schemas.microsoft.com/office/drawing/2014/main" xmlns=""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xmlns=""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Background –G2M(cab industry) case study</a:t>
            </a:r>
          </a:p>
        </p:txBody>
      </p:sp>
    </p:spTree>
    <p:extLst>
      <p:ext uri="{BB962C8B-B14F-4D97-AF65-F5344CB8AC3E}">
        <p14:creationId xmlns:p14="http://schemas.microsoft.com/office/powerpoint/2010/main" val="3504532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09BEE7A3-F2C2-8145-B852-24B96B83A958}"/>
              </a:ext>
            </a:extLst>
          </p:cNvPr>
          <p:cNvSpPr txBox="1"/>
          <p:nvPr/>
        </p:nvSpPr>
        <p:spPr>
          <a:xfrm>
            <a:off x="91075" y="1614193"/>
            <a:ext cx="7833726" cy="5078313"/>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16</a:t>
            </a:r>
            <a:r>
              <a:rPr lang="en-US" dirty="0" smtClean="0"/>
              <a:t> </a:t>
            </a:r>
            <a:r>
              <a:rPr lang="en-US" dirty="0"/>
              <a:t>Features( including 9 derived features)</a:t>
            </a:r>
          </a:p>
          <a:p>
            <a:pPr marL="285750" indent="-285750">
              <a:buFont typeface="Arial" panose="020B0604020202020204" pitchFamily="34" charset="0"/>
              <a:buChar char="•"/>
            </a:pPr>
            <a:r>
              <a:rPr lang="en-US" dirty="0"/>
              <a:t>Timeframe </a:t>
            </a:r>
            <a:r>
              <a:rPr lang="en-US" dirty="0" smtClean="0"/>
              <a:t>of </a:t>
            </a:r>
            <a:r>
              <a:rPr lang="en-US" dirty="0"/>
              <a:t>data: </a:t>
            </a:r>
            <a:r>
              <a:rPr lang="en-US" dirty="0" smtClean="0"/>
              <a:t>2016/01/31 </a:t>
            </a:r>
            <a:r>
              <a:rPr lang="en-US" dirty="0"/>
              <a:t>to </a:t>
            </a:r>
            <a:r>
              <a:rPr lang="en-US" dirty="0" smtClean="0"/>
              <a:t>2018/12/31</a:t>
            </a:r>
            <a:endParaRPr lang="en-US" dirty="0"/>
          </a:p>
          <a:p>
            <a:pPr marL="285750" indent="-285750">
              <a:buFont typeface="Arial" panose="020B0604020202020204" pitchFamily="34" charset="0"/>
              <a:buChar char="•"/>
            </a:pPr>
            <a:r>
              <a:rPr lang="en-US" dirty="0"/>
              <a:t>Total data points :</a:t>
            </a:r>
            <a:r>
              <a:rPr lang="en-US" dirty="0" smtClean="0"/>
              <a:t>359,391</a:t>
            </a:r>
            <a:endParaRPr lang="en-US" dirty="0"/>
          </a:p>
          <a:p>
            <a:endParaRPr lang="en-US" dirty="0">
              <a:solidFill>
                <a:srgbClr val="FF0000"/>
              </a:solidFill>
            </a:endParaRPr>
          </a:p>
          <a:p>
            <a:endParaRPr lang="en-US" dirty="0"/>
          </a:p>
          <a:p>
            <a:r>
              <a:rPr lang="en-US" b="1" dirty="0"/>
              <a:t>Assumptions:</a:t>
            </a:r>
          </a:p>
          <a:p>
            <a:endParaRPr lang="en-US" b="1" dirty="0" smtClean="0"/>
          </a:p>
          <a:p>
            <a:pPr marL="285750" indent="-285750">
              <a:buFont typeface="Arial" panose="020B0604020202020204" pitchFamily="34" charset="0"/>
              <a:buChar char="•"/>
            </a:pPr>
            <a:r>
              <a:rPr lang="en-US" dirty="0"/>
              <a:t>O</a:t>
            </a:r>
            <a:r>
              <a:rPr lang="en-US" dirty="0" smtClean="0"/>
              <a:t>nly Price Charged </a:t>
            </a:r>
            <a:r>
              <a:rPr lang="en-US" dirty="0"/>
              <a:t>and </a:t>
            </a:r>
            <a:r>
              <a:rPr lang="en-US" dirty="0" smtClean="0"/>
              <a:t>Cost of Trip columns were </a:t>
            </a:r>
            <a:r>
              <a:rPr lang="en-US" dirty="0"/>
              <a:t>used to </a:t>
            </a:r>
            <a:r>
              <a:rPr lang="en-US" dirty="0" smtClean="0"/>
              <a:t>calculate profit, no considerations were made for other factors affecting profit.</a:t>
            </a:r>
            <a:endParaRPr lang="en-US" dirty="0"/>
          </a:p>
          <a:p>
            <a:endParaRPr lang="en-US" b="1" dirty="0"/>
          </a:p>
          <a:p>
            <a:pPr marL="285750" indent="-285750">
              <a:buFont typeface="Arial" panose="020B0604020202020204" pitchFamily="34" charset="0"/>
              <a:buChar char="•"/>
            </a:pPr>
            <a:r>
              <a:rPr lang="en-US" dirty="0" smtClean="0"/>
              <a:t>Price Charged </a:t>
            </a:r>
            <a:r>
              <a:rPr lang="en-US" dirty="0" smtClean="0"/>
              <a:t>column contains outliers</a:t>
            </a:r>
            <a:r>
              <a:rPr lang="en-US" dirty="0" smtClean="0"/>
              <a:t> </a:t>
            </a:r>
            <a:r>
              <a:rPr lang="en-US" dirty="0"/>
              <a:t>but due to </a:t>
            </a:r>
          </a:p>
          <a:p>
            <a:r>
              <a:rPr lang="en-US" dirty="0"/>
              <a:t>      </a:t>
            </a:r>
            <a:r>
              <a:rPr lang="en-US" dirty="0" smtClean="0"/>
              <a:t>absence</a:t>
            </a:r>
            <a:r>
              <a:rPr lang="en-US" dirty="0" smtClean="0"/>
              <a:t> </a:t>
            </a:r>
            <a:r>
              <a:rPr lang="en-US" dirty="0"/>
              <a:t>of trip duration </a:t>
            </a:r>
            <a:r>
              <a:rPr lang="en-US" dirty="0" smtClean="0"/>
              <a:t>data </a:t>
            </a:r>
            <a:r>
              <a:rPr lang="en-US" dirty="0"/>
              <a:t>,we </a:t>
            </a:r>
            <a:r>
              <a:rPr lang="en-US" dirty="0" smtClean="0"/>
              <a:t>did not consider outlier</a:t>
            </a:r>
            <a:r>
              <a:rPr lang="en-US" dirty="0" smtClean="0"/>
              <a:t>s to be present.</a:t>
            </a:r>
            <a:endParaRPr lang="en-US" dirty="0"/>
          </a:p>
          <a:p>
            <a:endParaRPr lang="en-US" dirty="0"/>
          </a:p>
          <a:p>
            <a:pPr marL="285750" indent="-285750">
              <a:buFont typeface="Arial" panose="020B0604020202020204" pitchFamily="34" charset="0"/>
              <a:buChar char="•"/>
            </a:pPr>
            <a:r>
              <a:rPr lang="en-US" dirty="0"/>
              <a:t>Users </a:t>
            </a:r>
            <a:r>
              <a:rPr lang="en-US" dirty="0" smtClean="0"/>
              <a:t>column</a:t>
            </a:r>
            <a:r>
              <a:rPr lang="en-US" dirty="0" smtClean="0"/>
              <a:t> </a:t>
            </a:r>
            <a:r>
              <a:rPr lang="en-US" dirty="0"/>
              <a:t>of </a:t>
            </a:r>
            <a:r>
              <a:rPr lang="en-US" dirty="0" smtClean="0"/>
              <a:t>the city </a:t>
            </a:r>
            <a:r>
              <a:rPr lang="en-US" dirty="0"/>
              <a:t>dataset is treated </a:t>
            </a:r>
            <a:r>
              <a:rPr lang="en-US" dirty="0" smtClean="0"/>
              <a:t>was </a:t>
            </a:r>
            <a:r>
              <a:rPr lang="en-US" dirty="0"/>
              <a:t>number of cab users in the </a:t>
            </a:r>
            <a:r>
              <a:rPr lang="en-US" dirty="0" smtClean="0"/>
              <a:t>city, the assumption is this </a:t>
            </a:r>
            <a:r>
              <a:rPr lang="en-US" dirty="0"/>
              <a:t>can </a:t>
            </a:r>
            <a:r>
              <a:rPr lang="en-US" dirty="0" smtClean="0"/>
              <a:t>include</a:t>
            </a:r>
            <a:r>
              <a:rPr lang="en-US" dirty="0" smtClean="0"/>
              <a:t> </a:t>
            </a:r>
            <a:r>
              <a:rPr lang="en-US" dirty="0"/>
              <a:t>other cab </a:t>
            </a:r>
            <a:r>
              <a:rPr lang="en-US" dirty="0" smtClean="0"/>
              <a:t>users besides the yellow and pink cab</a:t>
            </a:r>
            <a:r>
              <a:rPr lang="en-US" dirty="0"/>
              <a:t>.</a:t>
            </a:r>
            <a:endParaRPr lang="en-US" dirty="0"/>
          </a:p>
          <a:p>
            <a:endParaRPr lang="en-US" dirty="0"/>
          </a:p>
        </p:txBody>
      </p:sp>
      <p:sp>
        <p:nvSpPr>
          <p:cNvPr id="18" name="Rectangle 17">
            <a:extLst>
              <a:ext uri="{FF2B5EF4-FFF2-40B4-BE49-F238E27FC236}">
                <a16:creationId xmlns:a16="http://schemas.microsoft.com/office/drawing/2014/main" xmlns=""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xmlns="" id="{C39E92EF-EA57-D14F-879A-1E01FCAE5C7C}"/>
              </a:ext>
            </a:extLst>
          </p:cNvPr>
          <p:cNvSpPr>
            <a:spLocks noGrp="1"/>
          </p:cNvSpPr>
          <p:nvPr>
            <p:ph type="title"/>
          </p:nvPr>
        </p:nvSpPr>
        <p:spPr>
          <a:xfrm>
            <a:off x="838200" y="59927"/>
            <a:ext cx="10515600" cy="1325563"/>
          </a:xfrm>
        </p:spPr>
        <p:txBody>
          <a:bodyPr/>
          <a:lstStyle/>
          <a:p>
            <a:r>
              <a:rPr lang="en-US" b="1" dirty="0">
                <a:solidFill>
                  <a:schemeClr val="accent2"/>
                </a:solidFill>
              </a:rPr>
              <a:t>Data Exploration</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6755" y="1424392"/>
            <a:ext cx="4312356" cy="2669031"/>
          </a:xfrm>
          <a:prstGeom prst="rect">
            <a:avLst/>
          </a:prstGeom>
        </p:spPr>
      </p:pic>
    </p:spTree>
    <p:extLst>
      <p:ext uri="{BB962C8B-B14F-4D97-AF65-F5344CB8AC3E}">
        <p14:creationId xmlns:p14="http://schemas.microsoft.com/office/powerpoint/2010/main" val="1489297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5379C949-80B5-CA4E-B810-B4F62F4B63E7}"/>
              </a:ext>
            </a:extLst>
          </p:cNvPr>
          <p:cNvSpPr/>
          <p:nvPr/>
        </p:nvSpPr>
        <p:spPr>
          <a:xfrm>
            <a:off x="0" y="0"/>
            <a:ext cx="12192000" cy="789131"/>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accent2"/>
                </a:solidFill>
                <a:latin typeface="+mj-lt"/>
              </a:rPr>
              <a:t>      </a:t>
            </a:r>
            <a:r>
              <a:rPr lang="en-US" sz="4400" b="1" dirty="0" smtClean="0">
                <a:solidFill>
                  <a:schemeClr val="accent2"/>
                </a:solidFill>
                <a:latin typeface="+mj-lt"/>
              </a:rPr>
              <a:t>Company assets and scale of operations  </a:t>
            </a:r>
            <a:endParaRPr lang="en-US" sz="4400" b="1" dirty="0">
              <a:solidFill>
                <a:schemeClr val="bg2">
                  <a:lumMod val="25000"/>
                </a:schemeClr>
              </a:solidFill>
              <a:latin typeface="+mj-lt"/>
            </a:endParaRPr>
          </a:p>
        </p:txBody>
      </p:sp>
      <p:pic>
        <p:nvPicPr>
          <p:cNvPr id="8" name="Picture 7"/>
          <p:cNvPicPr>
            <a:picLocks noChangeAspect="1"/>
          </p:cNvPicPr>
          <p:nvPr/>
        </p:nvPicPr>
        <p:blipFill>
          <a:blip r:embed="rId2"/>
          <a:stretch>
            <a:fillRect/>
          </a:stretch>
        </p:blipFill>
        <p:spPr>
          <a:xfrm>
            <a:off x="-1" y="2055275"/>
            <a:ext cx="5000083" cy="4314112"/>
          </a:xfrm>
          <a:prstGeom prst="rect">
            <a:avLst/>
          </a:prstGeom>
        </p:spPr>
      </p:pic>
      <p:pic>
        <p:nvPicPr>
          <p:cNvPr id="9" name="Picture 8"/>
          <p:cNvPicPr>
            <a:picLocks noChangeAspect="1"/>
          </p:cNvPicPr>
          <p:nvPr/>
        </p:nvPicPr>
        <p:blipFill>
          <a:blip r:embed="rId3"/>
          <a:stretch>
            <a:fillRect/>
          </a:stretch>
        </p:blipFill>
        <p:spPr>
          <a:xfrm>
            <a:off x="5087760" y="3838516"/>
            <a:ext cx="6713631" cy="2344321"/>
          </a:xfrm>
          <a:prstGeom prst="rect">
            <a:avLst/>
          </a:prstGeom>
        </p:spPr>
      </p:pic>
      <p:pic>
        <p:nvPicPr>
          <p:cNvPr id="11" name="Picture 10"/>
          <p:cNvPicPr>
            <a:picLocks noChangeAspect="1"/>
          </p:cNvPicPr>
          <p:nvPr/>
        </p:nvPicPr>
        <p:blipFill>
          <a:blip r:embed="rId4"/>
          <a:stretch>
            <a:fillRect/>
          </a:stretch>
        </p:blipFill>
        <p:spPr>
          <a:xfrm>
            <a:off x="6188605" y="1524000"/>
            <a:ext cx="4709694" cy="2094442"/>
          </a:xfrm>
          <a:prstGeom prst="rect">
            <a:avLst/>
          </a:prstGeom>
        </p:spPr>
      </p:pic>
    </p:spTree>
    <p:extLst>
      <p:ext uri="{BB962C8B-B14F-4D97-AF65-F5344CB8AC3E}">
        <p14:creationId xmlns:p14="http://schemas.microsoft.com/office/powerpoint/2010/main" val="3848111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F19C2959-59DB-F748-9A93-E5DF86BCF6D2}"/>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smtClean="0">
                <a:solidFill>
                  <a:schemeClr val="accent2"/>
                </a:solidFill>
                <a:latin typeface="+mj-lt"/>
              </a:rPr>
              <a:t>Customer demography analysis by age and </a:t>
            </a:r>
            <a:r>
              <a:rPr lang="en-US" sz="4400" b="1" dirty="0" smtClean="0">
                <a:solidFill>
                  <a:schemeClr val="accent2"/>
                </a:solidFill>
                <a:latin typeface="+mj-lt"/>
              </a:rPr>
              <a:t>g</a:t>
            </a:r>
            <a:r>
              <a:rPr lang="en-US" sz="4400" b="1" dirty="0" smtClean="0">
                <a:solidFill>
                  <a:schemeClr val="accent2"/>
                </a:solidFill>
                <a:latin typeface="+mj-lt"/>
              </a:rPr>
              <a:t>ender       </a:t>
            </a:r>
            <a:endParaRPr lang="en-US" sz="4400" dirty="0">
              <a:solidFill>
                <a:schemeClr val="accent2"/>
              </a:solidFill>
              <a:latin typeface="+mj-lt"/>
            </a:endParaRPr>
          </a:p>
        </p:txBody>
      </p:sp>
      <p:pic>
        <p:nvPicPr>
          <p:cNvPr id="3" name="Picture 2"/>
          <p:cNvPicPr>
            <a:picLocks noChangeAspect="1"/>
          </p:cNvPicPr>
          <p:nvPr/>
        </p:nvPicPr>
        <p:blipFill>
          <a:blip r:embed="rId2"/>
          <a:stretch>
            <a:fillRect/>
          </a:stretch>
        </p:blipFill>
        <p:spPr>
          <a:xfrm>
            <a:off x="8997244" y="2471204"/>
            <a:ext cx="3194756" cy="3320488"/>
          </a:xfrm>
          <a:prstGeom prst="rect">
            <a:avLst/>
          </a:prstGeom>
        </p:spPr>
      </p:pic>
      <p:pic>
        <p:nvPicPr>
          <p:cNvPr id="6" name="Picture 5"/>
          <p:cNvPicPr>
            <a:picLocks noChangeAspect="1"/>
          </p:cNvPicPr>
          <p:nvPr/>
        </p:nvPicPr>
        <p:blipFill>
          <a:blip r:embed="rId3"/>
          <a:stretch>
            <a:fillRect/>
          </a:stretch>
        </p:blipFill>
        <p:spPr>
          <a:xfrm>
            <a:off x="0" y="2379370"/>
            <a:ext cx="9335911" cy="3671474"/>
          </a:xfrm>
          <a:prstGeom prst="rect">
            <a:avLst/>
          </a:prstGeom>
        </p:spPr>
      </p:pic>
    </p:spTree>
    <p:extLst>
      <p:ext uri="{BB962C8B-B14F-4D97-AF65-F5344CB8AC3E}">
        <p14:creationId xmlns:p14="http://schemas.microsoft.com/office/powerpoint/2010/main" val="1849570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xmlns="" id="{C526CBCB-8ADA-0E48-96D7-11EEE40222DD}"/>
              </a:ext>
            </a:extLst>
          </p:cNvPr>
          <p:cNvSpPr>
            <a:spLocks noGrp="1"/>
          </p:cNvSpPr>
          <p:nvPr>
            <p:ph type="title"/>
          </p:nvPr>
        </p:nvSpPr>
        <p:spPr>
          <a:xfrm>
            <a:off x="838200" y="46037"/>
            <a:ext cx="10515600" cy="1325563"/>
          </a:xfrm>
        </p:spPr>
        <p:txBody>
          <a:bodyPr>
            <a:normAutofit/>
          </a:bodyPr>
          <a:lstStyle/>
          <a:p>
            <a:pPr algn="ctr"/>
            <a:r>
              <a:rPr lang="en-US" sz="3500" b="1" dirty="0" smtClean="0">
                <a:solidFill>
                  <a:schemeClr val="accent2"/>
                </a:solidFill>
                <a:latin typeface="Calibri" panose="020F0502020204030204" pitchFamily="34" charset="0"/>
                <a:cs typeface="Calibri" panose="020F0502020204030204" pitchFamily="34" charset="0"/>
              </a:rPr>
              <a:t>Average cost per unit distance for each company</a:t>
            </a:r>
            <a:endParaRPr lang="en-US" sz="3500" b="1" dirty="0">
              <a:solidFill>
                <a:schemeClr val="accent2"/>
              </a:solidFill>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2"/>
          <a:stretch>
            <a:fillRect/>
          </a:stretch>
        </p:blipFill>
        <p:spPr>
          <a:xfrm>
            <a:off x="838200" y="1417637"/>
            <a:ext cx="10412730" cy="5212392"/>
          </a:xfrm>
          <a:prstGeom prst="rect">
            <a:avLst/>
          </a:prstGeom>
        </p:spPr>
      </p:pic>
    </p:spTree>
    <p:extLst>
      <p:ext uri="{BB962C8B-B14F-4D97-AF65-F5344CB8AC3E}">
        <p14:creationId xmlns:p14="http://schemas.microsoft.com/office/powerpoint/2010/main" val="3261567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A86FFC35-F427-364C-BA92-634BB6B2B5AC}"/>
              </a:ext>
            </a:extLst>
          </p:cNvPr>
          <p:cNvSpPr/>
          <p:nvPr/>
        </p:nvSpPr>
        <p:spPr>
          <a:xfrm>
            <a:off x="4903852" y="5927907"/>
            <a:ext cx="4625008" cy="3693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xmlns="" id="{4EE2ADCB-2F26-A940-B4CA-11022847FAA2}"/>
              </a:ext>
            </a:extLst>
          </p:cNvPr>
          <p:cNvSpPr/>
          <p:nvPr/>
        </p:nvSpPr>
        <p:spPr>
          <a:xfrm>
            <a:off x="0" y="-13733"/>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accent2"/>
                </a:solidFill>
                <a:latin typeface="+mj-lt"/>
              </a:rPr>
              <a:t>Average cost per unit distance in </a:t>
            </a:r>
            <a:r>
              <a:rPr lang="en-US" sz="4400" b="1" dirty="0" smtClean="0">
                <a:solidFill>
                  <a:schemeClr val="accent2"/>
                </a:solidFill>
                <a:latin typeface="+mj-lt"/>
              </a:rPr>
              <a:t>each</a:t>
            </a:r>
            <a:r>
              <a:rPr lang="en-US" sz="4400" b="1" dirty="0" smtClean="0">
                <a:solidFill>
                  <a:schemeClr val="accent2"/>
                </a:solidFill>
                <a:latin typeface="+mj-lt"/>
              </a:rPr>
              <a:t> </a:t>
            </a:r>
            <a:r>
              <a:rPr lang="en-US" sz="4400" b="1" dirty="0">
                <a:solidFill>
                  <a:schemeClr val="accent2"/>
                </a:solidFill>
                <a:latin typeface="+mj-lt"/>
              </a:rPr>
              <a:t>city </a:t>
            </a:r>
            <a:r>
              <a:rPr lang="en-US" sz="4400" b="1" dirty="0" smtClean="0">
                <a:solidFill>
                  <a:schemeClr val="accent2"/>
                </a:solidFill>
                <a:latin typeface="+mj-lt"/>
              </a:rPr>
              <a:t>for each gender</a:t>
            </a:r>
            <a:endParaRPr lang="en-US" sz="4400" b="1" dirty="0">
              <a:solidFill>
                <a:schemeClr val="accent2"/>
              </a:solidFill>
              <a:latin typeface="+mj-lt"/>
            </a:endParaRPr>
          </a:p>
        </p:txBody>
      </p:sp>
      <p:pic>
        <p:nvPicPr>
          <p:cNvPr id="3" name="Picture 2" descr="Chart, bar chart&#10;&#10;Description automatically generated">
            <a:extLst>
              <a:ext uri="{FF2B5EF4-FFF2-40B4-BE49-F238E27FC236}">
                <a16:creationId xmlns:a16="http://schemas.microsoft.com/office/drawing/2014/main" xmlns="" id="{2813841D-E141-4490-A1B3-DFF37653A61E}"/>
              </a:ext>
            </a:extLst>
          </p:cNvPr>
          <p:cNvPicPr>
            <a:picLocks noChangeAspect="1"/>
          </p:cNvPicPr>
          <p:nvPr/>
        </p:nvPicPr>
        <p:blipFill>
          <a:blip r:embed="rId2"/>
          <a:stretch>
            <a:fillRect/>
          </a:stretch>
        </p:blipFill>
        <p:spPr>
          <a:xfrm>
            <a:off x="0" y="1803140"/>
            <a:ext cx="12192000" cy="4706893"/>
          </a:xfrm>
          <a:prstGeom prst="rect">
            <a:avLst/>
          </a:prstGeom>
        </p:spPr>
      </p:pic>
    </p:spTree>
    <p:extLst>
      <p:ext uri="{BB962C8B-B14F-4D97-AF65-F5344CB8AC3E}">
        <p14:creationId xmlns:p14="http://schemas.microsoft.com/office/powerpoint/2010/main" val="3036647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5379C949-80B5-CA4E-B810-B4F62F4B63E7}"/>
              </a:ext>
            </a:extLst>
          </p:cNvPr>
          <p:cNvSpPr/>
          <p:nvPr/>
        </p:nvSpPr>
        <p:spPr>
          <a:xfrm>
            <a:off x="0" y="-242257"/>
            <a:ext cx="12192000" cy="789131"/>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accent2"/>
                </a:solidFill>
                <a:latin typeface="+mj-lt"/>
              </a:rPr>
              <a:t>      Profit Analysis</a:t>
            </a:r>
            <a:endParaRPr lang="en-US" sz="4400" b="1" dirty="0">
              <a:solidFill>
                <a:schemeClr val="bg2">
                  <a:lumMod val="25000"/>
                </a:schemeClr>
              </a:solidFill>
              <a:latin typeface="+mj-lt"/>
            </a:endParaRPr>
          </a:p>
        </p:txBody>
      </p:sp>
      <p:pic>
        <p:nvPicPr>
          <p:cNvPr id="5" name="Picture 4"/>
          <p:cNvPicPr>
            <a:picLocks noChangeAspect="1"/>
          </p:cNvPicPr>
          <p:nvPr/>
        </p:nvPicPr>
        <p:blipFill>
          <a:blip r:embed="rId2"/>
          <a:stretch>
            <a:fillRect/>
          </a:stretch>
        </p:blipFill>
        <p:spPr>
          <a:xfrm rot="5400000">
            <a:off x="-675255" y="1473585"/>
            <a:ext cx="6311126" cy="4457703"/>
          </a:xfrm>
          <a:prstGeom prst="rect">
            <a:avLst/>
          </a:prstGeom>
        </p:spPr>
      </p:pic>
      <p:pic>
        <p:nvPicPr>
          <p:cNvPr id="6" name="Picture 5"/>
          <p:cNvPicPr>
            <a:picLocks noChangeAspect="1"/>
          </p:cNvPicPr>
          <p:nvPr/>
        </p:nvPicPr>
        <p:blipFill>
          <a:blip r:embed="rId3"/>
          <a:stretch>
            <a:fillRect/>
          </a:stretch>
        </p:blipFill>
        <p:spPr>
          <a:xfrm>
            <a:off x="5696604" y="1254424"/>
            <a:ext cx="5935326" cy="4896025"/>
          </a:xfrm>
          <a:prstGeom prst="rect">
            <a:avLst/>
          </a:prstGeom>
        </p:spPr>
      </p:pic>
    </p:spTree>
    <p:extLst>
      <p:ext uri="{BB962C8B-B14F-4D97-AF65-F5344CB8AC3E}">
        <p14:creationId xmlns:p14="http://schemas.microsoft.com/office/powerpoint/2010/main" val="1640167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8B714281-3974-8549-B509-9AD67893AA9A}"/>
              </a:ext>
            </a:extLst>
          </p:cNvPr>
          <p:cNvSpPr/>
          <p:nvPr/>
        </p:nvSpPr>
        <p:spPr>
          <a:xfrm>
            <a:off x="-29115" y="8001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smtClean="0">
                <a:solidFill>
                  <a:schemeClr val="accent2"/>
                </a:solidFill>
                <a:latin typeface="+mj-lt"/>
              </a:rPr>
              <a:t>Yearly </a:t>
            </a:r>
            <a:r>
              <a:rPr lang="en-US" sz="4400" b="1" dirty="0">
                <a:solidFill>
                  <a:schemeClr val="accent2"/>
                </a:solidFill>
                <a:latin typeface="+mj-lt"/>
              </a:rPr>
              <a:t>Profit Analysis</a:t>
            </a:r>
          </a:p>
        </p:txBody>
      </p:sp>
      <p:pic>
        <p:nvPicPr>
          <p:cNvPr id="4" name="Picture 3"/>
          <p:cNvPicPr>
            <a:picLocks noChangeAspect="1"/>
          </p:cNvPicPr>
          <p:nvPr/>
        </p:nvPicPr>
        <p:blipFill>
          <a:blip r:embed="rId2"/>
          <a:stretch>
            <a:fillRect/>
          </a:stretch>
        </p:blipFill>
        <p:spPr>
          <a:xfrm>
            <a:off x="320039" y="2279765"/>
            <a:ext cx="6440793" cy="3400945"/>
          </a:xfrm>
          <a:prstGeom prst="rect">
            <a:avLst/>
          </a:prstGeom>
        </p:spPr>
      </p:pic>
      <p:pic>
        <p:nvPicPr>
          <p:cNvPr id="2" name="Picture 1"/>
          <p:cNvPicPr>
            <a:picLocks noChangeAspect="1"/>
          </p:cNvPicPr>
          <p:nvPr/>
        </p:nvPicPr>
        <p:blipFill>
          <a:blip r:embed="rId3"/>
          <a:stretch>
            <a:fillRect/>
          </a:stretch>
        </p:blipFill>
        <p:spPr>
          <a:xfrm>
            <a:off x="6760833" y="2279765"/>
            <a:ext cx="5431168" cy="3400945"/>
          </a:xfrm>
          <a:prstGeom prst="rect">
            <a:avLst/>
          </a:prstGeom>
        </p:spPr>
      </p:pic>
    </p:spTree>
    <p:extLst>
      <p:ext uri="{BB962C8B-B14F-4D97-AF65-F5344CB8AC3E}">
        <p14:creationId xmlns:p14="http://schemas.microsoft.com/office/powerpoint/2010/main" val="23655734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337</TotalTime>
  <Words>569</Words>
  <Application>Microsoft Office PowerPoint</Application>
  <PresentationFormat>Widescreen</PresentationFormat>
  <Paragraphs>50</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PowerPoint Presentation</vt:lpstr>
      <vt:lpstr>Background –G2M(cab industry) case study</vt:lpstr>
      <vt:lpstr>Data Exploration</vt:lpstr>
      <vt:lpstr>PowerPoint Presentation</vt:lpstr>
      <vt:lpstr>PowerPoint Presentation</vt:lpstr>
      <vt:lpstr>Average cost per unit distance for each company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KPMG Case Study</dc:title>
  <dc:creator>surya prakash tripathi</dc:creator>
  <cp:lastModifiedBy>SUTV SCHEDULOR</cp:lastModifiedBy>
  <cp:revision>174</cp:revision>
  <cp:lastPrinted>2019-08-24T08:13:50Z</cp:lastPrinted>
  <dcterms:created xsi:type="dcterms:W3CDTF">2019-08-19T15:39:24Z</dcterms:created>
  <dcterms:modified xsi:type="dcterms:W3CDTF">2024-06-18T22:37:10Z</dcterms:modified>
</cp:coreProperties>
</file>