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 id="2580" r:id="rId21"/>
    <p:sldId id="2581" r:id="rId22"/>
    <p:sldId id="2582" r:id="rId23"/>
    <p:sldId id="25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mprehensive Project Instructions for Website Design and Development" id="{373D2B20-4790-4309-8BEC-5D1552ACCE23}">
          <p14:sldIdLst>
            <p14:sldId id="2561"/>
            <p14:sldId id="2562"/>
          </p14:sldIdLst>
        </p14:section>
        <p14:section name="Defining Project Scope and Vision" id="{E084DB17-FB60-4215-BDC5-33BAB144F14D}">
          <p14:sldIdLst>
            <p14:sldId id="2563"/>
            <p14:sldId id="2564"/>
            <p14:sldId id="2565"/>
            <p14:sldId id="2566"/>
          </p14:sldIdLst>
        </p14:section>
        <p14:section name="Effective Content Planning and Research" id="{74ABC769-1325-4FEA-B1C3-6E4D094EDB5E}">
          <p14:sldIdLst>
            <p14:sldId id="2567"/>
            <p14:sldId id="2568"/>
            <p14:sldId id="2569"/>
          </p14:sldIdLst>
        </p14:section>
        <p14:section name="Developing a Unified Brand Identity" id="{B5D646D7-77C6-4311-9024-5A103D6F9C60}">
          <p14:sldIdLst>
            <p14:sldId id="2570"/>
            <p14:sldId id="2571"/>
            <p14:sldId id="2572"/>
          </p14:sldIdLst>
        </p14:section>
        <p14:section name="Wireframing and Creating Content Mockups" id="{909E9EA8-65F3-4A78-86A1-5F73E07475E4}">
          <p14:sldIdLst>
            <p14:sldId id="2573"/>
            <p14:sldId id="2574"/>
            <p14:sldId id="2575"/>
          </p14:sldIdLst>
        </p14:section>
        <p14:section name="Selecting Tools for Website Design and Development" id="{CCB609BD-35BE-4A9D-9142-D62763F84F07}">
          <p14:sldIdLst>
            <p14:sldId id="2576"/>
            <p14:sldId id="2577"/>
            <p14:sldId id="2578"/>
          </p14:sldIdLst>
        </p14:section>
        <p14:section name="Collaborative Site Development Process" id="{FD27C6DD-9515-4B48-B32B-FDCEA548B1A1}">
          <p14:sldIdLst>
            <p14:sldId id="2579"/>
            <p14:sldId id="2580"/>
            <p14:sldId id="2581"/>
            <p14:sldId id="2582"/>
          </p14:sldIdLst>
        </p14:section>
        <p14:section name="Conclusion" id="{C6D879B6-7911-422C-82F5-2441CC2EAA38}">
          <p14:sldIdLst>
            <p14:sldId id="25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1166" y="278"/>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22570-DC6E-4F71-8683-54FBDDEE6564}" type="datetimeFigureOut">
              <a:rPr lang="en-CA" smtClean="0"/>
              <a:t>2025-08-11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055A8-0DFA-4622-949F-C64CF64E77C2}" type="slidenum">
              <a:rPr lang="en-CA" smtClean="0"/>
              <a:t>‹#›</a:t>
            </a:fld>
            <a:endParaRPr lang="en-CA"/>
          </a:p>
        </p:txBody>
      </p:sp>
    </p:spTree>
    <p:extLst>
      <p:ext uri="{BB962C8B-B14F-4D97-AF65-F5344CB8AC3E}">
        <p14:creationId xmlns:p14="http://schemas.microsoft.com/office/powerpoint/2010/main" val="2404801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
This presentation provides detailed instructions and best practices for planning, designing, and developing a successful website project. We will cover all critical phases from defining scope to collaborative development.
Image source: Microsoft 365 content library
</a:t>
            </a:r>
          </a:p>
        </p:txBody>
      </p:sp>
      <p:sp>
        <p:nvSpPr>
          <p:cNvPr id="4" name="Slide Number Placeholder 3"/>
          <p:cNvSpPr>
            <a:spLocks noGrp="1"/>
          </p:cNvSpPr>
          <p:nvPr>
            <p:ph type="sldNum" sz="quarter" idx="5"/>
          </p:nvPr>
        </p:nvSpPr>
        <p:spPr/>
        <p:txBody>
          <a:bodyPr/>
          <a:lstStyle/>
          <a:p>
            <a:fld id="{6B0055A8-0DFA-4622-949F-C64CF64E77C2}" type="slidenum">
              <a:rPr lang="en-CA" smtClean="0"/>
              <a:t>1</a:t>
            </a:fld>
            <a:endParaRPr lang="en-CA"/>
          </a:p>
        </p:txBody>
      </p:sp>
    </p:spTree>
    <p:extLst>
      <p:ext uri="{BB962C8B-B14F-4D97-AF65-F5344CB8AC3E}">
        <p14:creationId xmlns:p14="http://schemas.microsoft.com/office/powerpoint/2010/main" val="16926754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Consistency in visual elements strengthens brand recognition. This section emphasizes designing a cohesive visual language and aligning UI components with the brand.</a:t>
            </a:r>
          </a:p>
        </p:txBody>
      </p:sp>
      <p:sp>
        <p:nvSpPr>
          <p:cNvPr id="4" name="Slide Number Placeholder 3"/>
          <p:cNvSpPr>
            <a:spLocks noGrp="1"/>
          </p:cNvSpPr>
          <p:nvPr>
            <p:ph type="sldNum" sz="quarter" idx="5"/>
          </p:nvPr>
        </p:nvSpPr>
        <p:spPr/>
        <p:txBody>
          <a:bodyPr/>
          <a:lstStyle/>
          <a:p>
            <a:fld id="{6B0055A8-0DFA-4622-949F-C64CF64E77C2}" type="slidenum">
              <a:rPr lang="en-CA" smtClean="0"/>
              <a:t>10</a:t>
            </a:fld>
            <a:endParaRPr lang="en-CA"/>
          </a:p>
        </p:txBody>
      </p:sp>
    </p:spTree>
    <p:extLst>
      <p:ext uri="{BB962C8B-B14F-4D97-AF65-F5344CB8AC3E}">
        <p14:creationId xmlns:p14="http://schemas.microsoft.com/office/powerpoint/2010/main" val="1536649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
---
Develop or refine logos, select fonts, and choose color schemes that reflect the brand’s personality, ensuring a harmonious and professional look.
Image source: Microsoft 365 content library
</a:t>
            </a:r>
          </a:p>
        </p:txBody>
      </p:sp>
      <p:sp>
        <p:nvSpPr>
          <p:cNvPr id="4" name="Slide Number Placeholder 3"/>
          <p:cNvSpPr>
            <a:spLocks noGrp="1"/>
          </p:cNvSpPr>
          <p:nvPr>
            <p:ph type="sldNum" sz="quarter" idx="5"/>
          </p:nvPr>
        </p:nvSpPr>
        <p:spPr/>
        <p:txBody>
          <a:bodyPr/>
          <a:lstStyle/>
          <a:p>
            <a:fld id="{6B0055A8-0DFA-4622-949F-C64CF64E77C2}" type="slidenum">
              <a:rPr lang="en-CA" smtClean="0"/>
              <a:t>11</a:t>
            </a:fld>
            <a:endParaRPr lang="en-CA"/>
          </a:p>
        </p:txBody>
      </p:sp>
    </p:spTree>
    <p:extLst>
      <p:ext uri="{BB962C8B-B14F-4D97-AF65-F5344CB8AC3E}">
        <p14:creationId xmlns:p14="http://schemas.microsoft.com/office/powerpoint/2010/main" val="8340277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
---
Style interactive elements consistently with the brand identity to create a unified user interface and reinforce brand messaging.
Image source: Microsoft 365 content library
</a:t>
            </a:r>
          </a:p>
        </p:txBody>
      </p:sp>
      <p:sp>
        <p:nvSpPr>
          <p:cNvPr id="4" name="Slide Number Placeholder 3"/>
          <p:cNvSpPr>
            <a:spLocks noGrp="1"/>
          </p:cNvSpPr>
          <p:nvPr>
            <p:ph type="sldNum" sz="quarter" idx="5"/>
          </p:nvPr>
        </p:nvSpPr>
        <p:spPr/>
        <p:txBody>
          <a:bodyPr/>
          <a:lstStyle/>
          <a:p>
            <a:fld id="{6B0055A8-0DFA-4622-949F-C64CF64E77C2}" type="slidenum">
              <a:rPr lang="en-CA" smtClean="0"/>
              <a:t>12</a:t>
            </a:fld>
            <a:endParaRPr lang="en-CA"/>
          </a:p>
        </p:txBody>
      </p:sp>
    </p:spTree>
    <p:extLst>
      <p:ext uri="{BB962C8B-B14F-4D97-AF65-F5344CB8AC3E}">
        <p14:creationId xmlns:p14="http://schemas.microsoft.com/office/powerpoint/2010/main" val="878160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Early visualizations help align stakeholders and guide development. This section focuses on creating wireframes and mockups for different devices.</a:t>
            </a:r>
          </a:p>
        </p:txBody>
      </p:sp>
      <p:sp>
        <p:nvSpPr>
          <p:cNvPr id="4" name="Slide Number Placeholder 3"/>
          <p:cNvSpPr>
            <a:spLocks noGrp="1"/>
          </p:cNvSpPr>
          <p:nvPr>
            <p:ph type="sldNum" sz="quarter" idx="5"/>
          </p:nvPr>
        </p:nvSpPr>
        <p:spPr/>
        <p:txBody>
          <a:bodyPr/>
          <a:lstStyle/>
          <a:p>
            <a:fld id="{6B0055A8-0DFA-4622-949F-C64CF64E77C2}" type="slidenum">
              <a:rPr lang="en-CA" smtClean="0"/>
              <a:t>13</a:t>
            </a:fld>
            <a:endParaRPr lang="en-CA"/>
          </a:p>
        </p:txBody>
      </p:sp>
    </p:spTree>
    <p:extLst>
      <p:ext uri="{BB962C8B-B14F-4D97-AF65-F5344CB8AC3E}">
        <p14:creationId xmlns:p14="http://schemas.microsoft.com/office/powerpoint/2010/main" val="377814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
---
Develop basic layouts representing page structure and functionality without graphic detail. Wireframes act as blueprints for the design and development teams.
Image source: Microsoft 365 content library
</a:t>
            </a:r>
          </a:p>
        </p:txBody>
      </p:sp>
      <p:sp>
        <p:nvSpPr>
          <p:cNvPr id="4" name="Slide Number Placeholder 3"/>
          <p:cNvSpPr>
            <a:spLocks noGrp="1"/>
          </p:cNvSpPr>
          <p:nvPr>
            <p:ph type="sldNum" sz="quarter" idx="5"/>
          </p:nvPr>
        </p:nvSpPr>
        <p:spPr/>
        <p:txBody>
          <a:bodyPr/>
          <a:lstStyle/>
          <a:p>
            <a:fld id="{6B0055A8-0DFA-4622-949F-C64CF64E77C2}" type="slidenum">
              <a:rPr lang="en-CA" smtClean="0"/>
              <a:t>14</a:t>
            </a:fld>
            <a:endParaRPr lang="en-CA"/>
          </a:p>
        </p:txBody>
      </p:sp>
    </p:spTree>
    <p:extLst>
      <p:ext uri="{BB962C8B-B14F-4D97-AF65-F5344CB8AC3E}">
        <p14:creationId xmlns:p14="http://schemas.microsoft.com/office/powerpoint/2010/main" val="2282987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
---
Create responsive designs that adapt seamlessly to various screen sizes, ensuring a consistent and accessible user experience across devices.
Image source: Microsoft 365 content library
</a:t>
            </a:r>
          </a:p>
        </p:txBody>
      </p:sp>
      <p:sp>
        <p:nvSpPr>
          <p:cNvPr id="4" name="Slide Number Placeholder 3"/>
          <p:cNvSpPr>
            <a:spLocks noGrp="1"/>
          </p:cNvSpPr>
          <p:nvPr>
            <p:ph type="sldNum" sz="quarter" idx="5"/>
          </p:nvPr>
        </p:nvSpPr>
        <p:spPr/>
        <p:txBody>
          <a:bodyPr/>
          <a:lstStyle/>
          <a:p>
            <a:fld id="{6B0055A8-0DFA-4622-949F-C64CF64E77C2}" type="slidenum">
              <a:rPr lang="en-CA" smtClean="0"/>
              <a:t>15</a:t>
            </a:fld>
            <a:endParaRPr lang="en-CA"/>
          </a:p>
        </p:txBody>
      </p:sp>
    </p:spTree>
    <p:extLst>
      <p:ext uri="{BB962C8B-B14F-4D97-AF65-F5344CB8AC3E}">
        <p14:creationId xmlns:p14="http://schemas.microsoft.com/office/powerpoint/2010/main" val="1835525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Choosing the right tools and frameworks can streamline the project. This section explores popular CSS frameworks and development tools for efficiency and quality.</a:t>
            </a:r>
          </a:p>
        </p:txBody>
      </p:sp>
      <p:sp>
        <p:nvSpPr>
          <p:cNvPr id="4" name="Slide Number Placeholder 3"/>
          <p:cNvSpPr>
            <a:spLocks noGrp="1"/>
          </p:cNvSpPr>
          <p:nvPr>
            <p:ph type="sldNum" sz="quarter" idx="5"/>
          </p:nvPr>
        </p:nvSpPr>
        <p:spPr/>
        <p:txBody>
          <a:bodyPr/>
          <a:lstStyle/>
          <a:p>
            <a:fld id="{6B0055A8-0DFA-4622-949F-C64CF64E77C2}" type="slidenum">
              <a:rPr lang="en-CA" smtClean="0"/>
              <a:t>16</a:t>
            </a:fld>
            <a:endParaRPr lang="en-CA"/>
          </a:p>
        </p:txBody>
      </p:sp>
    </p:spTree>
    <p:extLst>
      <p:ext uri="{BB962C8B-B14F-4D97-AF65-F5344CB8AC3E}">
        <p14:creationId xmlns:p14="http://schemas.microsoft.com/office/powerpoint/2010/main" val="2911428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
---
Evaluate frameworks based on project needs to facilitate responsive design, rapid prototyping, and consistent styling patterns.
Image source: Microsoft 365 content library
</a:t>
            </a:r>
          </a:p>
        </p:txBody>
      </p:sp>
      <p:sp>
        <p:nvSpPr>
          <p:cNvPr id="4" name="Slide Number Placeholder 3"/>
          <p:cNvSpPr>
            <a:spLocks noGrp="1"/>
          </p:cNvSpPr>
          <p:nvPr>
            <p:ph type="sldNum" sz="quarter" idx="5"/>
          </p:nvPr>
        </p:nvSpPr>
        <p:spPr/>
        <p:txBody>
          <a:bodyPr/>
          <a:lstStyle/>
          <a:p>
            <a:fld id="{6B0055A8-0DFA-4622-949F-C64CF64E77C2}" type="slidenum">
              <a:rPr lang="en-CA" smtClean="0"/>
              <a:t>17</a:t>
            </a:fld>
            <a:endParaRPr lang="en-CA"/>
          </a:p>
        </p:txBody>
      </p:sp>
    </p:spTree>
    <p:extLst>
      <p:ext uri="{BB962C8B-B14F-4D97-AF65-F5344CB8AC3E}">
        <p14:creationId xmlns:p14="http://schemas.microsoft.com/office/powerpoint/2010/main" val="1193519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
---
Select development environments and version control systems like Git to improve collaboration, code quality, and project management.
Image source: Microsoft 365 content library
</a:t>
            </a:r>
          </a:p>
        </p:txBody>
      </p:sp>
      <p:sp>
        <p:nvSpPr>
          <p:cNvPr id="4" name="Slide Number Placeholder 3"/>
          <p:cNvSpPr>
            <a:spLocks noGrp="1"/>
          </p:cNvSpPr>
          <p:nvPr>
            <p:ph type="sldNum" sz="quarter" idx="5"/>
          </p:nvPr>
        </p:nvSpPr>
        <p:spPr/>
        <p:txBody>
          <a:bodyPr/>
          <a:lstStyle/>
          <a:p>
            <a:fld id="{6B0055A8-0DFA-4622-949F-C64CF64E77C2}" type="slidenum">
              <a:rPr lang="en-CA" smtClean="0"/>
              <a:t>18</a:t>
            </a:fld>
            <a:endParaRPr lang="en-CA"/>
          </a:p>
        </p:txBody>
      </p:sp>
    </p:spTree>
    <p:extLst>
      <p:ext uri="{BB962C8B-B14F-4D97-AF65-F5344CB8AC3E}">
        <p14:creationId xmlns:p14="http://schemas.microsoft.com/office/powerpoint/2010/main" val="26499367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Effective teamwork and structured workflows are vital for successful development. This section covers coding structure, styling, interactivity, and collaboration practices.</a:t>
            </a:r>
          </a:p>
        </p:txBody>
      </p:sp>
      <p:sp>
        <p:nvSpPr>
          <p:cNvPr id="4" name="Slide Number Placeholder 3"/>
          <p:cNvSpPr>
            <a:spLocks noGrp="1"/>
          </p:cNvSpPr>
          <p:nvPr>
            <p:ph type="sldNum" sz="quarter" idx="5"/>
          </p:nvPr>
        </p:nvSpPr>
        <p:spPr/>
        <p:txBody>
          <a:bodyPr/>
          <a:lstStyle/>
          <a:p>
            <a:fld id="{6B0055A8-0DFA-4622-949F-C64CF64E77C2}" type="slidenum">
              <a:rPr lang="en-CA" smtClean="0"/>
              <a:t>19</a:t>
            </a:fld>
            <a:endParaRPr lang="en-CA"/>
          </a:p>
        </p:txBody>
      </p:sp>
    </p:spTree>
    <p:extLst>
      <p:ext uri="{BB962C8B-B14F-4D97-AF65-F5344CB8AC3E}">
        <p14:creationId xmlns:p14="http://schemas.microsoft.com/office/powerpoint/2010/main" val="3833591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
---
We will explore key aspects of website design and development including project scope definition, content planning, brand identity, wireframing, tool selection, and collaborative development workflows to ensure a cohesive and efficient project.
Image source: Microsoft 365 content library
</a:t>
            </a:r>
          </a:p>
        </p:txBody>
      </p:sp>
      <p:sp>
        <p:nvSpPr>
          <p:cNvPr id="4" name="Slide Number Placeholder 3"/>
          <p:cNvSpPr>
            <a:spLocks noGrp="1"/>
          </p:cNvSpPr>
          <p:nvPr>
            <p:ph type="sldNum" sz="quarter" idx="5"/>
          </p:nvPr>
        </p:nvSpPr>
        <p:spPr/>
        <p:txBody>
          <a:bodyPr/>
          <a:lstStyle/>
          <a:p>
            <a:fld id="{6B0055A8-0DFA-4622-949F-C64CF64E77C2}" type="slidenum">
              <a:rPr lang="en-CA" smtClean="0"/>
              <a:t>2</a:t>
            </a:fld>
            <a:endParaRPr lang="en-CA"/>
          </a:p>
        </p:txBody>
      </p:sp>
    </p:spTree>
    <p:extLst>
      <p:ext uri="{BB962C8B-B14F-4D97-AF65-F5344CB8AC3E}">
        <p14:creationId xmlns:p14="http://schemas.microsoft.com/office/powerpoint/2010/main" val="1500753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
---
Organize code using modern standards and frameworks to build a maintainable, scalable, and performant website.
Image source: Microsoft 365 content library
</a:t>
            </a:r>
          </a:p>
        </p:txBody>
      </p:sp>
      <p:sp>
        <p:nvSpPr>
          <p:cNvPr id="4" name="Slide Number Placeholder 3"/>
          <p:cNvSpPr>
            <a:spLocks noGrp="1"/>
          </p:cNvSpPr>
          <p:nvPr>
            <p:ph type="sldNum" sz="quarter" idx="5"/>
          </p:nvPr>
        </p:nvSpPr>
        <p:spPr/>
        <p:txBody>
          <a:bodyPr/>
          <a:lstStyle/>
          <a:p>
            <a:fld id="{6B0055A8-0DFA-4622-949F-C64CF64E77C2}" type="slidenum">
              <a:rPr lang="en-CA" smtClean="0"/>
              <a:t>20</a:t>
            </a:fld>
            <a:endParaRPr lang="en-CA"/>
          </a:p>
        </p:txBody>
      </p:sp>
    </p:spTree>
    <p:extLst>
      <p:ext uri="{BB962C8B-B14F-4D97-AF65-F5344CB8AC3E}">
        <p14:creationId xmlns:p14="http://schemas.microsoft.com/office/powerpoint/2010/main" val="2336290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
---
Enhance the user experience by applying visually appealing styles and incorporating interactive elements such as animations, forms, and dynamic content.
Image source: Microsoft 365 content library
</a:t>
            </a:r>
          </a:p>
        </p:txBody>
      </p:sp>
      <p:sp>
        <p:nvSpPr>
          <p:cNvPr id="4" name="Slide Number Placeholder 3"/>
          <p:cNvSpPr>
            <a:spLocks noGrp="1"/>
          </p:cNvSpPr>
          <p:nvPr>
            <p:ph type="sldNum" sz="quarter" idx="5"/>
          </p:nvPr>
        </p:nvSpPr>
        <p:spPr/>
        <p:txBody>
          <a:bodyPr/>
          <a:lstStyle/>
          <a:p>
            <a:fld id="{6B0055A8-0DFA-4622-949F-C64CF64E77C2}" type="slidenum">
              <a:rPr lang="en-CA" smtClean="0"/>
              <a:t>21</a:t>
            </a:fld>
            <a:endParaRPr lang="en-CA"/>
          </a:p>
        </p:txBody>
      </p:sp>
    </p:spTree>
    <p:extLst>
      <p:ext uri="{BB962C8B-B14F-4D97-AF65-F5344CB8AC3E}">
        <p14:creationId xmlns:p14="http://schemas.microsoft.com/office/powerpoint/2010/main" val="23677459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
---
Adopt agile methodologies, code reviews, continuous integration, and clear communication to ensure smooth collaboration and project success.
Image source: Microsoft 365 content library
</a:t>
            </a:r>
          </a:p>
        </p:txBody>
      </p:sp>
      <p:sp>
        <p:nvSpPr>
          <p:cNvPr id="4" name="Slide Number Placeholder 3"/>
          <p:cNvSpPr>
            <a:spLocks noGrp="1"/>
          </p:cNvSpPr>
          <p:nvPr>
            <p:ph type="sldNum" sz="quarter" idx="5"/>
          </p:nvPr>
        </p:nvSpPr>
        <p:spPr/>
        <p:txBody>
          <a:bodyPr/>
          <a:lstStyle/>
          <a:p>
            <a:fld id="{6B0055A8-0DFA-4622-949F-C64CF64E77C2}" type="slidenum">
              <a:rPr lang="en-CA" smtClean="0"/>
              <a:t>22</a:t>
            </a:fld>
            <a:endParaRPr lang="en-CA"/>
          </a:p>
        </p:txBody>
      </p:sp>
    </p:spTree>
    <p:extLst>
      <p:ext uri="{BB962C8B-B14F-4D97-AF65-F5344CB8AC3E}">
        <p14:creationId xmlns:p14="http://schemas.microsoft.com/office/powerpoint/2010/main" val="1412954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By clearly defining scope, planning content, establishing brand identity, designing thoughtfully, selecting the right tools, and collaborating effectively, teams can deliver successful and impactful websites.</a:t>
            </a:r>
          </a:p>
        </p:txBody>
      </p:sp>
      <p:sp>
        <p:nvSpPr>
          <p:cNvPr id="4" name="Slide Number Placeholder 3"/>
          <p:cNvSpPr>
            <a:spLocks noGrp="1"/>
          </p:cNvSpPr>
          <p:nvPr>
            <p:ph type="sldNum" sz="quarter" idx="5"/>
          </p:nvPr>
        </p:nvSpPr>
        <p:spPr/>
        <p:txBody>
          <a:bodyPr/>
          <a:lstStyle/>
          <a:p>
            <a:fld id="{6B0055A8-0DFA-4622-949F-C64CF64E77C2}" type="slidenum">
              <a:rPr lang="en-CA" smtClean="0"/>
              <a:t>23</a:t>
            </a:fld>
            <a:endParaRPr lang="en-CA"/>
          </a:p>
        </p:txBody>
      </p:sp>
    </p:spTree>
    <p:extLst>
      <p:ext uri="{BB962C8B-B14F-4D97-AF65-F5344CB8AC3E}">
        <p14:creationId xmlns:p14="http://schemas.microsoft.com/office/powerpoint/2010/main" val="3085873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A clear project scope and vision are essential to guide the website design process. This section focuses on understanding the website’s purpose, setting measurable goals, and identifying the target audience to align all efforts.</a:t>
            </a:r>
          </a:p>
        </p:txBody>
      </p:sp>
      <p:sp>
        <p:nvSpPr>
          <p:cNvPr id="4" name="Slide Number Placeholder 3"/>
          <p:cNvSpPr>
            <a:spLocks noGrp="1"/>
          </p:cNvSpPr>
          <p:nvPr>
            <p:ph type="sldNum" sz="quarter" idx="5"/>
          </p:nvPr>
        </p:nvSpPr>
        <p:spPr/>
        <p:txBody>
          <a:bodyPr/>
          <a:lstStyle/>
          <a:p>
            <a:fld id="{6B0055A8-0DFA-4622-949F-C64CF64E77C2}" type="slidenum">
              <a:rPr lang="en-CA" smtClean="0"/>
              <a:t>3</a:t>
            </a:fld>
            <a:endParaRPr lang="en-CA"/>
          </a:p>
        </p:txBody>
      </p:sp>
    </p:spTree>
    <p:extLst>
      <p:ext uri="{BB962C8B-B14F-4D97-AF65-F5344CB8AC3E}">
        <p14:creationId xmlns:p14="http://schemas.microsoft.com/office/powerpoint/2010/main" val="13797869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
---
Establish precisely what the website aims to communicate. Defining the core message ensures consistency and relevance in design and content decisions throughout the project.
Image source: Microsoft 365 content library
</a:t>
            </a:r>
          </a:p>
        </p:txBody>
      </p:sp>
      <p:sp>
        <p:nvSpPr>
          <p:cNvPr id="4" name="Slide Number Placeholder 3"/>
          <p:cNvSpPr>
            <a:spLocks noGrp="1"/>
          </p:cNvSpPr>
          <p:nvPr>
            <p:ph type="sldNum" sz="quarter" idx="5"/>
          </p:nvPr>
        </p:nvSpPr>
        <p:spPr/>
        <p:txBody>
          <a:bodyPr/>
          <a:lstStyle/>
          <a:p>
            <a:fld id="{6B0055A8-0DFA-4622-949F-C64CF64E77C2}" type="slidenum">
              <a:rPr lang="en-CA" smtClean="0"/>
              <a:t>4</a:t>
            </a:fld>
            <a:endParaRPr lang="en-CA"/>
          </a:p>
        </p:txBody>
      </p:sp>
    </p:spTree>
    <p:extLst>
      <p:ext uri="{BB962C8B-B14F-4D97-AF65-F5344CB8AC3E}">
        <p14:creationId xmlns:p14="http://schemas.microsoft.com/office/powerpoint/2010/main" val="8238568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
---
Set clear objectives such as increasing conversions, improving user engagement, or enhancing brand awareness. These goals help shape design choices and measure project success.
Image source: Microsoft 365 content library
</a:t>
            </a:r>
          </a:p>
        </p:txBody>
      </p:sp>
      <p:sp>
        <p:nvSpPr>
          <p:cNvPr id="4" name="Slide Number Placeholder 3"/>
          <p:cNvSpPr>
            <a:spLocks noGrp="1"/>
          </p:cNvSpPr>
          <p:nvPr>
            <p:ph type="sldNum" sz="quarter" idx="5"/>
          </p:nvPr>
        </p:nvSpPr>
        <p:spPr/>
        <p:txBody>
          <a:bodyPr/>
          <a:lstStyle/>
          <a:p>
            <a:fld id="{6B0055A8-0DFA-4622-949F-C64CF64E77C2}" type="slidenum">
              <a:rPr lang="en-CA" smtClean="0"/>
              <a:t>5</a:t>
            </a:fld>
            <a:endParaRPr lang="en-CA"/>
          </a:p>
        </p:txBody>
      </p:sp>
    </p:spTree>
    <p:extLst>
      <p:ext uri="{BB962C8B-B14F-4D97-AF65-F5344CB8AC3E}">
        <p14:creationId xmlns:p14="http://schemas.microsoft.com/office/powerpoint/2010/main" val="1061488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
---
Conduct audience research to understand demographics, preferences, and behaviors. Tailoring the website to user needs improves usability and effectiveness.
Image source: Microsoft 365 content library
</a:t>
            </a:r>
          </a:p>
        </p:txBody>
      </p:sp>
      <p:sp>
        <p:nvSpPr>
          <p:cNvPr id="4" name="Slide Number Placeholder 3"/>
          <p:cNvSpPr>
            <a:spLocks noGrp="1"/>
          </p:cNvSpPr>
          <p:nvPr>
            <p:ph type="sldNum" sz="quarter" idx="5"/>
          </p:nvPr>
        </p:nvSpPr>
        <p:spPr/>
        <p:txBody>
          <a:bodyPr/>
          <a:lstStyle/>
          <a:p>
            <a:fld id="{6B0055A8-0DFA-4622-949F-C64CF64E77C2}" type="slidenum">
              <a:rPr lang="en-CA" smtClean="0"/>
              <a:t>6</a:t>
            </a:fld>
            <a:endParaRPr lang="en-CA"/>
          </a:p>
        </p:txBody>
      </p:sp>
    </p:spTree>
    <p:extLst>
      <p:ext uri="{BB962C8B-B14F-4D97-AF65-F5344CB8AC3E}">
        <p14:creationId xmlns:p14="http://schemas.microsoft.com/office/powerpoint/2010/main" val="2008330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Organizing and gathering quality content is critical for an impactful website. This section covers collecting media assets and structuring content logically for clear navigation.</a:t>
            </a:r>
          </a:p>
        </p:txBody>
      </p:sp>
      <p:sp>
        <p:nvSpPr>
          <p:cNvPr id="4" name="Slide Number Placeholder 3"/>
          <p:cNvSpPr>
            <a:spLocks noGrp="1"/>
          </p:cNvSpPr>
          <p:nvPr>
            <p:ph type="sldNum" sz="quarter" idx="5"/>
          </p:nvPr>
        </p:nvSpPr>
        <p:spPr/>
        <p:txBody>
          <a:bodyPr/>
          <a:lstStyle/>
          <a:p>
            <a:fld id="{6B0055A8-0DFA-4622-949F-C64CF64E77C2}" type="slidenum">
              <a:rPr lang="en-CA" smtClean="0"/>
              <a:t>7</a:t>
            </a:fld>
            <a:endParaRPr lang="en-CA"/>
          </a:p>
        </p:txBody>
      </p:sp>
    </p:spTree>
    <p:extLst>
      <p:ext uri="{BB962C8B-B14F-4D97-AF65-F5344CB8AC3E}">
        <p14:creationId xmlns:p14="http://schemas.microsoft.com/office/powerpoint/2010/main" val="2445615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
Gather all necessary content elements including written copy, photos, icons, and videos. Ensuring content quality and relevance enhances the user experience.
Image source: Microsoft 365 content library
</a:t>
            </a:r>
          </a:p>
        </p:txBody>
      </p:sp>
      <p:sp>
        <p:nvSpPr>
          <p:cNvPr id="4" name="Slide Number Placeholder 3"/>
          <p:cNvSpPr>
            <a:spLocks noGrp="1"/>
          </p:cNvSpPr>
          <p:nvPr>
            <p:ph type="sldNum" sz="quarter" idx="5"/>
          </p:nvPr>
        </p:nvSpPr>
        <p:spPr/>
        <p:txBody>
          <a:bodyPr/>
          <a:lstStyle/>
          <a:p>
            <a:fld id="{6B0055A8-0DFA-4622-949F-C64CF64E77C2}" type="slidenum">
              <a:rPr lang="en-CA" smtClean="0"/>
              <a:t>8</a:t>
            </a:fld>
            <a:endParaRPr lang="en-CA"/>
          </a:p>
        </p:txBody>
      </p:sp>
    </p:spTree>
    <p:extLst>
      <p:ext uri="{BB962C8B-B14F-4D97-AF65-F5344CB8AC3E}">
        <p14:creationId xmlns:p14="http://schemas.microsoft.com/office/powerpoint/2010/main" val="4040157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
---
Map out the website architecture and group content into coherent sections and pages. A clear structure supports intuitive navigation and accessibility.
Image source: Microsoft 365 content library
</a:t>
            </a:r>
          </a:p>
        </p:txBody>
      </p:sp>
      <p:sp>
        <p:nvSpPr>
          <p:cNvPr id="4" name="Slide Number Placeholder 3"/>
          <p:cNvSpPr>
            <a:spLocks noGrp="1"/>
          </p:cNvSpPr>
          <p:nvPr>
            <p:ph type="sldNum" sz="quarter" idx="5"/>
          </p:nvPr>
        </p:nvSpPr>
        <p:spPr/>
        <p:txBody>
          <a:bodyPr/>
          <a:lstStyle/>
          <a:p>
            <a:fld id="{6B0055A8-0DFA-4622-949F-C64CF64E77C2}" type="slidenum">
              <a:rPr lang="en-CA" smtClean="0"/>
              <a:t>9</a:t>
            </a:fld>
            <a:endParaRPr lang="en-CA"/>
          </a:p>
        </p:txBody>
      </p:sp>
    </p:spTree>
    <p:extLst>
      <p:ext uri="{BB962C8B-B14F-4D97-AF65-F5344CB8AC3E}">
        <p14:creationId xmlns:p14="http://schemas.microsoft.com/office/powerpoint/2010/main" val="2856916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8/11/2025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166075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8/11/2025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99576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8/11/2025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4960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8/11/2025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967241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8/11/2025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7921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8/11/2025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768788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8/11/2025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65582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8/11/2025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06202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8/11/2025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864134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8/11/2025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938952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8/11/2025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881157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8/11/2025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985900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820888B-4EA5-E0E8-6D52-7733E1E77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D3F5B-3510-78EE-4932-A20178950082}"/>
              </a:ext>
            </a:extLst>
          </p:cNvPr>
          <p:cNvSpPr>
            <a:spLocks noGrp="1"/>
          </p:cNvSpPr>
          <p:nvPr>
            <p:ph type="ctrTitle"/>
          </p:nvPr>
        </p:nvSpPr>
        <p:spPr>
          <a:xfrm>
            <a:off x="521208" y="978408"/>
            <a:ext cx="3397649" cy="3303764"/>
          </a:xfrm>
        </p:spPr>
        <p:txBody>
          <a:bodyPr anchor="t">
            <a:normAutofit/>
          </a:bodyPr>
          <a:lstStyle/>
          <a:p>
            <a:pPr>
              <a:lnSpc>
                <a:spcPct val="90000"/>
              </a:lnSpc>
            </a:pPr>
            <a:r>
              <a:rPr lang="en-CA" sz="3400" dirty="0"/>
              <a:t>Online Store  Website Design and Development</a:t>
            </a:r>
          </a:p>
        </p:txBody>
      </p:sp>
      <p:sp>
        <p:nvSpPr>
          <p:cNvPr id="3" name="Subtitle 2">
            <a:extLst>
              <a:ext uri="{FF2B5EF4-FFF2-40B4-BE49-F238E27FC236}">
                <a16:creationId xmlns:a16="http://schemas.microsoft.com/office/drawing/2014/main" id="{9AE785A2-FCC8-640B-6C84-D5680905E5CB}"/>
              </a:ext>
            </a:extLst>
          </p:cNvPr>
          <p:cNvSpPr>
            <a:spLocks noGrp="1"/>
          </p:cNvSpPr>
          <p:nvPr>
            <p:ph type="subTitle" idx="1"/>
          </p:nvPr>
        </p:nvSpPr>
        <p:spPr>
          <a:xfrm>
            <a:off x="521208" y="3820887"/>
            <a:ext cx="3484735" cy="2058705"/>
          </a:xfrm>
        </p:spPr>
        <p:txBody>
          <a:bodyPr anchor="t">
            <a:normAutofit/>
          </a:bodyPr>
          <a:lstStyle/>
          <a:p>
            <a:r>
              <a:rPr lang="en-CA" dirty="0"/>
              <a:t>Eric Arnaud Ekra</a:t>
            </a:r>
          </a:p>
          <a:p>
            <a:r>
              <a:rPr lang="en-CA" dirty="0"/>
              <a:t>Mamadou Siradiou Barry</a:t>
            </a:r>
          </a:p>
          <a:p>
            <a:r>
              <a:rPr lang="en-CA" sz="2000" dirty="0"/>
              <a:t>Mohammad Hani </a:t>
            </a:r>
            <a:r>
              <a:rPr lang="en-CA" sz="2000" dirty="0" err="1"/>
              <a:t>Yaghmaeian</a:t>
            </a:r>
            <a:endParaRPr lang="en-CA" sz="2000" dirty="0"/>
          </a:p>
          <a:p>
            <a:endParaRPr lang="en-CA" dirty="0"/>
          </a:p>
        </p:txBody>
      </p:sp>
      <p:sp>
        <p:nvSpPr>
          <p:cNvPr id="11" name="Freeform: Shape 10">
            <a:extLst>
              <a:ext uri="{FF2B5EF4-FFF2-40B4-BE49-F238E27FC236}">
                <a16:creationId xmlns:a16="http://schemas.microsoft.com/office/drawing/2014/main" id="{06B5A8BF-0680-F9A7-27B1-3971EC934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4K Resolution">
            <a:extLst>
              <a:ext uri="{FF2B5EF4-FFF2-40B4-BE49-F238E27FC236}">
                <a16:creationId xmlns:a16="http://schemas.microsoft.com/office/drawing/2014/main" id="{20C218B3-EBA6-460D-AFC7-54F14E8E4752}"/>
              </a:ext>
            </a:extLst>
          </p:cNvPr>
          <p:cNvPicPr>
            <a:picLocks noChangeAspect="1"/>
          </p:cNvPicPr>
          <p:nvPr/>
        </p:nvPicPr>
        <p:blipFill>
          <a:blip r:embed="rId3"/>
          <a:stretch>
            <a:fillRect/>
          </a:stretch>
        </p:blipFill>
        <p:spPr>
          <a:xfrm>
            <a:off x="4119154" y="965741"/>
            <a:ext cx="7551931" cy="4247961"/>
          </a:xfrm>
          <a:prstGeom prst="rect">
            <a:avLst/>
          </a:prstGeom>
        </p:spPr>
      </p:pic>
    </p:spTree>
    <p:extLst>
      <p:ext uri="{BB962C8B-B14F-4D97-AF65-F5344CB8AC3E}">
        <p14:creationId xmlns:p14="http://schemas.microsoft.com/office/powerpoint/2010/main" val="2723430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6D573209-26AC-52DC-D6E9-CCAD5C889969}"/>
              </a:ext>
            </a:extLst>
          </p:cNvPr>
          <p:cNvSpPr>
            <a:spLocks noGrp="1"/>
          </p:cNvSpPr>
          <p:nvPr>
            <p:ph type="ctrTitle"/>
          </p:nvPr>
        </p:nvSpPr>
        <p:spPr>
          <a:xfrm>
            <a:off x="521208" y="1211766"/>
            <a:ext cx="7237052" cy="4727988"/>
          </a:xfrm>
        </p:spPr>
        <p:txBody>
          <a:bodyPr anchor="b">
            <a:normAutofit/>
          </a:bodyPr>
          <a:lstStyle/>
          <a:p>
            <a:r>
              <a:rPr lang="en-CA" sz="7400"/>
              <a:t>Developing a Unified Brand Identity</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1926264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639DDB-5308-25A0-F91B-7C4B635FC889}"/>
              </a:ext>
            </a:extLst>
          </p:cNvPr>
          <p:cNvSpPr>
            <a:spLocks noGrp="1"/>
          </p:cNvSpPr>
          <p:nvPr>
            <p:ph type="title"/>
          </p:nvPr>
        </p:nvSpPr>
        <p:spPr>
          <a:xfrm>
            <a:off x="521208" y="978408"/>
            <a:ext cx="6300216" cy="1463040"/>
          </a:xfrm>
        </p:spPr>
        <p:txBody>
          <a:bodyPr vert="horz" lIns="91440" tIns="45720" rIns="91440" bIns="45720" rtlCol="0" anchor="t">
            <a:normAutofit/>
          </a:bodyPr>
          <a:lstStyle/>
          <a:p>
            <a:pPr>
              <a:lnSpc>
                <a:spcPct val="90000"/>
              </a:lnSpc>
            </a:pPr>
            <a:r>
              <a:rPr lang="en-US" sz="3100" b="1" kern="1200">
                <a:solidFill>
                  <a:schemeClr val="tx1"/>
                </a:solidFill>
                <a:latin typeface="+mj-lt"/>
                <a:ea typeface="+mj-ea"/>
                <a:cs typeface="+mj-cs"/>
              </a:rPr>
              <a:t>Designing a Consistent Visual Language: Logo, Fonts, and Color Palette</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E60E9E94-67C9-F1B1-0C07-3A3522AA207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n-US" sz="1400" b="1" dirty="0"/>
              <a:t>Logo Development</a:t>
            </a:r>
          </a:p>
          <a:p>
            <a:pPr marL="0" lvl="1" indent="0">
              <a:buNone/>
            </a:pPr>
            <a:r>
              <a:rPr lang="en-US" sz="1400" dirty="0"/>
              <a:t>The website logo was designed around simplicity and readability. The logos  clearly  represents  the brand’s identity and values to ensure effective recognition.</a:t>
            </a:r>
          </a:p>
          <a:p>
            <a:pPr marL="0" indent="0">
              <a:spcBef>
                <a:spcPts val="2500"/>
              </a:spcBef>
              <a:buNone/>
            </a:pPr>
            <a:r>
              <a:rPr lang="en-US" sz="1400" b="1" dirty="0"/>
              <a:t>Font Selection</a:t>
            </a:r>
          </a:p>
          <a:p>
            <a:pPr marL="0" lvl="1" indent="0">
              <a:buNone/>
            </a:pPr>
            <a:r>
              <a:rPr lang="en-US" sz="1400" dirty="0"/>
              <a:t>The fonts selected reflect the brand personality and maintain readability across different media and platforms.</a:t>
            </a:r>
          </a:p>
          <a:p>
            <a:pPr marL="0" indent="0">
              <a:spcBef>
                <a:spcPts val="2500"/>
              </a:spcBef>
              <a:buNone/>
            </a:pPr>
            <a:r>
              <a:rPr lang="en-US" sz="1400" b="1" dirty="0"/>
              <a:t>Color Palette Choice</a:t>
            </a:r>
          </a:p>
          <a:p>
            <a:pPr marL="0" lvl="1" indent="0">
              <a:buNone/>
            </a:pPr>
            <a:r>
              <a:rPr lang="en-US" sz="1400" dirty="0"/>
              <a:t>The harmonious color schemes enhances the brand’s visual appeal and motivate customers to  buy the listed products.</a:t>
            </a:r>
            <a:endParaRPr lang="en-CA" sz="1400" dirty="0"/>
          </a:p>
        </p:txBody>
      </p:sp>
      <p:pic>
        <p:nvPicPr>
          <p:cNvPr id="5" name="Content Placeholder 4" descr="Unrecognizable creative young architect with laptop looking at colour catalogue choosing design palette for home interior">
            <a:extLst>
              <a:ext uri="{FF2B5EF4-FFF2-40B4-BE49-F238E27FC236}">
                <a16:creationId xmlns:a16="http://schemas.microsoft.com/office/drawing/2014/main" id="{96C3B7F9-21B8-4DA2-B927-3AE5DBE623A4}"/>
              </a:ext>
            </a:extLst>
          </p:cNvPr>
          <p:cNvPicPr>
            <a:picLocks noGrp="1" noChangeAspect="1"/>
          </p:cNvPicPr>
          <p:nvPr>
            <p:ph sz="half" idx="1"/>
          </p:nvPr>
        </p:nvPicPr>
        <p:blipFill>
          <a:blip r:embed="rId3"/>
          <a:srcRect l="32357" r="20695"/>
          <a:stretch>
            <a:fillRect/>
          </a:stretch>
        </p:blipFill>
        <p:spPr>
          <a:xfrm>
            <a:off x="7586236" y="508090"/>
            <a:ext cx="4081805" cy="5846990"/>
          </a:xfrm>
          <a:prstGeom prst="rect">
            <a:avLst/>
          </a:prstGeom>
        </p:spPr>
      </p:pic>
    </p:spTree>
    <p:extLst>
      <p:ext uri="{BB962C8B-B14F-4D97-AF65-F5344CB8AC3E}">
        <p14:creationId xmlns:p14="http://schemas.microsoft.com/office/powerpoint/2010/main" val="3777165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0730209-A5BC-A865-CBF5-9566CE20AD72}"/>
              </a:ext>
            </a:extLst>
          </p:cNvPr>
          <p:cNvSpPr>
            <a:spLocks noGrp="1"/>
          </p:cNvSpPr>
          <p:nvPr>
            <p:ph type="title"/>
          </p:nvPr>
        </p:nvSpPr>
        <p:spPr>
          <a:xfrm>
            <a:off x="521208" y="978408"/>
            <a:ext cx="6300216" cy="1463040"/>
          </a:xfrm>
        </p:spPr>
        <p:txBody>
          <a:bodyPr vert="horz" lIns="91440" tIns="45720" rIns="91440" bIns="45720" rtlCol="0" anchor="t">
            <a:normAutofit/>
          </a:bodyPr>
          <a:lstStyle/>
          <a:p>
            <a:pPr>
              <a:lnSpc>
                <a:spcPct val="90000"/>
              </a:lnSpc>
            </a:pPr>
            <a:r>
              <a:rPr lang="en-US" sz="3100" b="1" kern="1200">
                <a:solidFill>
                  <a:schemeClr val="tx1"/>
                </a:solidFill>
                <a:latin typeface="+mj-lt"/>
                <a:ea typeface="+mj-ea"/>
                <a:cs typeface="+mj-cs"/>
              </a:rPr>
              <a:t>Ensuring Brand Alignment for UI Elements Such as Buttons, Icons, and Links</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3872DD3-AA80-64EF-0831-22BF76FCA32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n-US" sz="1400" b="1" dirty="0"/>
              <a:t>Consistent Styling</a:t>
            </a:r>
          </a:p>
          <a:p>
            <a:pPr marL="0" lvl="1" indent="0">
              <a:buNone/>
            </a:pPr>
            <a:r>
              <a:rPr lang="en-US" sz="1400" dirty="0"/>
              <a:t>Uniform styling for buttons, icons, and links  were used to ensure easy navigation and brand recognition.</a:t>
            </a:r>
          </a:p>
          <a:p>
            <a:pPr marL="0" indent="0">
              <a:spcBef>
                <a:spcPts val="2500"/>
              </a:spcBef>
              <a:buNone/>
            </a:pPr>
            <a:r>
              <a:rPr lang="en-US" sz="1400" b="1" dirty="0"/>
              <a:t>Brand Identity Integration</a:t>
            </a:r>
          </a:p>
          <a:p>
            <a:pPr marL="0" lvl="1" indent="0">
              <a:buNone/>
            </a:pPr>
            <a:r>
              <a:rPr lang="en-US" sz="1400" dirty="0"/>
              <a:t>Colors and typography were used to reinforce the brand messaging.</a:t>
            </a:r>
          </a:p>
          <a:p>
            <a:pPr marL="0" indent="0">
              <a:spcBef>
                <a:spcPts val="2500"/>
              </a:spcBef>
              <a:buNone/>
            </a:pPr>
            <a:r>
              <a:rPr lang="en-US" sz="1400" b="1" dirty="0"/>
              <a:t>Unified User Interface</a:t>
            </a:r>
          </a:p>
          <a:p>
            <a:pPr marL="0" lvl="1" indent="0">
              <a:buNone/>
            </a:pPr>
            <a:r>
              <a:rPr lang="en-US" sz="1400" dirty="0"/>
              <a:t>User interface was designed around simplicity and  easy navigation in  order to improve the user experience.</a:t>
            </a:r>
            <a:endParaRPr lang="en-CA" sz="1400" dirty="0"/>
          </a:p>
        </p:txBody>
      </p:sp>
      <p:pic>
        <p:nvPicPr>
          <p:cNvPr id="5" name="Content Placeholder 4" descr="&quot;Subject: Sunrise in Poipu Beach of Kauai, Hawaii. A popular tourist destination in the south side of Kauai Island.Location: Poipu Beach, Kauai, Hawaii, USA.&quot;">
            <a:extLst>
              <a:ext uri="{FF2B5EF4-FFF2-40B4-BE49-F238E27FC236}">
                <a16:creationId xmlns:a16="http://schemas.microsoft.com/office/drawing/2014/main" id="{037C1B79-3838-4251-9E6F-427504BB2A45}"/>
              </a:ext>
            </a:extLst>
          </p:cNvPr>
          <p:cNvPicPr>
            <a:picLocks noGrp="1" noChangeAspect="1"/>
          </p:cNvPicPr>
          <p:nvPr>
            <p:ph sz="half" idx="1"/>
          </p:nvPr>
        </p:nvPicPr>
        <p:blipFill>
          <a:blip r:embed="rId3"/>
          <a:srcRect l="35226" r="18176" b="1"/>
          <a:stretch>
            <a:fillRect/>
          </a:stretch>
        </p:blipFill>
        <p:spPr>
          <a:xfrm>
            <a:off x="7586236" y="508090"/>
            <a:ext cx="4081805" cy="5846990"/>
          </a:xfrm>
          <a:prstGeom prst="rect">
            <a:avLst/>
          </a:prstGeom>
        </p:spPr>
      </p:pic>
    </p:spTree>
    <p:extLst>
      <p:ext uri="{BB962C8B-B14F-4D97-AF65-F5344CB8AC3E}">
        <p14:creationId xmlns:p14="http://schemas.microsoft.com/office/powerpoint/2010/main" val="100140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7AD18690-92C6-EDBC-96C9-8F1ED5D14C42}"/>
              </a:ext>
            </a:extLst>
          </p:cNvPr>
          <p:cNvSpPr>
            <a:spLocks noGrp="1"/>
          </p:cNvSpPr>
          <p:nvPr>
            <p:ph type="ctrTitle"/>
          </p:nvPr>
        </p:nvSpPr>
        <p:spPr>
          <a:xfrm>
            <a:off x="521208" y="1211766"/>
            <a:ext cx="7237052" cy="4727988"/>
          </a:xfrm>
        </p:spPr>
        <p:txBody>
          <a:bodyPr anchor="b">
            <a:normAutofit/>
          </a:bodyPr>
          <a:lstStyle/>
          <a:p>
            <a:r>
              <a:rPr lang="en-CA" sz="7400"/>
              <a:t>Wireframing and Creating Content Mockups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56635723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91F613-6F88-6EC9-6103-3DB7E3CA0361}"/>
              </a:ext>
            </a:extLst>
          </p:cNvPr>
          <p:cNvSpPr>
            <a:spLocks noGrp="1"/>
          </p:cNvSpPr>
          <p:nvPr>
            <p:ph type="title"/>
          </p:nvPr>
        </p:nvSpPr>
        <p:spPr>
          <a:xfrm>
            <a:off x="5431536" y="978408"/>
            <a:ext cx="6236208" cy="1463040"/>
          </a:xfrm>
        </p:spPr>
        <p:txBody>
          <a:bodyPr vert="horz" lIns="91440" tIns="45720" rIns="91440" bIns="45720" rtlCol="0" anchor="t">
            <a:normAutofit/>
          </a:bodyPr>
          <a:lstStyle/>
          <a:p>
            <a:pPr>
              <a:lnSpc>
                <a:spcPct val="90000"/>
              </a:lnSpc>
            </a:pPr>
            <a:r>
              <a:rPr lang="en-US" sz="3400" b="1" kern="1200">
                <a:solidFill>
                  <a:schemeClr val="tx1"/>
                </a:solidFill>
                <a:latin typeface="+mj-lt"/>
                <a:ea typeface="+mj-ea"/>
                <a:cs typeface="+mj-cs"/>
              </a:rPr>
              <a:t>Building Initial Wireframes and User Interface Sketches</a:t>
            </a:r>
          </a:p>
        </p:txBody>
      </p:sp>
      <p:pic>
        <p:nvPicPr>
          <p:cNvPr id="5" name="Content Placeholder 4" descr="Drawings on the paper">
            <a:extLst>
              <a:ext uri="{FF2B5EF4-FFF2-40B4-BE49-F238E27FC236}">
                <a16:creationId xmlns:a16="http://schemas.microsoft.com/office/drawing/2014/main" id="{26BCCAAE-BFA6-4D87-93C7-7D7205A685B4}"/>
              </a:ext>
            </a:extLst>
          </p:cNvPr>
          <p:cNvPicPr>
            <a:picLocks noGrp="1" noChangeAspect="1"/>
          </p:cNvPicPr>
          <p:nvPr>
            <p:ph sz="half" idx="1"/>
          </p:nvPr>
        </p:nvPicPr>
        <p:blipFill>
          <a:blip r:embed="rId3"/>
          <a:srcRect l="40762" r="10966"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9BCA83F0-D617-CBD6-0E86-2B4F0A4B178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Basic Layout Development</a:t>
            </a:r>
          </a:p>
          <a:p>
            <a:pPr marL="0" lvl="1" indent="0">
              <a:buNone/>
            </a:pPr>
            <a:r>
              <a:rPr lang="en-US" sz="1400"/>
              <a:t>Initial wireframes focus on basic page structure without graphic elements to clarify functionality.</a:t>
            </a:r>
          </a:p>
          <a:p>
            <a:pPr marL="0" indent="0">
              <a:spcBef>
                <a:spcPts val="2500"/>
              </a:spcBef>
              <a:buNone/>
            </a:pPr>
            <a:r>
              <a:rPr lang="en-US" sz="1400" b="1"/>
              <a:t>Functionality Representation</a:t>
            </a:r>
          </a:p>
          <a:p>
            <a:pPr marL="0" lvl="1" indent="0">
              <a:buNone/>
            </a:pPr>
            <a:r>
              <a:rPr lang="en-US" sz="1400"/>
              <a:t>Wireframes convey interface functionality and user flow for design and development teams.</a:t>
            </a:r>
          </a:p>
          <a:p>
            <a:pPr marL="0" indent="0">
              <a:spcBef>
                <a:spcPts val="2500"/>
              </a:spcBef>
              <a:buNone/>
            </a:pPr>
            <a:r>
              <a:rPr lang="en-US" sz="1400" b="1"/>
              <a:t>Blueprint for Teams</a:t>
            </a:r>
          </a:p>
          <a:p>
            <a:pPr marL="0" lvl="1" indent="0">
              <a:buNone/>
            </a:pPr>
            <a:r>
              <a:rPr lang="en-US" sz="1400"/>
              <a:t>Wireframes serve as blueprints guiding designers and developers through project requirements.</a:t>
            </a:r>
            <a:endParaRPr lang="en-CA" sz="1400"/>
          </a:p>
        </p:txBody>
      </p:sp>
    </p:spTree>
    <p:extLst>
      <p:ext uri="{BB962C8B-B14F-4D97-AF65-F5344CB8AC3E}">
        <p14:creationId xmlns:p14="http://schemas.microsoft.com/office/powerpoint/2010/main" val="15454007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B1D9373-61D2-9EF2-4CF5-BC0A126A2C9A}"/>
              </a:ext>
            </a:extLst>
          </p:cNvPr>
          <p:cNvSpPr>
            <a:spLocks noGrp="1"/>
          </p:cNvSpPr>
          <p:nvPr>
            <p:ph type="title"/>
          </p:nvPr>
        </p:nvSpPr>
        <p:spPr>
          <a:xfrm>
            <a:off x="5431536" y="978408"/>
            <a:ext cx="6236208" cy="1463040"/>
          </a:xfrm>
        </p:spPr>
        <p:txBody>
          <a:bodyPr vert="horz" lIns="91440" tIns="45720" rIns="91440" bIns="45720" rtlCol="0" anchor="t">
            <a:normAutofit/>
          </a:bodyPr>
          <a:lstStyle/>
          <a:p>
            <a:pPr>
              <a:lnSpc>
                <a:spcPct val="90000"/>
              </a:lnSpc>
            </a:pPr>
            <a:r>
              <a:rPr lang="en-US" sz="3100" b="1" kern="1200">
                <a:solidFill>
                  <a:schemeClr val="tx1"/>
                </a:solidFill>
                <a:latin typeface="+mj-lt"/>
                <a:ea typeface="+mj-ea"/>
                <a:cs typeface="+mj-cs"/>
              </a:rPr>
              <a:t>Designing Layouts for Both Desktop and Mobile Experiences</a:t>
            </a:r>
          </a:p>
        </p:txBody>
      </p:sp>
      <p:pic>
        <p:nvPicPr>
          <p:cNvPr id="5" name="Content Placeholder 4" descr="Abstract neon lighted, textured with fluid gradient. Trendy colors, bright and vibrant. Copyspace, wallpaper for your advertising or design. Youth culture, social media, offers and content background.">
            <a:extLst>
              <a:ext uri="{FF2B5EF4-FFF2-40B4-BE49-F238E27FC236}">
                <a16:creationId xmlns:a16="http://schemas.microsoft.com/office/drawing/2014/main" id="{21A54673-402A-45B0-802F-0A0EFCEBC506}"/>
              </a:ext>
            </a:extLst>
          </p:cNvPr>
          <p:cNvPicPr>
            <a:picLocks noGrp="1" noChangeAspect="1"/>
          </p:cNvPicPr>
          <p:nvPr>
            <p:ph sz="half" idx="1"/>
          </p:nvPr>
        </p:nvPicPr>
        <p:blipFill>
          <a:blip r:embed="rId3"/>
          <a:srcRect r="27682"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B3F60832-063C-E138-4821-88794A2EEB9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dirty="0"/>
              <a:t>Responsive Design Principles</a:t>
            </a:r>
          </a:p>
          <a:p>
            <a:pPr marL="0" lvl="1" indent="0">
              <a:buNone/>
            </a:pPr>
            <a:r>
              <a:rPr lang="en-US" sz="1400" dirty="0"/>
              <a:t>Designs fit different screen sizes and orientations for optimal usability.</a:t>
            </a:r>
          </a:p>
          <a:p>
            <a:pPr marL="0" indent="0">
              <a:spcBef>
                <a:spcPts val="2500"/>
              </a:spcBef>
              <a:buNone/>
            </a:pPr>
            <a:r>
              <a:rPr lang="en-US" sz="1400" b="1" dirty="0"/>
              <a:t>Consistent User Experience</a:t>
            </a:r>
          </a:p>
          <a:p>
            <a:pPr marL="0" lvl="1" indent="0">
              <a:buNone/>
            </a:pPr>
            <a:r>
              <a:rPr lang="en-US" sz="1400" dirty="0"/>
              <a:t>Ensure visual consistency to provide seamless navigation and accessibility.</a:t>
            </a:r>
          </a:p>
          <a:p>
            <a:pPr marL="0" indent="0">
              <a:spcBef>
                <a:spcPts val="2500"/>
              </a:spcBef>
              <a:buNone/>
            </a:pPr>
            <a:r>
              <a:rPr lang="en-US" sz="1400" b="1" dirty="0"/>
              <a:t>Accessibility Across Devices</a:t>
            </a:r>
          </a:p>
          <a:p>
            <a:pPr marL="0" lvl="1" indent="0">
              <a:buNone/>
            </a:pPr>
            <a:r>
              <a:rPr lang="en-US" sz="1400" dirty="0"/>
              <a:t>The website is designed to support all users regardless of the device they use.</a:t>
            </a:r>
            <a:endParaRPr lang="en-CA" sz="1400" dirty="0"/>
          </a:p>
        </p:txBody>
      </p:sp>
    </p:spTree>
    <p:extLst>
      <p:ext uri="{BB962C8B-B14F-4D97-AF65-F5344CB8AC3E}">
        <p14:creationId xmlns:p14="http://schemas.microsoft.com/office/powerpoint/2010/main" val="3141697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01574369-36B4-B99A-7D5F-D4AE925BE926}"/>
              </a:ext>
            </a:extLst>
          </p:cNvPr>
          <p:cNvSpPr>
            <a:spLocks noGrp="1"/>
          </p:cNvSpPr>
          <p:nvPr>
            <p:ph type="ctrTitle"/>
          </p:nvPr>
        </p:nvSpPr>
        <p:spPr>
          <a:xfrm>
            <a:off x="521208" y="1211766"/>
            <a:ext cx="7237052" cy="4727988"/>
          </a:xfrm>
        </p:spPr>
        <p:txBody>
          <a:bodyPr anchor="b">
            <a:normAutofit/>
          </a:bodyPr>
          <a:lstStyle/>
          <a:p>
            <a:r>
              <a:rPr lang="en-CA" sz="7400"/>
              <a:t>Selecting Tools for Website Design and Development</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53161073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E4526B3-8BB0-06FD-0740-BC0A30F27C12}"/>
              </a:ext>
            </a:extLst>
          </p:cNvPr>
          <p:cNvSpPr>
            <a:spLocks noGrp="1"/>
          </p:cNvSpPr>
          <p:nvPr>
            <p:ph type="title"/>
          </p:nvPr>
        </p:nvSpPr>
        <p:spPr>
          <a:xfrm>
            <a:off x="5431536" y="978408"/>
            <a:ext cx="6236208" cy="1463040"/>
          </a:xfrm>
        </p:spPr>
        <p:txBody>
          <a:bodyPr vert="horz" lIns="91440" tIns="45720" rIns="91440" bIns="45720" rtlCol="0" anchor="t">
            <a:normAutofit/>
          </a:bodyPr>
          <a:lstStyle/>
          <a:p>
            <a:pPr>
              <a:lnSpc>
                <a:spcPct val="90000"/>
              </a:lnSpc>
            </a:pPr>
            <a:r>
              <a:rPr lang="en-US" sz="3100" b="1" kern="1200">
                <a:solidFill>
                  <a:schemeClr val="tx1"/>
                </a:solidFill>
                <a:latin typeface="+mj-lt"/>
                <a:ea typeface="+mj-ea"/>
                <a:cs typeface="+mj-cs"/>
              </a:rPr>
              <a:t>Choosing a CSS Framework (Bootstrap 5, Tailwind CSS, Etc.)</a:t>
            </a:r>
          </a:p>
        </p:txBody>
      </p:sp>
      <p:pic>
        <p:nvPicPr>
          <p:cNvPr id="5" name="Content Placeholder 4" descr="Accessories on a white work desk">
            <a:extLst>
              <a:ext uri="{FF2B5EF4-FFF2-40B4-BE49-F238E27FC236}">
                <a16:creationId xmlns:a16="http://schemas.microsoft.com/office/drawing/2014/main" id="{F11CD5E1-E339-4608-BC88-50B521B388E0}"/>
              </a:ext>
            </a:extLst>
          </p:cNvPr>
          <p:cNvPicPr>
            <a:picLocks noGrp="1" noChangeAspect="1"/>
          </p:cNvPicPr>
          <p:nvPr>
            <p:ph sz="half" idx="1"/>
          </p:nvPr>
        </p:nvPicPr>
        <p:blipFill>
          <a:blip r:embed="rId3"/>
          <a:srcRect l="13614" r="38113"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550AFDE2-077D-F934-48C7-94CC19ECB0D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dirty="0"/>
              <a:t>Responsive Design Support</a:t>
            </a:r>
          </a:p>
          <a:p>
            <a:pPr marL="0" lvl="1" indent="0">
              <a:buNone/>
            </a:pPr>
            <a:r>
              <a:rPr lang="en-US" sz="1400" dirty="0"/>
              <a:t>Bootstrap was used to  simplify building layouts adaptable to different screen sizes and devices.</a:t>
            </a:r>
          </a:p>
          <a:p>
            <a:pPr marL="0" indent="0">
              <a:spcBef>
                <a:spcPts val="2500"/>
              </a:spcBef>
              <a:buNone/>
            </a:pPr>
            <a:r>
              <a:rPr lang="en-US" sz="1400" b="1" dirty="0"/>
              <a:t>Rapid Prototyping Capability</a:t>
            </a:r>
          </a:p>
          <a:p>
            <a:pPr marL="0" lvl="1" indent="0">
              <a:buNone/>
            </a:pPr>
            <a:r>
              <a:rPr lang="en-US" sz="1400" dirty="0"/>
              <a:t>Bootstrap  was used to create buttons, navbars, alerts, forms. Those set ready to use UI elements helps make the  navigation easy and the site accessible.</a:t>
            </a:r>
          </a:p>
          <a:p>
            <a:pPr marL="0" lvl="1" indent="0">
              <a:buNone/>
            </a:pPr>
            <a:endParaRPr lang="en-US" sz="1400" dirty="0"/>
          </a:p>
          <a:p>
            <a:pPr marL="0" lvl="1" indent="0">
              <a:buNone/>
            </a:pPr>
            <a:r>
              <a:rPr lang="en-US" sz="1400" dirty="0"/>
              <a:t> </a:t>
            </a:r>
            <a:r>
              <a:rPr lang="en-US" sz="1400" b="1" dirty="0"/>
              <a:t>Consistent Styling Patterns</a:t>
            </a:r>
          </a:p>
          <a:p>
            <a:pPr marL="0" lvl="1" indent="0">
              <a:buNone/>
            </a:pPr>
            <a:r>
              <a:rPr lang="en-US" sz="1400" dirty="0"/>
              <a:t>CSS was  used  to  enforce uniform styles to maintain visual coherence across projects.</a:t>
            </a:r>
            <a:endParaRPr lang="en-CA" sz="1400" dirty="0"/>
          </a:p>
        </p:txBody>
      </p:sp>
    </p:spTree>
    <p:extLst>
      <p:ext uri="{BB962C8B-B14F-4D97-AF65-F5344CB8AC3E}">
        <p14:creationId xmlns:p14="http://schemas.microsoft.com/office/powerpoint/2010/main" val="20688261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E843FF-FF10-36BB-64EB-8373EEE6A767}"/>
              </a:ext>
            </a:extLst>
          </p:cNvPr>
          <p:cNvSpPr>
            <a:spLocks noGrp="1"/>
          </p:cNvSpPr>
          <p:nvPr>
            <p:ph type="title"/>
          </p:nvPr>
        </p:nvSpPr>
        <p:spPr>
          <a:xfrm>
            <a:off x="5431536" y="978408"/>
            <a:ext cx="6236208" cy="1463040"/>
          </a:xfrm>
        </p:spPr>
        <p:txBody>
          <a:bodyPr vert="horz" lIns="91440" tIns="45720" rIns="91440" bIns="45720" rtlCol="0" anchor="t">
            <a:normAutofit/>
          </a:bodyPr>
          <a:lstStyle/>
          <a:p>
            <a:pPr>
              <a:lnSpc>
                <a:spcPct val="90000"/>
              </a:lnSpc>
            </a:pPr>
            <a:r>
              <a:rPr lang="en-US" sz="3400" b="1" kern="1200">
                <a:solidFill>
                  <a:schemeClr val="tx1"/>
                </a:solidFill>
                <a:latin typeface="+mj-lt"/>
                <a:ea typeface="+mj-ea"/>
                <a:cs typeface="+mj-cs"/>
              </a:rPr>
              <a:t>Utilizing the Appropriate IDE and Version Control Tools</a:t>
            </a:r>
          </a:p>
        </p:txBody>
      </p:sp>
      <p:pic>
        <p:nvPicPr>
          <p:cNvPr id="5" name="Content Placeholder 4" descr="People working on a computer">
            <a:extLst>
              <a:ext uri="{FF2B5EF4-FFF2-40B4-BE49-F238E27FC236}">
                <a16:creationId xmlns:a16="http://schemas.microsoft.com/office/drawing/2014/main" id="{40875397-1A82-4399-AE44-BAC77A3721BF}"/>
              </a:ext>
            </a:extLst>
          </p:cNvPr>
          <p:cNvPicPr>
            <a:picLocks noGrp="1" noChangeAspect="1"/>
          </p:cNvPicPr>
          <p:nvPr>
            <p:ph sz="half" idx="1"/>
          </p:nvPr>
        </p:nvPicPr>
        <p:blipFill>
          <a:blip r:embed="rId3"/>
          <a:srcRect l="30692" r="21035"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FC1ACCCB-9380-469A-167E-B230A73B02C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dirty="0"/>
              <a:t>Integrated Development Environment (IDE)</a:t>
            </a:r>
          </a:p>
          <a:p>
            <a:pPr marL="0" lvl="1" indent="0">
              <a:buNone/>
            </a:pPr>
            <a:r>
              <a:rPr lang="en-US" sz="1400" dirty="0"/>
              <a:t>Visual  Studio Code was use as an Integrated Development Environment for the project. The IDE helps the  coding and facilitate the debugging process and finding solutions  for  some technical challenges we faced.</a:t>
            </a:r>
          </a:p>
          <a:p>
            <a:pPr marL="0" indent="0">
              <a:spcBef>
                <a:spcPts val="2500"/>
              </a:spcBef>
              <a:buNone/>
            </a:pPr>
            <a:r>
              <a:rPr lang="en-US" sz="1400" b="1" dirty="0"/>
              <a:t>Version Control Systems</a:t>
            </a:r>
          </a:p>
          <a:p>
            <a:pPr marL="0" lvl="1" indent="0">
              <a:buNone/>
            </a:pPr>
            <a:r>
              <a:rPr lang="en-US" sz="1400" dirty="0"/>
              <a:t>GitHub was used to  host code repositories, store the different version of the code.</a:t>
            </a:r>
          </a:p>
          <a:p>
            <a:pPr marL="0" indent="0">
              <a:spcBef>
                <a:spcPts val="2500"/>
              </a:spcBef>
              <a:buNone/>
            </a:pPr>
            <a:r>
              <a:rPr lang="en-US" sz="1400" b="1" dirty="0"/>
              <a:t>Improved Collaboration</a:t>
            </a:r>
          </a:p>
          <a:p>
            <a:pPr marL="0" lvl="1" indent="0">
              <a:buNone/>
            </a:pPr>
            <a:r>
              <a:rPr lang="en-US" sz="1400" dirty="0" err="1"/>
              <a:t>Github</a:t>
            </a:r>
            <a:r>
              <a:rPr lang="en-US" sz="1400" dirty="0"/>
              <a:t> was used to collaborate between  the  Team Members to facilitate communication and to track the changes to the code.</a:t>
            </a:r>
            <a:endParaRPr lang="en-CA" sz="1400" dirty="0"/>
          </a:p>
        </p:txBody>
      </p:sp>
    </p:spTree>
    <p:extLst>
      <p:ext uri="{BB962C8B-B14F-4D97-AF65-F5344CB8AC3E}">
        <p14:creationId xmlns:p14="http://schemas.microsoft.com/office/powerpoint/2010/main" val="42783489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B3831E7-0A40-C6C0-673D-DE341D2AB039}"/>
              </a:ext>
            </a:extLst>
          </p:cNvPr>
          <p:cNvSpPr>
            <a:spLocks noGrp="1"/>
          </p:cNvSpPr>
          <p:nvPr>
            <p:ph type="ctrTitle"/>
          </p:nvPr>
        </p:nvSpPr>
        <p:spPr>
          <a:xfrm>
            <a:off x="521208" y="1211766"/>
            <a:ext cx="7237052" cy="4727988"/>
          </a:xfrm>
        </p:spPr>
        <p:txBody>
          <a:bodyPr anchor="b">
            <a:normAutofit/>
          </a:bodyPr>
          <a:lstStyle/>
          <a:p>
            <a:r>
              <a:rPr lang="en-CA" sz="7400"/>
              <a:t>Collaborative Site Development Process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5191963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8F5B7C46-27FC-B0D1-A530-DCCA4916FB96}"/>
              </a:ext>
            </a:extLst>
          </p:cNvPr>
          <p:cNvSpPr>
            <a:spLocks noGrp="1"/>
          </p:cNvSpPr>
          <p:nvPr>
            <p:ph type="title"/>
          </p:nvPr>
        </p:nvSpPr>
        <p:spPr>
          <a:xfrm>
            <a:off x="6995160" y="978408"/>
            <a:ext cx="4745736" cy="1463040"/>
          </a:xfrm>
        </p:spPr>
        <p:txBody>
          <a:bodyPr vert="horz" lIns="91440" tIns="45720" rIns="91440" bIns="45720" rtlCol="0" anchor="t">
            <a:normAutofit/>
          </a:bodyPr>
          <a:lstStyle/>
          <a:p>
            <a:r>
              <a:rPr lang="en-US" b="1" kern="1200">
                <a:solidFill>
                  <a:schemeClr val="tx1"/>
                </a:solidFill>
                <a:latin typeface="+mj-lt"/>
                <a:ea typeface="+mj-ea"/>
                <a:cs typeface="+mj-cs"/>
              </a:rPr>
              <a:t>Agenda Items</a:t>
            </a:r>
          </a:p>
        </p:txBody>
      </p:sp>
      <p:pic>
        <p:nvPicPr>
          <p:cNvPr id="5" name="Content Placeholder 4" descr="Layout of website design sketches on white paper">
            <a:extLst>
              <a:ext uri="{FF2B5EF4-FFF2-40B4-BE49-F238E27FC236}">
                <a16:creationId xmlns:a16="http://schemas.microsoft.com/office/drawing/2014/main" id="{6FF0B66E-2558-4C9E-9313-317184EE6F28}"/>
              </a:ext>
            </a:extLst>
          </p:cNvPr>
          <p:cNvPicPr>
            <a:picLocks noGrp="1" noChangeAspect="1"/>
          </p:cNvPicPr>
          <p:nvPr>
            <p:ph sz="half" idx="1"/>
          </p:nvPr>
        </p:nvPicPr>
        <p:blipFill>
          <a:blip r:embed="rId3"/>
          <a:srcRect l="12095" r="36673" b="1"/>
          <a:stretch>
            <a:fillRect/>
          </a:stretch>
        </p:blipFill>
        <p:spPr>
          <a:xfrm>
            <a:off x="517868" y="508090"/>
            <a:ext cx="5705856" cy="5846990"/>
          </a:xfrm>
          <a:prstGeom prst="rect">
            <a:avLst/>
          </a:prstGeom>
        </p:spPr>
      </p:pic>
      <p:sp>
        <p:nvSpPr>
          <p:cNvPr id="14" name="Freeform: Shape 13">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Content Placeholder 3">
            <a:extLst>
              <a:ext uri="{FF2B5EF4-FFF2-40B4-BE49-F238E27FC236}">
                <a16:creationId xmlns:a16="http://schemas.microsoft.com/office/drawing/2014/main" id="{D65033B1-5854-9E3B-87EB-0333279CA2BB}"/>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6995160" y="2578608"/>
            <a:ext cx="4672584" cy="3767328"/>
          </a:xfrm>
        </p:spPr>
        <p:txBody>
          <a:bodyPr vert="horz" lIns="91440" tIns="45720" rIns="91440" bIns="45720" rtlCol="0">
            <a:normAutofit/>
          </a:bodyPr>
          <a:lstStyle/>
          <a:p>
            <a:r>
              <a:rPr lang="en-US"/>
              <a:t>Defining Project Scope and Vision</a:t>
            </a:r>
          </a:p>
          <a:p>
            <a:r>
              <a:rPr lang="en-US"/>
              <a:t>Effective Content Planning and Research</a:t>
            </a:r>
          </a:p>
          <a:p>
            <a:r>
              <a:rPr lang="en-US"/>
              <a:t>Developing a Unified Brand Identity</a:t>
            </a:r>
          </a:p>
          <a:p>
            <a:r>
              <a:rPr lang="en-US"/>
              <a:t>Wireframing and Creating Content Mockups</a:t>
            </a:r>
          </a:p>
          <a:p>
            <a:r>
              <a:rPr lang="en-US"/>
              <a:t>Selecting Tools for Website Design and Development</a:t>
            </a:r>
          </a:p>
          <a:p>
            <a:r>
              <a:rPr lang="en-US"/>
              <a:t>Collaborative Site Development Process</a:t>
            </a:r>
          </a:p>
        </p:txBody>
      </p:sp>
    </p:spTree>
    <p:extLst>
      <p:ext uri="{BB962C8B-B14F-4D97-AF65-F5344CB8AC3E}">
        <p14:creationId xmlns:p14="http://schemas.microsoft.com/office/powerpoint/2010/main" val="25779322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3560F2-D6A6-3D17-7D76-67BBC21001A9}"/>
              </a:ext>
            </a:extLst>
          </p:cNvPr>
          <p:cNvSpPr>
            <a:spLocks noGrp="1"/>
          </p:cNvSpPr>
          <p:nvPr>
            <p:ph type="title"/>
          </p:nvPr>
        </p:nvSpPr>
        <p:spPr>
          <a:xfrm>
            <a:off x="521208" y="978408"/>
            <a:ext cx="5020056" cy="1664208"/>
          </a:xfrm>
        </p:spPr>
        <p:txBody>
          <a:bodyPr vert="horz" lIns="91440" tIns="45720" rIns="91440" bIns="45720" rtlCol="0" anchor="t">
            <a:normAutofit/>
          </a:bodyPr>
          <a:lstStyle/>
          <a:p>
            <a:pPr>
              <a:lnSpc>
                <a:spcPct val="90000"/>
              </a:lnSpc>
            </a:pPr>
            <a:r>
              <a:rPr lang="en-US" sz="3100" b="1" kern="1200" dirty="0">
                <a:solidFill>
                  <a:schemeClr val="tx1"/>
                </a:solidFill>
                <a:latin typeface="+mj-lt"/>
                <a:ea typeface="+mj-ea"/>
                <a:cs typeface="+mj-cs"/>
              </a:rPr>
              <a:t>Structuring the Site with HTML5, CSS3, JavaScript </a:t>
            </a:r>
          </a:p>
        </p:txBody>
      </p:sp>
      <p:sp>
        <p:nvSpPr>
          <p:cNvPr id="14" name="Rectangle 13">
            <a:extLst>
              <a:ext uri="{FF2B5EF4-FFF2-40B4-BE49-F238E27FC236}">
                <a16:creationId xmlns:a16="http://schemas.microsoft.com/office/drawing/2014/main" id="{B3367C65-B72C-202E-98A7-9B20F8F2F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7" y="508090"/>
            <a:ext cx="502005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6" name="Rectangle 15">
            <a:extLst>
              <a:ext uri="{FF2B5EF4-FFF2-40B4-BE49-F238E27FC236}">
                <a16:creationId xmlns:a16="http://schemas.microsoft.com/office/drawing/2014/main" id="{AE558C32-DE71-E6B3-A032-D3EA9CB0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6463" y="611650"/>
            <a:ext cx="550468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Generic Smart Digital Device Series">
            <a:extLst>
              <a:ext uri="{FF2B5EF4-FFF2-40B4-BE49-F238E27FC236}">
                <a16:creationId xmlns:a16="http://schemas.microsoft.com/office/drawing/2014/main" id="{66E401BC-43B9-47D0-A96E-8D9C8A9BF4AE}"/>
              </a:ext>
            </a:extLst>
          </p:cNvPr>
          <p:cNvPicPr>
            <a:picLocks noGrp="1" noChangeAspect="1"/>
          </p:cNvPicPr>
          <p:nvPr>
            <p:ph sz="half" idx="1"/>
          </p:nvPr>
        </p:nvPicPr>
        <p:blipFill>
          <a:blip r:embed="rId3"/>
          <a:srcRect r="8859" b="2"/>
          <a:stretch>
            <a:fillRect/>
          </a:stretch>
        </p:blipFill>
        <p:spPr>
          <a:xfrm>
            <a:off x="517867" y="2834640"/>
            <a:ext cx="5020056" cy="3511296"/>
          </a:xfrm>
          <a:prstGeom prst="rect">
            <a:avLst/>
          </a:prstGeom>
        </p:spPr>
      </p:pic>
      <p:sp>
        <p:nvSpPr>
          <p:cNvPr id="4" name="Content Placeholder 3">
            <a:extLst>
              <a:ext uri="{FF2B5EF4-FFF2-40B4-BE49-F238E27FC236}">
                <a16:creationId xmlns:a16="http://schemas.microsoft.com/office/drawing/2014/main" id="{83E87021-F520-EC21-11E9-FA2B3CF6F9D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63056" y="978408"/>
            <a:ext cx="5504688" cy="5367528"/>
          </a:xfrm>
        </p:spPr>
        <p:txBody>
          <a:bodyPr>
            <a:normAutofit/>
          </a:bodyPr>
          <a:lstStyle/>
          <a:p>
            <a:pPr marL="0" indent="0">
              <a:spcBef>
                <a:spcPts val="2500"/>
              </a:spcBef>
              <a:buNone/>
            </a:pPr>
            <a:r>
              <a:rPr lang="en-CA" sz="1400" b="1" dirty="0"/>
              <a:t>Use of HTML5</a:t>
            </a:r>
          </a:p>
          <a:p>
            <a:pPr marL="0" lvl="1" indent="0">
              <a:buNone/>
            </a:pPr>
            <a:r>
              <a:rPr lang="en-CA" sz="1400" dirty="0"/>
              <a:t>HTML5  was used to provide semantic structure to webpages improving accessibility and SEO.</a:t>
            </a:r>
          </a:p>
          <a:p>
            <a:pPr marL="0" indent="0">
              <a:spcBef>
                <a:spcPts val="2500"/>
              </a:spcBef>
              <a:buNone/>
            </a:pPr>
            <a:r>
              <a:rPr lang="en-CA" sz="1400" b="1" dirty="0"/>
              <a:t>Styling with CSS3</a:t>
            </a:r>
          </a:p>
          <a:p>
            <a:pPr marL="0" lvl="1" indent="0">
              <a:buNone/>
            </a:pPr>
            <a:r>
              <a:rPr lang="en-CA" sz="1400" dirty="0"/>
              <a:t>CSS3 was used  enhances visual appearance and responsiveness across devices with advanced design features.</a:t>
            </a:r>
          </a:p>
          <a:p>
            <a:pPr marL="0" indent="0">
              <a:spcBef>
                <a:spcPts val="2500"/>
              </a:spcBef>
              <a:buNone/>
            </a:pPr>
            <a:r>
              <a:rPr lang="en-CA" sz="1400" b="1" dirty="0"/>
              <a:t>JavaScript Functionality</a:t>
            </a:r>
          </a:p>
          <a:p>
            <a:pPr marL="0" lvl="1" indent="0">
              <a:buNone/>
            </a:pPr>
            <a:r>
              <a:rPr lang="en-CA" sz="1400" dirty="0"/>
              <a:t>JavaScript  was used to add interactivity and dynamic content for improved user experience.</a:t>
            </a:r>
          </a:p>
        </p:txBody>
      </p:sp>
    </p:spTree>
    <p:extLst>
      <p:ext uri="{BB962C8B-B14F-4D97-AF65-F5344CB8AC3E}">
        <p14:creationId xmlns:p14="http://schemas.microsoft.com/office/powerpoint/2010/main" val="8981405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318685-AF04-C38F-1F23-8F23156943A9}"/>
              </a:ext>
            </a:extLst>
          </p:cNvPr>
          <p:cNvSpPr>
            <a:spLocks noGrp="1"/>
          </p:cNvSpPr>
          <p:nvPr>
            <p:ph type="title"/>
          </p:nvPr>
        </p:nvSpPr>
        <p:spPr>
          <a:xfrm>
            <a:off x="521208" y="978408"/>
            <a:ext cx="5020056" cy="1664208"/>
          </a:xfrm>
        </p:spPr>
        <p:txBody>
          <a:bodyPr vert="horz" lIns="91440" tIns="45720" rIns="91440" bIns="45720" rtlCol="0" anchor="t">
            <a:normAutofit/>
          </a:bodyPr>
          <a:lstStyle/>
          <a:p>
            <a:r>
              <a:rPr lang="en-US" sz="4100" b="1" kern="1200">
                <a:solidFill>
                  <a:schemeClr val="tx1"/>
                </a:solidFill>
                <a:latin typeface="+mj-lt"/>
                <a:ea typeface="+mj-ea"/>
                <a:cs typeface="+mj-cs"/>
              </a:rPr>
              <a:t>Styling and Adding Interactive Features</a:t>
            </a:r>
          </a:p>
        </p:txBody>
      </p:sp>
      <p:sp>
        <p:nvSpPr>
          <p:cNvPr id="14" name="Rectangle 13">
            <a:extLst>
              <a:ext uri="{FF2B5EF4-FFF2-40B4-BE49-F238E27FC236}">
                <a16:creationId xmlns:a16="http://schemas.microsoft.com/office/drawing/2014/main" id="{B3367C65-B72C-202E-98A7-9B20F8F2F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7" y="508090"/>
            <a:ext cx="502005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6" name="Rectangle 15">
            <a:extLst>
              <a:ext uri="{FF2B5EF4-FFF2-40B4-BE49-F238E27FC236}">
                <a16:creationId xmlns:a16="http://schemas.microsoft.com/office/drawing/2014/main" id="{AE558C32-DE71-E6B3-A032-D3EA9CB0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6463" y="611650"/>
            <a:ext cx="550468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4K Resolution">
            <a:extLst>
              <a:ext uri="{FF2B5EF4-FFF2-40B4-BE49-F238E27FC236}">
                <a16:creationId xmlns:a16="http://schemas.microsoft.com/office/drawing/2014/main" id="{4DBE5459-FDCC-46E3-9926-ABB18828E31D}"/>
              </a:ext>
            </a:extLst>
          </p:cNvPr>
          <p:cNvPicPr>
            <a:picLocks noGrp="1" noChangeAspect="1"/>
          </p:cNvPicPr>
          <p:nvPr>
            <p:ph sz="half" idx="1"/>
          </p:nvPr>
        </p:nvPicPr>
        <p:blipFill>
          <a:blip r:embed="rId3"/>
          <a:srcRect l="10361" r="9220" b="2"/>
          <a:stretch>
            <a:fillRect/>
          </a:stretch>
        </p:blipFill>
        <p:spPr>
          <a:xfrm>
            <a:off x="517867" y="2834640"/>
            <a:ext cx="5020056" cy="3511296"/>
          </a:xfrm>
          <a:prstGeom prst="rect">
            <a:avLst/>
          </a:prstGeom>
        </p:spPr>
      </p:pic>
      <p:sp>
        <p:nvSpPr>
          <p:cNvPr id="4" name="Content Placeholder 3">
            <a:extLst>
              <a:ext uri="{FF2B5EF4-FFF2-40B4-BE49-F238E27FC236}">
                <a16:creationId xmlns:a16="http://schemas.microsoft.com/office/drawing/2014/main" id="{0B3C8410-B8F4-1317-E407-F6200E09B8D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63056" y="978408"/>
            <a:ext cx="5504688" cy="5367528"/>
          </a:xfrm>
        </p:spPr>
        <p:txBody>
          <a:bodyPr>
            <a:normAutofit/>
          </a:bodyPr>
          <a:lstStyle/>
          <a:p>
            <a:pPr marL="0" indent="0">
              <a:spcBef>
                <a:spcPts val="2500"/>
              </a:spcBef>
              <a:buNone/>
            </a:pPr>
            <a:r>
              <a:rPr lang="en-US" sz="1400" b="1" dirty="0"/>
              <a:t>Visual Styling</a:t>
            </a:r>
            <a:endParaRPr lang="en-US" sz="1400" b="1" dirty="0">
              <a:highlight>
                <a:srgbClr val="FFFF00"/>
              </a:highlight>
            </a:endParaRPr>
          </a:p>
          <a:p>
            <a:pPr marL="0" lvl="1" indent="0">
              <a:buNone/>
            </a:pPr>
            <a:r>
              <a:rPr lang="en-US" sz="1400" dirty="0"/>
              <a:t>Attractive and consistent styles were used to  improve user engagement and overall experience.</a:t>
            </a:r>
          </a:p>
          <a:p>
            <a:pPr marL="0" indent="0">
              <a:spcBef>
                <a:spcPts val="2500"/>
              </a:spcBef>
              <a:buNone/>
            </a:pPr>
            <a:r>
              <a:rPr lang="en-US" sz="1400" b="1" dirty="0"/>
              <a:t>Animations</a:t>
            </a:r>
          </a:p>
          <a:p>
            <a:pPr marL="0" lvl="1" indent="0">
              <a:buNone/>
            </a:pPr>
            <a:r>
              <a:rPr lang="en-US" sz="1400" dirty="0"/>
              <a:t>Interactivity  while creatin  an account or ordering the products helps the user navigates easily.</a:t>
            </a:r>
          </a:p>
          <a:p>
            <a:pPr marL="0" lvl="1" indent="0">
              <a:buNone/>
            </a:pPr>
            <a:endParaRPr lang="en-US" sz="1400" b="1" dirty="0"/>
          </a:p>
          <a:p>
            <a:pPr marL="0" lvl="1" indent="0">
              <a:buNone/>
            </a:pPr>
            <a:r>
              <a:rPr lang="en-US" sz="1400" b="1" dirty="0"/>
              <a:t>Interactive Forms</a:t>
            </a:r>
          </a:p>
          <a:p>
            <a:pPr marL="0" lvl="1" indent="0">
              <a:buNone/>
            </a:pPr>
            <a:r>
              <a:rPr lang="en-US" sz="1400" dirty="0"/>
              <a:t>Forms enable user input, making the experience more engaging and personalized.</a:t>
            </a:r>
          </a:p>
          <a:p>
            <a:pPr marL="0" indent="0">
              <a:spcBef>
                <a:spcPts val="2500"/>
              </a:spcBef>
              <a:buNone/>
            </a:pPr>
            <a:r>
              <a:rPr lang="en-US" sz="1400" b="1" dirty="0"/>
              <a:t>Dynamic Content</a:t>
            </a:r>
          </a:p>
          <a:p>
            <a:pPr marL="0" lvl="1" indent="0">
              <a:buNone/>
            </a:pPr>
            <a:r>
              <a:rPr lang="en-US" sz="1400" dirty="0"/>
              <a:t>Dynamic content updates in real-time to keep users informed and engaged.</a:t>
            </a:r>
            <a:endParaRPr lang="en-CA" sz="1400" dirty="0"/>
          </a:p>
        </p:txBody>
      </p:sp>
    </p:spTree>
    <p:extLst>
      <p:ext uri="{BB962C8B-B14F-4D97-AF65-F5344CB8AC3E}">
        <p14:creationId xmlns:p14="http://schemas.microsoft.com/office/powerpoint/2010/main" val="9661783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97CEBC-C8B2-EC10-0F42-9C7CAEE8366B}"/>
              </a:ext>
            </a:extLst>
          </p:cNvPr>
          <p:cNvSpPr>
            <a:spLocks noGrp="1"/>
          </p:cNvSpPr>
          <p:nvPr>
            <p:ph type="title"/>
          </p:nvPr>
        </p:nvSpPr>
        <p:spPr>
          <a:xfrm>
            <a:off x="521208" y="978408"/>
            <a:ext cx="5020056" cy="1664208"/>
          </a:xfrm>
        </p:spPr>
        <p:txBody>
          <a:bodyPr vert="horz" lIns="91440" tIns="45720" rIns="91440" bIns="45720" rtlCol="0" anchor="t">
            <a:normAutofit/>
          </a:bodyPr>
          <a:lstStyle/>
          <a:p>
            <a:pPr>
              <a:lnSpc>
                <a:spcPct val="90000"/>
              </a:lnSpc>
            </a:pPr>
            <a:r>
              <a:rPr lang="en-US" sz="3400" b="1" kern="1200">
                <a:solidFill>
                  <a:schemeClr val="tx1"/>
                </a:solidFill>
                <a:latin typeface="+mj-lt"/>
                <a:ea typeface="+mj-ea"/>
                <a:cs typeface="+mj-cs"/>
              </a:rPr>
              <a:t>Fostering Teamwork Using Modern Development Practices</a:t>
            </a:r>
          </a:p>
        </p:txBody>
      </p:sp>
      <p:sp>
        <p:nvSpPr>
          <p:cNvPr id="14" name="Rectangle 13">
            <a:extLst>
              <a:ext uri="{FF2B5EF4-FFF2-40B4-BE49-F238E27FC236}">
                <a16:creationId xmlns:a16="http://schemas.microsoft.com/office/drawing/2014/main" id="{B3367C65-B72C-202E-98A7-9B20F8F2F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7" y="508090"/>
            <a:ext cx="502005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6" name="Rectangle 15">
            <a:extLst>
              <a:ext uri="{FF2B5EF4-FFF2-40B4-BE49-F238E27FC236}">
                <a16:creationId xmlns:a16="http://schemas.microsoft.com/office/drawing/2014/main" id="{AE558C32-DE71-E6B3-A032-D3EA9CB0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6463" y="611650"/>
            <a:ext cx="550468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Man looking at chart">
            <a:extLst>
              <a:ext uri="{FF2B5EF4-FFF2-40B4-BE49-F238E27FC236}">
                <a16:creationId xmlns:a16="http://schemas.microsoft.com/office/drawing/2014/main" id="{56D0C45E-1731-4217-AAB8-2D3ACF5227ED}"/>
              </a:ext>
            </a:extLst>
          </p:cNvPr>
          <p:cNvPicPr>
            <a:picLocks noGrp="1" noChangeAspect="1"/>
          </p:cNvPicPr>
          <p:nvPr>
            <p:ph sz="half" idx="1"/>
          </p:nvPr>
        </p:nvPicPr>
        <p:blipFill>
          <a:blip r:embed="rId3"/>
          <a:srcRect l="4211" r="1" b="1"/>
          <a:stretch>
            <a:fillRect/>
          </a:stretch>
        </p:blipFill>
        <p:spPr>
          <a:xfrm>
            <a:off x="517867" y="2834640"/>
            <a:ext cx="5020056" cy="3511296"/>
          </a:xfrm>
          <a:prstGeom prst="rect">
            <a:avLst/>
          </a:prstGeom>
        </p:spPr>
      </p:pic>
      <p:sp>
        <p:nvSpPr>
          <p:cNvPr id="4" name="Content Placeholder 3">
            <a:extLst>
              <a:ext uri="{FF2B5EF4-FFF2-40B4-BE49-F238E27FC236}">
                <a16:creationId xmlns:a16="http://schemas.microsoft.com/office/drawing/2014/main" id="{04A3CD7F-1763-1D32-7AE6-FF081F795E4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63056" y="978408"/>
            <a:ext cx="5504688" cy="3591398"/>
          </a:xfrm>
        </p:spPr>
        <p:txBody>
          <a:bodyPr>
            <a:normAutofit/>
          </a:bodyPr>
          <a:lstStyle/>
          <a:p>
            <a:pPr marL="0" indent="0">
              <a:spcBef>
                <a:spcPts val="2500"/>
              </a:spcBef>
              <a:buNone/>
            </a:pPr>
            <a:r>
              <a:rPr lang="en-US" sz="1400" b="1" dirty="0"/>
              <a:t>Agile Methodologies</a:t>
            </a:r>
          </a:p>
          <a:p>
            <a:pPr marL="0" lvl="1" indent="0">
              <a:buNone/>
            </a:pPr>
            <a:r>
              <a:rPr lang="en-US" sz="1400" dirty="0" err="1"/>
              <a:t>Github</a:t>
            </a:r>
            <a:r>
              <a:rPr lang="en-US" sz="1400" dirty="0"/>
              <a:t> helps the team to be Agile and enables clear communication on the changes made and  facilitate the approval  of all the team members.</a:t>
            </a:r>
          </a:p>
          <a:p>
            <a:pPr marL="0" indent="0">
              <a:spcBef>
                <a:spcPts val="2500"/>
              </a:spcBef>
              <a:buNone/>
            </a:pPr>
            <a:r>
              <a:rPr lang="en-US" sz="1400" b="1" dirty="0"/>
              <a:t>Code Reviews</a:t>
            </a:r>
          </a:p>
          <a:p>
            <a:pPr marL="0" lvl="1" indent="0">
              <a:buNone/>
            </a:pPr>
            <a:r>
              <a:rPr lang="en-US" sz="1400" dirty="0"/>
              <a:t>Code reviews and debugging  improve  the quality of the website and knowledge sharing among team members.</a:t>
            </a:r>
          </a:p>
          <a:p>
            <a:pPr marL="0" indent="0">
              <a:spcBef>
                <a:spcPts val="2500"/>
              </a:spcBef>
              <a:buNone/>
            </a:pPr>
            <a:endParaRPr lang="en-CA" sz="1400" dirty="0"/>
          </a:p>
        </p:txBody>
      </p:sp>
    </p:spTree>
    <p:extLst>
      <p:ext uri="{BB962C8B-B14F-4D97-AF65-F5344CB8AC3E}">
        <p14:creationId xmlns:p14="http://schemas.microsoft.com/office/powerpoint/2010/main" val="34974238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Freeform: Shape 9">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845" y="3079474"/>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898BEDCC-DB9B-2EB2-3E76-A7801911E606}"/>
              </a:ext>
            </a:extLst>
          </p:cNvPr>
          <p:cNvSpPr>
            <a:spLocks noGrp="1"/>
          </p:cNvSpPr>
          <p:nvPr>
            <p:ph type="title"/>
          </p:nvPr>
        </p:nvSpPr>
        <p:spPr>
          <a:xfrm>
            <a:off x="521208" y="1325880"/>
            <a:ext cx="11155680" cy="1408176"/>
          </a:xfrm>
        </p:spPr>
        <p:txBody>
          <a:bodyPr anchor="b">
            <a:normAutofit/>
          </a:bodyPr>
          <a:lstStyle/>
          <a:p>
            <a:r>
              <a:rPr lang="en-CA" sz="6800" dirty="0"/>
              <a:t>CONCLUSIONS</a:t>
            </a:r>
          </a:p>
        </p:txBody>
      </p:sp>
      <p:sp>
        <p:nvSpPr>
          <p:cNvPr id="4" name="Content Placeholder 3">
            <a:extLst>
              <a:ext uri="{FF2B5EF4-FFF2-40B4-BE49-F238E27FC236}">
                <a16:creationId xmlns:a16="http://schemas.microsoft.com/office/drawing/2014/main" id="{25635A78-40E3-75C6-5050-C87B0F4969D8}"/>
              </a:ext>
            </a:extLst>
          </p:cNvPr>
          <p:cNvSpPr>
            <a:spLocks noGrp="1"/>
          </p:cNvSpPr>
          <p:nvPr>
            <p:ph idx="1"/>
          </p:nvPr>
        </p:nvSpPr>
        <p:spPr/>
        <p:txBody>
          <a:bodyPr/>
          <a:lstStyle/>
          <a:p>
            <a:pPr marL="0" indent="0">
              <a:buNone/>
            </a:pPr>
            <a:endParaRPr lang="en-CA" dirty="0"/>
          </a:p>
          <a:p>
            <a:pPr marL="0" indent="0">
              <a:buNone/>
            </a:pPr>
            <a:endParaRPr lang="en-CA" dirty="0"/>
          </a:p>
          <a:p>
            <a:pPr marL="0" indent="0">
              <a:buNone/>
            </a:pPr>
            <a:endParaRPr lang="en-CA" dirty="0"/>
          </a:p>
          <a:p>
            <a:pPr marL="0" indent="0" algn="ctr">
              <a:buNone/>
            </a:pPr>
            <a:r>
              <a:rPr lang="en-CA" sz="2400" dirty="0"/>
              <a:t>THANK- YOU  !   FEEL  FREE TO ASK  QUESTIONS</a:t>
            </a:r>
          </a:p>
        </p:txBody>
      </p:sp>
    </p:spTree>
    <p:extLst>
      <p:ext uri="{BB962C8B-B14F-4D97-AF65-F5344CB8AC3E}">
        <p14:creationId xmlns:p14="http://schemas.microsoft.com/office/powerpoint/2010/main" val="3372905537"/>
      </p:ext>
    </p:extLst>
  </p:cSld>
  <p:clrMapOvr>
    <a:overrideClrMapping bg1="dk1" tx1="lt1" bg2="dk2" tx2="lt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BF3D3E3D-30A8-394A-1695-BAE2C85F96B9}"/>
              </a:ext>
            </a:extLst>
          </p:cNvPr>
          <p:cNvSpPr>
            <a:spLocks noGrp="1"/>
          </p:cNvSpPr>
          <p:nvPr>
            <p:ph type="ctrTitle"/>
          </p:nvPr>
        </p:nvSpPr>
        <p:spPr>
          <a:xfrm>
            <a:off x="521208" y="1211766"/>
            <a:ext cx="7237052" cy="4727988"/>
          </a:xfrm>
        </p:spPr>
        <p:txBody>
          <a:bodyPr anchor="b">
            <a:normAutofit/>
          </a:bodyPr>
          <a:lstStyle/>
          <a:p>
            <a:r>
              <a:rPr lang="en-CA" sz="7400"/>
              <a:t>Defining Project Scope and Vision</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96300610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4D6BA0-DBCF-FBE5-856B-28FAD132AF4B}"/>
              </a:ext>
            </a:extLst>
          </p:cNvPr>
          <p:cNvSpPr>
            <a:spLocks noGrp="1"/>
          </p:cNvSpPr>
          <p:nvPr>
            <p:ph type="title"/>
          </p:nvPr>
        </p:nvSpPr>
        <p:spPr>
          <a:xfrm>
            <a:off x="5431536" y="978408"/>
            <a:ext cx="6236208" cy="1463040"/>
          </a:xfrm>
        </p:spPr>
        <p:txBody>
          <a:bodyPr vert="horz" lIns="91440" tIns="45720" rIns="91440" bIns="45720" rtlCol="0" anchor="t">
            <a:normAutofit/>
          </a:bodyPr>
          <a:lstStyle/>
          <a:p>
            <a:pPr>
              <a:lnSpc>
                <a:spcPct val="90000"/>
              </a:lnSpc>
            </a:pPr>
            <a:r>
              <a:rPr lang="en-US" sz="3700" b="1" kern="1200" dirty="0">
                <a:solidFill>
                  <a:schemeClr val="tx1"/>
                </a:solidFill>
                <a:latin typeface="+mj-lt"/>
                <a:ea typeface="+mj-ea"/>
                <a:cs typeface="+mj-cs"/>
              </a:rPr>
              <a:t>Clarifying the Website’s Purpose and Core Message</a:t>
            </a:r>
          </a:p>
        </p:txBody>
      </p:sp>
      <p:pic>
        <p:nvPicPr>
          <p:cNvPr id="5" name="Content Placeholder 4" descr="An arrow hitting a bull's eye target">
            <a:extLst>
              <a:ext uri="{FF2B5EF4-FFF2-40B4-BE49-F238E27FC236}">
                <a16:creationId xmlns:a16="http://schemas.microsoft.com/office/drawing/2014/main" id="{2ECFECEA-0EAF-4BDC-A091-EC87BFC8A7CC}"/>
              </a:ext>
            </a:extLst>
          </p:cNvPr>
          <p:cNvPicPr>
            <a:picLocks noGrp="1" noChangeAspect="1"/>
          </p:cNvPicPr>
          <p:nvPr>
            <p:ph sz="half" idx="1"/>
          </p:nvPr>
        </p:nvPicPr>
        <p:blipFill>
          <a:blip r:embed="rId3"/>
          <a:srcRect l="15405" r="12277"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F00091A6-9151-405E-E130-271259BA33F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dirty="0"/>
              <a:t>Define Website Purpose</a:t>
            </a:r>
          </a:p>
          <a:p>
            <a:pPr marL="0" lvl="1" indent="0">
              <a:buNone/>
            </a:pPr>
            <a:r>
              <a:rPr lang="en-US" sz="1400" dirty="0"/>
              <a:t>The purpose of the website is to  create a modern online shop  that specializes in selling all types of products.</a:t>
            </a:r>
          </a:p>
          <a:p>
            <a:pPr marL="0" indent="0">
              <a:spcBef>
                <a:spcPts val="2500"/>
              </a:spcBef>
              <a:buNone/>
            </a:pPr>
            <a:r>
              <a:rPr lang="en-US" sz="1400" b="1" dirty="0"/>
              <a:t>Core Message Consistency</a:t>
            </a:r>
          </a:p>
          <a:p>
            <a:pPr marL="0" lvl="1" indent="0">
              <a:buNone/>
            </a:pPr>
            <a:r>
              <a:rPr lang="en-US" sz="1400" dirty="0"/>
              <a:t>The core message of the website is to make the products that we are selling visible and available to  order.</a:t>
            </a:r>
          </a:p>
          <a:p>
            <a:pPr marL="0" lvl="1" indent="0">
              <a:buNone/>
            </a:pPr>
            <a:endParaRPr lang="en-US" sz="1400" b="1" dirty="0"/>
          </a:p>
          <a:p>
            <a:pPr marL="0" lvl="1" indent="0">
              <a:buNone/>
            </a:pPr>
            <a:r>
              <a:rPr lang="en-US" sz="1400" b="1" dirty="0"/>
              <a:t>Design and Content Alignment</a:t>
            </a:r>
          </a:p>
          <a:p>
            <a:pPr marL="0" lvl="1" indent="0">
              <a:buNone/>
            </a:pPr>
            <a:r>
              <a:rPr lang="en-US" sz="1400" dirty="0"/>
              <a:t>The website  was designed for accessibility and multiplatform  display by providing an optimal viewing experience across a range of devices. The website includes 8 pages (Home, Products, Cart, Contact, About Us, Order History, Account, Login).</a:t>
            </a:r>
          </a:p>
        </p:txBody>
      </p:sp>
    </p:spTree>
    <p:extLst>
      <p:ext uri="{BB962C8B-B14F-4D97-AF65-F5344CB8AC3E}">
        <p14:creationId xmlns:p14="http://schemas.microsoft.com/office/powerpoint/2010/main" val="84522642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FCE48C-5CE4-8F29-A1A1-D1DF3B8CF22B}"/>
              </a:ext>
            </a:extLst>
          </p:cNvPr>
          <p:cNvSpPr>
            <a:spLocks noGrp="1"/>
          </p:cNvSpPr>
          <p:nvPr>
            <p:ph type="title"/>
          </p:nvPr>
        </p:nvSpPr>
        <p:spPr>
          <a:xfrm>
            <a:off x="521208" y="978408"/>
            <a:ext cx="6300216" cy="1463040"/>
          </a:xfrm>
        </p:spPr>
        <p:txBody>
          <a:bodyPr vert="horz" lIns="91440" tIns="45720" rIns="91440" bIns="45720" rtlCol="0" anchor="t">
            <a:normAutofit/>
          </a:bodyPr>
          <a:lstStyle/>
          <a:p>
            <a:pPr>
              <a:lnSpc>
                <a:spcPct val="90000"/>
              </a:lnSpc>
            </a:pPr>
            <a:r>
              <a:rPr lang="en-US" sz="3700" b="1" kern="1200">
                <a:solidFill>
                  <a:schemeClr val="tx1"/>
                </a:solidFill>
                <a:latin typeface="+mj-lt"/>
                <a:ea typeface="+mj-ea"/>
                <a:cs typeface="+mj-cs"/>
              </a:rPr>
              <a:t>Establishing Primary Goals and Desired Outcomes</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37FBE3A-E6AE-751D-CEF9-F92A8FA1A58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n-US" sz="1400" b="1" dirty="0"/>
              <a:t>Set Clear Objectives</a:t>
            </a:r>
          </a:p>
          <a:p>
            <a:pPr marL="0" lvl="1" indent="0">
              <a:buNone/>
            </a:pPr>
            <a:r>
              <a:rPr lang="en-US" sz="1400" dirty="0"/>
              <a:t>The objective of the </a:t>
            </a:r>
            <a:r>
              <a:rPr lang="en-US" sz="1400" dirty="0" err="1"/>
              <a:t>SystemStore</a:t>
            </a:r>
            <a:r>
              <a:rPr lang="en-US" sz="1400" dirty="0"/>
              <a:t> Website is to  present different products to the customers and to have each  visit converted to a Sales.</a:t>
            </a:r>
          </a:p>
          <a:p>
            <a:pPr marL="0" indent="0">
              <a:spcBef>
                <a:spcPts val="2500"/>
              </a:spcBef>
              <a:buNone/>
            </a:pPr>
            <a:r>
              <a:rPr lang="en-US" sz="1400" b="1" dirty="0"/>
              <a:t>Guide Design Decisions</a:t>
            </a:r>
          </a:p>
          <a:p>
            <a:pPr marL="0" lvl="1" indent="0">
              <a:buNone/>
            </a:pPr>
            <a:r>
              <a:rPr lang="en-US" sz="1400" dirty="0"/>
              <a:t>Accessibility and  multiplatform display are the guiding design principles followed. </a:t>
            </a:r>
          </a:p>
          <a:p>
            <a:pPr marL="0" indent="0">
              <a:spcBef>
                <a:spcPts val="2500"/>
              </a:spcBef>
              <a:buNone/>
            </a:pPr>
            <a:r>
              <a:rPr lang="en-US" sz="1400" b="1" dirty="0"/>
              <a:t>Measure Project Success</a:t>
            </a:r>
          </a:p>
          <a:p>
            <a:pPr marL="0" indent="0">
              <a:spcBef>
                <a:spcPts val="2500"/>
              </a:spcBef>
              <a:buNone/>
            </a:pPr>
            <a:r>
              <a:rPr lang="en-US" sz="1400" dirty="0"/>
              <a:t>The  website success will be measured by the conversion  rate. How many visitors of the website purchased at least one product and how often they order a product from our website.</a:t>
            </a:r>
          </a:p>
          <a:p>
            <a:pPr marL="0" indent="0">
              <a:spcBef>
                <a:spcPts val="2500"/>
              </a:spcBef>
              <a:buNone/>
            </a:pPr>
            <a:endParaRPr lang="en-US" sz="1400" b="1" dirty="0"/>
          </a:p>
          <a:p>
            <a:pPr marL="0" indent="0">
              <a:spcBef>
                <a:spcPts val="2500"/>
              </a:spcBef>
              <a:buNone/>
            </a:pPr>
            <a:endParaRPr lang="en-US" sz="1400" b="1" dirty="0"/>
          </a:p>
        </p:txBody>
      </p:sp>
      <p:pic>
        <p:nvPicPr>
          <p:cNvPr id="5" name="Content Placeholder 4" descr="Hand holding wood block with icon leader business">
            <a:extLst>
              <a:ext uri="{FF2B5EF4-FFF2-40B4-BE49-F238E27FC236}">
                <a16:creationId xmlns:a16="http://schemas.microsoft.com/office/drawing/2014/main" id="{10D91BFE-6782-4476-BAB2-44BAC668D489}"/>
              </a:ext>
            </a:extLst>
          </p:cNvPr>
          <p:cNvPicPr>
            <a:picLocks noGrp="1" noChangeAspect="1"/>
          </p:cNvPicPr>
          <p:nvPr>
            <p:ph sz="half" idx="1"/>
          </p:nvPr>
        </p:nvPicPr>
        <p:blipFill>
          <a:blip r:embed="rId3"/>
          <a:srcRect l="27295" r="26107" b="1"/>
          <a:stretch>
            <a:fillRect/>
          </a:stretch>
        </p:blipFill>
        <p:spPr>
          <a:xfrm>
            <a:off x="7586236" y="508090"/>
            <a:ext cx="4081805" cy="5846990"/>
          </a:xfrm>
          <a:prstGeom prst="rect">
            <a:avLst/>
          </a:prstGeom>
        </p:spPr>
      </p:pic>
    </p:spTree>
    <p:extLst>
      <p:ext uri="{BB962C8B-B14F-4D97-AF65-F5344CB8AC3E}">
        <p14:creationId xmlns:p14="http://schemas.microsoft.com/office/powerpoint/2010/main" val="26810172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A6115EF8-33E5-3EF9-2038-E616BFE82583}"/>
              </a:ext>
            </a:extLst>
          </p:cNvPr>
          <p:cNvSpPr>
            <a:spLocks noGrp="1"/>
          </p:cNvSpPr>
          <p:nvPr>
            <p:ph type="title"/>
          </p:nvPr>
        </p:nvSpPr>
        <p:spPr>
          <a:xfrm>
            <a:off x="6995160" y="978408"/>
            <a:ext cx="4745736" cy="1463040"/>
          </a:xfrm>
        </p:spPr>
        <p:txBody>
          <a:bodyPr vert="horz" lIns="91440" tIns="45720" rIns="91440" bIns="45720" rtlCol="0" anchor="t">
            <a:normAutofit/>
          </a:bodyPr>
          <a:lstStyle/>
          <a:p>
            <a:pPr>
              <a:lnSpc>
                <a:spcPct val="90000"/>
              </a:lnSpc>
            </a:pPr>
            <a:r>
              <a:rPr lang="en-US" sz="3100" b="1" kern="1200">
                <a:solidFill>
                  <a:schemeClr val="tx1"/>
                </a:solidFill>
                <a:latin typeface="+mj-lt"/>
                <a:ea typeface="+mj-ea"/>
                <a:cs typeface="+mj-cs"/>
              </a:rPr>
              <a:t>Identifying and Understanding the Target Audience</a:t>
            </a:r>
          </a:p>
        </p:txBody>
      </p:sp>
      <p:pic>
        <p:nvPicPr>
          <p:cNvPr id="5" name="Content Placeholder 4" descr="Work in team and discuss together are necessary in business">
            <a:extLst>
              <a:ext uri="{FF2B5EF4-FFF2-40B4-BE49-F238E27FC236}">
                <a16:creationId xmlns:a16="http://schemas.microsoft.com/office/drawing/2014/main" id="{A7CF8C99-48A1-4075-BB14-0997D4A5436A}"/>
              </a:ext>
            </a:extLst>
          </p:cNvPr>
          <p:cNvPicPr>
            <a:picLocks noGrp="1" noChangeAspect="1"/>
          </p:cNvPicPr>
          <p:nvPr>
            <p:ph sz="half" idx="1"/>
          </p:nvPr>
        </p:nvPicPr>
        <p:blipFill>
          <a:blip r:embed="rId3"/>
          <a:srcRect l="22099" r="12763" b="1"/>
          <a:stretch>
            <a:fillRect/>
          </a:stretch>
        </p:blipFill>
        <p:spPr>
          <a:xfrm>
            <a:off x="517868" y="508090"/>
            <a:ext cx="5705856" cy="5846990"/>
          </a:xfrm>
          <a:prstGeom prst="rect">
            <a:avLst/>
          </a:prstGeom>
        </p:spPr>
      </p:pic>
      <p:sp>
        <p:nvSpPr>
          <p:cNvPr id="14" name="Freeform: Shape 13">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Content Placeholder 3">
            <a:extLst>
              <a:ext uri="{FF2B5EF4-FFF2-40B4-BE49-F238E27FC236}">
                <a16:creationId xmlns:a16="http://schemas.microsoft.com/office/drawing/2014/main" id="{058727BA-5349-49AF-1BC3-CED4E2F8F87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95160" y="2578608"/>
            <a:ext cx="4672584" cy="3767328"/>
          </a:xfrm>
        </p:spPr>
        <p:txBody>
          <a:bodyPr>
            <a:normAutofit/>
          </a:bodyPr>
          <a:lstStyle/>
          <a:p>
            <a:pPr marL="0" indent="0">
              <a:spcBef>
                <a:spcPts val="2500"/>
              </a:spcBef>
              <a:buNone/>
            </a:pPr>
            <a:r>
              <a:rPr lang="en-US" sz="1400" b="1" dirty="0"/>
              <a:t>Conduct Audience Research</a:t>
            </a:r>
          </a:p>
          <a:p>
            <a:pPr marL="0" lvl="1" indent="0">
              <a:buNone/>
            </a:pPr>
            <a:r>
              <a:rPr lang="en-US" sz="1400" dirty="0"/>
              <a:t>The target audience is customers age  18 to 54  looking for one stop shop  place.  </a:t>
            </a:r>
          </a:p>
          <a:p>
            <a:pPr marL="0" indent="0">
              <a:spcBef>
                <a:spcPts val="2500"/>
              </a:spcBef>
              <a:buNone/>
            </a:pPr>
            <a:r>
              <a:rPr lang="en-US" sz="1400" b="1" dirty="0"/>
              <a:t>Tailor Website to Users</a:t>
            </a:r>
          </a:p>
          <a:p>
            <a:pPr marL="0" lvl="1" indent="0">
              <a:buNone/>
            </a:pPr>
            <a:r>
              <a:rPr lang="en-US" sz="1400" dirty="0"/>
              <a:t>The  website was designed to  attract users by making it simple to  search for products, to place order and to  pay. Accessibility and multiplatform display design principles help achieve those objectives.</a:t>
            </a:r>
          </a:p>
        </p:txBody>
      </p:sp>
    </p:spTree>
    <p:extLst>
      <p:ext uri="{BB962C8B-B14F-4D97-AF65-F5344CB8AC3E}">
        <p14:creationId xmlns:p14="http://schemas.microsoft.com/office/powerpoint/2010/main" val="31640371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98F4433-DB12-E781-6B93-CA3D49F64DBF}"/>
              </a:ext>
            </a:extLst>
          </p:cNvPr>
          <p:cNvSpPr>
            <a:spLocks noGrp="1"/>
          </p:cNvSpPr>
          <p:nvPr>
            <p:ph type="ctrTitle"/>
          </p:nvPr>
        </p:nvSpPr>
        <p:spPr>
          <a:xfrm>
            <a:off x="521208" y="1211766"/>
            <a:ext cx="7237052" cy="4727988"/>
          </a:xfrm>
        </p:spPr>
        <p:txBody>
          <a:bodyPr anchor="b">
            <a:normAutofit/>
          </a:bodyPr>
          <a:lstStyle/>
          <a:p>
            <a:r>
              <a:rPr lang="en-CA" sz="7400"/>
              <a:t>Effective Content Planning and Research</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41536900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5E04C3-1AA4-A0A8-9CA0-9671143691D6}"/>
              </a:ext>
            </a:extLst>
          </p:cNvPr>
          <p:cNvSpPr>
            <a:spLocks noGrp="1"/>
          </p:cNvSpPr>
          <p:nvPr>
            <p:ph type="title"/>
          </p:nvPr>
        </p:nvSpPr>
        <p:spPr>
          <a:xfrm>
            <a:off x="521208" y="978408"/>
            <a:ext cx="5020056" cy="1664208"/>
          </a:xfrm>
        </p:spPr>
        <p:txBody>
          <a:bodyPr vert="horz" lIns="91440" tIns="45720" rIns="91440" bIns="45720" rtlCol="0" anchor="t">
            <a:normAutofit/>
          </a:bodyPr>
          <a:lstStyle/>
          <a:p>
            <a:pPr>
              <a:lnSpc>
                <a:spcPct val="90000"/>
              </a:lnSpc>
            </a:pPr>
            <a:r>
              <a:rPr lang="en-US" sz="3700" b="1" kern="1200">
                <a:solidFill>
                  <a:schemeClr val="tx1"/>
                </a:solidFill>
                <a:latin typeface="+mj-lt"/>
                <a:ea typeface="+mj-ea"/>
                <a:cs typeface="+mj-cs"/>
              </a:rPr>
              <a:t>Collecting Required Text, Images, Graphics, and Media</a:t>
            </a:r>
          </a:p>
        </p:txBody>
      </p:sp>
      <p:sp>
        <p:nvSpPr>
          <p:cNvPr id="14" name="Rectangle 13">
            <a:extLst>
              <a:ext uri="{FF2B5EF4-FFF2-40B4-BE49-F238E27FC236}">
                <a16:creationId xmlns:a16="http://schemas.microsoft.com/office/drawing/2014/main" id="{B3367C65-B72C-202E-98A7-9B20F8F2F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7" y="508090"/>
            <a:ext cx="502005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6" name="Rectangle 15">
            <a:extLst>
              <a:ext uri="{FF2B5EF4-FFF2-40B4-BE49-F238E27FC236}">
                <a16:creationId xmlns:a16="http://schemas.microsoft.com/office/drawing/2014/main" id="{AE558C32-DE71-E6B3-A032-D3EA9CB0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6463" y="611650"/>
            <a:ext cx="550468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Content Placeholder 4" descr="Many people portrait.">
            <a:extLst>
              <a:ext uri="{FF2B5EF4-FFF2-40B4-BE49-F238E27FC236}">
                <a16:creationId xmlns:a16="http://schemas.microsoft.com/office/drawing/2014/main" id="{F45DEFEF-C23E-47D9-8ACA-F87B08A6AF0A}"/>
              </a:ext>
            </a:extLst>
          </p:cNvPr>
          <p:cNvPicPr>
            <a:picLocks noGrp="1" noChangeAspect="1"/>
          </p:cNvPicPr>
          <p:nvPr>
            <p:ph sz="half" idx="1"/>
          </p:nvPr>
        </p:nvPicPr>
        <p:blipFill>
          <a:blip r:embed="rId3"/>
          <a:srcRect r="10643" b="-1"/>
          <a:stretch>
            <a:fillRect/>
          </a:stretch>
        </p:blipFill>
        <p:spPr>
          <a:xfrm>
            <a:off x="517867" y="2834640"/>
            <a:ext cx="5020056" cy="3511296"/>
          </a:xfrm>
          <a:prstGeom prst="rect">
            <a:avLst/>
          </a:prstGeom>
        </p:spPr>
      </p:pic>
      <p:sp>
        <p:nvSpPr>
          <p:cNvPr id="4" name="Content Placeholder 3">
            <a:extLst>
              <a:ext uri="{FF2B5EF4-FFF2-40B4-BE49-F238E27FC236}">
                <a16:creationId xmlns:a16="http://schemas.microsoft.com/office/drawing/2014/main" id="{F9008982-E5D8-5EAD-7734-4DE27F62177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63056" y="978408"/>
            <a:ext cx="5504688" cy="5367528"/>
          </a:xfrm>
        </p:spPr>
        <p:txBody>
          <a:bodyPr>
            <a:normAutofit/>
          </a:bodyPr>
          <a:lstStyle/>
          <a:p>
            <a:pPr marL="0" indent="0">
              <a:spcBef>
                <a:spcPts val="2500"/>
              </a:spcBef>
              <a:buNone/>
            </a:pPr>
            <a:r>
              <a:rPr lang="en-US" sz="1400" b="1" dirty="0"/>
              <a:t>Gathering Written Copy</a:t>
            </a:r>
          </a:p>
          <a:p>
            <a:pPr marL="0" lvl="1" indent="0">
              <a:buNone/>
            </a:pPr>
            <a:r>
              <a:rPr lang="en-US" sz="1400" dirty="0"/>
              <a:t>Products descriptions and prices were displayed And all the web pages incorporated to the project are self explanatory. </a:t>
            </a:r>
          </a:p>
          <a:p>
            <a:pPr marL="0" lvl="1" indent="0">
              <a:buNone/>
            </a:pPr>
            <a:endParaRPr lang="en-US" sz="1400" dirty="0"/>
          </a:p>
          <a:p>
            <a:pPr marL="0" lvl="1" indent="0">
              <a:buNone/>
            </a:pPr>
            <a:r>
              <a:rPr lang="en-US" sz="1400" b="1" dirty="0"/>
              <a:t>Collecting Visual Media</a:t>
            </a:r>
          </a:p>
          <a:p>
            <a:pPr marL="0" lvl="1" indent="0">
              <a:buNone/>
            </a:pPr>
            <a:r>
              <a:rPr lang="en-US" sz="1400" dirty="0"/>
              <a:t>high-quality photos of each  product were incorporated and that help support and enhance the message visually.</a:t>
            </a:r>
          </a:p>
          <a:p>
            <a:pPr marL="0" indent="0">
              <a:spcBef>
                <a:spcPts val="2500"/>
              </a:spcBef>
              <a:buNone/>
            </a:pPr>
            <a:r>
              <a:rPr lang="en-US" sz="1400" b="1" dirty="0"/>
              <a:t>Incorporating animated images</a:t>
            </a:r>
          </a:p>
          <a:p>
            <a:pPr marL="0" lvl="1" indent="0">
              <a:buNone/>
            </a:pPr>
            <a:r>
              <a:rPr lang="en-US" sz="1400" dirty="0"/>
              <a:t>In order to provide a wonderful user experience animated images were incorporated to the website for the purpose of providing dynamic content for better experience.</a:t>
            </a:r>
          </a:p>
          <a:p>
            <a:pPr marL="0" indent="0">
              <a:spcBef>
                <a:spcPts val="2500"/>
              </a:spcBef>
              <a:buNone/>
            </a:pPr>
            <a:r>
              <a:rPr lang="en-US" sz="1400" b="1" dirty="0"/>
              <a:t>Ensuring Content Quality</a:t>
            </a:r>
          </a:p>
          <a:p>
            <a:pPr marL="0" lvl="1" indent="0">
              <a:buNone/>
            </a:pPr>
            <a:r>
              <a:rPr lang="en-US" sz="1400" dirty="0"/>
              <a:t>The design team in selecting the photos and animated images  was guided by the  quality and relevance to enhance overall user engagement and experience.</a:t>
            </a:r>
            <a:endParaRPr lang="en-CA" sz="1400" dirty="0"/>
          </a:p>
        </p:txBody>
      </p:sp>
    </p:spTree>
    <p:extLst>
      <p:ext uri="{BB962C8B-B14F-4D97-AF65-F5344CB8AC3E}">
        <p14:creationId xmlns:p14="http://schemas.microsoft.com/office/powerpoint/2010/main" val="17527209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B9C1803-6DB1-EC93-81BE-B5040287FF58}"/>
              </a:ext>
            </a:extLst>
          </p:cNvPr>
          <p:cNvSpPr>
            <a:spLocks noGrp="1"/>
          </p:cNvSpPr>
          <p:nvPr>
            <p:ph type="title"/>
          </p:nvPr>
        </p:nvSpPr>
        <p:spPr>
          <a:xfrm>
            <a:off x="5431536" y="978408"/>
            <a:ext cx="6236208" cy="1463040"/>
          </a:xfrm>
        </p:spPr>
        <p:txBody>
          <a:bodyPr vert="horz" lIns="91440" tIns="45720" rIns="91440" bIns="45720" rtlCol="0" anchor="t">
            <a:normAutofit/>
          </a:bodyPr>
          <a:lstStyle/>
          <a:p>
            <a:pPr>
              <a:lnSpc>
                <a:spcPct val="90000"/>
              </a:lnSpc>
            </a:pPr>
            <a:r>
              <a:rPr lang="en-US" sz="3100" b="1" kern="1200">
                <a:solidFill>
                  <a:schemeClr val="tx1"/>
                </a:solidFill>
                <a:latin typeface="+mj-lt"/>
                <a:ea typeface="+mj-ea"/>
                <a:cs typeface="+mj-cs"/>
              </a:rPr>
              <a:t>Organizing and Structuring Content by Pages and Sections</a:t>
            </a:r>
          </a:p>
        </p:txBody>
      </p:sp>
      <p:pic>
        <p:nvPicPr>
          <p:cNvPr id="5" name="Content Placeholder 4" descr="Female drawing flow chart">
            <a:extLst>
              <a:ext uri="{FF2B5EF4-FFF2-40B4-BE49-F238E27FC236}">
                <a16:creationId xmlns:a16="http://schemas.microsoft.com/office/drawing/2014/main" id="{50DDDF5A-D7BD-49A9-8B79-9B8A99ABE54F}"/>
              </a:ext>
            </a:extLst>
          </p:cNvPr>
          <p:cNvPicPr>
            <a:picLocks noGrp="1" noChangeAspect="1"/>
          </p:cNvPicPr>
          <p:nvPr>
            <p:ph sz="half" idx="1"/>
          </p:nvPr>
        </p:nvPicPr>
        <p:blipFill>
          <a:blip r:embed="rId3"/>
          <a:srcRect l="24634" r="27997"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684D2BC5-94AE-A049-F1A1-D2DD1E78A7F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dirty="0"/>
              <a:t>Website Architecture Planning</a:t>
            </a:r>
          </a:p>
          <a:p>
            <a:pPr marL="0" lvl="1" indent="0">
              <a:buNone/>
            </a:pPr>
            <a:r>
              <a:rPr lang="en-US" sz="1400" dirty="0"/>
              <a:t>The content of the website is organized in  specific pages  which are :</a:t>
            </a:r>
          </a:p>
          <a:p>
            <a:pPr marL="0" lvl="1" indent="0">
              <a:buNone/>
            </a:pPr>
            <a:r>
              <a:rPr lang="en-US" sz="1400" dirty="0"/>
              <a:t>  </a:t>
            </a:r>
            <a:r>
              <a:rPr lang="en-US" sz="1400" b="1" i="1" dirty="0" err="1"/>
              <a:t>AboutUs</a:t>
            </a:r>
            <a:r>
              <a:rPr lang="en-US" sz="1400" b="1" i="1" dirty="0"/>
              <a:t> , Account, Cart , Contact, Product, Login and </a:t>
            </a:r>
            <a:r>
              <a:rPr lang="en-US" sz="1400" b="1" i="1" dirty="0" err="1"/>
              <a:t>OrderHistory</a:t>
            </a:r>
            <a:r>
              <a:rPr lang="en-US" sz="1400" dirty="0"/>
              <a:t>.</a:t>
            </a:r>
          </a:p>
          <a:p>
            <a:pPr marL="0" indent="0">
              <a:spcBef>
                <a:spcPts val="2500"/>
              </a:spcBef>
              <a:buNone/>
            </a:pPr>
            <a:r>
              <a:rPr lang="en-US" sz="1400" b="1" dirty="0"/>
              <a:t>Coherent Content Grouping</a:t>
            </a:r>
          </a:p>
          <a:p>
            <a:pPr marL="0" lvl="1" indent="0">
              <a:buNone/>
            </a:pPr>
            <a:r>
              <a:rPr lang="en-US" sz="1400" dirty="0"/>
              <a:t>The content of each  page is group into coherent sections to enhance user understanding and content discoverability.</a:t>
            </a:r>
          </a:p>
          <a:p>
            <a:pPr marL="0" indent="0">
              <a:spcBef>
                <a:spcPts val="2500"/>
              </a:spcBef>
              <a:buNone/>
            </a:pPr>
            <a:r>
              <a:rPr lang="en-US" sz="1400" b="1" dirty="0"/>
              <a:t>Intuitive Navigation Support</a:t>
            </a:r>
          </a:p>
          <a:p>
            <a:pPr marL="0" lvl="1" indent="0">
              <a:buNone/>
            </a:pPr>
            <a:r>
              <a:rPr lang="en-US" sz="1400" dirty="0"/>
              <a:t>The website design  supports intuitive navigation and improves accessibility for users.</a:t>
            </a:r>
            <a:endParaRPr lang="en-CA" sz="1400" dirty="0"/>
          </a:p>
        </p:txBody>
      </p:sp>
    </p:spTree>
    <p:extLst>
      <p:ext uri="{BB962C8B-B14F-4D97-AF65-F5344CB8AC3E}">
        <p14:creationId xmlns:p14="http://schemas.microsoft.com/office/powerpoint/2010/main" val="19922708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204</TotalTime>
  <Words>1951</Words>
  <Application>Microsoft Office PowerPoint</Application>
  <PresentationFormat>Widescreen</PresentationFormat>
  <Paragraphs>171</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Arial</vt:lpstr>
      <vt:lpstr>Bierstadt</vt:lpstr>
      <vt:lpstr>GestaltVTI</vt:lpstr>
      <vt:lpstr>Online Store  Website Design and Development</vt:lpstr>
      <vt:lpstr>Agenda Items</vt:lpstr>
      <vt:lpstr>Defining Project Scope and Vision</vt:lpstr>
      <vt:lpstr>Clarifying the Website’s Purpose and Core Message</vt:lpstr>
      <vt:lpstr>Establishing Primary Goals and Desired Outcomes</vt:lpstr>
      <vt:lpstr>Identifying and Understanding the Target Audience</vt:lpstr>
      <vt:lpstr>Effective Content Planning and Research</vt:lpstr>
      <vt:lpstr>Collecting Required Text, Images, Graphics, and Media</vt:lpstr>
      <vt:lpstr>Organizing and Structuring Content by Pages and Sections</vt:lpstr>
      <vt:lpstr>Developing a Unified Brand Identity</vt:lpstr>
      <vt:lpstr>Designing a Consistent Visual Language: Logo, Fonts, and Color Palette</vt:lpstr>
      <vt:lpstr>Ensuring Brand Alignment for UI Elements Such as Buttons, Icons, and Links</vt:lpstr>
      <vt:lpstr>Wireframing and Creating Content Mockups</vt:lpstr>
      <vt:lpstr>Building Initial Wireframes and User Interface Sketches</vt:lpstr>
      <vt:lpstr>Designing Layouts for Both Desktop and Mobile Experiences</vt:lpstr>
      <vt:lpstr>Selecting Tools for Website Design and Development</vt:lpstr>
      <vt:lpstr>Choosing a CSS Framework (Bootstrap 5, Tailwind CSS, Etc.)</vt:lpstr>
      <vt:lpstr>Utilizing the Appropriate IDE and Version Control Tools</vt:lpstr>
      <vt:lpstr>Collaborative Site Development Process</vt:lpstr>
      <vt:lpstr>Structuring the Site with HTML5, CSS3, JavaScript </vt:lpstr>
      <vt:lpstr>Styling and Adding Interactive Features</vt:lpstr>
      <vt:lpstr>Fostering Teamwork Using Modern Development Practices</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Barry</dc:creator>
  <cp:lastModifiedBy>S Barry</cp:lastModifiedBy>
  <cp:revision>10</cp:revision>
  <dcterms:created xsi:type="dcterms:W3CDTF">2025-07-30T02:35:46Z</dcterms:created>
  <dcterms:modified xsi:type="dcterms:W3CDTF">2025-08-12T02:42:30Z</dcterms:modified>
</cp:coreProperties>
</file>