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9" r:id="rId6"/>
    <p:sldId id="271" r:id="rId7"/>
    <p:sldId id="281" r:id="rId8"/>
    <p:sldId id="269" r:id="rId9"/>
    <p:sldId id="277" r:id="rId10"/>
    <p:sldId id="270" r:id="rId11"/>
    <p:sldId id="278" r:id="rId12"/>
    <p:sldId id="272" r:id="rId13"/>
    <p:sldId id="280" r:id="rId14"/>
    <p:sldId id="273" r:id="rId15"/>
    <p:sldId id="266" r:id="rId16"/>
    <p:sldId id="25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5" d="100"/>
          <a:sy n="115" d="100"/>
        </p:scale>
        <p:origin x="3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Statistics here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3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7/30/2021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8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18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Die 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easing heavy skidding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2" y="728545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02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NOTE 03       not achieved</a:t>
            </a:r>
            <a:endParaRPr lang="en-US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2400" dirty="0" smtClean="0"/>
              <a:t>Synchronizing subsequent adaptive milling operations.</a:t>
            </a:r>
          </a:p>
          <a:p>
            <a:pPr marL="285750" indent="-285750" algn="l">
              <a:buFontTx/>
              <a:buChar char="-"/>
            </a:pPr>
            <a:r>
              <a:rPr lang="en-US" sz="2400" dirty="0" smtClean="0"/>
              <a:t>Filleting for the axle support.</a:t>
            </a:r>
          </a:p>
          <a:p>
            <a:pPr marL="285750" indent="-285750" algn="l">
              <a:buFontTx/>
              <a:buChar char="-"/>
            </a:pPr>
            <a:r>
              <a:rPr lang="en-US" sz="2400" dirty="0" smtClean="0"/>
              <a:t>Smooth finishing for the axle support’s rib.</a:t>
            </a:r>
          </a:p>
          <a:p>
            <a:pPr marL="285750" indent="-285750" algn="l">
              <a:buFontTx/>
              <a:buChar char="-"/>
            </a:pPr>
            <a:endParaRPr lang="en-US" sz="2400" dirty="0" smtClean="0"/>
          </a:p>
          <a:p>
            <a:pPr algn="l"/>
            <a:endParaRPr lang="en-US" sz="2400" dirty="0" smtClean="0"/>
          </a:p>
          <a:p>
            <a:pPr marL="285750" indent="-285750" algn="l">
              <a:buFontTx/>
              <a:buChar char="-"/>
            </a:pPr>
            <a:endParaRPr lang="en-US" sz="2400" dirty="0" smtClean="0"/>
          </a:p>
          <a:p>
            <a:pPr marL="285750" indent="-285750" algn="l">
              <a:buFontTx/>
              <a:buChar char="-"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sz="1600" dirty="0" smtClean="0"/>
              <a:t>-  TODO</a:t>
            </a:r>
            <a:endParaRPr lang="en-US" sz="16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 smtClean="0"/>
              <a:t>NOTE 02   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8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600994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01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02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03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04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05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 01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02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03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04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05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06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07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08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files </a:t>
            </a:r>
            <a:endParaRPr lang="en-US" dirty="0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http://www.contoso.com/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38596" y="1695796"/>
            <a:ext cx="5735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400" b="1" dirty="0" smtClean="0"/>
              <a:t>Heavy tracks. Casts.</a:t>
            </a:r>
          </a:p>
          <a:p>
            <a:pPr marL="285750" indent="-285750">
              <a:buFontTx/>
              <a:buChar char="-"/>
            </a:pPr>
            <a:r>
              <a:rPr lang="en-US" sz="4400" b="1" dirty="0" smtClean="0"/>
              <a:t>Complicated plate tracks.</a:t>
            </a:r>
          </a:p>
          <a:p>
            <a:pPr marL="285750" indent="-285750">
              <a:buFontTx/>
              <a:buChar char="-"/>
            </a:pPr>
            <a:r>
              <a:rPr lang="en-US" sz="4400" b="1" dirty="0" smtClean="0"/>
              <a:t>Enormous hydraulics.</a:t>
            </a:r>
          </a:p>
          <a:p>
            <a:pPr marL="285750" indent="-285750">
              <a:buFontTx/>
              <a:buChar char="-"/>
            </a:pPr>
            <a:r>
              <a:rPr lang="en-US" sz="4400" b="1" dirty="0" smtClean="0"/>
              <a:t>Costly tracks.</a:t>
            </a:r>
          </a:p>
          <a:p>
            <a:r>
              <a:rPr lang="en-US" sz="4400" b="1" dirty="0"/>
              <a:t>	</a:t>
            </a:r>
            <a:r>
              <a:rPr lang="en-US" sz="4400" b="1" dirty="0" smtClean="0"/>
              <a:t>	(</a:t>
            </a:r>
            <a:r>
              <a:rPr lang="en-US" sz="4000" b="1" i="1" u="sng" dirty="0" smtClean="0"/>
              <a:t>Video Evidence)</a:t>
            </a:r>
          </a:p>
        </p:txBody>
      </p:sp>
    </p:spTree>
    <p:extLst>
      <p:ext uri="{BB962C8B-B14F-4D97-AF65-F5344CB8AC3E}">
        <p14:creationId xmlns:p14="http://schemas.microsoft.com/office/powerpoint/2010/main" val="62515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9" y="1166957"/>
            <a:ext cx="4424362" cy="5476149"/>
          </a:xfrm>
          <a:effectLst>
            <a:glow rad="381000">
              <a:schemeClr val="accent2">
                <a:satMod val="175000"/>
                <a:alpha val="40000"/>
              </a:schemeClr>
            </a:glow>
            <a:outerShdw blurRad="457200" dist="50800" dir="5400000" sx="83000" sy="83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01</a:t>
            </a:r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Caster wheel </a:t>
            </a:r>
            <a:r>
              <a:rPr lang="en-US" dirty="0"/>
              <a:t>01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2" y="3332466"/>
            <a:ext cx="2385981" cy="2253642"/>
          </a:xfrm>
        </p:spPr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smtClean="0"/>
              <a:t>Die Set 01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124" y="3206750"/>
            <a:ext cx="2618726" cy="2505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2294" y="5435073"/>
            <a:ext cx="2618565" cy="1477328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caster wheel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Caster angle of approximately 15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0.03791mm  Y displacement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0894" y="5652768"/>
            <a:ext cx="2082801" cy="1477328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Die set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Zero Caster angle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0.02132mm Y displacement 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STAINLESS  STEEL</a:t>
            </a:r>
            <a:endParaRPr lang="en-US" sz="20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CARBON STEEL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 smtClean="0"/>
              <a:t>MALLEABLE IRON</a:t>
            </a:r>
            <a:endParaRPr lang="en-US" sz="20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PLATE </a:t>
            </a:r>
            <a:r>
              <a:rPr lang="en-US" dirty="0"/>
              <a:t>01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904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It is a 136mm by 82 mm by 16mm with four 11mm diameter holes </a:t>
            </a:r>
          </a:p>
          <a:p>
            <a:pPr marL="0" indent="0">
              <a:buNone/>
            </a:pPr>
            <a:r>
              <a:rPr lang="en-US" sz="1600" b="1" dirty="0" smtClean="0"/>
              <a:t>PART DESIGN</a:t>
            </a:r>
            <a:r>
              <a:rPr lang="en-US" sz="1600" dirty="0" smtClean="0"/>
              <a:t>: - design with machining in mind.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b="1" dirty="0" smtClean="0"/>
              <a:t>2D MILLING (16mm flat mill)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- </a:t>
            </a:r>
            <a:r>
              <a:rPr lang="en-US" sz="1600" dirty="0" smtClean="0"/>
              <a:t>Stock material removal.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- </a:t>
            </a:r>
            <a:r>
              <a:rPr lang="en-US" sz="1600" dirty="0" smtClean="0"/>
              <a:t>top groove milling (2mm).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- </a:t>
            </a:r>
            <a:r>
              <a:rPr lang="en-US" sz="1600" dirty="0" smtClean="0"/>
              <a:t>2 side grooves milling (2mm).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- </a:t>
            </a:r>
            <a:r>
              <a:rPr lang="en-US" sz="1600" dirty="0" smtClean="0"/>
              <a:t>Filleting (12mm radius).</a:t>
            </a:r>
          </a:p>
          <a:p>
            <a:pPr marL="0" indent="0">
              <a:buNone/>
            </a:pPr>
            <a:r>
              <a:rPr lang="en-US" sz="1600" b="1" dirty="0" smtClean="0"/>
              <a:t>    MILLING: - </a:t>
            </a:r>
            <a:r>
              <a:rPr lang="en-US" sz="1600" dirty="0" smtClean="0"/>
              <a:t>Milling with mounting in mind.</a:t>
            </a:r>
          </a:p>
          <a:p>
            <a:pPr marL="0" indent="0">
              <a:buNone/>
            </a:pPr>
            <a:r>
              <a:rPr lang="en-US" sz="1600" b="1" dirty="0" smtClean="0"/>
              <a:t>II. DRILLING (10mm drill)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</a:t>
            </a:r>
            <a:r>
              <a:rPr lang="en-US" sz="1800" dirty="0" smtClean="0"/>
              <a:t> </a:t>
            </a:r>
            <a:r>
              <a:rPr lang="en-US" sz="1800" dirty="0"/>
              <a:t>G</a:t>
            </a:r>
            <a:r>
              <a:rPr lang="en-US" sz="1800" dirty="0" smtClean="0"/>
              <a:t>uided drilling(5mm then 10mm)</a:t>
            </a:r>
          </a:p>
          <a:p>
            <a:pPr marL="0" indent="0">
              <a:buNone/>
            </a:pPr>
            <a:r>
              <a:rPr lang="en-US" sz="1800" b="1" dirty="0" smtClean="0"/>
              <a:t>NOTE: - Two part </a:t>
            </a:r>
            <a:r>
              <a:rPr lang="en-US" sz="1800" b="1" dirty="0" smtClean="0"/>
              <a:t>machining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            - machining time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48" y="127189"/>
            <a:ext cx="6307353" cy="55259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AXLE SUPPORT 02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Connects the wheel axle and the top plate.</a:t>
            </a:r>
          </a:p>
          <a:p>
            <a:pPr>
              <a:buFontTx/>
              <a:buChar char="-"/>
            </a:pPr>
            <a:r>
              <a:rPr lang="en-US" sz="1800" b="1" dirty="0" smtClean="0"/>
              <a:t>Three part machining</a:t>
            </a:r>
          </a:p>
          <a:p>
            <a:pPr marL="400050" indent="-400050">
              <a:buAutoNum type="romanUcPeriod"/>
            </a:pPr>
            <a:r>
              <a:rPr lang="en-US" sz="1800" b="1" dirty="0" smtClean="0"/>
              <a:t>2D MILLING</a:t>
            </a:r>
          </a:p>
          <a:p>
            <a:pPr marL="0" indent="0">
              <a:buNone/>
            </a:pPr>
            <a:r>
              <a:rPr lang="en-US" sz="1800" b="1" dirty="0" smtClean="0"/>
              <a:t>	 - </a:t>
            </a:r>
            <a:r>
              <a:rPr lang="en-US" sz="1800" dirty="0" smtClean="0"/>
              <a:t>Stock material removal.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II. 2D ADAPTIVE MILLING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 </a:t>
            </a:r>
            <a:r>
              <a:rPr lang="en-US" sz="1800" dirty="0" smtClean="0"/>
              <a:t>Milling pockets around the rib.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 </a:t>
            </a:r>
            <a:r>
              <a:rPr lang="en-US" sz="1800" dirty="0" smtClean="0"/>
              <a:t>Milling the gradient of the rib.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 </a:t>
            </a:r>
            <a:r>
              <a:rPr lang="en-US" sz="1800" dirty="0" smtClean="0"/>
              <a:t>Filleting edges.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 </a:t>
            </a:r>
            <a:r>
              <a:rPr lang="en-US" sz="1800" dirty="0" smtClean="0"/>
              <a:t>Drilling by milling.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III. FINISHING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 Ball mill for smooth rib gradient.</a:t>
            </a: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48" y="27338"/>
            <a:ext cx="6307353" cy="57256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AXLE </a:t>
            </a:r>
            <a:r>
              <a:rPr lang="en-US" dirty="0"/>
              <a:t>0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Supports the wheel. Cylindrical, 21.9mm O.D. , 17.9mm I.D. , and 78mm length. </a:t>
            </a:r>
          </a:p>
          <a:p>
            <a:pPr marL="400050" indent="-400050">
              <a:buAutoNum type="romanUcPeriod"/>
            </a:pPr>
            <a:r>
              <a:rPr lang="en-US" sz="1800" b="1" dirty="0" smtClean="0"/>
              <a:t>FACING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- </a:t>
            </a:r>
            <a:r>
              <a:rPr lang="en-US" sz="1800" dirty="0" smtClean="0"/>
              <a:t>Removal extra stock material.</a:t>
            </a:r>
          </a:p>
          <a:p>
            <a:pPr marL="400050" indent="-400050">
              <a:buAutoNum type="romanUcPeriod" startAt="2"/>
            </a:pPr>
            <a:r>
              <a:rPr lang="en-US" sz="1800" b="1" dirty="0" smtClean="0"/>
              <a:t>PROFILE TURNING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 Pattern: chamfer, side parting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NOTE: - two part milling (symmetric)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1150167"/>
            <a:ext cx="4884848" cy="45615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04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Interfaces with either the rail or the ground.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b="1" dirty="0" smtClean="0"/>
              <a:t>2D MILLING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	- </a:t>
            </a:r>
            <a:r>
              <a:rPr lang="en-US" sz="1800" dirty="0" smtClean="0"/>
              <a:t>Stock extra  material removal.</a:t>
            </a:r>
          </a:p>
          <a:p>
            <a:pPr marL="400050" indent="-400050">
              <a:buAutoNum type="romanUcPeriod" startAt="2"/>
            </a:pPr>
            <a:r>
              <a:rPr lang="en-US" sz="1800" b="1" dirty="0" smtClean="0"/>
              <a:t>2D CONTOUR MILLING.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	- </a:t>
            </a:r>
            <a:r>
              <a:rPr lang="en-US" sz="1800" dirty="0" smtClean="0"/>
              <a:t>chamfer milling</a:t>
            </a:r>
          </a:p>
          <a:p>
            <a:pPr marL="400050" indent="-400050">
              <a:buAutoNum type="romanUcPeriod" startAt="3"/>
            </a:pPr>
            <a:r>
              <a:rPr lang="en-US" sz="1800" b="1" dirty="0" smtClean="0"/>
              <a:t>DRILLING BY MILLING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 - </a:t>
            </a:r>
            <a:r>
              <a:rPr lang="en-US" sz="1800" dirty="0" smtClean="0"/>
              <a:t>circular milling with increasing feed rate.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Note:- Machining time</a:t>
            </a:r>
          </a:p>
          <a:p>
            <a:pPr marL="0" indent="0">
              <a:buNone/>
            </a:pPr>
            <a:r>
              <a:rPr lang="en-US" sz="1800" b="1" dirty="0" smtClean="0"/>
              <a:t>          - Symmetric  two part milling.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1116924"/>
            <a:ext cx="4884848" cy="46280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2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01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NOTE 01        MACHINING  TIME</a:t>
            </a:r>
            <a:endParaRPr lang="en-US" dirty="0"/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2400" dirty="0" smtClean="0"/>
              <a:t>Tool travel path. Idling.</a:t>
            </a:r>
          </a:p>
          <a:p>
            <a:pPr marL="285750" indent="-285750" algn="l">
              <a:buFontTx/>
              <a:buChar char="-"/>
            </a:pPr>
            <a:r>
              <a:rPr lang="en-US" sz="2400" dirty="0" smtClean="0"/>
              <a:t>Adaptive milling. Optimized tool path.</a:t>
            </a:r>
          </a:p>
          <a:p>
            <a:pPr marL="285750" indent="-285750" algn="l">
              <a:buFontTx/>
              <a:buChar char="-"/>
            </a:pPr>
            <a:endParaRPr lang="en-US" sz="2400" dirty="0" smtClean="0"/>
          </a:p>
          <a:p>
            <a:pPr algn="l"/>
            <a:endParaRPr lang="en-US" sz="2400" dirty="0" smtClean="0"/>
          </a:p>
          <a:p>
            <a:pPr marL="285750" indent="-285750" algn="l">
              <a:buFontTx/>
              <a:buChar char="-"/>
            </a:pPr>
            <a:endParaRPr lang="en-US" sz="2400" dirty="0" smtClean="0"/>
          </a:p>
          <a:p>
            <a:pPr marL="285750" indent="-285750" algn="l">
              <a:buFontTx/>
              <a:buChar char="-"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b="1" dirty="0" smtClean="0"/>
              <a:t>Ball milling tool for 2D millin</a:t>
            </a:r>
            <a:r>
              <a:rPr lang="en-US" b="1" dirty="0" smtClean="0"/>
              <a:t>g </a:t>
            </a:r>
            <a:r>
              <a:rPr lang="en-US" sz="1600" b="1" dirty="0" smtClean="0"/>
              <a:t>ribs.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0.5mm material left for finishing.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Tool speed.</a:t>
            </a:r>
            <a:endParaRPr lang="en-US" sz="1600" b="1" dirty="0" smtClean="0"/>
          </a:p>
          <a:p>
            <a:endParaRPr lang="en-US" sz="16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 smtClean="0"/>
              <a:t>NOTE 02     SURFACE  AESTHETICS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317</Words>
  <Application>Microsoft Office PowerPoint</Application>
  <PresentationFormat>Widescreen</PresentationFormat>
  <Paragraphs>169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Office Theme</vt:lpstr>
      <vt:lpstr>Die set</vt:lpstr>
      <vt:lpstr>Problem</vt:lpstr>
      <vt:lpstr>Comparison 01</vt:lpstr>
      <vt:lpstr>Material</vt:lpstr>
      <vt:lpstr>TOP PLATE 01 </vt:lpstr>
      <vt:lpstr>AXLE SUPPORT 02 </vt:lpstr>
      <vt:lpstr>AXLE 03 </vt:lpstr>
      <vt:lpstr>WHEEL 04 </vt:lpstr>
      <vt:lpstr>NOTE 01</vt:lpstr>
      <vt:lpstr>NOTE 02</vt:lpstr>
      <vt:lpstr>Chart</vt:lpstr>
      <vt:lpstr>Table</vt:lpstr>
      <vt:lpstr>Project  files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2021-07-29T11:41:44Z</dcterms:created>
  <dcterms:modified xsi:type="dcterms:W3CDTF">2021-07-30T08:08:58Z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