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  <p:sldMasterId id="2147483664" r:id="rId3"/>
  </p:sldMasterIdLst>
  <p:notesMasterIdLst>
    <p:notesMasterId r:id="rId22"/>
  </p:notesMasterIdLst>
  <p:sldIdLst>
    <p:sldId id="256" r:id="rId4"/>
    <p:sldId id="257" r:id="rId5"/>
    <p:sldId id="276" r:id="rId6"/>
    <p:sldId id="260" r:id="rId7"/>
    <p:sldId id="272" r:id="rId8"/>
    <p:sldId id="273" r:id="rId9"/>
    <p:sldId id="263" r:id="rId10"/>
    <p:sldId id="274" r:id="rId11"/>
    <p:sldId id="264" r:id="rId12"/>
    <p:sldId id="265" r:id="rId13"/>
    <p:sldId id="277" r:id="rId14"/>
    <p:sldId id="266" r:id="rId15"/>
    <p:sldId id="267" r:id="rId16"/>
    <p:sldId id="275" r:id="rId17"/>
    <p:sldId id="268" r:id="rId18"/>
    <p:sldId id="270" r:id="rId19"/>
    <p:sldId id="269" r:id="rId20"/>
    <p:sldId id="271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85BB354-BF71-4B80-B23C-1CDD8A20A93B}">
          <p14:sldIdLst>
            <p14:sldId id="256"/>
            <p14:sldId id="257"/>
            <p14:sldId id="276"/>
            <p14:sldId id="260"/>
            <p14:sldId id="272"/>
            <p14:sldId id="273"/>
          </p14:sldIdLst>
        </p14:section>
        <p14:section name="Untitled Section" id="{2EB55E79-F63E-483F-B9A2-D15A07D26EB6}">
          <p14:sldIdLst>
            <p14:sldId id="263"/>
            <p14:sldId id="274"/>
            <p14:sldId id="264"/>
            <p14:sldId id="265"/>
            <p14:sldId id="277"/>
            <p14:sldId id="266"/>
            <p14:sldId id="267"/>
            <p14:sldId id="275"/>
            <p14:sldId id="268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vin Git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4a78a48a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4a78a48a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77bbe62a_2_97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0377bbe62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68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4a78a48a_0_15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300" cy="3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044a78a4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4a78a48a_0_11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300" cy="3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044a78a4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77bbe62a_2_105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0377bbe62a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77bbe62a_2_116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0377bbe62a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377bbe62a_2_110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0377bbe62a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377bbe62a_2_126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0377bbe62a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77bbe62a_2_30:notes"/>
          <p:cNvSpPr txBox="1"/>
          <p:nvPr/>
        </p:nvSpPr>
        <p:spPr>
          <a:xfrm>
            <a:off x="4298162" y="296337"/>
            <a:ext cx="1777006" cy="26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10/13/2020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g10377bbe62a_2_30:notes"/>
          <p:cNvSpPr txBox="1"/>
          <p:nvPr/>
        </p:nvSpPr>
        <p:spPr>
          <a:xfrm>
            <a:off x="4220771" y="8696480"/>
            <a:ext cx="1854399" cy="31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g10377bbe62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973138"/>
            <a:ext cx="6083300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10377bbe62a_2_30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77bbe62a_2_58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Fluid flow property measured and related to the flow. (relating pressure to the flow)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Each flow meter alter a physical property and the measures the change.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Bernoulli’s theorem – an increase in the velocity of a fluid occurs </a:t>
            </a:r>
            <a:r>
              <a:rPr lang="en-US" dirty="0" err="1"/>
              <a:t>simultanously</a:t>
            </a:r>
            <a:r>
              <a:rPr lang="en-US" dirty="0"/>
              <a:t> with a decrease in static pressure.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Procedure</a:t>
            </a:r>
            <a:endParaRPr dirty="0"/>
          </a:p>
        </p:txBody>
      </p:sp>
      <p:sp>
        <p:nvSpPr>
          <p:cNvPr id="105" name="Google Shape;105;g10377bbe62a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77bbe62a_2_58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0377bbe62a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4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77bbe62a_2_58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0377bbe62a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13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77bbe62a_2_83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0377bbe62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77bbe62a_2_83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0377bbe62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89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51e4c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51e4c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77bbe62a_2_97:notes"/>
          <p:cNvSpPr txBox="1">
            <a:spLocks noGrp="1"/>
          </p:cNvSpPr>
          <p:nvPr>
            <p:ph type="body" idx="1"/>
          </p:nvPr>
        </p:nvSpPr>
        <p:spPr>
          <a:xfrm>
            <a:off x="767959" y="4842637"/>
            <a:ext cx="5307211" cy="3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0377bbe62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935038"/>
            <a:ext cx="6072188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253512" y="138113"/>
            <a:ext cx="8638442" cy="485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</a:pPr>
            <a:endParaRPr sz="2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1386254" y="1989535"/>
            <a:ext cx="2875085" cy="29170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2137625" y="3445325"/>
            <a:ext cx="4870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Juma Joel Mwimali       ENM221-0060/2017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Kipng’eno Erick Koech ENM221-0068/2017</a:t>
            </a:r>
            <a:endParaRPr sz="17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Verdana"/>
              <a:buNone/>
            </a:pPr>
            <a:r>
              <a:rPr lang="en" sz="17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en" sz="1700" b="1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 </a:t>
            </a:r>
            <a:r>
              <a:rPr lang="en" sz="17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June 2022</a:t>
            </a:r>
            <a:endParaRPr sz="17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0" y="-3994"/>
            <a:ext cx="9144000" cy="1519126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92D050"/>
              </a:gs>
              <a:gs pos="90000">
                <a:srgbClr val="F19279"/>
              </a:gs>
              <a:gs pos="100000">
                <a:srgbClr val="F19279"/>
              </a:gs>
            </a:gsLst>
            <a:lin ang="5400000" scaled="0"/>
          </a:gra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5128" y="562618"/>
            <a:ext cx="9144000" cy="1356787"/>
            <a:chOff x="-3905251" y="4294188"/>
            <a:chExt cx="13401519" cy="1892300"/>
          </a:xfrm>
        </p:grpSpPr>
        <p:sp>
          <p:nvSpPr>
            <p:cNvPr id="57" name="Google Shape;57;p14"/>
            <p:cNvSpPr/>
            <p:nvPr/>
          </p:nvSpPr>
          <p:spPr>
            <a:xfrm>
              <a:off x="4810125" y="4500563"/>
              <a:ext cx="4510033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79125" tIns="39550" rIns="79125" bIns="395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79125" tIns="39550" rIns="79125" bIns="395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79125" tIns="39550" rIns="79125" bIns="395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79125" tIns="39550" rIns="79125" bIns="395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3905251" y="4294188"/>
              <a:ext cx="1340151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9125" tIns="39550" rIns="79125" bIns="395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2" name="Google Shape;62;p14"/>
          <p:cNvSpPr/>
          <p:nvPr/>
        </p:nvSpPr>
        <p:spPr>
          <a:xfrm rot="10800000" flipH="1">
            <a:off x="-8793" y="4362450"/>
            <a:ext cx="9152793" cy="78105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D5EFAA"/>
          </a:solidFill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 flipH="1">
            <a:off x="3907049" y="4688958"/>
            <a:ext cx="5236950" cy="457848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60683" y="4306025"/>
            <a:ext cx="5213838" cy="47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1600" b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1600" b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Mechatronic Engineering, JKUAT</a:t>
            </a:r>
            <a:endParaRPr sz="1600" b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5401" y="1072927"/>
            <a:ext cx="8984400" cy="191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Fabrication of an Automated Discharge Collection Unit of the Synthetic Hydro-Experimental Machine</a:t>
            </a:r>
            <a:endParaRPr sz="2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rPr lang="en" sz="2400" b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FYP-18-3</a:t>
            </a:r>
            <a:endParaRPr sz="2400" b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5465" y="2912270"/>
            <a:ext cx="898427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Verdana"/>
              <a:buNone/>
            </a:pPr>
            <a:r>
              <a:rPr lang="en" sz="1700" b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Proposal presentation</a:t>
            </a:r>
            <a:endParaRPr sz="1600" b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53512" y="138113"/>
            <a:ext cx="8638442" cy="485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</a:pP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15766" y="4577121"/>
            <a:ext cx="8908073" cy="0"/>
          </a:xfrm>
          <a:prstGeom prst="straightConnector1">
            <a:avLst/>
          </a:prstGeom>
          <a:noFill/>
          <a:ln w="25400" cap="flat" cmpd="sng">
            <a:solidFill>
              <a:srgbClr val="99FF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/>
          <p:cNvSpPr/>
          <p:nvPr/>
        </p:nvSpPr>
        <p:spPr>
          <a:xfrm>
            <a:off x="8565174" y="4628363"/>
            <a:ext cx="458665" cy="15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/>
          </a:p>
        </p:txBody>
      </p:sp>
      <p:cxnSp>
        <p:nvCxnSpPr>
          <p:cNvPr id="71" name="Google Shape;71;p15"/>
          <p:cNvCxnSpPr/>
          <p:nvPr/>
        </p:nvCxnSpPr>
        <p:spPr>
          <a:xfrm>
            <a:off x="115766" y="713232"/>
            <a:ext cx="8908200" cy="0"/>
          </a:xfrm>
          <a:prstGeom prst="straightConnector1">
            <a:avLst/>
          </a:prstGeom>
          <a:noFill/>
          <a:ln w="38100" cap="flat" cmpd="sng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31400" y="4584675"/>
            <a:ext cx="8908200" cy="29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939800" marR="0" lvl="0" indent="-939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</a:pPr>
            <a:r>
              <a:rPr lang="en" sz="1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J. J. Mwimali, K</a:t>
            </a:r>
            <a:r>
              <a:rPr lang="en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.E</a:t>
            </a:r>
            <a:r>
              <a:rPr lang="en" sz="1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Koech: </a:t>
            </a:r>
            <a:r>
              <a:rPr lang="en-US" sz="1300" b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 and Fabrication of the Discharge Collection Unit of the S.H.E.M.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627" y="156088"/>
            <a:ext cx="7543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53512" y="138113"/>
            <a:ext cx="8638442" cy="485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</a:pP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C5CB-51BA-7F62-18CA-07CE0351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EC3E-1FD0-C49E-4225-650CE52D9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AC95-7CCE-5300-A005-41AA64AA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D63B-8185-09A8-E434-0F21438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AE23-07A0-E770-BDB7-6D04FE3B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A27-A35D-E288-AA17-EB44CFCA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8DCF-D030-06B2-3A1C-71CDA4E5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6BE5-8F0C-064A-107F-68962577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1017-5070-678A-B064-98E7BF74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3936-90E3-C051-21F8-89477D2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1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E561-34A3-EADD-4085-0FFB2237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F539-6FD7-2930-8B7B-6F648CB2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2A08-1CBD-E135-4F54-AA3F4AA1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8887-35CE-7AE0-88AB-8C71FB08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1DB8-D534-D224-5940-A5D5719E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999C-C9C0-0B17-CA4C-4385A492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5992-6C9F-F812-DB10-ADA66E5F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62217-8436-0F06-7869-7B34666D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4A115-6D79-E6BA-4FBA-EC228402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F493-CE08-0149-E9B0-C7B33D10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15C8C-B5E4-CF4B-E412-FD048F27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BC51-D725-18A6-7FFC-D46AB277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F804-C6D1-5639-1570-5FAB3F1C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827EE-E0B1-2852-1D82-BF8A852A4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1A815-9481-5310-5A79-3E4CC8EA7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5203D-2962-CF36-D7E6-D318229F2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13411-0E2B-FC45-2CEA-BB6246C3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ECDA8-0716-D2BA-0792-3E8AAB0A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B1756-327E-FF21-D597-9C28D19E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FC2A-E82A-61B1-6140-6E032D5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86007-BEB1-AAD3-AC75-7EE0D55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19010-BD05-070F-1492-CA5E037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796C2-9105-4B0A-DBFF-1FC2D8C0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8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48BF5-B446-8ABE-547A-664A851D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CAB44-D639-9E25-A30B-1430D510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8B7A6-FB8B-1D9D-F758-6122F022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4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71CB-3042-4EA4-1C3E-F246B57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CA7E-199A-BF4E-51EA-41F1E17F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FA9CF-539D-F146-1D27-B4B22A55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F0C3-EA6F-EDEC-29DB-0C13425A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61295-1479-21AF-6487-76C4C234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1A99-CB57-D629-0C30-6350DD18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94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FD5B-9498-4D2D-09E1-51FE6DF1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9750D-3C70-6DBA-6508-83C7A04AE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B314B-E52F-3FEE-0667-55E378CA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5BD0-0692-6F5A-B29A-7EBD4FA4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52421-D2DC-DE85-A52A-CC9CB0B0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5A1E2-A955-031B-DB65-39F61A6E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93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5052-5B69-EBBE-B9D6-74DA8F2B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59710-2CC0-0463-5A98-F15422E2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7266-94D1-689D-2326-EC9C16BB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3FEA-BF21-6319-DCA4-6CA7AD1D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1B3D-847B-B6AE-BA26-B856A1D1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1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FE8AE-71CB-F588-46F1-6F694CBF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22FDA-146B-B815-2DAD-8566F5234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533C1-0B01-0F50-3433-8B76A823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89895-B254-D048-0CFA-8EAE502F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4DC9-D8C8-DD31-8C2C-1912C6D4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2B32E-34BE-AA51-EBC0-B3AE7AF6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CE21-7ABF-E424-22D2-41377166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EAA2-A23B-2DC9-939C-0DAF2C252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7CFB-DCA4-4169-8FB2-31A3A2DA68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4A4C-E931-C2F9-EA8B-572142B4F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485EB-E711-B222-7BE7-4262F4492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068C-7189-4379-A7F1-E09C57D9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40553" y="178775"/>
            <a:ext cx="8910015" cy="57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Methodology: Discharge F</a:t>
            </a:r>
            <a:r>
              <a:rPr lang="en-US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 Control</a:t>
            </a: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3C379-0C8D-62A4-3066-D7A018729D3A}"/>
              </a:ext>
            </a:extLst>
          </p:cNvPr>
          <p:cNvSpPr txBox="1"/>
          <p:nvPr/>
        </p:nvSpPr>
        <p:spPr>
          <a:xfrm>
            <a:off x="193431" y="821045"/>
            <a:ext cx="864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Requirement: </a:t>
            </a:r>
            <a:r>
              <a:rPr lang="en-US" sz="2400" dirty="0"/>
              <a:t>Discharge in precise steps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Utilizes the existing ball valve.</a:t>
            </a:r>
          </a:p>
          <a:p>
            <a:r>
              <a:rPr lang="en-US" sz="2400" b="1" dirty="0"/>
              <a:t>Actuation Mechanisms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Stepper Linear Actuator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Piezoelectric Actuator</a:t>
            </a:r>
          </a:p>
          <a:p>
            <a:r>
              <a:rPr lang="en-US" sz="2400" b="1" dirty="0"/>
              <a:t>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Torque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size</a:t>
            </a:r>
          </a:p>
        </p:txBody>
      </p:sp>
      <p:pic>
        <p:nvPicPr>
          <p:cNvPr id="1026" name="Picture 2" descr="Linear Stepper Motor Nema 17 External, screw 8x8mm-150mm - SOPROLEC">
            <a:extLst>
              <a:ext uri="{FF2B5EF4-FFF2-40B4-BE49-F238E27FC236}">
                <a16:creationId xmlns:a16="http://schemas.microsoft.com/office/drawing/2014/main" id="{6FE1A5C4-7334-2EE6-CAF9-B0AEC6AA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6" y="119241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ectromagnetic Actuators">
            <a:extLst>
              <a:ext uri="{FF2B5EF4-FFF2-40B4-BE49-F238E27FC236}">
                <a16:creationId xmlns:a16="http://schemas.microsoft.com/office/drawing/2014/main" id="{1B25C310-F5D0-AD36-4845-D62DDFCF8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11" y="2495888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40553" y="178775"/>
            <a:ext cx="8910015" cy="57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Methodology: Discharge F</a:t>
            </a:r>
            <a:r>
              <a:rPr lang="en-US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 Control</a:t>
            </a: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917969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40554" y="178775"/>
            <a:ext cx="8900246" cy="57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Methodology: Dischare collection unit</a:t>
            </a: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320CC-7DE2-6403-AB44-45358F05E53B}"/>
              </a:ext>
            </a:extLst>
          </p:cNvPr>
          <p:cNvSpPr txBox="1"/>
          <p:nvPr/>
        </p:nvSpPr>
        <p:spPr>
          <a:xfrm>
            <a:off x="40554" y="876120"/>
            <a:ext cx="4976465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Flow Diversion Sub-unit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Requirements</a:t>
            </a:r>
            <a:r>
              <a:rPr lang="en-US" sz="1600" dirty="0"/>
              <a:t>:  - Fast response </a:t>
            </a:r>
          </a:p>
          <a:p>
            <a:r>
              <a:rPr lang="en-US" sz="1600" dirty="0"/>
              <a:t>                                   - Minimal Splashes</a:t>
            </a:r>
          </a:p>
          <a:p>
            <a:r>
              <a:rPr lang="en-US" sz="1600" dirty="0"/>
              <a:t>        Consist of a flap and an actuation mechanism.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Considerations</a:t>
            </a:r>
            <a:r>
              <a:rPr lang="en-US" sz="1600" dirty="0"/>
              <a:t>: Size, shape, material</a:t>
            </a:r>
          </a:p>
          <a:p>
            <a:r>
              <a:rPr lang="en-US" sz="1600" dirty="0"/>
              <a:t>        Actuation mechanisms:  Motor, electromagnets.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Discharge collection tank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Requirements</a:t>
            </a:r>
            <a:r>
              <a:rPr lang="en-US" sz="1600" dirty="0"/>
              <a:t>: - elevation utilizes gravity</a:t>
            </a:r>
          </a:p>
          <a:p>
            <a:r>
              <a:rPr lang="en-US" sz="1600" dirty="0"/>
              <a:t>	                  - Minimal environmental effect.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Considerations</a:t>
            </a:r>
            <a:r>
              <a:rPr lang="en-US" sz="1600" dirty="0"/>
              <a:t>:  - Position</a:t>
            </a:r>
          </a:p>
          <a:p>
            <a:r>
              <a:rPr lang="en-US" sz="1600" dirty="0"/>
              <a:t>		     - Insulation</a:t>
            </a:r>
          </a:p>
          <a:p>
            <a:r>
              <a:rPr lang="en-US" sz="1600" dirty="0"/>
              <a:t>                                     - Shape</a:t>
            </a:r>
          </a:p>
          <a:p>
            <a:pPr lvl="1"/>
            <a:r>
              <a:rPr lang="en-US" sz="1600" dirty="0"/>
              <a:t>	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1B00F-8105-3C38-7E43-DF6575206F7D}"/>
              </a:ext>
            </a:extLst>
          </p:cNvPr>
          <p:cNvSpPr txBox="1"/>
          <p:nvPr/>
        </p:nvSpPr>
        <p:spPr>
          <a:xfrm>
            <a:off x="5017019" y="753009"/>
            <a:ext cx="392378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Outlet valve.</a:t>
            </a:r>
          </a:p>
          <a:p>
            <a:pPr lvl="1"/>
            <a:r>
              <a:rPr lang="en-US" sz="1600" dirty="0"/>
              <a:t>	</a:t>
            </a:r>
            <a:r>
              <a:rPr lang="en-US" sz="1600" b="1" dirty="0"/>
              <a:t>Requirement</a:t>
            </a:r>
            <a:r>
              <a:rPr lang="en-US" sz="1600" dirty="0"/>
              <a:t>: faster discharge</a:t>
            </a:r>
          </a:p>
          <a:p>
            <a:pPr lvl="1"/>
            <a:r>
              <a:rPr lang="en-US" sz="1600" dirty="0"/>
              <a:t>                </a:t>
            </a:r>
            <a:r>
              <a:rPr lang="en-US" sz="1600" b="1" dirty="0"/>
              <a:t>Considerations</a:t>
            </a:r>
            <a:r>
              <a:rPr lang="en-US" sz="1600" dirty="0"/>
              <a:t>: Position and size.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Weight Measurement</a:t>
            </a:r>
          </a:p>
          <a:p>
            <a:pPr lvl="2"/>
            <a:r>
              <a:rPr lang="en-US" sz="1600" dirty="0"/>
              <a:t>	</a:t>
            </a:r>
            <a:r>
              <a:rPr lang="en-US" sz="1600" b="1" dirty="0"/>
              <a:t>Approaches</a:t>
            </a:r>
            <a:r>
              <a:rPr lang="en-US" sz="1600" dirty="0"/>
              <a:t>:  Ultrasonic, Load cells</a:t>
            </a:r>
          </a:p>
          <a:p>
            <a:pPr lvl="2"/>
            <a:r>
              <a:rPr lang="en-US" sz="1600" dirty="0"/>
              <a:t>                </a:t>
            </a:r>
            <a:r>
              <a:rPr lang="en-US" sz="1600" b="1" dirty="0"/>
              <a:t>Considerations</a:t>
            </a:r>
            <a:r>
              <a:rPr lang="en-US" sz="1600" dirty="0"/>
              <a:t>: Reliability</a:t>
            </a:r>
          </a:p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Temperature measurement</a:t>
            </a:r>
          </a:p>
          <a:p>
            <a:pPr lvl="3"/>
            <a:r>
              <a:rPr lang="en-US" sz="1600" dirty="0"/>
              <a:t>           </a:t>
            </a:r>
            <a:r>
              <a:rPr lang="en-US" sz="1600" b="1" dirty="0"/>
              <a:t>Approaches</a:t>
            </a:r>
            <a:r>
              <a:rPr lang="en-US" sz="1600" dirty="0"/>
              <a:t>: Contact and non contact</a:t>
            </a:r>
          </a:p>
          <a:p>
            <a:pPr lvl="3"/>
            <a:r>
              <a:rPr lang="en-US" sz="1600" dirty="0"/>
              <a:t>           </a:t>
            </a:r>
            <a:r>
              <a:rPr lang="en-US" sz="1600" b="1" dirty="0"/>
              <a:t>Considerations</a:t>
            </a:r>
            <a:r>
              <a:rPr lang="en-US" sz="1600" dirty="0"/>
              <a:t>: - Sensitivity.</a:t>
            </a:r>
          </a:p>
          <a:p>
            <a:pPr lvl="3"/>
            <a:r>
              <a:rPr lang="en-US" sz="1600" dirty="0"/>
              <a:t>		       - Reliability.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40554" y="178775"/>
            <a:ext cx="8646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Methodology: Interface and Control</a:t>
            </a: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B1FB4-2C38-9BA1-1BF7-47B88B2C87C1}"/>
              </a:ext>
            </a:extLst>
          </p:cNvPr>
          <p:cNvSpPr txBox="1"/>
          <p:nvPr/>
        </p:nvSpPr>
        <p:spPr>
          <a:xfrm>
            <a:off x="40554" y="753275"/>
            <a:ext cx="8930282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Processing Unit.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GPIOs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Processing power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Interface.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Ergonomics.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Size.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Aesthetics.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66705-95D2-DECA-F1E4-30A4FA19C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19" y="483133"/>
            <a:ext cx="4003917" cy="448159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3DCF-4799-12AE-587E-B848A651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7" y="156088"/>
            <a:ext cx="7520144" cy="573255"/>
          </a:xfrm>
        </p:spPr>
        <p:txBody>
          <a:bodyPr/>
          <a:lstStyle/>
          <a:p>
            <a:r>
              <a:rPr lang="en-US" dirty="0"/>
              <a:t>Methodology: Control 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AB528-6C8F-A576-F7AC-4B5969CE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2" y="304799"/>
            <a:ext cx="39663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70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40538" y="178775"/>
            <a:ext cx="6162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Expected Outcomes</a:t>
            </a:r>
            <a:endParaRPr sz="32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2ACFA-E599-589E-A1D0-B42D57ED4F8F}"/>
              </a:ext>
            </a:extLst>
          </p:cNvPr>
          <p:cNvSpPr txBox="1"/>
          <p:nvPr/>
        </p:nvSpPr>
        <p:spPr>
          <a:xfrm>
            <a:off x="130629" y="753275"/>
            <a:ext cx="88718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Discharge flow control</a:t>
            </a:r>
          </a:p>
          <a:p>
            <a:r>
              <a:rPr lang="en-US" sz="1600" dirty="0"/>
              <a:t>	   - Can turn the ball valve in precise steps.</a:t>
            </a:r>
          </a:p>
          <a:p>
            <a:r>
              <a:rPr lang="en-US" sz="1600" dirty="0"/>
              <a:t>                   - Accuracy of the steps is to the nearest whole number.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Discharge collection unit</a:t>
            </a:r>
          </a:p>
          <a:p>
            <a:r>
              <a:rPr lang="en-US" sz="1600" dirty="0"/>
              <a:t>	- Synchronized discharge collection with temperature and weight measurements.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Flow diversion unit</a:t>
            </a:r>
          </a:p>
          <a:p>
            <a:r>
              <a:rPr lang="en-US" sz="1600" dirty="0"/>
              <a:t>	- Accurate collection of the stream within the time interval.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Discharge collection tank.</a:t>
            </a:r>
          </a:p>
          <a:p>
            <a:r>
              <a:rPr lang="en-US" sz="1600" dirty="0"/>
              <a:t>	- Correctly shaped for accurate weight measurement.</a:t>
            </a:r>
          </a:p>
          <a:p>
            <a:r>
              <a:rPr lang="en-US" sz="1600" dirty="0"/>
              <a:t>	- Utilize gravity to eliminate the need for an extra pump.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Control and display</a:t>
            </a:r>
          </a:p>
          <a:p>
            <a:r>
              <a:rPr lang="en-US" sz="1600" dirty="0"/>
              <a:t>	- Ergonomic Display</a:t>
            </a:r>
          </a:p>
          <a:p>
            <a:r>
              <a:rPr lang="en-US" sz="1600" dirty="0"/>
              <a:t>	- Capable board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40549" y="178775"/>
            <a:ext cx="8946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 plan</a:t>
            </a:r>
            <a:endParaRPr sz="32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50146-57F6-8A58-FDF1-6E4D6776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4" y="753275"/>
            <a:ext cx="8687666" cy="33673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40547" y="178775"/>
            <a:ext cx="84168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Budget</a:t>
            </a:r>
            <a:endParaRPr sz="32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79F24-2DD1-9F1D-EA50-CBC3B005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3" y="753275"/>
            <a:ext cx="7797167" cy="36562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>
          <a:blip r:embed="rId3"/>
          <a:srcRect/>
          <a:stretch/>
        </p:blipFill>
        <p:spPr>
          <a:xfrm>
            <a:off x="1142997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6505" y="178775"/>
            <a:ext cx="6633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rPr lang="en" sz="3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Outline</a:t>
            </a:r>
            <a:endParaRPr sz="32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9709" y="737033"/>
            <a:ext cx="7534200" cy="361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Abstract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Introduction</a:t>
            </a:r>
          </a:p>
          <a:p>
            <a:pPr eaLnBrk="1" hangingPunct="1">
              <a:spcBef>
                <a:spcPts val="600"/>
              </a:spcBef>
              <a:buClr>
                <a:srgbClr val="0066CC"/>
              </a:buClr>
              <a:buSzPct val="120000"/>
            </a:pPr>
            <a:r>
              <a:rPr lang="en-US" altLang="de-DE" sz="1800" dirty="0">
                <a:solidFill>
                  <a:srgbClr val="002060"/>
                </a:solidFill>
              </a:rPr>
              <a:t>	Background, Problem Statement, Objectives, Justification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Literature Review</a:t>
            </a:r>
          </a:p>
          <a:p>
            <a:pPr marL="1028700" lvl="1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Existing Technologies</a:t>
            </a:r>
          </a:p>
          <a:p>
            <a:pPr marL="1028700" lvl="1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Related Works</a:t>
            </a:r>
          </a:p>
          <a:p>
            <a:pPr marL="1028700" lvl="1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Gaps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Proposed Methodology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Expected outcomes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800" dirty="0">
                <a:solidFill>
                  <a:srgbClr val="002060"/>
                </a:solidFill>
              </a:rPr>
              <a:t>Proposed Budget and Time plan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EB93-6576-857F-D804-05DAD3B9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6" y="156088"/>
            <a:ext cx="8246869" cy="747000"/>
          </a:xfrm>
        </p:spPr>
        <p:txBody>
          <a:bodyPr/>
          <a:lstStyle/>
          <a:p>
            <a:r>
              <a:rPr lang="en-US" dirty="0"/>
              <a:t>Synthetic Hydro-Experimental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007E6-9255-D207-8C75-EA62331D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6" y="731546"/>
            <a:ext cx="7075024" cy="38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524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766AD-3A54-C583-5983-F3464D0B1A58}"/>
              </a:ext>
            </a:extLst>
          </p:cNvPr>
          <p:cNvSpPr txBox="1"/>
          <p:nvPr/>
        </p:nvSpPr>
        <p:spPr>
          <a:xfrm>
            <a:off x="115147" y="155787"/>
            <a:ext cx="8791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Introduction: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C2330-F4FC-BE6D-3C11-659CCA2326FB}"/>
              </a:ext>
            </a:extLst>
          </p:cNvPr>
          <p:cNvSpPr txBox="1"/>
          <p:nvPr/>
        </p:nvSpPr>
        <p:spPr>
          <a:xfrm>
            <a:off x="219808" y="888023"/>
            <a:ext cx="5984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Fluid flow measurement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1800" dirty="0"/>
              <a:t>Quantifying a property of an uninterrupted flow.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Flow meters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1800" dirty="0"/>
              <a:t>Turbine flow meter, rotameter, venturi, and orifice.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1800" dirty="0"/>
              <a:t>Bernoulli’s Theorem.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Synthetic Hydro-Experimental Machine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1800" dirty="0"/>
              <a:t>Consists of venturi, and orifice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1800" dirty="0"/>
              <a:t>Establishing a relationship between discharge, differential pressure, and the coefficient of discharge. 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1800" dirty="0"/>
              <a:t>Experiment procedure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CCFF3-3932-EB8F-CDAE-B5E86344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59" y="740562"/>
            <a:ext cx="2763774" cy="38407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41750" y="178775"/>
            <a:ext cx="9018900" cy="223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Introduction: Problem Statement</a:t>
            </a: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2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2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26E3A-F631-FE2C-4E5B-E5909DD1137F}"/>
              </a:ext>
            </a:extLst>
          </p:cNvPr>
          <p:cNvSpPr txBox="1"/>
          <p:nvPr/>
        </p:nvSpPr>
        <p:spPr>
          <a:xfrm>
            <a:off x="423647" y="863590"/>
            <a:ext cx="8255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Fluid  flow experiments required one to synchronize discharge collection with time and temperature measurement.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Current state of the Synthetic Hydro-Experimental Machine.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800" dirty="0"/>
              <a:t>Determination of steps based on human intuition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800" dirty="0"/>
              <a:t>Discharge collection synchronization by a minimum of two operators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800" dirty="0"/>
              <a:t>Incremental weight measurement.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800" dirty="0"/>
              <a:t>Results in Cd outside the tolerable range.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Automated Synthetic Hydro-Experimental Machine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sz="1800" dirty="0"/>
              <a:t>Precise discharge flow control.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sz="1800" dirty="0"/>
              <a:t>Automated discharge collection.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sz="1800" dirty="0"/>
              <a:t>Automate discharge weight and temperature measurement. </a:t>
            </a:r>
          </a:p>
        </p:txBody>
      </p:sp>
    </p:spTree>
    <p:extLst>
      <p:ext uri="{BB962C8B-B14F-4D97-AF65-F5344CB8AC3E}">
        <p14:creationId xmlns:p14="http://schemas.microsoft.com/office/powerpoint/2010/main" val="22228112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41750" y="178775"/>
            <a:ext cx="9018900" cy="223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40500" rIns="77875" bIns="405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e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Introduction: Objectives</a:t>
            </a: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2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2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7AF5B3D-7D4D-C08E-0DF5-48D3D3658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" y="870594"/>
            <a:ext cx="94693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Main Objective</a:t>
            </a:r>
            <a:r>
              <a:rPr lang="en-US" altLang="de-DE" sz="1600" dirty="0"/>
              <a:t>	</a:t>
            </a:r>
          </a:p>
          <a:p>
            <a:pPr marL="380250" lvl="1" indent="0" eaLnBrk="1" hangingPunct="1">
              <a:lnSpc>
                <a:spcPct val="150000"/>
              </a:lnSpc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de-DE" altLang="de-DE" sz="1600" dirty="0"/>
              <a:t>To automate the discharge collection process of the Synthetic Hydro-Experimental Machine.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F430BC2-36AA-968B-F2AF-0BBEBD9C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50" y="1895235"/>
            <a:ext cx="7667279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400" b="1" dirty="0"/>
              <a:t>Specific Objectives</a:t>
            </a:r>
            <a:r>
              <a:rPr lang="en-US" altLang="de-DE" sz="1400" dirty="0"/>
              <a:t>	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400" dirty="0"/>
          </a:p>
          <a:p>
            <a:pPr marL="723150" lvl="1" indent="-342900" eaLnBrk="1" hangingPunct="1">
              <a:lnSpc>
                <a:spcPct val="150000"/>
              </a:lnSpc>
              <a:buClr>
                <a:schemeClr val="tx1"/>
              </a:buClr>
              <a:buSzPct val="130000"/>
              <a:buFont typeface="+mj-lt"/>
              <a:buAutoNum type="arabicPeriod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design an automated discharge flow control unit that can precisely discharge in steps. </a:t>
            </a:r>
            <a:endParaRPr lang="de-DE" alt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23150" lvl="1" indent="-342900" eaLnBrk="1" hangingPunct="1">
              <a:lnSpc>
                <a:spcPct val="150000"/>
              </a:lnSpc>
              <a:buClr>
                <a:schemeClr val="tx1"/>
              </a:buClr>
              <a:buSzPct val="130000"/>
              <a:buFont typeface="+mj-lt"/>
              <a:buAutoNum type="arabicPeriod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design and fabricate a discharge collection unit with automated weight, time and temperature measurements. </a:t>
            </a:r>
          </a:p>
          <a:p>
            <a:pPr marL="723150" lvl="1" indent="-342900" eaLnBrk="1" hangingPunct="1">
              <a:lnSpc>
                <a:spcPct val="150000"/>
              </a:lnSpc>
              <a:buClr>
                <a:schemeClr val="tx1"/>
              </a:buClr>
              <a:buSzPct val="130000"/>
              <a:buFont typeface="+mj-lt"/>
              <a:buAutoNum type="arabicPeriod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design a user interface and the control algorithm.</a:t>
            </a:r>
            <a:endParaRPr lang="de-DE" alt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1811679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6F81F-2966-DDF1-39EA-85A9D3E6B13A}"/>
              </a:ext>
            </a:extLst>
          </p:cNvPr>
          <p:cNvSpPr txBox="1"/>
          <p:nvPr/>
        </p:nvSpPr>
        <p:spPr>
          <a:xfrm>
            <a:off x="97971" y="0"/>
            <a:ext cx="889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Literature </a:t>
            </a:r>
            <a:r>
              <a:rPr lang="en-US" sz="3200" b="1" dirty="0">
                <a:latin typeface="+mj-lt"/>
              </a:rPr>
              <a:t>Review</a:t>
            </a:r>
            <a:r>
              <a:rPr lang="en-US" sz="3600" b="1" dirty="0"/>
              <a:t>: Existing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5647E-8E21-1287-A223-1B202D295B0F}"/>
              </a:ext>
            </a:extLst>
          </p:cNvPr>
          <p:cNvSpPr txBox="1"/>
          <p:nvPr/>
        </p:nvSpPr>
        <p:spPr>
          <a:xfrm>
            <a:off x="97971" y="762000"/>
            <a:ext cx="8893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Computational Fluid Dynamics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Powerful modeling and analysis technique of non-linear differential equation of fluid flow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Tukimin</a:t>
            </a:r>
            <a:r>
              <a:rPr lang="en-US" sz="1800" dirty="0"/>
              <a:t> et al developed a CFD model to determine the coefficient of discharge of the Venturi. They compared the results to those obtained from a physical experimental setup.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results showed a 1% difference. </a:t>
            </a:r>
          </a:p>
          <a:p>
            <a:r>
              <a:rPr lang="en-US" sz="1800" b="1" dirty="0"/>
              <a:t>Analytical Predictions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Utilizes Bernoulli’s equation.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Assumptions  -    Flow is linear.</a:t>
            </a:r>
          </a:p>
          <a:p>
            <a:pPr lvl="2"/>
            <a:r>
              <a:rPr lang="en-US" sz="1800" dirty="0"/>
              <a:t>                            -   Flow is incompressible.</a:t>
            </a:r>
          </a:p>
          <a:p>
            <a:pPr lvl="2"/>
            <a:r>
              <a:rPr lang="en-US" sz="1800" dirty="0"/>
              <a:t>                            -   The flow is steady </a:t>
            </a:r>
          </a:p>
          <a:p>
            <a:pPr lvl="2"/>
            <a:r>
              <a:rPr lang="en-US" sz="1800" dirty="0"/>
              <a:t>                             -   No losses.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A5AA9-93B4-AD1A-F9B5-E288756C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59" y="3136373"/>
            <a:ext cx="4006623" cy="9457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E01EF-A7ED-B8AB-6E64-C57E6B65865A}"/>
              </a:ext>
            </a:extLst>
          </p:cNvPr>
          <p:cNvSpPr txBox="1"/>
          <p:nvPr/>
        </p:nvSpPr>
        <p:spPr>
          <a:xfrm>
            <a:off x="108373" y="182880"/>
            <a:ext cx="889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Literature Review: Related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6245D-279C-6916-8B00-B99EBD49040C}"/>
              </a:ext>
            </a:extLst>
          </p:cNvPr>
          <p:cNvSpPr txBox="1"/>
          <p:nvPr/>
        </p:nvSpPr>
        <p:spPr>
          <a:xfrm>
            <a:off x="108373" y="767655"/>
            <a:ext cx="8893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Electromagnetic Activation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Automated Water Sampler</a:t>
            </a:r>
          </a:p>
          <a:p>
            <a:r>
              <a:rPr lang="en-US" sz="1800" dirty="0"/>
              <a:t>         Angelo et al </a:t>
            </a:r>
          </a:p>
          <a:p>
            <a:r>
              <a:rPr lang="en-US" sz="1800" dirty="0"/>
              <a:t>	Water sample collection</a:t>
            </a:r>
          </a:p>
          <a:p>
            <a:pPr lvl="1"/>
            <a:r>
              <a:rPr lang="en-US" sz="1800" dirty="0"/>
              <a:t>               - Actuation mechanism &gt;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Pneumatics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Power of compressed air  for actuation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err="1"/>
              <a:t>Sangmin</a:t>
            </a:r>
            <a:r>
              <a:rPr lang="en-US" sz="1800" dirty="0"/>
              <a:t> and </a:t>
            </a:r>
            <a:r>
              <a:rPr lang="en-US" sz="1800" dirty="0" err="1"/>
              <a:t>Joonwon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           - Dispensing doses</a:t>
            </a:r>
          </a:p>
          <a:p>
            <a:pPr lvl="1"/>
            <a:r>
              <a:rPr lang="en-US" sz="1800" dirty="0"/>
              <a:t>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66CC8-5BA8-E2DF-0871-832665C24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87" y="685486"/>
            <a:ext cx="4020111" cy="155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C21DD-574C-FDCE-D8B5-CDBA4397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666" y="2571750"/>
            <a:ext cx="2765249" cy="19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334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3CAF1B-C49C-0AFB-DB6F-4E1CA80E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7" y="156088"/>
            <a:ext cx="8927546" cy="507699"/>
          </a:xfrm>
        </p:spPr>
        <p:txBody>
          <a:bodyPr/>
          <a:lstStyle/>
          <a:p>
            <a:r>
              <a:rPr lang="en-US" dirty="0"/>
              <a:t>Literature Review: Gap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6DE04-674E-3E8D-E7CA-7CA7DC70040E}"/>
              </a:ext>
            </a:extLst>
          </p:cNvPr>
          <p:cNvSpPr txBox="1"/>
          <p:nvPr/>
        </p:nvSpPr>
        <p:spPr>
          <a:xfrm>
            <a:off x="678701" y="1245871"/>
            <a:ext cx="7300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CFD </a:t>
            </a:r>
          </a:p>
          <a:p>
            <a:pPr lvl="1"/>
            <a:r>
              <a:rPr lang="en-US" sz="2200" dirty="0"/>
              <a:t>                - undermines credibility of the  experiment.</a:t>
            </a:r>
          </a:p>
          <a:p>
            <a:pPr lvl="1"/>
            <a:r>
              <a:rPr lang="en-US" sz="2200" dirty="0"/>
              <a:t>                - Computational resource intensive (ANSYS).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Analytical</a:t>
            </a:r>
          </a:p>
          <a:p>
            <a:r>
              <a:rPr lang="en-US" sz="2200" dirty="0"/>
              <a:t>	     - Tedious computations</a:t>
            </a:r>
          </a:p>
          <a:p>
            <a:r>
              <a:rPr lang="en-US" sz="2200" dirty="0"/>
              <a:t>                 - Assumptions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Synthetic Hydro-Experimental Machine.</a:t>
            </a:r>
          </a:p>
          <a:p>
            <a:r>
              <a:rPr lang="en-US" sz="2200" dirty="0"/>
              <a:t>	      - Mechanical and manual.</a:t>
            </a:r>
          </a:p>
          <a:p>
            <a:r>
              <a:rPr lang="en-US" sz="2200" dirty="0"/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Vortrag 1302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735</Words>
  <Application>Microsoft Office PowerPoint</Application>
  <PresentationFormat>On-screen Show (16:9)</PresentationFormat>
  <Paragraphs>144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Verdana</vt:lpstr>
      <vt:lpstr>Times New Roman</vt:lpstr>
      <vt:lpstr>Calibri Light</vt:lpstr>
      <vt:lpstr>Arial</vt:lpstr>
      <vt:lpstr>Wingdings</vt:lpstr>
      <vt:lpstr>Courier New</vt:lpstr>
      <vt:lpstr>Simple Light</vt:lpstr>
      <vt:lpstr>8_Vortrag 1302</vt:lpstr>
      <vt:lpstr>Custom Design</vt:lpstr>
      <vt:lpstr>PowerPoint Presentation</vt:lpstr>
      <vt:lpstr>PowerPoint Presentation</vt:lpstr>
      <vt:lpstr>Synthetic Hydro-Experimental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Review: Gap Analysis</vt:lpstr>
      <vt:lpstr>PowerPoint Presentation</vt:lpstr>
      <vt:lpstr>PowerPoint Presentation</vt:lpstr>
      <vt:lpstr>PowerPoint Presentation</vt:lpstr>
      <vt:lpstr>PowerPoint Presentation</vt:lpstr>
      <vt:lpstr>Methodology: Control  Cont…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 Cider</dc:creator>
  <cp:lastModifiedBy>Erico Mecha</cp:lastModifiedBy>
  <cp:revision>19</cp:revision>
  <dcterms:modified xsi:type="dcterms:W3CDTF">2022-06-22T17:38:15Z</dcterms:modified>
  <cp:contentStatus/>
</cp:coreProperties>
</file>