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0" autoAdjust="0"/>
    <p:restoredTop sz="94660"/>
  </p:normalViewPr>
  <p:slideViewPr>
    <p:cSldViewPr snapToGrid="0">
      <p:cViewPr varScale="1">
        <p:scale>
          <a:sx n="104" d="100"/>
          <a:sy n="104" d="100"/>
        </p:scale>
        <p:origin x="86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28A8B-33E4-59EB-F84C-586ADF47A90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61BEC87-8134-9829-CF2C-B1DA60F77B9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7D027C6-931E-28CE-CCBC-AD097B9F8124}"/>
              </a:ext>
            </a:extLst>
          </p:cNvPr>
          <p:cNvSpPr>
            <a:spLocks noGrp="1"/>
          </p:cNvSpPr>
          <p:nvPr>
            <p:ph type="dt" sz="half" idx="10"/>
          </p:nvPr>
        </p:nvSpPr>
        <p:spPr/>
        <p:txBody>
          <a:bodyPr/>
          <a:lstStyle/>
          <a:p>
            <a:fld id="{D6FCF707-BBE4-44C7-AA7C-D35C27A79BB6}" type="datetimeFigureOut">
              <a:rPr lang="en-US" smtClean="0"/>
              <a:t>10/6/2024</a:t>
            </a:fld>
            <a:endParaRPr lang="en-US"/>
          </a:p>
        </p:txBody>
      </p:sp>
      <p:sp>
        <p:nvSpPr>
          <p:cNvPr id="5" name="Footer Placeholder 4">
            <a:extLst>
              <a:ext uri="{FF2B5EF4-FFF2-40B4-BE49-F238E27FC236}">
                <a16:creationId xmlns:a16="http://schemas.microsoft.com/office/drawing/2014/main" id="{E7A1F9C4-0DE3-4EEB-49AF-DF8A07891C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1C873F-4A2B-BE71-AC7A-8FF2152F926A}"/>
              </a:ext>
            </a:extLst>
          </p:cNvPr>
          <p:cNvSpPr>
            <a:spLocks noGrp="1"/>
          </p:cNvSpPr>
          <p:nvPr>
            <p:ph type="sldNum" sz="quarter" idx="12"/>
          </p:nvPr>
        </p:nvSpPr>
        <p:spPr/>
        <p:txBody>
          <a:bodyPr/>
          <a:lstStyle/>
          <a:p>
            <a:fld id="{5088B146-5610-4BEF-B021-2139093248B9}" type="slidenum">
              <a:rPr lang="en-US" smtClean="0"/>
              <a:t>‹#›</a:t>
            </a:fld>
            <a:endParaRPr lang="en-US"/>
          </a:p>
        </p:txBody>
      </p:sp>
    </p:spTree>
    <p:extLst>
      <p:ext uri="{BB962C8B-B14F-4D97-AF65-F5344CB8AC3E}">
        <p14:creationId xmlns:p14="http://schemas.microsoft.com/office/powerpoint/2010/main" val="22501697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1866F4-AD83-47B7-5018-F6873043AEE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053BF5E-BCD7-4D9F-371D-E81E465CCA3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F83B5E-FD2D-9793-6D91-2A250DA66C3E}"/>
              </a:ext>
            </a:extLst>
          </p:cNvPr>
          <p:cNvSpPr>
            <a:spLocks noGrp="1"/>
          </p:cNvSpPr>
          <p:nvPr>
            <p:ph type="dt" sz="half" idx="10"/>
          </p:nvPr>
        </p:nvSpPr>
        <p:spPr/>
        <p:txBody>
          <a:bodyPr/>
          <a:lstStyle/>
          <a:p>
            <a:fld id="{D6FCF707-BBE4-44C7-AA7C-D35C27A79BB6}" type="datetimeFigureOut">
              <a:rPr lang="en-US" smtClean="0"/>
              <a:t>10/6/2024</a:t>
            </a:fld>
            <a:endParaRPr lang="en-US"/>
          </a:p>
        </p:txBody>
      </p:sp>
      <p:sp>
        <p:nvSpPr>
          <p:cNvPr id="5" name="Footer Placeholder 4">
            <a:extLst>
              <a:ext uri="{FF2B5EF4-FFF2-40B4-BE49-F238E27FC236}">
                <a16:creationId xmlns:a16="http://schemas.microsoft.com/office/drawing/2014/main" id="{DA396B18-9BE8-B30B-0073-36A9EFD1CD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D1E059-027D-FACA-CFAA-119F3F1A9162}"/>
              </a:ext>
            </a:extLst>
          </p:cNvPr>
          <p:cNvSpPr>
            <a:spLocks noGrp="1"/>
          </p:cNvSpPr>
          <p:nvPr>
            <p:ph type="sldNum" sz="quarter" idx="12"/>
          </p:nvPr>
        </p:nvSpPr>
        <p:spPr/>
        <p:txBody>
          <a:bodyPr/>
          <a:lstStyle/>
          <a:p>
            <a:fld id="{5088B146-5610-4BEF-B021-2139093248B9}" type="slidenum">
              <a:rPr lang="en-US" smtClean="0"/>
              <a:t>‹#›</a:t>
            </a:fld>
            <a:endParaRPr lang="en-US"/>
          </a:p>
        </p:txBody>
      </p:sp>
    </p:spTree>
    <p:extLst>
      <p:ext uri="{BB962C8B-B14F-4D97-AF65-F5344CB8AC3E}">
        <p14:creationId xmlns:p14="http://schemas.microsoft.com/office/powerpoint/2010/main" val="20139284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5A7522B-7861-68DB-FE74-6769C1ED783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40257E5-2527-7C84-4E9A-6A391FB792C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093324-5568-9EDA-8020-CBCA4A3B8644}"/>
              </a:ext>
            </a:extLst>
          </p:cNvPr>
          <p:cNvSpPr>
            <a:spLocks noGrp="1"/>
          </p:cNvSpPr>
          <p:nvPr>
            <p:ph type="dt" sz="half" idx="10"/>
          </p:nvPr>
        </p:nvSpPr>
        <p:spPr/>
        <p:txBody>
          <a:bodyPr/>
          <a:lstStyle/>
          <a:p>
            <a:fld id="{D6FCF707-BBE4-44C7-AA7C-D35C27A79BB6}" type="datetimeFigureOut">
              <a:rPr lang="en-US" smtClean="0"/>
              <a:t>10/6/2024</a:t>
            </a:fld>
            <a:endParaRPr lang="en-US"/>
          </a:p>
        </p:txBody>
      </p:sp>
      <p:sp>
        <p:nvSpPr>
          <p:cNvPr id="5" name="Footer Placeholder 4">
            <a:extLst>
              <a:ext uri="{FF2B5EF4-FFF2-40B4-BE49-F238E27FC236}">
                <a16:creationId xmlns:a16="http://schemas.microsoft.com/office/drawing/2014/main" id="{FD4F06AC-CB85-E665-26C2-68BB6250A6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7FEC9D-BCAB-0F0C-CDC2-948A19444CE8}"/>
              </a:ext>
            </a:extLst>
          </p:cNvPr>
          <p:cNvSpPr>
            <a:spLocks noGrp="1"/>
          </p:cNvSpPr>
          <p:nvPr>
            <p:ph type="sldNum" sz="quarter" idx="12"/>
          </p:nvPr>
        </p:nvSpPr>
        <p:spPr/>
        <p:txBody>
          <a:bodyPr/>
          <a:lstStyle/>
          <a:p>
            <a:fld id="{5088B146-5610-4BEF-B021-2139093248B9}" type="slidenum">
              <a:rPr lang="en-US" smtClean="0"/>
              <a:t>‹#›</a:t>
            </a:fld>
            <a:endParaRPr lang="en-US"/>
          </a:p>
        </p:txBody>
      </p:sp>
    </p:spTree>
    <p:extLst>
      <p:ext uri="{BB962C8B-B14F-4D97-AF65-F5344CB8AC3E}">
        <p14:creationId xmlns:p14="http://schemas.microsoft.com/office/powerpoint/2010/main" val="3643578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37C05-839B-4E9A-02FC-F45106CE20E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52B4593-0611-C651-3B1B-0EDE3BC9475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C5D8BE-2B4A-56E3-9885-3803A15982FE}"/>
              </a:ext>
            </a:extLst>
          </p:cNvPr>
          <p:cNvSpPr>
            <a:spLocks noGrp="1"/>
          </p:cNvSpPr>
          <p:nvPr>
            <p:ph type="dt" sz="half" idx="10"/>
          </p:nvPr>
        </p:nvSpPr>
        <p:spPr/>
        <p:txBody>
          <a:bodyPr/>
          <a:lstStyle/>
          <a:p>
            <a:fld id="{D6FCF707-BBE4-44C7-AA7C-D35C27A79BB6}" type="datetimeFigureOut">
              <a:rPr lang="en-US" smtClean="0"/>
              <a:t>10/6/2024</a:t>
            </a:fld>
            <a:endParaRPr lang="en-US"/>
          </a:p>
        </p:txBody>
      </p:sp>
      <p:sp>
        <p:nvSpPr>
          <p:cNvPr id="5" name="Footer Placeholder 4">
            <a:extLst>
              <a:ext uri="{FF2B5EF4-FFF2-40B4-BE49-F238E27FC236}">
                <a16:creationId xmlns:a16="http://schemas.microsoft.com/office/drawing/2014/main" id="{7414E7E0-3B10-F4B6-BF0B-05F3CD1D2F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21D94A-045A-00AC-D292-EA15E6C0A9B6}"/>
              </a:ext>
            </a:extLst>
          </p:cNvPr>
          <p:cNvSpPr>
            <a:spLocks noGrp="1"/>
          </p:cNvSpPr>
          <p:nvPr>
            <p:ph type="sldNum" sz="quarter" idx="12"/>
          </p:nvPr>
        </p:nvSpPr>
        <p:spPr/>
        <p:txBody>
          <a:bodyPr/>
          <a:lstStyle/>
          <a:p>
            <a:fld id="{5088B146-5610-4BEF-B021-2139093248B9}" type="slidenum">
              <a:rPr lang="en-US" smtClean="0"/>
              <a:t>‹#›</a:t>
            </a:fld>
            <a:endParaRPr lang="en-US"/>
          </a:p>
        </p:txBody>
      </p:sp>
    </p:spTree>
    <p:extLst>
      <p:ext uri="{BB962C8B-B14F-4D97-AF65-F5344CB8AC3E}">
        <p14:creationId xmlns:p14="http://schemas.microsoft.com/office/powerpoint/2010/main" val="19423707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D3759-1EB2-4C3D-5EC2-E3F232922F9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4A712F1-E382-63A0-2C29-14A3B159B6F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C4B498F-8970-1A6A-AC96-49C4111776E1}"/>
              </a:ext>
            </a:extLst>
          </p:cNvPr>
          <p:cNvSpPr>
            <a:spLocks noGrp="1"/>
          </p:cNvSpPr>
          <p:nvPr>
            <p:ph type="dt" sz="half" idx="10"/>
          </p:nvPr>
        </p:nvSpPr>
        <p:spPr/>
        <p:txBody>
          <a:bodyPr/>
          <a:lstStyle/>
          <a:p>
            <a:fld id="{D6FCF707-BBE4-44C7-AA7C-D35C27A79BB6}" type="datetimeFigureOut">
              <a:rPr lang="en-US" smtClean="0"/>
              <a:t>10/6/2024</a:t>
            </a:fld>
            <a:endParaRPr lang="en-US"/>
          </a:p>
        </p:txBody>
      </p:sp>
      <p:sp>
        <p:nvSpPr>
          <p:cNvPr id="5" name="Footer Placeholder 4">
            <a:extLst>
              <a:ext uri="{FF2B5EF4-FFF2-40B4-BE49-F238E27FC236}">
                <a16:creationId xmlns:a16="http://schemas.microsoft.com/office/drawing/2014/main" id="{CAF8E2AC-3484-A323-5088-EBC82DBFC6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A015F2-1382-7767-4C56-B68C53AF7929}"/>
              </a:ext>
            </a:extLst>
          </p:cNvPr>
          <p:cNvSpPr>
            <a:spLocks noGrp="1"/>
          </p:cNvSpPr>
          <p:nvPr>
            <p:ph type="sldNum" sz="quarter" idx="12"/>
          </p:nvPr>
        </p:nvSpPr>
        <p:spPr/>
        <p:txBody>
          <a:bodyPr/>
          <a:lstStyle/>
          <a:p>
            <a:fld id="{5088B146-5610-4BEF-B021-2139093248B9}" type="slidenum">
              <a:rPr lang="en-US" smtClean="0"/>
              <a:t>‹#›</a:t>
            </a:fld>
            <a:endParaRPr lang="en-US"/>
          </a:p>
        </p:txBody>
      </p:sp>
    </p:spTree>
    <p:extLst>
      <p:ext uri="{BB962C8B-B14F-4D97-AF65-F5344CB8AC3E}">
        <p14:creationId xmlns:p14="http://schemas.microsoft.com/office/powerpoint/2010/main" val="3935523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FC095-76D8-BB67-D2C6-681AC3BA166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655BFC3-6B6B-77E2-DA56-A509E0FE585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8F32B1B-1EBB-5564-54AF-62715EAB738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116C954-BBAD-CE60-76D0-302D19011B84}"/>
              </a:ext>
            </a:extLst>
          </p:cNvPr>
          <p:cNvSpPr>
            <a:spLocks noGrp="1"/>
          </p:cNvSpPr>
          <p:nvPr>
            <p:ph type="dt" sz="half" idx="10"/>
          </p:nvPr>
        </p:nvSpPr>
        <p:spPr/>
        <p:txBody>
          <a:bodyPr/>
          <a:lstStyle/>
          <a:p>
            <a:fld id="{D6FCF707-BBE4-44C7-AA7C-D35C27A79BB6}" type="datetimeFigureOut">
              <a:rPr lang="en-US" smtClean="0"/>
              <a:t>10/6/2024</a:t>
            </a:fld>
            <a:endParaRPr lang="en-US"/>
          </a:p>
        </p:txBody>
      </p:sp>
      <p:sp>
        <p:nvSpPr>
          <p:cNvPr id="6" name="Footer Placeholder 5">
            <a:extLst>
              <a:ext uri="{FF2B5EF4-FFF2-40B4-BE49-F238E27FC236}">
                <a16:creationId xmlns:a16="http://schemas.microsoft.com/office/drawing/2014/main" id="{63D2514D-6C35-E4B7-F74D-AE84D797371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34DBEDD-A271-ECF0-DEA5-7981B8EED491}"/>
              </a:ext>
            </a:extLst>
          </p:cNvPr>
          <p:cNvSpPr>
            <a:spLocks noGrp="1"/>
          </p:cNvSpPr>
          <p:nvPr>
            <p:ph type="sldNum" sz="quarter" idx="12"/>
          </p:nvPr>
        </p:nvSpPr>
        <p:spPr/>
        <p:txBody>
          <a:bodyPr/>
          <a:lstStyle/>
          <a:p>
            <a:fld id="{5088B146-5610-4BEF-B021-2139093248B9}" type="slidenum">
              <a:rPr lang="en-US" smtClean="0"/>
              <a:t>‹#›</a:t>
            </a:fld>
            <a:endParaRPr lang="en-US"/>
          </a:p>
        </p:txBody>
      </p:sp>
    </p:spTree>
    <p:extLst>
      <p:ext uri="{BB962C8B-B14F-4D97-AF65-F5344CB8AC3E}">
        <p14:creationId xmlns:p14="http://schemas.microsoft.com/office/powerpoint/2010/main" val="39773118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3E292-CF93-C8A4-DB46-4CA7843FA2B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6A82E8B-1B53-4783-3E5B-954FFBA6BA8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B8B5457-DEE9-641B-E525-66F171C7DC3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075E1DA-1BE0-EE69-B193-C77A3D4A380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25CE781-9EB8-7F57-8FBE-C9B24640447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95553E9-9B57-59E8-023E-604EBE654BBD}"/>
              </a:ext>
            </a:extLst>
          </p:cNvPr>
          <p:cNvSpPr>
            <a:spLocks noGrp="1"/>
          </p:cNvSpPr>
          <p:nvPr>
            <p:ph type="dt" sz="half" idx="10"/>
          </p:nvPr>
        </p:nvSpPr>
        <p:spPr/>
        <p:txBody>
          <a:bodyPr/>
          <a:lstStyle/>
          <a:p>
            <a:fld id="{D6FCF707-BBE4-44C7-AA7C-D35C27A79BB6}" type="datetimeFigureOut">
              <a:rPr lang="en-US" smtClean="0"/>
              <a:t>10/6/2024</a:t>
            </a:fld>
            <a:endParaRPr lang="en-US"/>
          </a:p>
        </p:txBody>
      </p:sp>
      <p:sp>
        <p:nvSpPr>
          <p:cNvPr id="8" name="Footer Placeholder 7">
            <a:extLst>
              <a:ext uri="{FF2B5EF4-FFF2-40B4-BE49-F238E27FC236}">
                <a16:creationId xmlns:a16="http://schemas.microsoft.com/office/drawing/2014/main" id="{62DDCB15-03FF-A299-491B-6D76BC925C8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6FFB66C-3715-EADA-C0F9-F5FBA4E4A339}"/>
              </a:ext>
            </a:extLst>
          </p:cNvPr>
          <p:cNvSpPr>
            <a:spLocks noGrp="1"/>
          </p:cNvSpPr>
          <p:nvPr>
            <p:ph type="sldNum" sz="quarter" idx="12"/>
          </p:nvPr>
        </p:nvSpPr>
        <p:spPr/>
        <p:txBody>
          <a:bodyPr/>
          <a:lstStyle/>
          <a:p>
            <a:fld id="{5088B146-5610-4BEF-B021-2139093248B9}" type="slidenum">
              <a:rPr lang="en-US" smtClean="0"/>
              <a:t>‹#›</a:t>
            </a:fld>
            <a:endParaRPr lang="en-US"/>
          </a:p>
        </p:txBody>
      </p:sp>
    </p:spTree>
    <p:extLst>
      <p:ext uri="{BB962C8B-B14F-4D97-AF65-F5344CB8AC3E}">
        <p14:creationId xmlns:p14="http://schemas.microsoft.com/office/powerpoint/2010/main" val="42227002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0EA9-1686-5E79-92E0-D7962DC5D92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A75A2BC-29BA-FB08-0B58-7BB473581CCC}"/>
              </a:ext>
            </a:extLst>
          </p:cNvPr>
          <p:cNvSpPr>
            <a:spLocks noGrp="1"/>
          </p:cNvSpPr>
          <p:nvPr>
            <p:ph type="dt" sz="half" idx="10"/>
          </p:nvPr>
        </p:nvSpPr>
        <p:spPr/>
        <p:txBody>
          <a:bodyPr/>
          <a:lstStyle/>
          <a:p>
            <a:fld id="{D6FCF707-BBE4-44C7-AA7C-D35C27A79BB6}" type="datetimeFigureOut">
              <a:rPr lang="en-US" smtClean="0"/>
              <a:t>10/6/2024</a:t>
            </a:fld>
            <a:endParaRPr lang="en-US"/>
          </a:p>
        </p:txBody>
      </p:sp>
      <p:sp>
        <p:nvSpPr>
          <p:cNvPr id="4" name="Footer Placeholder 3">
            <a:extLst>
              <a:ext uri="{FF2B5EF4-FFF2-40B4-BE49-F238E27FC236}">
                <a16:creationId xmlns:a16="http://schemas.microsoft.com/office/drawing/2014/main" id="{E2B380DA-B686-7AB3-8D6C-54775C54853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03C6C45-C5D4-8301-54F0-9C1A4A64C829}"/>
              </a:ext>
            </a:extLst>
          </p:cNvPr>
          <p:cNvSpPr>
            <a:spLocks noGrp="1"/>
          </p:cNvSpPr>
          <p:nvPr>
            <p:ph type="sldNum" sz="quarter" idx="12"/>
          </p:nvPr>
        </p:nvSpPr>
        <p:spPr/>
        <p:txBody>
          <a:bodyPr/>
          <a:lstStyle/>
          <a:p>
            <a:fld id="{5088B146-5610-4BEF-B021-2139093248B9}" type="slidenum">
              <a:rPr lang="en-US" smtClean="0"/>
              <a:t>‹#›</a:t>
            </a:fld>
            <a:endParaRPr lang="en-US"/>
          </a:p>
        </p:txBody>
      </p:sp>
    </p:spTree>
    <p:extLst>
      <p:ext uri="{BB962C8B-B14F-4D97-AF65-F5344CB8AC3E}">
        <p14:creationId xmlns:p14="http://schemas.microsoft.com/office/powerpoint/2010/main" val="28834563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BB772BD-8AF5-D302-BD32-CF337C611CB4}"/>
              </a:ext>
            </a:extLst>
          </p:cNvPr>
          <p:cNvSpPr>
            <a:spLocks noGrp="1"/>
          </p:cNvSpPr>
          <p:nvPr>
            <p:ph type="dt" sz="half" idx="10"/>
          </p:nvPr>
        </p:nvSpPr>
        <p:spPr/>
        <p:txBody>
          <a:bodyPr/>
          <a:lstStyle/>
          <a:p>
            <a:fld id="{D6FCF707-BBE4-44C7-AA7C-D35C27A79BB6}" type="datetimeFigureOut">
              <a:rPr lang="en-US" smtClean="0"/>
              <a:t>10/6/2024</a:t>
            </a:fld>
            <a:endParaRPr lang="en-US"/>
          </a:p>
        </p:txBody>
      </p:sp>
      <p:sp>
        <p:nvSpPr>
          <p:cNvPr id="3" name="Footer Placeholder 2">
            <a:extLst>
              <a:ext uri="{FF2B5EF4-FFF2-40B4-BE49-F238E27FC236}">
                <a16:creationId xmlns:a16="http://schemas.microsoft.com/office/drawing/2014/main" id="{36591210-58DA-F734-D151-C6BC296F92B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9C3C5A0-CB4C-0EEB-A774-EB4EABDCBCA2}"/>
              </a:ext>
            </a:extLst>
          </p:cNvPr>
          <p:cNvSpPr>
            <a:spLocks noGrp="1"/>
          </p:cNvSpPr>
          <p:nvPr>
            <p:ph type="sldNum" sz="quarter" idx="12"/>
          </p:nvPr>
        </p:nvSpPr>
        <p:spPr/>
        <p:txBody>
          <a:bodyPr/>
          <a:lstStyle/>
          <a:p>
            <a:fld id="{5088B146-5610-4BEF-B021-2139093248B9}" type="slidenum">
              <a:rPr lang="en-US" smtClean="0"/>
              <a:t>‹#›</a:t>
            </a:fld>
            <a:endParaRPr lang="en-US"/>
          </a:p>
        </p:txBody>
      </p:sp>
    </p:spTree>
    <p:extLst>
      <p:ext uri="{BB962C8B-B14F-4D97-AF65-F5344CB8AC3E}">
        <p14:creationId xmlns:p14="http://schemas.microsoft.com/office/powerpoint/2010/main" val="6942899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92114-93CF-7145-F00E-B934AD934C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B4A829D-7D50-BFC7-F645-68C9F086089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95CE801-542F-024C-9C7B-00E1566E3B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B19AFF-DF92-486F-543A-214BF9130583}"/>
              </a:ext>
            </a:extLst>
          </p:cNvPr>
          <p:cNvSpPr>
            <a:spLocks noGrp="1"/>
          </p:cNvSpPr>
          <p:nvPr>
            <p:ph type="dt" sz="half" idx="10"/>
          </p:nvPr>
        </p:nvSpPr>
        <p:spPr/>
        <p:txBody>
          <a:bodyPr/>
          <a:lstStyle/>
          <a:p>
            <a:fld id="{D6FCF707-BBE4-44C7-AA7C-D35C27A79BB6}" type="datetimeFigureOut">
              <a:rPr lang="en-US" smtClean="0"/>
              <a:t>10/6/2024</a:t>
            </a:fld>
            <a:endParaRPr lang="en-US"/>
          </a:p>
        </p:txBody>
      </p:sp>
      <p:sp>
        <p:nvSpPr>
          <p:cNvPr id="6" name="Footer Placeholder 5">
            <a:extLst>
              <a:ext uri="{FF2B5EF4-FFF2-40B4-BE49-F238E27FC236}">
                <a16:creationId xmlns:a16="http://schemas.microsoft.com/office/drawing/2014/main" id="{9A192CD0-F71B-CFE7-BE4B-3FFCC0C66C0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6F801A-D1C3-045A-C2DE-ABD2258C067F}"/>
              </a:ext>
            </a:extLst>
          </p:cNvPr>
          <p:cNvSpPr>
            <a:spLocks noGrp="1"/>
          </p:cNvSpPr>
          <p:nvPr>
            <p:ph type="sldNum" sz="quarter" idx="12"/>
          </p:nvPr>
        </p:nvSpPr>
        <p:spPr/>
        <p:txBody>
          <a:bodyPr/>
          <a:lstStyle/>
          <a:p>
            <a:fld id="{5088B146-5610-4BEF-B021-2139093248B9}" type="slidenum">
              <a:rPr lang="en-US" smtClean="0"/>
              <a:t>‹#›</a:t>
            </a:fld>
            <a:endParaRPr lang="en-US"/>
          </a:p>
        </p:txBody>
      </p:sp>
    </p:spTree>
    <p:extLst>
      <p:ext uri="{BB962C8B-B14F-4D97-AF65-F5344CB8AC3E}">
        <p14:creationId xmlns:p14="http://schemas.microsoft.com/office/powerpoint/2010/main" val="19859038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9D474-F889-EB7D-3C47-75BBBAF6D2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7EE6E25-6C48-0956-8CCB-C6B69DC9535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0BBCDDA-780C-9CE0-3DB1-B5385F67D2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11D25DA-8D02-333F-9C81-36826A65DBB4}"/>
              </a:ext>
            </a:extLst>
          </p:cNvPr>
          <p:cNvSpPr>
            <a:spLocks noGrp="1"/>
          </p:cNvSpPr>
          <p:nvPr>
            <p:ph type="dt" sz="half" idx="10"/>
          </p:nvPr>
        </p:nvSpPr>
        <p:spPr/>
        <p:txBody>
          <a:bodyPr/>
          <a:lstStyle/>
          <a:p>
            <a:fld id="{D6FCF707-BBE4-44C7-AA7C-D35C27A79BB6}" type="datetimeFigureOut">
              <a:rPr lang="en-US" smtClean="0"/>
              <a:t>10/6/2024</a:t>
            </a:fld>
            <a:endParaRPr lang="en-US"/>
          </a:p>
        </p:txBody>
      </p:sp>
      <p:sp>
        <p:nvSpPr>
          <p:cNvPr id="6" name="Footer Placeholder 5">
            <a:extLst>
              <a:ext uri="{FF2B5EF4-FFF2-40B4-BE49-F238E27FC236}">
                <a16:creationId xmlns:a16="http://schemas.microsoft.com/office/drawing/2014/main" id="{802A52BD-1DD0-1809-B727-19F5B30BA39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CE0F201-0CC1-8755-780D-CD31A7BC49E9}"/>
              </a:ext>
            </a:extLst>
          </p:cNvPr>
          <p:cNvSpPr>
            <a:spLocks noGrp="1"/>
          </p:cNvSpPr>
          <p:nvPr>
            <p:ph type="sldNum" sz="quarter" idx="12"/>
          </p:nvPr>
        </p:nvSpPr>
        <p:spPr/>
        <p:txBody>
          <a:bodyPr/>
          <a:lstStyle/>
          <a:p>
            <a:fld id="{5088B146-5610-4BEF-B021-2139093248B9}" type="slidenum">
              <a:rPr lang="en-US" smtClean="0"/>
              <a:t>‹#›</a:t>
            </a:fld>
            <a:endParaRPr lang="en-US"/>
          </a:p>
        </p:txBody>
      </p:sp>
    </p:spTree>
    <p:extLst>
      <p:ext uri="{BB962C8B-B14F-4D97-AF65-F5344CB8AC3E}">
        <p14:creationId xmlns:p14="http://schemas.microsoft.com/office/powerpoint/2010/main" val="26855405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FD6555-161B-7CC6-EF57-51279E466F5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69E244-D565-6C60-72B5-0975F9DACC7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062580-52FD-582C-C1B2-42EDF67491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6FCF707-BBE4-44C7-AA7C-D35C27A79BB6}" type="datetimeFigureOut">
              <a:rPr lang="en-US" smtClean="0"/>
              <a:t>10/6/2024</a:t>
            </a:fld>
            <a:endParaRPr lang="en-US"/>
          </a:p>
        </p:txBody>
      </p:sp>
      <p:sp>
        <p:nvSpPr>
          <p:cNvPr id="5" name="Footer Placeholder 4">
            <a:extLst>
              <a:ext uri="{FF2B5EF4-FFF2-40B4-BE49-F238E27FC236}">
                <a16:creationId xmlns:a16="http://schemas.microsoft.com/office/drawing/2014/main" id="{FD9FAD70-E9B6-33EA-E380-DE167C56FF3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ACF169A8-447E-1236-DF4C-66B39F1A1E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088B146-5610-4BEF-B021-2139093248B9}" type="slidenum">
              <a:rPr lang="en-US" smtClean="0"/>
              <a:t>‹#›</a:t>
            </a:fld>
            <a:endParaRPr lang="en-US"/>
          </a:p>
        </p:txBody>
      </p:sp>
    </p:spTree>
    <p:extLst>
      <p:ext uri="{BB962C8B-B14F-4D97-AF65-F5344CB8AC3E}">
        <p14:creationId xmlns:p14="http://schemas.microsoft.com/office/powerpoint/2010/main" val="2834149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snyk.io/learn/securing-source-code-repositories/" TargetMode="External"/><Relationship Id="rId2" Type="http://schemas.openxmlformats.org/officeDocument/2006/relationships/hyperlink" Target="https://www.ncsc.gov.uk/collection/developers-collection/principles/protect-your-code-repository"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72407D-E0E5-62A1-A14A-2789130627B4}"/>
              </a:ext>
            </a:extLst>
          </p:cNvPr>
          <p:cNvSpPr>
            <a:spLocks noGrp="1"/>
          </p:cNvSpPr>
          <p:nvPr>
            <p:ph type="ctrTitle"/>
          </p:nvPr>
        </p:nvSpPr>
        <p:spPr>
          <a:xfrm>
            <a:off x="6590662" y="4267832"/>
            <a:ext cx="4805996" cy="1297115"/>
          </a:xfrm>
        </p:spPr>
        <p:txBody>
          <a:bodyPr anchor="t">
            <a:normAutofit/>
          </a:bodyPr>
          <a:lstStyle/>
          <a:p>
            <a:pPr algn="l"/>
            <a:r>
              <a:rPr lang="en-US" sz="3100" dirty="0">
                <a:solidFill>
                  <a:schemeClr val="tx2"/>
                </a:solidFill>
              </a:rPr>
              <a:t>Security Controls in Shared Source Code Repositories</a:t>
            </a:r>
          </a:p>
        </p:txBody>
      </p:sp>
      <p:sp>
        <p:nvSpPr>
          <p:cNvPr id="3" name="Subtitle 2">
            <a:extLst>
              <a:ext uri="{FF2B5EF4-FFF2-40B4-BE49-F238E27FC236}">
                <a16:creationId xmlns:a16="http://schemas.microsoft.com/office/drawing/2014/main" id="{A69D8A4C-0DD9-A6AB-8CDD-E82B665E14BE}"/>
              </a:ext>
            </a:extLst>
          </p:cNvPr>
          <p:cNvSpPr>
            <a:spLocks noGrp="1"/>
          </p:cNvSpPr>
          <p:nvPr>
            <p:ph type="subTitle" idx="1"/>
          </p:nvPr>
        </p:nvSpPr>
        <p:spPr>
          <a:xfrm>
            <a:off x="6590966" y="3428999"/>
            <a:ext cx="4805691" cy="838831"/>
          </a:xfrm>
        </p:spPr>
        <p:txBody>
          <a:bodyPr anchor="b">
            <a:normAutofit/>
          </a:bodyPr>
          <a:lstStyle/>
          <a:p>
            <a:pPr algn="l"/>
            <a:r>
              <a:rPr lang="en-US" sz="1100" dirty="0">
                <a:solidFill>
                  <a:schemeClr val="tx2"/>
                </a:solidFill>
              </a:rPr>
              <a:t>Eric Williams-Phillips</a:t>
            </a:r>
          </a:p>
          <a:p>
            <a:pPr algn="l"/>
            <a:r>
              <a:rPr lang="en-US" sz="1100" dirty="0">
                <a:solidFill>
                  <a:schemeClr val="tx2"/>
                </a:solidFill>
              </a:rPr>
              <a:t>Bellevue University | CSD-380 | Module 10.2 Assignment</a:t>
            </a:r>
          </a:p>
          <a:p>
            <a:pPr algn="l"/>
            <a:r>
              <a:rPr lang="en-US" sz="1100" dirty="0">
                <a:solidFill>
                  <a:schemeClr val="tx2"/>
                </a:solidFill>
              </a:rPr>
              <a:t>Sue Sampson</a:t>
            </a:r>
          </a:p>
          <a:p>
            <a:pPr algn="l"/>
            <a:endParaRPr lang="en-US" sz="1100" dirty="0">
              <a:solidFill>
                <a:schemeClr val="tx2"/>
              </a:solidFill>
            </a:endParaRPr>
          </a:p>
        </p:txBody>
      </p:sp>
      <p:pic>
        <p:nvPicPr>
          <p:cNvPr id="7" name="Graphic 6" descr="Lock">
            <a:extLst>
              <a:ext uri="{FF2B5EF4-FFF2-40B4-BE49-F238E27FC236}">
                <a16:creationId xmlns:a16="http://schemas.microsoft.com/office/drawing/2014/main" id="{1D6632EE-592B-AB4C-1729-479DC8587DF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14" name="Group 13">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15" name="Freeform: Shape 14">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1733669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3FE214C-9AAA-367F-F0C7-F8D022B15B76}"/>
              </a:ext>
            </a:extLst>
          </p:cNvPr>
          <p:cNvSpPr>
            <a:spLocks noGrp="1"/>
          </p:cNvSpPr>
          <p:nvPr>
            <p:ph type="title"/>
          </p:nvPr>
        </p:nvSpPr>
        <p:spPr>
          <a:xfrm>
            <a:off x="761800" y="762001"/>
            <a:ext cx="5334197" cy="1708242"/>
          </a:xfrm>
        </p:spPr>
        <p:txBody>
          <a:bodyPr anchor="ctr">
            <a:normAutofit/>
          </a:bodyPr>
          <a:lstStyle/>
          <a:p>
            <a:r>
              <a:rPr lang="en-US" sz="4000"/>
              <a:t>What is Source Code Security?</a:t>
            </a:r>
          </a:p>
        </p:txBody>
      </p:sp>
      <p:sp>
        <p:nvSpPr>
          <p:cNvPr id="3" name="Content Placeholder 2">
            <a:extLst>
              <a:ext uri="{FF2B5EF4-FFF2-40B4-BE49-F238E27FC236}">
                <a16:creationId xmlns:a16="http://schemas.microsoft.com/office/drawing/2014/main" id="{5129D56E-169B-7FE4-2239-B83F75AD8C5D}"/>
              </a:ext>
            </a:extLst>
          </p:cNvPr>
          <p:cNvSpPr>
            <a:spLocks noGrp="1"/>
          </p:cNvSpPr>
          <p:nvPr>
            <p:ph idx="1"/>
          </p:nvPr>
        </p:nvSpPr>
        <p:spPr>
          <a:xfrm>
            <a:off x="761800" y="2470244"/>
            <a:ext cx="5334197" cy="3769835"/>
          </a:xfrm>
        </p:spPr>
        <p:txBody>
          <a:bodyPr anchor="ctr">
            <a:normAutofit fontScale="77500" lnSpcReduction="20000"/>
          </a:bodyPr>
          <a:lstStyle/>
          <a:p>
            <a:pPr>
              <a:lnSpc>
                <a:spcPct val="200000"/>
              </a:lnSpc>
            </a:pPr>
            <a:r>
              <a:rPr lang="en-US" sz="2000" dirty="0"/>
              <a:t>Source code security refers to the protection of a software application’s codebase and insurance of its confidentiality</a:t>
            </a:r>
          </a:p>
          <a:p>
            <a:pPr>
              <a:lnSpc>
                <a:spcPct val="200000"/>
              </a:lnSpc>
            </a:pPr>
            <a:r>
              <a:rPr lang="en-US" sz="2000" dirty="0"/>
              <a:t>Protecting source code is an extremely important part of the software development lifecycle as it not only protects the codebase, but it provides protection against data breaches and loss of company secrets as well</a:t>
            </a:r>
          </a:p>
        </p:txBody>
      </p:sp>
      <p:pic>
        <p:nvPicPr>
          <p:cNvPr id="14" name="Picture 13" descr="Computer script on a screen">
            <a:extLst>
              <a:ext uri="{FF2B5EF4-FFF2-40B4-BE49-F238E27FC236}">
                <a16:creationId xmlns:a16="http://schemas.microsoft.com/office/drawing/2014/main" id="{CC2251D8-751D-8733-D0DF-776B429F9EC0}"/>
              </a:ext>
            </a:extLst>
          </p:cNvPr>
          <p:cNvPicPr>
            <a:picLocks noChangeAspect="1"/>
          </p:cNvPicPr>
          <p:nvPr/>
        </p:nvPicPr>
        <p:blipFill>
          <a:blip r:embed="rId2"/>
          <a:srcRect l="4195" r="43968" b="-1"/>
          <a:stretch/>
        </p:blipFill>
        <p:spPr>
          <a:xfrm>
            <a:off x="6857797" y="-10886"/>
            <a:ext cx="5334204" cy="6868886"/>
          </a:xfrm>
          <a:prstGeom prst="rect">
            <a:avLst/>
          </a:prstGeom>
          <a:effectLst>
            <a:outerShdw blurRad="127000" dist="50800" dir="10800000" sx="99000" sy="99000" algn="r" rotWithShape="0">
              <a:prstClr val="black">
                <a:alpha val="40000"/>
              </a:prstClr>
            </a:outerShdw>
          </a:effectLst>
        </p:spPr>
      </p:pic>
    </p:spTree>
    <p:extLst>
      <p:ext uri="{BB962C8B-B14F-4D97-AF65-F5344CB8AC3E}">
        <p14:creationId xmlns:p14="http://schemas.microsoft.com/office/powerpoint/2010/main" val="8082523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46" name="Group 45">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47" name="Freeform: Shape 46">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8" name="Freeform: Shape 47">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9" name="Freeform: Shape 48">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0" name="Freeform: Shape 49">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2D064F19-EA07-FA52-6FA2-96629829721A}"/>
              </a:ext>
            </a:extLst>
          </p:cNvPr>
          <p:cNvSpPr>
            <a:spLocks noGrp="1"/>
          </p:cNvSpPr>
          <p:nvPr>
            <p:ph type="title"/>
          </p:nvPr>
        </p:nvSpPr>
        <p:spPr>
          <a:xfrm>
            <a:off x="640080" y="1243013"/>
            <a:ext cx="3855720" cy="4371974"/>
          </a:xfrm>
        </p:spPr>
        <p:txBody>
          <a:bodyPr>
            <a:normAutofit/>
          </a:bodyPr>
          <a:lstStyle/>
          <a:p>
            <a:r>
              <a:rPr lang="en-US" sz="3600">
                <a:solidFill>
                  <a:schemeClr val="tx2"/>
                </a:solidFill>
              </a:rPr>
              <a:t>Code Signing</a:t>
            </a:r>
          </a:p>
        </p:txBody>
      </p:sp>
      <p:sp>
        <p:nvSpPr>
          <p:cNvPr id="3" name="Content Placeholder 2">
            <a:extLst>
              <a:ext uri="{FF2B5EF4-FFF2-40B4-BE49-F238E27FC236}">
                <a16:creationId xmlns:a16="http://schemas.microsoft.com/office/drawing/2014/main" id="{C88DB445-3225-7DFE-9A08-E321CD43848A}"/>
              </a:ext>
            </a:extLst>
          </p:cNvPr>
          <p:cNvSpPr>
            <a:spLocks noGrp="1"/>
          </p:cNvSpPr>
          <p:nvPr>
            <p:ph idx="1"/>
          </p:nvPr>
        </p:nvSpPr>
        <p:spPr>
          <a:xfrm>
            <a:off x="6172200" y="804672"/>
            <a:ext cx="5221224" cy="5230368"/>
          </a:xfrm>
        </p:spPr>
        <p:txBody>
          <a:bodyPr anchor="ctr">
            <a:normAutofit/>
          </a:bodyPr>
          <a:lstStyle/>
          <a:p>
            <a:pPr>
              <a:lnSpc>
                <a:spcPct val="200000"/>
              </a:lnSpc>
            </a:pPr>
            <a:r>
              <a:rPr lang="en-US" sz="1800" dirty="0">
                <a:solidFill>
                  <a:schemeClr val="tx2"/>
                </a:solidFill>
              </a:rPr>
              <a:t>One of the better practices for securing source code is through code signing</a:t>
            </a:r>
          </a:p>
          <a:p>
            <a:pPr>
              <a:lnSpc>
                <a:spcPct val="200000"/>
              </a:lnSpc>
            </a:pPr>
            <a:r>
              <a:rPr lang="en-US" sz="1800" dirty="0">
                <a:solidFill>
                  <a:schemeClr val="tx2"/>
                </a:solidFill>
              </a:rPr>
              <a:t>According to </a:t>
            </a:r>
            <a:r>
              <a:rPr lang="en-US" sz="1800" dirty="0" err="1">
                <a:solidFill>
                  <a:schemeClr val="tx2"/>
                </a:solidFill>
              </a:rPr>
              <a:t>FreeCodeCamp</a:t>
            </a:r>
            <a:r>
              <a:rPr lang="en-US" sz="1800" dirty="0">
                <a:solidFill>
                  <a:schemeClr val="tx2"/>
                </a:solidFill>
              </a:rPr>
              <a:t>, commit signing is the use of cryptography to digitally sign software </a:t>
            </a:r>
          </a:p>
          <a:p>
            <a:pPr>
              <a:lnSpc>
                <a:spcPct val="200000"/>
              </a:lnSpc>
            </a:pPr>
            <a:r>
              <a:rPr lang="en-US" sz="1800" dirty="0">
                <a:solidFill>
                  <a:schemeClr val="tx2"/>
                </a:solidFill>
              </a:rPr>
              <a:t>The signature proves authenticity to receivers </a:t>
            </a:r>
          </a:p>
          <a:p>
            <a:pPr>
              <a:lnSpc>
                <a:spcPct val="200000"/>
              </a:lnSpc>
            </a:pPr>
            <a:r>
              <a:rPr lang="en-US" sz="1800" dirty="0">
                <a:solidFill>
                  <a:schemeClr val="tx2"/>
                </a:solidFill>
              </a:rPr>
              <a:t>GNU Privacy Guard (GPG) uses cryptographic keys to sign commits in Git, for example</a:t>
            </a:r>
          </a:p>
          <a:p>
            <a:endParaRPr lang="en-US" sz="1800" dirty="0">
              <a:solidFill>
                <a:schemeClr val="tx2"/>
              </a:solidFill>
            </a:endParaRPr>
          </a:p>
        </p:txBody>
      </p:sp>
    </p:spTree>
    <p:extLst>
      <p:ext uri="{BB962C8B-B14F-4D97-AF65-F5344CB8AC3E}">
        <p14:creationId xmlns:p14="http://schemas.microsoft.com/office/powerpoint/2010/main" val="33311241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B5C8C-922D-57DE-9D3E-4B95DA140C77}"/>
              </a:ext>
            </a:extLst>
          </p:cNvPr>
          <p:cNvSpPr>
            <a:spLocks noGrp="1"/>
          </p:cNvSpPr>
          <p:nvPr>
            <p:ph type="title"/>
          </p:nvPr>
        </p:nvSpPr>
        <p:spPr>
          <a:xfrm>
            <a:off x="5868557" y="1138036"/>
            <a:ext cx="5444382" cy="1402470"/>
          </a:xfrm>
        </p:spPr>
        <p:txBody>
          <a:bodyPr anchor="t">
            <a:normAutofit/>
          </a:bodyPr>
          <a:lstStyle/>
          <a:p>
            <a:r>
              <a:rPr lang="en-US" sz="3200"/>
              <a:t>In-Code Security Practices</a:t>
            </a:r>
          </a:p>
        </p:txBody>
      </p:sp>
      <p:pic>
        <p:nvPicPr>
          <p:cNvPr id="5" name="Picture 4" descr="Padlock on computer motherboard">
            <a:extLst>
              <a:ext uri="{FF2B5EF4-FFF2-40B4-BE49-F238E27FC236}">
                <a16:creationId xmlns:a16="http://schemas.microsoft.com/office/drawing/2014/main" id="{DA4349FF-CFA3-D7F2-8B47-F99307D89900}"/>
              </a:ext>
            </a:extLst>
          </p:cNvPr>
          <p:cNvPicPr>
            <a:picLocks noChangeAspect="1"/>
          </p:cNvPicPr>
          <p:nvPr/>
        </p:nvPicPr>
        <p:blipFill>
          <a:blip r:embed="rId2"/>
          <a:srcRect l="13254" r="36608" b="-1"/>
          <a:stretch/>
        </p:blipFill>
        <p:spPr>
          <a:xfrm>
            <a:off x="-1" y="10"/>
            <a:ext cx="5151179" cy="6857990"/>
          </a:xfrm>
          <a:prstGeom prst="rect">
            <a:avLst/>
          </a:prstGeom>
        </p:spPr>
      </p:pic>
      <p:cxnSp>
        <p:nvCxnSpPr>
          <p:cNvPr id="9" name="Straight Connector 8">
            <a:extLst>
              <a:ext uri="{FF2B5EF4-FFF2-40B4-BE49-F238E27FC236}">
                <a16:creationId xmlns:a16="http://schemas.microsoft.com/office/drawing/2014/main" id="{1503BFE4-729B-D9D0-C17B-501E6AF112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971697"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72D5C4B-15FD-B564-71E0-4783235EE31B}"/>
              </a:ext>
            </a:extLst>
          </p:cNvPr>
          <p:cNvSpPr>
            <a:spLocks noGrp="1"/>
          </p:cNvSpPr>
          <p:nvPr>
            <p:ph idx="1"/>
          </p:nvPr>
        </p:nvSpPr>
        <p:spPr>
          <a:xfrm>
            <a:off x="5868557" y="2551176"/>
            <a:ext cx="5444382" cy="3591207"/>
          </a:xfrm>
        </p:spPr>
        <p:txBody>
          <a:bodyPr>
            <a:normAutofit fontScale="70000" lnSpcReduction="20000"/>
          </a:bodyPr>
          <a:lstStyle/>
          <a:p>
            <a:pPr>
              <a:lnSpc>
                <a:spcPct val="200000"/>
              </a:lnSpc>
            </a:pPr>
            <a:r>
              <a:rPr lang="en-US" sz="2000" dirty="0"/>
              <a:t>Another method of securing source code is by ensuring the codebase is actually written to support security as well</a:t>
            </a:r>
          </a:p>
          <a:p>
            <a:pPr>
              <a:lnSpc>
                <a:spcPct val="200000"/>
              </a:lnSpc>
            </a:pPr>
            <a:r>
              <a:rPr lang="en-US" sz="2000" dirty="0" err="1"/>
              <a:t>Snyk</a:t>
            </a:r>
            <a:r>
              <a:rPr lang="en-US" sz="2000" dirty="0"/>
              <a:t>, a platform that offers development security tools, suggests to avoid hardcoding information that is typically sensitive like API keys and user authentication information</a:t>
            </a:r>
          </a:p>
          <a:p>
            <a:pPr>
              <a:lnSpc>
                <a:spcPct val="200000"/>
              </a:lnSpc>
            </a:pPr>
            <a:r>
              <a:rPr lang="en-US" sz="2000" dirty="0"/>
              <a:t>Consciously following some of the secure coding practices that we’ve covered earlier in this program indirectly supports a secure repository</a:t>
            </a:r>
          </a:p>
          <a:p>
            <a:endParaRPr lang="en-US" sz="2000" dirty="0"/>
          </a:p>
        </p:txBody>
      </p:sp>
    </p:spTree>
    <p:extLst>
      <p:ext uri="{BB962C8B-B14F-4D97-AF65-F5344CB8AC3E}">
        <p14:creationId xmlns:p14="http://schemas.microsoft.com/office/powerpoint/2010/main" val="24566038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B2F8C-CB8F-A159-56BB-B7AB7E358E49}"/>
              </a:ext>
            </a:extLst>
          </p:cNvPr>
          <p:cNvSpPr>
            <a:spLocks noGrp="1"/>
          </p:cNvSpPr>
          <p:nvPr>
            <p:ph type="title"/>
          </p:nvPr>
        </p:nvSpPr>
        <p:spPr>
          <a:xfrm>
            <a:off x="5868557" y="1138036"/>
            <a:ext cx="5444382" cy="1402470"/>
          </a:xfrm>
        </p:spPr>
        <p:txBody>
          <a:bodyPr anchor="t">
            <a:normAutofit/>
          </a:bodyPr>
          <a:lstStyle/>
          <a:p>
            <a:r>
              <a:rPr lang="en-US" sz="3200"/>
              <a:t>Control Repository Access	</a:t>
            </a:r>
          </a:p>
        </p:txBody>
      </p:sp>
      <p:pic>
        <p:nvPicPr>
          <p:cNvPr id="18" name="Picture 17">
            <a:extLst>
              <a:ext uri="{FF2B5EF4-FFF2-40B4-BE49-F238E27FC236}">
                <a16:creationId xmlns:a16="http://schemas.microsoft.com/office/drawing/2014/main" id="{86FE7DE8-CD50-334E-DB97-EEED1B168D05}"/>
              </a:ext>
            </a:extLst>
          </p:cNvPr>
          <p:cNvPicPr>
            <a:picLocks noChangeAspect="1"/>
          </p:cNvPicPr>
          <p:nvPr/>
        </p:nvPicPr>
        <p:blipFill>
          <a:blip r:embed="rId2"/>
          <a:srcRect l="3295" r="54454"/>
          <a:stretch/>
        </p:blipFill>
        <p:spPr>
          <a:xfrm>
            <a:off x="-1" y="10"/>
            <a:ext cx="5151179" cy="6857990"/>
          </a:xfrm>
          <a:prstGeom prst="rect">
            <a:avLst/>
          </a:prstGeom>
        </p:spPr>
      </p:pic>
      <p:cxnSp>
        <p:nvCxnSpPr>
          <p:cNvPr id="22" name="Straight Connector 21">
            <a:extLst>
              <a:ext uri="{FF2B5EF4-FFF2-40B4-BE49-F238E27FC236}">
                <a16:creationId xmlns:a16="http://schemas.microsoft.com/office/drawing/2014/main" id="{1503BFE4-729B-D9D0-C17B-501E6AF112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971697"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BD97BAC-4A7F-6FBB-5954-7A31038D9F3E}"/>
              </a:ext>
            </a:extLst>
          </p:cNvPr>
          <p:cNvSpPr>
            <a:spLocks noGrp="1"/>
          </p:cNvSpPr>
          <p:nvPr>
            <p:ph idx="1"/>
          </p:nvPr>
        </p:nvSpPr>
        <p:spPr>
          <a:xfrm>
            <a:off x="5868557" y="2551176"/>
            <a:ext cx="5444382" cy="3591207"/>
          </a:xfrm>
        </p:spPr>
        <p:txBody>
          <a:bodyPr>
            <a:normAutofit fontScale="62500" lnSpcReduction="20000"/>
          </a:bodyPr>
          <a:lstStyle/>
          <a:p>
            <a:pPr>
              <a:lnSpc>
                <a:spcPct val="220000"/>
              </a:lnSpc>
            </a:pPr>
            <a:r>
              <a:rPr lang="en-US" sz="2000" dirty="0"/>
              <a:t>Controlling access to the shared repository is essential in not only initially securing it, but making sure it stays secure during its lifetime</a:t>
            </a:r>
          </a:p>
          <a:p>
            <a:pPr>
              <a:lnSpc>
                <a:spcPct val="220000"/>
              </a:lnSpc>
            </a:pPr>
            <a:r>
              <a:rPr lang="en-US" sz="2000" dirty="0"/>
              <a:t>This idea is backed by the National Cyber Security Center of the United Kingdom who suggests that enforcing a model of “least privilege” and revoking access when not needed can help to support a secure repository</a:t>
            </a:r>
          </a:p>
          <a:p>
            <a:pPr>
              <a:lnSpc>
                <a:spcPct val="220000"/>
              </a:lnSpc>
            </a:pPr>
            <a:r>
              <a:rPr lang="en-US" sz="2000" dirty="0"/>
              <a:t>The less hands who have higher access, the less chance for corruption</a:t>
            </a:r>
          </a:p>
        </p:txBody>
      </p:sp>
    </p:spTree>
    <p:extLst>
      <p:ext uri="{BB962C8B-B14F-4D97-AF65-F5344CB8AC3E}">
        <p14:creationId xmlns:p14="http://schemas.microsoft.com/office/powerpoint/2010/main" val="25848705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B3623F37-A8C4-480F-BCB1-CF9E49F0C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FEA3E6C2-0820-41EE-816A-5D9A9CB330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6232712" cy="6857997"/>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86D44CD-782F-484A-4A6D-1D449A3E351B}"/>
              </a:ext>
            </a:extLst>
          </p:cNvPr>
          <p:cNvSpPr>
            <a:spLocks noGrp="1"/>
          </p:cNvSpPr>
          <p:nvPr>
            <p:ph type="title"/>
          </p:nvPr>
        </p:nvSpPr>
        <p:spPr>
          <a:xfrm>
            <a:off x="731521" y="1170431"/>
            <a:ext cx="4875904" cy="5138923"/>
          </a:xfrm>
        </p:spPr>
        <p:txBody>
          <a:bodyPr anchor="ctr">
            <a:normAutofit/>
          </a:bodyPr>
          <a:lstStyle/>
          <a:p>
            <a:r>
              <a:rPr lang="en-US" sz="5400">
                <a:solidFill>
                  <a:schemeClr val="tx2"/>
                </a:solidFill>
              </a:rPr>
              <a:t>Review Code Changes</a:t>
            </a:r>
          </a:p>
        </p:txBody>
      </p:sp>
      <p:cxnSp>
        <p:nvCxnSpPr>
          <p:cNvPr id="29" name="Straight Connector 28">
            <a:extLst>
              <a:ext uri="{FF2B5EF4-FFF2-40B4-BE49-F238E27FC236}">
                <a16:creationId xmlns:a16="http://schemas.microsoft.com/office/drawing/2014/main" id="{A2CF87F1-3B54-482D-A798-9F4A99449EC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2568" y="246028"/>
            <a:ext cx="255495" cy="546559"/>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39" name="Content Placeholder 2">
            <a:extLst>
              <a:ext uri="{FF2B5EF4-FFF2-40B4-BE49-F238E27FC236}">
                <a16:creationId xmlns:a16="http://schemas.microsoft.com/office/drawing/2014/main" id="{986C77B5-9F3F-6B4D-BED9-97318433B5A7}"/>
              </a:ext>
            </a:extLst>
          </p:cNvPr>
          <p:cNvSpPr>
            <a:spLocks noGrp="1"/>
          </p:cNvSpPr>
          <p:nvPr>
            <p:ph idx="1"/>
          </p:nvPr>
        </p:nvSpPr>
        <p:spPr>
          <a:xfrm>
            <a:off x="6555441" y="1170432"/>
            <a:ext cx="5002187" cy="5138920"/>
          </a:xfrm>
        </p:spPr>
        <p:txBody>
          <a:bodyPr anchor="ctr">
            <a:normAutofit fontScale="85000" lnSpcReduction="10000"/>
          </a:bodyPr>
          <a:lstStyle/>
          <a:p>
            <a:pPr>
              <a:lnSpc>
                <a:spcPct val="220000"/>
              </a:lnSpc>
            </a:pPr>
            <a:r>
              <a:rPr lang="en-US" sz="1800" dirty="0">
                <a:solidFill>
                  <a:schemeClr val="tx2"/>
                </a:solidFill>
              </a:rPr>
              <a:t>The NCSC also recommends reviewing all potential changes</a:t>
            </a:r>
          </a:p>
          <a:p>
            <a:pPr>
              <a:lnSpc>
                <a:spcPct val="220000"/>
              </a:lnSpc>
            </a:pPr>
            <a:r>
              <a:rPr lang="en-US" sz="1800" dirty="0">
                <a:solidFill>
                  <a:schemeClr val="tx2"/>
                </a:solidFill>
              </a:rPr>
              <a:t>Code reviews can be done manually or can be automated, but the review process is designed to prevent malicious code from being merged into the master branch</a:t>
            </a:r>
          </a:p>
          <a:p>
            <a:pPr>
              <a:lnSpc>
                <a:spcPct val="220000"/>
              </a:lnSpc>
            </a:pPr>
            <a:r>
              <a:rPr lang="en-US" sz="1800" dirty="0">
                <a:solidFill>
                  <a:schemeClr val="tx2"/>
                </a:solidFill>
              </a:rPr>
              <a:t>Reviews can also catch vulnerabilities that can be later exploited by external forces, making it evermore important to include them during the SDLC</a:t>
            </a:r>
          </a:p>
        </p:txBody>
      </p:sp>
      <p:cxnSp>
        <p:nvCxnSpPr>
          <p:cNvPr id="31" name="Straight Connector 30">
            <a:extLst>
              <a:ext uri="{FF2B5EF4-FFF2-40B4-BE49-F238E27FC236}">
                <a16:creationId xmlns:a16="http://schemas.microsoft.com/office/drawing/2014/main" id="{C3994C9B-C550-4E20-89C5-83F12CB5A90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0441" y="6522756"/>
            <a:ext cx="10717187" cy="0"/>
          </a:xfrm>
          <a:prstGeom prst="line">
            <a:avLst/>
          </a:prstGeom>
          <a:ln w="12700" cap="sq">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33" name="Group 32">
            <a:extLst>
              <a:ext uri="{FF2B5EF4-FFF2-40B4-BE49-F238E27FC236}">
                <a16:creationId xmlns:a16="http://schemas.microsoft.com/office/drawing/2014/main" id="{B16AE491-4898-437E-9E32-86A2F19209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2829917" y="6400800"/>
            <a:ext cx="338328" cy="240175"/>
            <a:chOff x="4089400" y="933450"/>
            <a:chExt cx="338328" cy="341938"/>
          </a:xfrm>
        </p:grpSpPr>
        <p:cxnSp>
          <p:nvCxnSpPr>
            <p:cNvPr id="34" name="Straight Connector 33">
              <a:extLst>
                <a:ext uri="{FF2B5EF4-FFF2-40B4-BE49-F238E27FC236}">
                  <a16:creationId xmlns:a16="http://schemas.microsoft.com/office/drawing/2014/main" id="{17F55C76-861C-49BA-925A-099CA01184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258564" y="933450"/>
              <a:ext cx="0" cy="34193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9494BE9A-C1C3-41FE-B2E9-6DBE5EBA2E3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089400" y="1104419"/>
              <a:ext cx="338328"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046485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26" name="Group 25">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27" name="Freeform: Shape 26">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Shape 27">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Shape 28">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D4389D55-E288-0776-5EF8-BC6862DAAFB2}"/>
              </a:ext>
            </a:extLst>
          </p:cNvPr>
          <p:cNvSpPr>
            <a:spLocks noGrp="1"/>
          </p:cNvSpPr>
          <p:nvPr>
            <p:ph type="title"/>
          </p:nvPr>
        </p:nvSpPr>
        <p:spPr>
          <a:xfrm>
            <a:off x="640080" y="1243013"/>
            <a:ext cx="3855720" cy="4371974"/>
          </a:xfrm>
        </p:spPr>
        <p:txBody>
          <a:bodyPr>
            <a:normAutofit/>
          </a:bodyPr>
          <a:lstStyle/>
          <a:p>
            <a:r>
              <a:rPr lang="en-US" sz="3600">
                <a:solidFill>
                  <a:schemeClr val="tx2"/>
                </a:solidFill>
              </a:rPr>
              <a:t>Choosing the Right Repository	</a:t>
            </a:r>
          </a:p>
        </p:txBody>
      </p:sp>
      <p:sp>
        <p:nvSpPr>
          <p:cNvPr id="30" name="Content Placeholder 2">
            <a:extLst>
              <a:ext uri="{FF2B5EF4-FFF2-40B4-BE49-F238E27FC236}">
                <a16:creationId xmlns:a16="http://schemas.microsoft.com/office/drawing/2014/main" id="{17F67F6D-EAD4-BA3C-B605-0C99D5D411E2}"/>
              </a:ext>
            </a:extLst>
          </p:cNvPr>
          <p:cNvSpPr>
            <a:spLocks noGrp="1"/>
          </p:cNvSpPr>
          <p:nvPr>
            <p:ph idx="1"/>
          </p:nvPr>
        </p:nvSpPr>
        <p:spPr>
          <a:xfrm>
            <a:off x="6172200" y="804672"/>
            <a:ext cx="5221224" cy="5230368"/>
          </a:xfrm>
        </p:spPr>
        <p:txBody>
          <a:bodyPr anchor="ctr">
            <a:normAutofit fontScale="92500" lnSpcReduction="10000"/>
          </a:bodyPr>
          <a:lstStyle/>
          <a:p>
            <a:pPr>
              <a:lnSpc>
                <a:spcPct val="200000"/>
              </a:lnSpc>
            </a:pPr>
            <a:r>
              <a:rPr lang="en-US" sz="1800" dirty="0">
                <a:solidFill>
                  <a:schemeClr val="tx2"/>
                </a:solidFill>
              </a:rPr>
              <a:t>Ultimately, there are some factors that are out of your organization’s control when it comes to maintaining a secure repository, which is why choosing the right platform is important</a:t>
            </a:r>
          </a:p>
          <a:p>
            <a:pPr>
              <a:lnSpc>
                <a:spcPct val="200000"/>
              </a:lnSpc>
            </a:pPr>
            <a:r>
              <a:rPr lang="en-US" sz="1800" dirty="0">
                <a:solidFill>
                  <a:schemeClr val="tx2"/>
                </a:solidFill>
              </a:rPr>
              <a:t>Learn the infrastructure of the platform that you are using to store code and as the NCSC suggests, challenge it against recognized cloud security principles</a:t>
            </a:r>
          </a:p>
          <a:p>
            <a:pPr>
              <a:lnSpc>
                <a:spcPct val="200000"/>
              </a:lnSpc>
            </a:pPr>
            <a:r>
              <a:rPr lang="en-US" sz="1800" dirty="0">
                <a:solidFill>
                  <a:schemeClr val="tx2"/>
                </a:solidFill>
              </a:rPr>
              <a:t>Study the features/tools that are available for securing stored code and </a:t>
            </a:r>
            <a:r>
              <a:rPr lang="en-US" sz="1800" b="1" dirty="0">
                <a:solidFill>
                  <a:schemeClr val="tx2"/>
                </a:solidFill>
              </a:rPr>
              <a:t>use</a:t>
            </a:r>
            <a:r>
              <a:rPr lang="en-US" sz="1800" dirty="0">
                <a:solidFill>
                  <a:schemeClr val="tx2"/>
                </a:solidFill>
              </a:rPr>
              <a:t> them </a:t>
            </a:r>
          </a:p>
        </p:txBody>
      </p:sp>
    </p:spTree>
    <p:extLst>
      <p:ext uri="{BB962C8B-B14F-4D97-AF65-F5344CB8AC3E}">
        <p14:creationId xmlns:p14="http://schemas.microsoft.com/office/powerpoint/2010/main" val="10268660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F93FC-0982-FE1F-78AE-80848EAEF86D}"/>
              </a:ext>
            </a:extLst>
          </p:cNvPr>
          <p:cNvSpPr>
            <a:spLocks noGrp="1"/>
          </p:cNvSpPr>
          <p:nvPr>
            <p:ph type="title"/>
          </p:nvPr>
        </p:nvSpPr>
        <p:spPr/>
        <p:txBody>
          <a:bodyPr/>
          <a:lstStyle/>
          <a:p>
            <a:r>
              <a:rPr lang="en-US" dirty="0"/>
              <a:t>Resources</a:t>
            </a:r>
          </a:p>
        </p:txBody>
      </p:sp>
      <p:sp>
        <p:nvSpPr>
          <p:cNvPr id="3" name="Content Placeholder 2">
            <a:extLst>
              <a:ext uri="{FF2B5EF4-FFF2-40B4-BE49-F238E27FC236}">
                <a16:creationId xmlns:a16="http://schemas.microsoft.com/office/drawing/2014/main" id="{7EF3432B-57B1-1CDD-13A2-F42C5EF8F841}"/>
              </a:ext>
            </a:extLst>
          </p:cNvPr>
          <p:cNvSpPr>
            <a:spLocks noGrp="1"/>
          </p:cNvSpPr>
          <p:nvPr>
            <p:ph idx="1"/>
          </p:nvPr>
        </p:nvSpPr>
        <p:spPr/>
        <p:txBody>
          <a:bodyPr>
            <a:normAutofit fontScale="77500" lnSpcReduction="20000"/>
          </a:bodyPr>
          <a:lstStyle/>
          <a:p>
            <a:pPr>
              <a:lnSpc>
                <a:spcPct val="200000"/>
              </a:lnSpc>
            </a:pPr>
            <a:r>
              <a:rPr lang="en-US" dirty="0"/>
              <a:t>Falco, S. (2024, September 12). What is Commit Signing in Git? freeCodeCamp.org. https://www.freecodecamp.org/news/what-is-commit-signing-in-git/</a:t>
            </a:r>
          </a:p>
          <a:p>
            <a:pPr>
              <a:lnSpc>
                <a:spcPct val="200000"/>
              </a:lnSpc>
            </a:pPr>
            <a:r>
              <a:rPr lang="en-US" dirty="0"/>
              <a:t>Protect your code repository. (n.d.). </a:t>
            </a:r>
            <a:r>
              <a:rPr lang="en-US" dirty="0">
                <a:hlinkClick r:id="rId2"/>
              </a:rPr>
              <a:t>https://www.ncsc.gov.uk/collection/developers-collection/principles/protect-your-code-repository</a:t>
            </a:r>
            <a:endParaRPr lang="en-US" dirty="0"/>
          </a:p>
          <a:p>
            <a:pPr>
              <a:lnSpc>
                <a:spcPct val="200000"/>
              </a:lnSpc>
            </a:pPr>
            <a:r>
              <a:rPr lang="en-US" dirty="0" err="1"/>
              <a:t>Snyk</a:t>
            </a:r>
            <a:r>
              <a:rPr lang="en-US" dirty="0"/>
              <a:t>. (2023, November 16). Securing Source Code in Repositories is Essential: How To Get Started. </a:t>
            </a:r>
            <a:r>
              <a:rPr lang="en-US" dirty="0">
                <a:hlinkClick r:id="rId3"/>
              </a:rPr>
              <a:t>https://snyk.io/learn/securing-source-code-repositories/</a:t>
            </a:r>
            <a:endParaRPr lang="en-US" dirty="0"/>
          </a:p>
          <a:p>
            <a:pPr>
              <a:lnSpc>
                <a:spcPct val="200000"/>
              </a:lnSpc>
            </a:pPr>
            <a:endParaRPr lang="en-US" dirty="0"/>
          </a:p>
        </p:txBody>
      </p:sp>
    </p:spTree>
    <p:extLst>
      <p:ext uri="{BB962C8B-B14F-4D97-AF65-F5344CB8AC3E}">
        <p14:creationId xmlns:p14="http://schemas.microsoft.com/office/powerpoint/2010/main" val="37889465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109</TotalTime>
  <Words>509</Words>
  <Application>Microsoft Office PowerPoint</Application>
  <PresentationFormat>Widescreen</PresentationFormat>
  <Paragraphs>32</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Aptos</vt:lpstr>
      <vt:lpstr>Aptos Display</vt:lpstr>
      <vt:lpstr>Arial</vt:lpstr>
      <vt:lpstr>Office Theme</vt:lpstr>
      <vt:lpstr>Security Controls in Shared Source Code Repositories</vt:lpstr>
      <vt:lpstr>What is Source Code Security?</vt:lpstr>
      <vt:lpstr>Code Signing</vt:lpstr>
      <vt:lpstr>In-Code Security Practices</vt:lpstr>
      <vt:lpstr>Control Repository Access </vt:lpstr>
      <vt:lpstr>Review Code Changes</vt:lpstr>
      <vt:lpstr>Choosing the Right Repository </vt:lpstr>
      <vt:lpstr>Resources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ERIC WILLIAMS</dc:creator>
  <cp:lastModifiedBy>ERIC WILLIAMS</cp:lastModifiedBy>
  <cp:revision>1</cp:revision>
  <dcterms:created xsi:type="dcterms:W3CDTF">2024-10-06T19:31:50Z</dcterms:created>
  <dcterms:modified xsi:type="dcterms:W3CDTF">2024-10-06T21:21:50Z</dcterms:modified>
</cp:coreProperties>
</file>