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44" d="100"/>
          <a:sy n="144" d="100"/>
        </p:scale>
        <p:origin x="13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2F0F46A-6B94-4FE0-B92B-DEF16812F78A}"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A7775549-4884-4208-B514-C6F6B1AAE087}">
      <dgm:prSet/>
      <dgm:spPr/>
      <dgm:t>
        <a:bodyPr/>
        <a:lstStyle/>
        <a:p>
          <a:r>
            <a:rPr lang="en-US"/>
            <a:t>As described by Brigham and Women’s Faulkner Hospital, a “just” culture is one in which organizations, specifically employees, are accountable for their choices and reporting issues</a:t>
          </a:r>
        </a:p>
      </dgm:t>
    </dgm:pt>
    <dgm:pt modelId="{F019D8E2-3374-4C55-B8DE-04B1E7E5327E}" type="parTrans" cxnId="{CAEA2D47-9F02-47B2-97EA-F5C882357697}">
      <dgm:prSet/>
      <dgm:spPr/>
      <dgm:t>
        <a:bodyPr/>
        <a:lstStyle/>
        <a:p>
          <a:endParaRPr lang="en-US"/>
        </a:p>
      </dgm:t>
    </dgm:pt>
    <dgm:pt modelId="{0084AE72-F0B1-4F4A-AC82-07A49D15DF75}" type="sibTrans" cxnId="{CAEA2D47-9F02-47B2-97EA-F5C882357697}">
      <dgm:prSet/>
      <dgm:spPr/>
      <dgm:t>
        <a:bodyPr/>
        <a:lstStyle/>
        <a:p>
          <a:endParaRPr lang="en-US"/>
        </a:p>
      </dgm:t>
    </dgm:pt>
    <dgm:pt modelId="{6A380464-2BE6-4106-89BF-F2BE6A72D746}">
      <dgm:prSet/>
      <dgm:spPr/>
      <dgm:t>
        <a:bodyPr/>
        <a:lstStyle/>
        <a:p>
          <a:r>
            <a:rPr lang="en-US"/>
            <a:t>A just culture revolves around fairness, accountability, and transparency to ensure mistakes are fairly addressed individuals can safely learn from them</a:t>
          </a:r>
        </a:p>
      </dgm:t>
    </dgm:pt>
    <dgm:pt modelId="{11F4BF3B-D778-4D4F-9FAD-78447781A36C}" type="parTrans" cxnId="{A5FBE9EF-AB41-4815-88B9-A87451FCE82B}">
      <dgm:prSet/>
      <dgm:spPr/>
      <dgm:t>
        <a:bodyPr/>
        <a:lstStyle/>
        <a:p>
          <a:endParaRPr lang="en-US"/>
        </a:p>
      </dgm:t>
    </dgm:pt>
    <dgm:pt modelId="{34D8F824-E180-4ECF-B5D5-C09763DFAD42}" type="sibTrans" cxnId="{A5FBE9EF-AB41-4815-88B9-A87451FCE82B}">
      <dgm:prSet/>
      <dgm:spPr/>
      <dgm:t>
        <a:bodyPr/>
        <a:lstStyle/>
        <a:p>
          <a:endParaRPr lang="en-US"/>
        </a:p>
      </dgm:t>
    </dgm:pt>
    <dgm:pt modelId="{E9A3C473-919B-4CA8-9289-11A40316E658}" type="pres">
      <dgm:prSet presAssocID="{A2F0F46A-6B94-4FE0-B92B-DEF16812F78A}" presName="hierChild1" presStyleCnt="0">
        <dgm:presLayoutVars>
          <dgm:chPref val="1"/>
          <dgm:dir/>
          <dgm:animOne val="branch"/>
          <dgm:animLvl val="lvl"/>
          <dgm:resizeHandles/>
        </dgm:presLayoutVars>
      </dgm:prSet>
      <dgm:spPr/>
    </dgm:pt>
    <dgm:pt modelId="{53A3CABF-F0D0-49F8-AB80-2CB96332245F}" type="pres">
      <dgm:prSet presAssocID="{A7775549-4884-4208-B514-C6F6B1AAE087}" presName="hierRoot1" presStyleCnt="0"/>
      <dgm:spPr/>
    </dgm:pt>
    <dgm:pt modelId="{A687E4D7-1D41-4540-871A-242264086236}" type="pres">
      <dgm:prSet presAssocID="{A7775549-4884-4208-B514-C6F6B1AAE087}" presName="composite" presStyleCnt="0"/>
      <dgm:spPr/>
    </dgm:pt>
    <dgm:pt modelId="{BC871DE3-C80C-46CD-A4CE-E38804B2E025}" type="pres">
      <dgm:prSet presAssocID="{A7775549-4884-4208-B514-C6F6B1AAE087}" presName="background" presStyleLbl="node0" presStyleIdx="0" presStyleCnt="2"/>
      <dgm:spPr/>
    </dgm:pt>
    <dgm:pt modelId="{7F1EE316-6031-4249-B564-D6E11EE7D4F6}" type="pres">
      <dgm:prSet presAssocID="{A7775549-4884-4208-B514-C6F6B1AAE087}" presName="text" presStyleLbl="fgAcc0" presStyleIdx="0" presStyleCnt="2">
        <dgm:presLayoutVars>
          <dgm:chPref val="3"/>
        </dgm:presLayoutVars>
      </dgm:prSet>
      <dgm:spPr/>
    </dgm:pt>
    <dgm:pt modelId="{EF8CE767-FC93-49A6-92F1-A6886A774927}" type="pres">
      <dgm:prSet presAssocID="{A7775549-4884-4208-B514-C6F6B1AAE087}" presName="hierChild2" presStyleCnt="0"/>
      <dgm:spPr/>
    </dgm:pt>
    <dgm:pt modelId="{66B61744-6899-4E0C-8D0D-91A42AAA78C6}" type="pres">
      <dgm:prSet presAssocID="{6A380464-2BE6-4106-89BF-F2BE6A72D746}" presName="hierRoot1" presStyleCnt="0"/>
      <dgm:spPr/>
    </dgm:pt>
    <dgm:pt modelId="{2FE6E49B-CDA8-4C5E-9255-72586987EDA2}" type="pres">
      <dgm:prSet presAssocID="{6A380464-2BE6-4106-89BF-F2BE6A72D746}" presName="composite" presStyleCnt="0"/>
      <dgm:spPr/>
    </dgm:pt>
    <dgm:pt modelId="{B2DA6CB8-D35C-4EE4-A95E-C26440DE20DD}" type="pres">
      <dgm:prSet presAssocID="{6A380464-2BE6-4106-89BF-F2BE6A72D746}" presName="background" presStyleLbl="node0" presStyleIdx="1" presStyleCnt="2"/>
      <dgm:spPr/>
    </dgm:pt>
    <dgm:pt modelId="{56FFA6AC-17B5-4B5F-A259-DC7C6BD568F5}" type="pres">
      <dgm:prSet presAssocID="{6A380464-2BE6-4106-89BF-F2BE6A72D746}" presName="text" presStyleLbl="fgAcc0" presStyleIdx="1" presStyleCnt="2">
        <dgm:presLayoutVars>
          <dgm:chPref val="3"/>
        </dgm:presLayoutVars>
      </dgm:prSet>
      <dgm:spPr/>
    </dgm:pt>
    <dgm:pt modelId="{B3B478AC-E818-445F-A247-D936DB9154C0}" type="pres">
      <dgm:prSet presAssocID="{6A380464-2BE6-4106-89BF-F2BE6A72D746}" presName="hierChild2" presStyleCnt="0"/>
      <dgm:spPr/>
    </dgm:pt>
  </dgm:ptLst>
  <dgm:cxnLst>
    <dgm:cxn modelId="{CAEA2D47-9F02-47B2-97EA-F5C882357697}" srcId="{A2F0F46A-6B94-4FE0-B92B-DEF16812F78A}" destId="{A7775549-4884-4208-B514-C6F6B1AAE087}" srcOrd="0" destOrd="0" parTransId="{F019D8E2-3374-4C55-B8DE-04B1E7E5327E}" sibTransId="{0084AE72-F0B1-4F4A-AC82-07A49D15DF75}"/>
    <dgm:cxn modelId="{B8130257-0A9E-41DD-8EA7-33FC212BB25A}" type="presOf" srcId="{6A380464-2BE6-4106-89BF-F2BE6A72D746}" destId="{56FFA6AC-17B5-4B5F-A259-DC7C6BD568F5}" srcOrd="0" destOrd="0" presId="urn:microsoft.com/office/officeart/2005/8/layout/hierarchy1"/>
    <dgm:cxn modelId="{0F1BBA86-DCC4-4A7C-9893-7F244AF3ABF0}" type="presOf" srcId="{A7775549-4884-4208-B514-C6F6B1AAE087}" destId="{7F1EE316-6031-4249-B564-D6E11EE7D4F6}" srcOrd="0" destOrd="0" presId="urn:microsoft.com/office/officeart/2005/8/layout/hierarchy1"/>
    <dgm:cxn modelId="{EC8570B2-491F-4FAE-ABD3-D21D72EC1DC9}" type="presOf" srcId="{A2F0F46A-6B94-4FE0-B92B-DEF16812F78A}" destId="{E9A3C473-919B-4CA8-9289-11A40316E658}" srcOrd="0" destOrd="0" presId="urn:microsoft.com/office/officeart/2005/8/layout/hierarchy1"/>
    <dgm:cxn modelId="{A5FBE9EF-AB41-4815-88B9-A87451FCE82B}" srcId="{A2F0F46A-6B94-4FE0-B92B-DEF16812F78A}" destId="{6A380464-2BE6-4106-89BF-F2BE6A72D746}" srcOrd="1" destOrd="0" parTransId="{11F4BF3B-D778-4D4F-9FAD-78447781A36C}" sibTransId="{34D8F824-E180-4ECF-B5D5-C09763DFAD42}"/>
    <dgm:cxn modelId="{964D1A15-1CE4-4FBB-BA03-FD64AABB869D}" type="presParOf" srcId="{E9A3C473-919B-4CA8-9289-11A40316E658}" destId="{53A3CABF-F0D0-49F8-AB80-2CB96332245F}" srcOrd="0" destOrd="0" presId="urn:microsoft.com/office/officeart/2005/8/layout/hierarchy1"/>
    <dgm:cxn modelId="{35BC5F7D-BB55-472D-B7E7-1ED96C00725D}" type="presParOf" srcId="{53A3CABF-F0D0-49F8-AB80-2CB96332245F}" destId="{A687E4D7-1D41-4540-871A-242264086236}" srcOrd="0" destOrd="0" presId="urn:microsoft.com/office/officeart/2005/8/layout/hierarchy1"/>
    <dgm:cxn modelId="{59E6CA72-7755-44C8-AA9F-7E33BB06D4D7}" type="presParOf" srcId="{A687E4D7-1D41-4540-871A-242264086236}" destId="{BC871DE3-C80C-46CD-A4CE-E38804B2E025}" srcOrd="0" destOrd="0" presId="urn:microsoft.com/office/officeart/2005/8/layout/hierarchy1"/>
    <dgm:cxn modelId="{82C3418A-98B4-4A60-936B-A92E4762B32E}" type="presParOf" srcId="{A687E4D7-1D41-4540-871A-242264086236}" destId="{7F1EE316-6031-4249-B564-D6E11EE7D4F6}" srcOrd="1" destOrd="0" presId="urn:microsoft.com/office/officeart/2005/8/layout/hierarchy1"/>
    <dgm:cxn modelId="{6E83820E-39CC-4198-90F9-DBD88FA7AEE0}" type="presParOf" srcId="{53A3CABF-F0D0-49F8-AB80-2CB96332245F}" destId="{EF8CE767-FC93-49A6-92F1-A6886A774927}" srcOrd="1" destOrd="0" presId="urn:microsoft.com/office/officeart/2005/8/layout/hierarchy1"/>
    <dgm:cxn modelId="{AB108FD3-965A-4D17-83EA-385F291CA569}" type="presParOf" srcId="{E9A3C473-919B-4CA8-9289-11A40316E658}" destId="{66B61744-6899-4E0C-8D0D-91A42AAA78C6}" srcOrd="1" destOrd="0" presId="urn:microsoft.com/office/officeart/2005/8/layout/hierarchy1"/>
    <dgm:cxn modelId="{92C8ABD9-432B-4216-A677-780EC9B3AF29}" type="presParOf" srcId="{66B61744-6899-4E0C-8D0D-91A42AAA78C6}" destId="{2FE6E49B-CDA8-4C5E-9255-72586987EDA2}" srcOrd="0" destOrd="0" presId="urn:microsoft.com/office/officeart/2005/8/layout/hierarchy1"/>
    <dgm:cxn modelId="{EDD422A5-9235-4B6A-BC4B-71021FFF8763}" type="presParOf" srcId="{2FE6E49B-CDA8-4C5E-9255-72586987EDA2}" destId="{B2DA6CB8-D35C-4EE4-A95E-C26440DE20DD}" srcOrd="0" destOrd="0" presId="urn:microsoft.com/office/officeart/2005/8/layout/hierarchy1"/>
    <dgm:cxn modelId="{3F9FD6BA-4123-4154-BE4B-6368DAD7DEA3}" type="presParOf" srcId="{2FE6E49B-CDA8-4C5E-9255-72586987EDA2}" destId="{56FFA6AC-17B5-4B5F-A259-DC7C6BD568F5}" srcOrd="1" destOrd="0" presId="urn:microsoft.com/office/officeart/2005/8/layout/hierarchy1"/>
    <dgm:cxn modelId="{234692E6-C04E-43B1-8F84-93C618AF998E}" type="presParOf" srcId="{66B61744-6899-4E0C-8D0D-91A42AAA78C6}" destId="{B3B478AC-E818-445F-A247-D936DB9154C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02EDC7-0FA7-4323-A973-AFD5753D49A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D743489-F1EE-44E5-A8CB-5C802584DF22}">
      <dgm:prSet/>
      <dgm:spPr/>
      <dgm:t>
        <a:bodyPr/>
        <a:lstStyle/>
        <a:p>
          <a:pPr>
            <a:lnSpc>
              <a:spcPct val="100000"/>
            </a:lnSpc>
          </a:pPr>
          <a:r>
            <a:rPr lang="en-US"/>
            <a:t>The Just Culture Company is a part of a two-business unit with The Trajectories Company</a:t>
          </a:r>
        </a:p>
      </dgm:t>
    </dgm:pt>
    <dgm:pt modelId="{40A8FE3D-B250-45A6-839A-6242B836F334}" type="parTrans" cxnId="{62F5810F-F107-4692-8F29-9D6821600173}">
      <dgm:prSet/>
      <dgm:spPr/>
      <dgm:t>
        <a:bodyPr/>
        <a:lstStyle/>
        <a:p>
          <a:endParaRPr lang="en-US"/>
        </a:p>
      </dgm:t>
    </dgm:pt>
    <dgm:pt modelId="{145E678B-71C6-4433-A07B-F8F031D6E35C}" type="sibTrans" cxnId="{62F5810F-F107-4692-8F29-9D6821600173}">
      <dgm:prSet/>
      <dgm:spPr/>
      <dgm:t>
        <a:bodyPr/>
        <a:lstStyle/>
        <a:p>
          <a:endParaRPr lang="en-US"/>
        </a:p>
      </dgm:t>
    </dgm:pt>
    <dgm:pt modelId="{EC892A50-338A-4B7D-8AC7-B6FD9B1172C7}">
      <dgm:prSet/>
      <dgm:spPr/>
      <dgm:t>
        <a:bodyPr/>
        <a:lstStyle/>
        <a:p>
          <a:pPr>
            <a:lnSpc>
              <a:spcPct val="100000"/>
            </a:lnSpc>
          </a:pPr>
          <a:r>
            <a:rPr lang="en-US"/>
            <a:t>The Trajectories Company exists to help organizations measure and respond to risk while The Just Culture company is there to help organizations reach a standard of accountability in the workplace</a:t>
          </a:r>
        </a:p>
      </dgm:t>
    </dgm:pt>
    <dgm:pt modelId="{9CE90BE3-8640-44B8-98C2-9BDA60296B8C}" type="parTrans" cxnId="{2F6CB3A8-6182-41F0-8D7B-AAFC0FDB324A}">
      <dgm:prSet/>
      <dgm:spPr/>
      <dgm:t>
        <a:bodyPr/>
        <a:lstStyle/>
        <a:p>
          <a:endParaRPr lang="en-US"/>
        </a:p>
      </dgm:t>
    </dgm:pt>
    <dgm:pt modelId="{E0DD0A6A-8709-4CED-9E24-BFFC055864EC}" type="sibTrans" cxnId="{2F6CB3A8-6182-41F0-8D7B-AAFC0FDB324A}">
      <dgm:prSet/>
      <dgm:spPr/>
      <dgm:t>
        <a:bodyPr/>
        <a:lstStyle/>
        <a:p>
          <a:endParaRPr lang="en-US"/>
        </a:p>
      </dgm:t>
    </dgm:pt>
    <dgm:pt modelId="{9739A2E7-02C9-4BF9-9DAC-B9643CDB79D0}">
      <dgm:prSet/>
      <dgm:spPr/>
      <dgm:t>
        <a:bodyPr/>
        <a:lstStyle/>
        <a:p>
          <a:pPr>
            <a:lnSpc>
              <a:spcPct val="100000"/>
            </a:lnSpc>
          </a:pPr>
          <a:r>
            <a:rPr lang="en-US"/>
            <a:t>The Just Culture company provides learning material and certification to those looking to implement it in their own organizations</a:t>
          </a:r>
        </a:p>
      </dgm:t>
    </dgm:pt>
    <dgm:pt modelId="{209E1318-7A1C-4ED3-BAFC-323E03399F58}" type="parTrans" cxnId="{9E57750B-3E9D-4274-BD25-EE6239FF53AA}">
      <dgm:prSet/>
      <dgm:spPr/>
      <dgm:t>
        <a:bodyPr/>
        <a:lstStyle/>
        <a:p>
          <a:endParaRPr lang="en-US"/>
        </a:p>
      </dgm:t>
    </dgm:pt>
    <dgm:pt modelId="{6E7A5492-3B1A-410E-813A-994349BBE7C3}" type="sibTrans" cxnId="{9E57750B-3E9D-4274-BD25-EE6239FF53AA}">
      <dgm:prSet/>
      <dgm:spPr/>
      <dgm:t>
        <a:bodyPr/>
        <a:lstStyle/>
        <a:p>
          <a:endParaRPr lang="en-US"/>
        </a:p>
      </dgm:t>
    </dgm:pt>
    <dgm:pt modelId="{A39023C4-0543-46D4-94F7-5270F0EA16CC}" type="pres">
      <dgm:prSet presAssocID="{FE02EDC7-0FA7-4323-A973-AFD5753D49A5}" presName="root" presStyleCnt="0">
        <dgm:presLayoutVars>
          <dgm:dir/>
          <dgm:resizeHandles val="exact"/>
        </dgm:presLayoutVars>
      </dgm:prSet>
      <dgm:spPr/>
    </dgm:pt>
    <dgm:pt modelId="{D5713B67-19A7-49F4-B490-F46DA4BF5B8A}" type="pres">
      <dgm:prSet presAssocID="{6D743489-F1EE-44E5-A8CB-5C802584DF22}" presName="compNode" presStyleCnt="0"/>
      <dgm:spPr/>
    </dgm:pt>
    <dgm:pt modelId="{45A6068E-7D83-4067-B793-3806372578D1}" type="pres">
      <dgm:prSet presAssocID="{6D743489-F1EE-44E5-A8CB-5C802584DF22}" presName="bgRect" presStyleLbl="bgShp" presStyleIdx="0" presStyleCnt="3"/>
      <dgm:spPr/>
    </dgm:pt>
    <dgm:pt modelId="{9A34E31A-388F-4CE3-B251-619F8B68BA5A}" type="pres">
      <dgm:prSet presAssocID="{6D743489-F1EE-44E5-A8CB-5C802584DF2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50F09524-E03E-449E-9230-6C3EBCC57AFC}" type="pres">
      <dgm:prSet presAssocID="{6D743489-F1EE-44E5-A8CB-5C802584DF22}" presName="spaceRect" presStyleCnt="0"/>
      <dgm:spPr/>
    </dgm:pt>
    <dgm:pt modelId="{F7DEB6CF-3121-4FFD-8358-E337B8C6F0F6}" type="pres">
      <dgm:prSet presAssocID="{6D743489-F1EE-44E5-A8CB-5C802584DF22}" presName="parTx" presStyleLbl="revTx" presStyleIdx="0" presStyleCnt="3">
        <dgm:presLayoutVars>
          <dgm:chMax val="0"/>
          <dgm:chPref val="0"/>
        </dgm:presLayoutVars>
      </dgm:prSet>
      <dgm:spPr/>
    </dgm:pt>
    <dgm:pt modelId="{795C3B35-7232-4076-91CB-53F0EED38F19}" type="pres">
      <dgm:prSet presAssocID="{145E678B-71C6-4433-A07B-F8F031D6E35C}" presName="sibTrans" presStyleCnt="0"/>
      <dgm:spPr/>
    </dgm:pt>
    <dgm:pt modelId="{C15467FA-DA80-44CA-87B3-F861993F0A28}" type="pres">
      <dgm:prSet presAssocID="{EC892A50-338A-4B7D-8AC7-B6FD9B1172C7}" presName="compNode" presStyleCnt="0"/>
      <dgm:spPr/>
    </dgm:pt>
    <dgm:pt modelId="{E2FFF5D6-1D0D-4A13-86EA-5C3338ED8751}" type="pres">
      <dgm:prSet presAssocID="{EC892A50-338A-4B7D-8AC7-B6FD9B1172C7}" presName="bgRect" presStyleLbl="bgShp" presStyleIdx="1" presStyleCnt="3"/>
      <dgm:spPr/>
    </dgm:pt>
    <dgm:pt modelId="{9DDB7E8B-122B-4645-BFA6-FBA68A2945C6}" type="pres">
      <dgm:prSet presAssocID="{EC892A50-338A-4B7D-8AC7-B6FD9B1172C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CB6F7E73-D1E4-4AA7-AA36-7C82CB9631FB}" type="pres">
      <dgm:prSet presAssocID="{EC892A50-338A-4B7D-8AC7-B6FD9B1172C7}" presName="spaceRect" presStyleCnt="0"/>
      <dgm:spPr/>
    </dgm:pt>
    <dgm:pt modelId="{BA477A75-889A-4064-9003-E315EE42FC50}" type="pres">
      <dgm:prSet presAssocID="{EC892A50-338A-4B7D-8AC7-B6FD9B1172C7}" presName="parTx" presStyleLbl="revTx" presStyleIdx="1" presStyleCnt="3">
        <dgm:presLayoutVars>
          <dgm:chMax val="0"/>
          <dgm:chPref val="0"/>
        </dgm:presLayoutVars>
      </dgm:prSet>
      <dgm:spPr/>
    </dgm:pt>
    <dgm:pt modelId="{E9903B30-46D5-4181-A489-E28DD2675BCE}" type="pres">
      <dgm:prSet presAssocID="{E0DD0A6A-8709-4CED-9E24-BFFC055864EC}" presName="sibTrans" presStyleCnt="0"/>
      <dgm:spPr/>
    </dgm:pt>
    <dgm:pt modelId="{FE4A4C20-06BF-46AF-A6CE-833F11F26E2C}" type="pres">
      <dgm:prSet presAssocID="{9739A2E7-02C9-4BF9-9DAC-B9643CDB79D0}" presName="compNode" presStyleCnt="0"/>
      <dgm:spPr/>
    </dgm:pt>
    <dgm:pt modelId="{AFA96E72-8DB7-4072-B694-690C2B68CB80}" type="pres">
      <dgm:prSet presAssocID="{9739A2E7-02C9-4BF9-9DAC-B9643CDB79D0}" presName="bgRect" presStyleLbl="bgShp" presStyleIdx="2" presStyleCnt="3"/>
      <dgm:spPr/>
    </dgm:pt>
    <dgm:pt modelId="{42E49BDC-0786-465F-89B0-AC769C7C56E2}" type="pres">
      <dgm:prSet presAssocID="{9739A2E7-02C9-4BF9-9DAC-B9643CDB79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assroom"/>
        </a:ext>
      </dgm:extLst>
    </dgm:pt>
    <dgm:pt modelId="{C974AE18-CA7E-4ADB-8BFC-12D7E72CCE37}" type="pres">
      <dgm:prSet presAssocID="{9739A2E7-02C9-4BF9-9DAC-B9643CDB79D0}" presName="spaceRect" presStyleCnt="0"/>
      <dgm:spPr/>
    </dgm:pt>
    <dgm:pt modelId="{C4C3D7C5-715A-47C0-B2B3-98E406CC7351}" type="pres">
      <dgm:prSet presAssocID="{9739A2E7-02C9-4BF9-9DAC-B9643CDB79D0}" presName="parTx" presStyleLbl="revTx" presStyleIdx="2" presStyleCnt="3">
        <dgm:presLayoutVars>
          <dgm:chMax val="0"/>
          <dgm:chPref val="0"/>
        </dgm:presLayoutVars>
      </dgm:prSet>
      <dgm:spPr/>
    </dgm:pt>
  </dgm:ptLst>
  <dgm:cxnLst>
    <dgm:cxn modelId="{9E57750B-3E9D-4274-BD25-EE6239FF53AA}" srcId="{FE02EDC7-0FA7-4323-A973-AFD5753D49A5}" destId="{9739A2E7-02C9-4BF9-9DAC-B9643CDB79D0}" srcOrd="2" destOrd="0" parTransId="{209E1318-7A1C-4ED3-BAFC-323E03399F58}" sibTransId="{6E7A5492-3B1A-410E-813A-994349BBE7C3}"/>
    <dgm:cxn modelId="{62F5810F-F107-4692-8F29-9D6821600173}" srcId="{FE02EDC7-0FA7-4323-A973-AFD5753D49A5}" destId="{6D743489-F1EE-44E5-A8CB-5C802584DF22}" srcOrd="0" destOrd="0" parTransId="{40A8FE3D-B250-45A6-839A-6242B836F334}" sibTransId="{145E678B-71C6-4433-A07B-F8F031D6E35C}"/>
    <dgm:cxn modelId="{AD181879-9DAB-4550-90BA-E5E2E877FB4D}" type="presOf" srcId="{9739A2E7-02C9-4BF9-9DAC-B9643CDB79D0}" destId="{C4C3D7C5-715A-47C0-B2B3-98E406CC7351}" srcOrd="0" destOrd="0" presId="urn:microsoft.com/office/officeart/2018/2/layout/IconVerticalSolidList"/>
    <dgm:cxn modelId="{C6155E82-3FA9-4426-92CA-A78285B1553A}" type="presOf" srcId="{FE02EDC7-0FA7-4323-A973-AFD5753D49A5}" destId="{A39023C4-0543-46D4-94F7-5270F0EA16CC}" srcOrd="0" destOrd="0" presId="urn:microsoft.com/office/officeart/2018/2/layout/IconVerticalSolidList"/>
    <dgm:cxn modelId="{1F62EA9E-1C21-47F9-A969-5B25FACDB98A}" type="presOf" srcId="{6D743489-F1EE-44E5-A8CB-5C802584DF22}" destId="{F7DEB6CF-3121-4FFD-8358-E337B8C6F0F6}" srcOrd="0" destOrd="0" presId="urn:microsoft.com/office/officeart/2018/2/layout/IconVerticalSolidList"/>
    <dgm:cxn modelId="{2F6CB3A8-6182-41F0-8D7B-AAFC0FDB324A}" srcId="{FE02EDC7-0FA7-4323-A973-AFD5753D49A5}" destId="{EC892A50-338A-4B7D-8AC7-B6FD9B1172C7}" srcOrd="1" destOrd="0" parTransId="{9CE90BE3-8640-44B8-98C2-9BDA60296B8C}" sibTransId="{E0DD0A6A-8709-4CED-9E24-BFFC055864EC}"/>
    <dgm:cxn modelId="{FE5E25FE-FEFD-4D2D-9692-F68DE1430CF8}" type="presOf" srcId="{EC892A50-338A-4B7D-8AC7-B6FD9B1172C7}" destId="{BA477A75-889A-4064-9003-E315EE42FC50}" srcOrd="0" destOrd="0" presId="urn:microsoft.com/office/officeart/2018/2/layout/IconVerticalSolidList"/>
    <dgm:cxn modelId="{0C38B30A-B236-4BD3-8DEF-C4468F68D86C}" type="presParOf" srcId="{A39023C4-0543-46D4-94F7-5270F0EA16CC}" destId="{D5713B67-19A7-49F4-B490-F46DA4BF5B8A}" srcOrd="0" destOrd="0" presId="urn:microsoft.com/office/officeart/2018/2/layout/IconVerticalSolidList"/>
    <dgm:cxn modelId="{4BC5F6D9-D415-43F0-B062-998BFFBB9ED2}" type="presParOf" srcId="{D5713B67-19A7-49F4-B490-F46DA4BF5B8A}" destId="{45A6068E-7D83-4067-B793-3806372578D1}" srcOrd="0" destOrd="0" presId="urn:microsoft.com/office/officeart/2018/2/layout/IconVerticalSolidList"/>
    <dgm:cxn modelId="{DBD1AC07-1F75-463D-8285-CF363AA344A8}" type="presParOf" srcId="{D5713B67-19A7-49F4-B490-F46DA4BF5B8A}" destId="{9A34E31A-388F-4CE3-B251-619F8B68BA5A}" srcOrd="1" destOrd="0" presId="urn:microsoft.com/office/officeart/2018/2/layout/IconVerticalSolidList"/>
    <dgm:cxn modelId="{EB17FCAF-1D4D-4B31-AF2C-0CBC427B9833}" type="presParOf" srcId="{D5713B67-19A7-49F4-B490-F46DA4BF5B8A}" destId="{50F09524-E03E-449E-9230-6C3EBCC57AFC}" srcOrd="2" destOrd="0" presId="urn:microsoft.com/office/officeart/2018/2/layout/IconVerticalSolidList"/>
    <dgm:cxn modelId="{E75EFF47-EC7D-4532-9B66-0CA544412CD5}" type="presParOf" srcId="{D5713B67-19A7-49F4-B490-F46DA4BF5B8A}" destId="{F7DEB6CF-3121-4FFD-8358-E337B8C6F0F6}" srcOrd="3" destOrd="0" presId="urn:microsoft.com/office/officeart/2018/2/layout/IconVerticalSolidList"/>
    <dgm:cxn modelId="{5AA49E85-EC33-4C33-A386-D39C65189596}" type="presParOf" srcId="{A39023C4-0543-46D4-94F7-5270F0EA16CC}" destId="{795C3B35-7232-4076-91CB-53F0EED38F19}" srcOrd="1" destOrd="0" presId="urn:microsoft.com/office/officeart/2018/2/layout/IconVerticalSolidList"/>
    <dgm:cxn modelId="{C9C6475A-36F7-4C32-86B0-722DA792AD97}" type="presParOf" srcId="{A39023C4-0543-46D4-94F7-5270F0EA16CC}" destId="{C15467FA-DA80-44CA-87B3-F861993F0A28}" srcOrd="2" destOrd="0" presId="urn:microsoft.com/office/officeart/2018/2/layout/IconVerticalSolidList"/>
    <dgm:cxn modelId="{65893C9D-2E4C-4BB1-A03E-CCD5672B87CA}" type="presParOf" srcId="{C15467FA-DA80-44CA-87B3-F861993F0A28}" destId="{E2FFF5D6-1D0D-4A13-86EA-5C3338ED8751}" srcOrd="0" destOrd="0" presId="urn:microsoft.com/office/officeart/2018/2/layout/IconVerticalSolidList"/>
    <dgm:cxn modelId="{6E920A31-D755-4945-AFDA-9AAD3F854CA3}" type="presParOf" srcId="{C15467FA-DA80-44CA-87B3-F861993F0A28}" destId="{9DDB7E8B-122B-4645-BFA6-FBA68A2945C6}" srcOrd="1" destOrd="0" presId="urn:microsoft.com/office/officeart/2018/2/layout/IconVerticalSolidList"/>
    <dgm:cxn modelId="{16F774F3-38F6-4072-A01F-2E5A1E87A27D}" type="presParOf" srcId="{C15467FA-DA80-44CA-87B3-F861993F0A28}" destId="{CB6F7E73-D1E4-4AA7-AA36-7C82CB9631FB}" srcOrd="2" destOrd="0" presId="urn:microsoft.com/office/officeart/2018/2/layout/IconVerticalSolidList"/>
    <dgm:cxn modelId="{C7DA787B-1DF5-4683-8C9F-A2703D9F6E4B}" type="presParOf" srcId="{C15467FA-DA80-44CA-87B3-F861993F0A28}" destId="{BA477A75-889A-4064-9003-E315EE42FC50}" srcOrd="3" destOrd="0" presId="urn:microsoft.com/office/officeart/2018/2/layout/IconVerticalSolidList"/>
    <dgm:cxn modelId="{04C8229D-C352-4D0D-A2B5-3C91A478B05E}" type="presParOf" srcId="{A39023C4-0543-46D4-94F7-5270F0EA16CC}" destId="{E9903B30-46D5-4181-A489-E28DD2675BCE}" srcOrd="3" destOrd="0" presId="urn:microsoft.com/office/officeart/2018/2/layout/IconVerticalSolidList"/>
    <dgm:cxn modelId="{2AEF1997-1AD2-4362-8322-CD576B3E6A2C}" type="presParOf" srcId="{A39023C4-0543-46D4-94F7-5270F0EA16CC}" destId="{FE4A4C20-06BF-46AF-A6CE-833F11F26E2C}" srcOrd="4" destOrd="0" presId="urn:microsoft.com/office/officeart/2018/2/layout/IconVerticalSolidList"/>
    <dgm:cxn modelId="{C4F972C7-440D-4622-A6AF-6C24C14A9E25}" type="presParOf" srcId="{FE4A4C20-06BF-46AF-A6CE-833F11F26E2C}" destId="{AFA96E72-8DB7-4072-B694-690C2B68CB80}" srcOrd="0" destOrd="0" presId="urn:microsoft.com/office/officeart/2018/2/layout/IconVerticalSolidList"/>
    <dgm:cxn modelId="{0832891D-908B-4157-A686-9D53F73A92CD}" type="presParOf" srcId="{FE4A4C20-06BF-46AF-A6CE-833F11F26E2C}" destId="{42E49BDC-0786-465F-89B0-AC769C7C56E2}" srcOrd="1" destOrd="0" presId="urn:microsoft.com/office/officeart/2018/2/layout/IconVerticalSolidList"/>
    <dgm:cxn modelId="{C5E62B8A-FF8A-4502-9B0E-5A80D17C32AE}" type="presParOf" srcId="{FE4A4C20-06BF-46AF-A6CE-833F11F26E2C}" destId="{C974AE18-CA7E-4ADB-8BFC-12D7E72CCE37}" srcOrd="2" destOrd="0" presId="urn:microsoft.com/office/officeart/2018/2/layout/IconVerticalSolidList"/>
    <dgm:cxn modelId="{82BCFDBD-2C14-4FCB-A93C-DB205957E864}" type="presParOf" srcId="{FE4A4C20-06BF-46AF-A6CE-833F11F26E2C}" destId="{C4C3D7C5-715A-47C0-B2B3-98E406CC735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8C6AF9-ED76-49D0-AE97-4B496204AA9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C947BAC-3298-4740-A1E6-CE5F2911EA96}">
      <dgm:prSet/>
      <dgm:spPr/>
      <dgm:t>
        <a:bodyPr/>
        <a:lstStyle/>
        <a:p>
          <a:r>
            <a:rPr lang="en-US"/>
            <a:t>Like the previous challenge, individuals may have trouble coming forward if they believe their mistake will be reacted to unfairly</a:t>
          </a:r>
        </a:p>
      </dgm:t>
    </dgm:pt>
    <dgm:pt modelId="{47773DA0-8996-4B7C-BEBB-05A60092FB2E}" type="parTrans" cxnId="{32230EA7-1F4E-4F2D-BA0F-C2158A9C512B}">
      <dgm:prSet/>
      <dgm:spPr/>
      <dgm:t>
        <a:bodyPr/>
        <a:lstStyle/>
        <a:p>
          <a:endParaRPr lang="en-US"/>
        </a:p>
      </dgm:t>
    </dgm:pt>
    <dgm:pt modelId="{2441D53C-1C15-46B9-A706-A9BF6BEEB4BE}" type="sibTrans" cxnId="{32230EA7-1F4E-4F2D-BA0F-C2158A9C512B}">
      <dgm:prSet/>
      <dgm:spPr/>
      <dgm:t>
        <a:bodyPr/>
        <a:lstStyle/>
        <a:p>
          <a:endParaRPr lang="en-US"/>
        </a:p>
      </dgm:t>
    </dgm:pt>
    <dgm:pt modelId="{3A259D39-FEE9-487C-9635-38FF51A1E74F}">
      <dgm:prSet/>
      <dgm:spPr/>
      <dgm:t>
        <a:bodyPr/>
        <a:lstStyle/>
        <a:p>
          <a:r>
            <a:rPr lang="en-US"/>
            <a:t>If a small mistake was previously heavily punished, who would want to admit to something larger?</a:t>
          </a:r>
        </a:p>
      </dgm:t>
    </dgm:pt>
    <dgm:pt modelId="{124F1BAA-ABCA-4CE8-8366-C6DD0694EFCB}" type="parTrans" cxnId="{4CBAD0E3-CA0A-4E88-90F2-2B2841E93E8D}">
      <dgm:prSet/>
      <dgm:spPr/>
      <dgm:t>
        <a:bodyPr/>
        <a:lstStyle/>
        <a:p>
          <a:endParaRPr lang="en-US"/>
        </a:p>
      </dgm:t>
    </dgm:pt>
    <dgm:pt modelId="{B4C28434-BBB2-4A09-B74F-B9C63A116B3A}" type="sibTrans" cxnId="{4CBAD0E3-CA0A-4E88-90F2-2B2841E93E8D}">
      <dgm:prSet/>
      <dgm:spPr/>
      <dgm:t>
        <a:bodyPr/>
        <a:lstStyle/>
        <a:p>
          <a:endParaRPr lang="en-US"/>
        </a:p>
      </dgm:t>
    </dgm:pt>
    <dgm:pt modelId="{C6FC53CA-74B8-4E9A-898E-F1A27143DFCD}">
      <dgm:prSet/>
      <dgm:spPr/>
      <dgm:t>
        <a:bodyPr/>
        <a:lstStyle/>
        <a:p>
          <a:r>
            <a:rPr lang="en-US"/>
            <a:t>Just based on my research for this assignment alone, I can tell “Just Culture” is extremely important in the medical field to prevent accidents or safety from being overlooked, making it even more important to coach rather than punish individuals following human error</a:t>
          </a:r>
        </a:p>
      </dgm:t>
    </dgm:pt>
    <dgm:pt modelId="{F3F9CB6A-D449-441E-B03E-EBE48582023D}" type="parTrans" cxnId="{FF6359B4-4137-435B-B00C-11DDB0A77E7C}">
      <dgm:prSet/>
      <dgm:spPr/>
      <dgm:t>
        <a:bodyPr/>
        <a:lstStyle/>
        <a:p>
          <a:endParaRPr lang="en-US"/>
        </a:p>
      </dgm:t>
    </dgm:pt>
    <dgm:pt modelId="{DE3CFA4C-251A-4351-92D6-FEF87BA6F698}" type="sibTrans" cxnId="{FF6359B4-4137-435B-B00C-11DDB0A77E7C}">
      <dgm:prSet/>
      <dgm:spPr/>
      <dgm:t>
        <a:bodyPr/>
        <a:lstStyle/>
        <a:p>
          <a:endParaRPr lang="en-US"/>
        </a:p>
      </dgm:t>
    </dgm:pt>
    <dgm:pt modelId="{EB39CC17-191D-4A71-9347-97996DF489B9}" type="pres">
      <dgm:prSet presAssocID="{BD8C6AF9-ED76-49D0-AE97-4B496204AA99}" presName="root" presStyleCnt="0">
        <dgm:presLayoutVars>
          <dgm:dir/>
          <dgm:resizeHandles val="exact"/>
        </dgm:presLayoutVars>
      </dgm:prSet>
      <dgm:spPr/>
    </dgm:pt>
    <dgm:pt modelId="{7ECBA34B-C4C9-4EAB-B086-92448FDBC6DB}" type="pres">
      <dgm:prSet presAssocID="{0C947BAC-3298-4740-A1E6-CE5F2911EA96}" presName="compNode" presStyleCnt="0"/>
      <dgm:spPr/>
    </dgm:pt>
    <dgm:pt modelId="{2D6677C4-EF77-448B-AC26-42A698EF03D1}" type="pres">
      <dgm:prSet presAssocID="{0C947BAC-3298-4740-A1E6-CE5F2911EA96}" presName="bgRect" presStyleLbl="bgShp" presStyleIdx="0" presStyleCnt="3"/>
      <dgm:spPr/>
    </dgm:pt>
    <dgm:pt modelId="{791B74D2-9EFC-4EFF-828C-2442E3152DA3}" type="pres">
      <dgm:prSet presAssocID="{0C947BAC-3298-4740-A1E6-CE5F2911EA9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6676444D-CA19-43FB-AFB6-64EF52D25745}" type="pres">
      <dgm:prSet presAssocID="{0C947BAC-3298-4740-A1E6-CE5F2911EA96}" presName="spaceRect" presStyleCnt="0"/>
      <dgm:spPr/>
    </dgm:pt>
    <dgm:pt modelId="{81218141-1502-4E6F-9C58-699D0AD1822D}" type="pres">
      <dgm:prSet presAssocID="{0C947BAC-3298-4740-A1E6-CE5F2911EA96}" presName="parTx" presStyleLbl="revTx" presStyleIdx="0" presStyleCnt="3">
        <dgm:presLayoutVars>
          <dgm:chMax val="0"/>
          <dgm:chPref val="0"/>
        </dgm:presLayoutVars>
      </dgm:prSet>
      <dgm:spPr/>
    </dgm:pt>
    <dgm:pt modelId="{943E4A24-C68C-4C14-9CE0-E863322F11DC}" type="pres">
      <dgm:prSet presAssocID="{2441D53C-1C15-46B9-A706-A9BF6BEEB4BE}" presName="sibTrans" presStyleCnt="0"/>
      <dgm:spPr/>
    </dgm:pt>
    <dgm:pt modelId="{8B725CAB-6E70-4E00-93E7-35AFEC50A4F5}" type="pres">
      <dgm:prSet presAssocID="{3A259D39-FEE9-487C-9635-38FF51A1E74F}" presName="compNode" presStyleCnt="0"/>
      <dgm:spPr/>
    </dgm:pt>
    <dgm:pt modelId="{845C804A-1383-4291-852E-D2D7922DDBBA}" type="pres">
      <dgm:prSet presAssocID="{3A259D39-FEE9-487C-9635-38FF51A1E74F}" presName="bgRect" presStyleLbl="bgShp" presStyleIdx="1" presStyleCnt="3"/>
      <dgm:spPr/>
    </dgm:pt>
    <dgm:pt modelId="{ED0A8A79-10A8-4E52-ACD3-01668A3E2857}" type="pres">
      <dgm:prSet presAssocID="{3A259D39-FEE9-487C-9635-38FF51A1E7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fused Person"/>
        </a:ext>
      </dgm:extLst>
    </dgm:pt>
    <dgm:pt modelId="{94EA5DBF-CB3E-4874-91C5-CEE39A655BE1}" type="pres">
      <dgm:prSet presAssocID="{3A259D39-FEE9-487C-9635-38FF51A1E74F}" presName="spaceRect" presStyleCnt="0"/>
      <dgm:spPr/>
    </dgm:pt>
    <dgm:pt modelId="{5709625E-19FD-4B10-A3A7-65475036B088}" type="pres">
      <dgm:prSet presAssocID="{3A259D39-FEE9-487C-9635-38FF51A1E74F}" presName="parTx" presStyleLbl="revTx" presStyleIdx="1" presStyleCnt="3">
        <dgm:presLayoutVars>
          <dgm:chMax val="0"/>
          <dgm:chPref val="0"/>
        </dgm:presLayoutVars>
      </dgm:prSet>
      <dgm:spPr/>
    </dgm:pt>
    <dgm:pt modelId="{E0EE68DC-8783-477C-AF2C-8D26C79E1CBE}" type="pres">
      <dgm:prSet presAssocID="{B4C28434-BBB2-4A09-B74F-B9C63A116B3A}" presName="sibTrans" presStyleCnt="0"/>
      <dgm:spPr/>
    </dgm:pt>
    <dgm:pt modelId="{4D0B4F5A-43DF-4A3B-AB44-997DAE2BE653}" type="pres">
      <dgm:prSet presAssocID="{C6FC53CA-74B8-4E9A-898E-F1A27143DFCD}" presName="compNode" presStyleCnt="0"/>
      <dgm:spPr/>
    </dgm:pt>
    <dgm:pt modelId="{2DA1465A-F464-455F-9F95-341E06690200}" type="pres">
      <dgm:prSet presAssocID="{C6FC53CA-74B8-4E9A-898E-F1A27143DFCD}" presName="bgRect" presStyleLbl="bgShp" presStyleIdx="2" presStyleCnt="3"/>
      <dgm:spPr/>
    </dgm:pt>
    <dgm:pt modelId="{D030A33B-0DDF-4169-AE4A-A3232D179333}" type="pres">
      <dgm:prSet presAssocID="{C6FC53CA-74B8-4E9A-898E-F1A27143DFC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C84CA5EC-0F1E-4A8A-8E10-E96A6701132F}" type="pres">
      <dgm:prSet presAssocID="{C6FC53CA-74B8-4E9A-898E-F1A27143DFCD}" presName="spaceRect" presStyleCnt="0"/>
      <dgm:spPr/>
    </dgm:pt>
    <dgm:pt modelId="{E37FB6A8-507D-4A3B-B59D-A628BB93DAC6}" type="pres">
      <dgm:prSet presAssocID="{C6FC53CA-74B8-4E9A-898E-F1A27143DFCD}" presName="parTx" presStyleLbl="revTx" presStyleIdx="2" presStyleCnt="3">
        <dgm:presLayoutVars>
          <dgm:chMax val="0"/>
          <dgm:chPref val="0"/>
        </dgm:presLayoutVars>
      </dgm:prSet>
      <dgm:spPr/>
    </dgm:pt>
  </dgm:ptLst>
  <dgm:cxnLst>
    <dgm:cxn modelId="{C0B00393-BF3A-466F-AE18-0A0C9E6AA6BA}" type="presOf" srcId="{0C947BAC-3298-4740-A1E6-CE5F2911EA96}" destId="{81218141-1502-4E6F-9C58-699D0AD1822D}" srcOrd="0" destOrd="0" presId="urn:microsoft.com/office/officeart/2018/2/layout/IconVerticalSolidList"/>
    <dgm:cxn modelId="{A6CC74A3-D86A-4A7B-B81F-EB9EA3D0DBE1}" type="presOf" srcId="{3A259D39-FEE9-487C-9635-38FF51A1E74F}" destId="{5709625E-19FD-4B10-A3A7-65475036B088}" srcOrd="0" destOrd="0" presId="urn:microsoft.com/office/officeart/2018/2/layout/IconVerticalSolidList"/>
    <dgm:cxn modelId="{32230EA7-1F4E-4F2D-BA0F-C2158A9C512B}" srcId="{BD8C6AF9-ED76-49D0-AE97-4B496204AA99}" destId="{0C947BAC-3298-4740-A1E6-CE5F2911EA96}" srcOrd="0" destOrd="0" parTransId="{47773DA0-8996-4B7C-BEBB-05A60092FB2E}" sibTransId="{2441D53C-1C15-46B9-A706-A9BF6BEEB4BE}"/>
    <dgm:cxn modelId="{FF6359B4-4137-435B-B00C-11DDB0A77E7C}" srcId="{BD8C6AF9-ED76-49D0-AE97-4B496204AA99}" destId="{C6FC53CA-74B8-4E9A-898E-F1A27143DFCD}" srcOrd="2" destOrd="0" parTransId="{F3F9CB6A-D449-441E-B03E-EBE48582023D}" sibTransId="{DE3CFA4C-251A-4351-92D6-FEF87BA6F698}"/>
    <dgm:cxn modelId="{F23DE0D6-69C6-4C3C-BCB3-55B89B460834}" type="presOf" srcId="{BD8C6AF9-ED76-49D0-AE97-4B496204AA99}" destId="{EB39CC17-191D-4A71-9347-97996DF489B9}" srcOrd="0" destOrd="0" presId="urn:microsoft.com/office/officeart/2018/2/layout/IconVerticalSolidList"/>
    <dgm:cxn modelId="{4CBAD0E3-CA0A-4E88-90F2-2B2841E93E8D}" srcId="{BD8C6AF9-ED76-49D0-AE97-4B496204AA99}" destId="{3A259D39-FEE9-487C-9635-38FF51A1E74F}" srcOrd="1" destOrd="0" parTransId="{124F1BAA-ABCA-4CE8-8366-C6DD0694EFCB}" sibTransId="{B4C28434-BBB2-4A09-B74F-B9C63A116B3A}"/>
    <dgm:cxn modelId="{5DF1B7E9-5AC2-4D27-9AA1-C0FD4E332F73}" type="presOf" srcId="{C6FC53CA-74B8-4E9A-898E-F1A27143DFCD}" destId="{E37FB6A8-507D-4A3B-B59D-A628BB93DAC6}" srcOrd="0" destOrd="0" presId="urn:microsoft.com/office/officeart/2018/2/layout/IconVerticalSolidList"/>
    <dgm:cxn modelId="{D5F59A46-9E5A-4622-8187-35E977F6AC80}" type="presParOf" srcId="{EB39CC17-191D-4A71-9347-97996DF489B9}" destId="{7ECBA34B-C4C9-4EAB-B086-92448FDBC6DB}" srcOrd="0" destOrd="0" presId="urn:microsoft.com/office/officeart/2018/2/layout/IconVerticalSolidList"/>
    <dgm:cxn modelId="{98767EAC-BCF8-4177-A23B-65CB2B1D29CF}" type="presParOf" srcId="{7ECBA34B-C4C9-4EAB-B086-92448FDBC6DB}" destId="{2D6677C4-EF77-448B-AC26-42A698EF03D1}" srcOrd="0" destOrd="0" presId="urn:microsoft.com/office/officeart/2018/2/layout/IconVerticalSolidList"/>
    <dgm:cxn modelId="{3D2FFD7F-9121-49B1-AF34-D8878E474773}" type="presParOf" srcId="{7ECBA34B-C4C9-4EAB-B086-92448FDBC6DB}" destId="{791B74D2-9EFC-4EFF-828C-2442E3152DA3}" srcOrd="1" destOrd="0" presId="urn:microsoft.com/office/officeart/2018/2/layout/IconVerticalSolidList"/>
    <dgm:cxn modelId="{1DF2099D-57DB-4216-B6F9-E05B420355E7}" type="presParOf" srcId="{7ECBA34B-C4C9-4EAB-B086-92448FDBC6DB}" destId="{6676444D-CA19-43FB-AFB6-64EF52D25745}" srcOrd="2" destOrd="0" presId="urn:microsoft.com/office/officeart/2018/2/layout/IconVerticalSolidList"/>
    <dgm:cxn modelId="{45A4BD3D-3DC2-4E15-832E-4D67CC8B5BB9}" type="presParOf" srcId="{7ECBA34B-C4C9-4EAB-B086-92448FDBC6DB}" destId="{81218141-1502-4E6F-9C58-699D0AD1822D}" srcOrd="3" destOrd="0" presId="urn:microsoft.com/office/officeart/2018/2/layout/IconVerticalSolidList"/>
    <dgm:cxn modelId="{C293E6E7-B770-441B-97F1-47677F221362}" type="presParOf" srcId="{EB39CC17-191D-4A71-9347-97996DF489B9}" destId="{943E4A24-C68C-4C14-9CE0-E863322F11DC}" srcOrd="1" destOrd="0" presId="urn:microsoft.com/office/officeart/2018/2/layout/IconVerticalSolidList"/>
    <dgm:cxn modelId="{80BDE1F0-80B8-4106-B160-06666E600F0F}" type="presParOf" srcId="{EB39CC17-191D-4A71-9347-97996DF489B9}" destId="{8B725CAB-6E70-4E00-93E7-35AFEC50A4F5}" srcOrd="2" destOrd="0" presId="urn:microsoft.com/office/officeart/2018/2/layout/IconVerticalSolidList"/>
    <dgm:cxn modelId="{D90D8F9F-8847-41C8-95CC-8E610BCA3F6C}" type="presParOf" srcId="{8B725CAB-6E70-4E00-93E7-35AFEC50A4F5}" destId="{845C804A-1383-4291-852E-D2D7922DDBBA}" srcOrd="0" destOrd="0" presId="urn:microsoft.com/office/officeart/2018/2/layout/IconVerticalSolidList"/>
    <dgm:cxn modelId="{A53A3D3B-6B17-47C2-8A9B-AED25E472848}" type="presParOf" srcId="{8B725CAB-6E70-4E00-93E7-35AFEC50A4F5}" destId="{ED0A8A79-10A8-4E52-ACD3-01668A3E2857}" srcOrd="1" destOrd="0" presId="urn:microsoft.com/office/officeart/2018/2/layout/IconVerticalSolidList"/>
    <dgm:cxn modelId="{D0361EDC-1E1C-40A9-B2AD-CB02F477A5DB}" type="presParOf" srcId="{8B725CAB-6E70-4E00-93E7-35AFEC50A4F5}" destId="{94EA5DBF-CB3E-4874-91C5-CEE39A655BE1}" srcOrd="2" destOrd="0" presId="urn:microsoft.com/office/officeart/2018/2/layout/IconVerticalSolidList"/>
    <dgm:cxn modelId="{AFD9405D-8D69-4481-9167-E702BFA7CF65}" type="presParOf" srcId="{8B725CAB-6E70-4E00-93E7-35AFEC50A4F5}" destId="{5709625E-19FD-4B10-A3A7-65475036B088}" srcOrd="3" destOrd="0" presId="urn:microsoft.com/office/officeart/2018/2/layout/IconVerticalSolidList"/>
    <dgm:cxn modelId="{4F175059-152C-4F7E-97DB-6503CCD1338B}" type="presParOf" srcId="{EB39CC17-191D-4A71-9347-97996DF489B9}" destId="{E0EE68DC-8783-477C-AF2C-8D26C79E1CBE}" srcOrd="3" destOrd="0" presId="urn:microsoft.com/office/officeart/2018/2/layout/IconVerticalSolidList"/>
    <dgm:cxn modelId="{8DF3459E-5C44-498D-92D9-279B334FA13B}" type="presParOf" srcId="{EB39CC17-191D-4A71-9347-97996DF489B9}" destId="{4D0B4F5A-43DF-4A3B-AB44-997DAE2BE653}" srcOrd="4" destOrd="0" presId="urn:microsoft.com/office/officeart/2018/2/layout/IconVerticalSolidList"/>
    <dgm:cxn modelId="{187AD703-1F45-4FB3-9868-8741C9CC7354}" type="presParOf" srcId="{4D0B4F5A-43DF-4A3B-AB44-997DAE2BE653}" destId="{2DA1465A-F464-455F-9F95-341E06690200}" srcOrd="0" destOrd="0" presId="urn:microsoft.com/office/officeart/2018/2/layout/IconVerticalSolidList"/>
    <dgm:cxn modelId="{BAF7BCA8-3E5C-4A33-809E-C0B36704206D}" type="presParOf" srcId="{4D0B4F5A-43DF-4A3B-AB44-997DAE2BE653}" destId="{D030A33B-0DDF-4169-AE4A-A3232D179333}" srcOrd="1" destOrd="0" presId="urn:microsoft.com/office/officeart/2018/2/layout/IconVerticalSolidList"/>
    <dgm:cxn modelId="{62A32F75-21D7-4E55-BA4E-82EC008F1658}" type="presParOf" srcId="{4D0B4F5A-43DF-4A3B-AB44-997DAE2BE653}" destId="{C84CA5EC-0F1E-4A8A-8E10-E96A6701132F}" srcOrd="2" destOrd="0" presId="urn:microsoft.com/office/officeart/2018/2/layout/IconVerticalSolidList"/>
    <dgm:cxn modelId="{1B585573-D5AD-447E-AE12-DA6B5D79BAA8}" type="presParOf" srcId="{4D0B4F5A-43DF-4A3B-AB44-997DAE2BE653}" destId="{E37FB6A8-507D-4A3B-B59D-A628BB93DAC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871DE3-C80C-46CD-A4CE-E38804B2E025}">
      <dsp:nvSpPr>
        <dsp:cNvPr id="0" name=""/>
        <dsp:cNvSpPr/>
      </dsp:nvSpPr>
      <dsp:spPr>
        <a:xfrm>
          <a:off x="134291" y="612"/>
          <a:ext cx="4332795" cy="2751325"/>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1EE316-6031-4249-B564-D6E11EE7D4F6}">
      <dsp:nvSpPr>
        <dsp:cNvPr id="0" name=""/>
        <dsp:cNvSpPr/>
      </dsp:nvSpPr>
      <dsp:spPr>
        <a:xfrm>
          <a:off x="615713" y="457963"/>
          <a:ext cx="4332795" cy="2751325"/>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As described by Brigham and Women’s Faulkner Hospital, a “just” culture is one in which organizations, specifically employees, are accountable for their choices and reporting issues</a:t>
          </a:r>
        </a:p>
      </dsp:txBody>
      <dsp:txXfrm>
        <a:off x="696297" y="538547"/>
        <a:ext cx="4171627" cy="2590157"/>
      </dsp:txXfrm>
    </dsp:sp>
    <dsp:sp modelId="{B2DA6CB8-D35C-4EE4-A95E-C26440DE20DD}">
      <dsp:nvSpPr>
        <dsp:cNvPr id="0" name=""/>
        <dsp:cNvSpPr/>
      </dsp:nvSpPr>
      <dsp:spPr>
        <a:xfrm>
          <a:off x="5429930" y="612"/>
          <a:ext cx="4332795" cy="2751325"/>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FFA6AC-17B5-4B5F-A259-DC7C6BD568F5}">
      <dsp:nvSpPr>
        <dsp:cNvPr id="0" name=""/>
        <dsp:cNvSpPr/>
      </dsp:nvSpPr>
      <dsp:spPr>
        <a:xfrm>
          <a:off x="5911352" y="457963"/>
          <a:ext cx="4332795" cy="2751325"/>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A just culture revolves around fairness, accountability, and transparency to ensure mistakes are fairly addressed individuals can safely learn from them</a:t>
          </a:r>
        </a:p>
      </dsp:txBody>
      <dsp:txXfrm>
        <a:off x="5991936" y="538547"/>
        <a:ext cx="4171627" cy="2590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6068E-7D83-4067-B793-3806372578D1}">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34E31A-388F-4CE3-B251-619F8B68BA5A}">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DEB6CF-3121-4FFD-8358-E337B8C6F0F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The Just Culture Company is a part of a two-business unit with The Trajectories Company</a:t>
          </a:r>
        </a:p>
      </dsp:txBody>
      <dsp:txXfrm>
        <a:off x="1435590" y="531"/>
        <a:ext cx="9080009" cy="1242935"/>
      </dsp:txXfrm>
    </dsp:sp>
    <dsp:sp modelId="{E2FFF5D6-1D0D-4A13-86EA-5C3338ED8751}">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DB7E8B-122B-4645-BFA6-FBA68A2945C6}">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477A75-889A-4064-9003-E315EE42FC5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The Trajectories Company exists to help organizations measure and respond to risk while The Just Culture company is there to help organizations reach a standard of accountability in the workplace</a:t>
          </a:r>
        </a:p>
      </dsp:txBody>
      <dsp:txXfrm>
        <a:off x="1435590" y="1554201"/>
        <a:ext cx="9080009" cy="1242935"/>
      </dsp:txXfrm>
    </dsp:sp>
    <dsp:sp modelId="{AFA96E72-8DB7-4072-B694-690C2B68CB80}">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E49BDC-0786-465F-89B0-AC769C7C56E2}">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C3D7C5-715A-47C0-B2B3-98E406CC7351}">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The Just Culture company provides learning material and certification to those looking to implement it in their own organizations</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677C4-EF77-448B-AC26-42A698EF03D1}">
      <dsp:nvSpPr>
        <dsp:cNvPr id="0" name=""/>
        <dsp:cNvSpPr/>
      </dsp:nvSpPr>
      <dsp:spPr>
        <a:xfrm>
          <a:off x="0" y="675"/>
          <a:ext cx="6900512" cy="15813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1B74D2-9EFC-4EFF-828C-2442E3152DA3}">
      <dsp:nvSpPr>
        <dsp:cNvPr id="0" name=""/>
        <dsp:cNvSpPr/>
      </dsp:nvSpPr>
      <dsp:spPr>
        <a:xfrm>
          <a:off x="478363" y="356483"/>
          <a:ext cx="869752" cy="869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218141-1502-4E6F-9C58-699D0AD1822D}">
      <dsp:nvSpPr>
        <dsp:cNvPr id="0" name=""/>
        <dsp:cNvSpPr/>
      </dsp:nvSpPr>
      <dsp:spPr>
        <a:xfrm>
          <a:off x="1826480" y="675"/>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666750">
            <a:lnSpc>
              <a:spcPct val="90000"/>
            </a:lnSpc>
            <a:spcBef>
              <a:spcPct val="0"/>
            </a:spcBef>
            <a:spcAft>
              <a:spcPct val="35000"/>
            </a:spcAft>
            <a:buNone/>
          </a:pPr>
          <a:r>
            <a:rPr lang="en-US" sz="1500" kern="1200"/>
            <a:t>Like the previous challenge, individuals may have trouble coming forward if they believe their mistake will be reacted to unfairly</a:t>
          </a:r>
        </a:p>
      </dsp:txBody>
      <dsp:txXfrm>
        <a:off x="1826480" y="675"/>
        <a:ext cx="5074031" cy="1581368"/>
      </dsp:txXfrm>
    </dsp:sp>
    <dsp:sp modelId="{845C804A-1383-4291-852E-D2D7922DDBBA}">
      <dsp:nvSpPr>
        <dsp:cNvPr id="0" name=""/>
        <dsp:cNvSpPr/>
      </dsp:nvSpPr>
      <dsp:spPr>
        <a:xfrm>
          <a:off x="0" y="1977386"/>
          <a:ext cx="6900512" cy="15813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0A8A79-10A8-4E52-ACD3-01668A3E2857}">
      <dsp:nvSpPr>
        <dsp:cNvPr id="0" name=""/>
        <dsp:cNvSpPr/>
      </dsp:nvSpPr>
      <dsp:spPr>
        <a:xfrm>
          <a:off x="478363" y="2333194"/>
          <a:ext cx="869752" cy="869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09625E-19FD-4B10-A3A7-65475036B088}">
      <dsp:nvSpPr>
        <dsp:cNvPr id="0" name=""/>
        <dsp:cNvSpPr/>
      </dsp:nvSpPr>
      <dsp:spPr>
        <a:xfrm>
          <a:off x="1826480" y="197738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666750">
            <a:lnSpc>
              <a:spcPct val="90000"/>
            </a:lnSpc>
            <a:spcBef>
              <a:spcPct val="0"/>
            </a:spcBef>
            <a:spcAft>
              <a:spcPct val="35000"/>
            </a:spcAft>
            <a:buNone/>
          </a:pPr>
          <a:r>
            <a:rPr lang="en-US" sz="1500" kern="1200"/>
            <a:t>If a small mistake was previously heavily punished, who would want to admit to something larger?</a:t>
          </a:r>
        </a:p>
      </dsp:txBody>
      <dsp:txXfrm>
        <a:off x="1826480" y="1977386"/>
        <a:ext cx="5074031" cy="1581368"/>
      </dsp:txXfrm>
    </dsp:sp>
    <dsp:sp modelId="{2DA1465A-F464-455F-9F95-341E06690200}">
      <dsp:nvSpPr>
        <dsp:cNvPr id="0" name=""/>
        <dsp:cNvSpPr/>
      </dsp:nvSpPr>
      <dsp:spPr>
        <a:xfrm>
          <a:off x="0" y="3954096"/>
          <a:ext cx="6900512" cy="15813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30A33B-0DDF-4169-AE4A-A3232D179333}">
      <dsp:nvSpPr>
        <dsp:cNvPr id="0" name=""/>
        <dsp:cNvSpPr/>
      </dsp:nvSpPr>
      <dsp:spPr>
        <a:xfrm>
          <a:off x="478363" y="4309904"/>
          <a:ext cx="869752" cy="869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7FB6A8-507D-4A3B-B59D-A628BB93DAC6}">
      <dsp:nvSpPr>
        <dsp:cNvPr id="0" name=""/>
        <dsp:cNvSpPr/>
      </dsp:nvSpPr>
      <dsp:spPr>
        <a:xfrm>
          <a:off x="1826480" y="395409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666750">
            <a:lnSpc>
              <a:spcPct val="90000"/>
            </a:lnSpc>
            <a:spcBef>
              <a:spcPct val="0"/>
            </a:spcBef>
            <a:spcAft>
              <a:spcPct val="35000"/>
            </a:spcAft>
            <a:buNone/>
          </a:pPr>
          <a:r>
            <a:rPr lang="en-US" sz="1500" kern="1200"/>
            <a:t>Just based on my research for this assignment alone, I can tell “Just Culture” is extremely important in the medical field to prevent accidents or safety from being overlooked, making it even more important to coach rather than punish individuals following human error</a:t>
          </a:r>
        </a:p>
      </dsp:txBody>
      <dsp:txXfrm>
        <a:off x="1826480" y="3954096"/>
        <a:ext cx="5074031" cy="15813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F774-0B34-FE74-4DA1-B9961B3508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55A947-3833-A192-2FFB-848D96E972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244BD0-2872-AC00-4F17-E46C191DC166}"/>
              </a:ext>
            </a:extLst>
          </p:cNvPr>
          <p:cNvSpPr>
            <a:spLocks noGrp="1"/>
          </p:cNvSpPr>
          <p:nvPr>
            <p:ph type="dt" sz="half" idx="10"/>
          </p:nvPr>
        </p:nvSpPr>
        <p:spPr/>
        <p:txBody>
          <a:bodyPr/>
          <a:lstStyle/>
          <a:p>
            <a:fld id="{81CE15E4-ECCA-459B-80E0-3EB736B86C19}" type="datetimeFigureOut">
              <a:rPr lang="en-US" smtClean="0"/>
              <a:t>9/29/2024</a:t>
            </a:fld>
            <a:endParaRPr lang="en-US"/>
          </a:p>
        </p:txBody>
      </p:sp>
      <p:sp>
        <p:nvSpPr>
          <p:cNvPr id="5" name="Footer Placeholder 4">
            <a:extLst>
              <a:ext uri="{FF2B5EF4-FFF2-40B4-BE49-F238E27FC236}">
                <a16:creationId xmlns:a16="http://schemas.microsoft.com/office/drawing/2014/main" id="{4FD7B7CF-0607-313C-2C1D-AE69A17AA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3BD9D-CAF1-4CD5-289C-0029C3609E56}"/>
              </a:ext>
            </a:extLst>
          </p:cNvPr>
          <p:cNvSpPr>
            <a:spLocks noGrp="1"/>
          </p:cNvSpPr>
          <p:nvPr>
            <p:ph type="sldNum" sz="quarter" idx="12"/>
          </p:nvPr>
        </p:nvSpPr>
        <p:spPr/>
        <p:txBody>
          <a:bodyPr/>
          <a:lstStyle/>
          <a:p>
            <a:fld id="{E4FBD9E7-6CD3-455B-9A31-1827532FC18B}" type="slidenum">
              <a:rPr lang="en-US" smtClean="0"/>
              <a:t>‹#›</a:t>
            </a:fld>
            <a:endParaRPr lang="en-US"/>
          </a:p>
        </p:txBody>
      </p:sp>
    </p:spTree>
    <p:extLst>
      <p:ext uri="{BB962C8B-B14F-4D97-AF65-F5344CB8AC3E}">
        <p14:creationId xmlns:p14="http://schemas.microsoft.com/office/powerpoint/2010/main" val="362782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1959-3652-BAD1-8F5E-CD8B65B8F3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12E14D-F9AC-E712-B8BD-5C80205E75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979C22-6848-E262-0CFA-B0CC77BE5F07}"/>
              </a:ext>
            </a:extLst>
          </p:cNvPr>
          <p:cNvSpPr>
            <a:spLocks noGrp="1"/>
          </p:cNvSpPr>
          <p:nvPr>
            <p:ph type="dt" sz="half" idx="10"/>
          </p:nvPr>
        </p:nvSpPr>
        <p:spPr/>
        <p:txBody>
          <a:bodyPr/>
          <a:lstStyle/>
          <a:p>
            <a:fld id="{81CE15E4-ECCA-459B-80E0-3EB736B86C19}" type="datetimeFigureOut">
              <a:rPr lang="en-US" smtClean="0"/>
              <a:t>9/29/2024</a:t>
            </a:fld>
            <a:endParaRPr lang="en-US"/>
          </a:p>
        </p:txBody>
      </p:sp>
      <p:sp>
        <p:nvSpPr>
          <p:cNvPr id="5" name="Footer Placeholder 4">
            <a:extLst>
              <a:ext uri="{FF2B5EF4-FFF2-40B4-BE49-F238E27FC236}">
                <a16:creationId xmlns:a16="http://schemas.microsoft.com/office/drawing/2014/main" id="{1041C38D-9C49-2040-34A7-8CD0E7B91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10A0B-90EE-357A-13F8-B1AF50244E69}"/>
              </a:ext>
            </a:extLst>
          </p:cNvPr>
          <p:cNvSpPr>
            <a:spLocks noGrp="1"/>
          </p:cNvSpPr>
          <p:nvPr>
            <p:ph type="sldNum" sz="quarter" idx="12"/>
          </p:nvPr>
        </p:nvSpPr>
        <p:spPr/>
        <p:txBody>
          <a:bodyPr/>
          <a:lstStyle/>
          <a:p>
            <a:fld id="{E4FBD9E7-6CD3-455B-9A31-1827532FC18B}" type="slidenum">
              <a:rPr lang="en-US" smtClean="0"/>
              <a:t>‹#›</a:t>
            </a:fld>
            <a:endParaRPr lang="en-US"/>
          </a:p>
        </p:txBody>
      </p:sp>
    </p:spTree>
    <p:extLst>
      <p:ext uri="{BB962C8B-B14F-4D97-AF65-F5344CB8AC3E}">
        <p14:creationId xmlns:p14="http://schemas.microsoft.com/office/powerpoint/2010/main" val="2209868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9E83A6-75D0-58C7-0220-220A4CD397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D48AA0-F2E4-766C-D44B-7112D1B48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DB71B-24F5-4DAD-BC66-3FEB68FA5B54}"/>
              </a:ext>
            </a:extLst>
          </p:cNvPr>
          <p:cNvSpPr>
            <a:spLocks noGrp="1"/>
          </p:cNvSpPr>
          <p:nvPr>
            <p:ph type="dt" sz="half" idx="10"/>
          </p:nvPr>
        </p:nvSpPr>
        <p:spPr/>
        <p:txBody>
          <a:bodyPr/>
          <a:lstStyle/>
          <a:p>
            <a:fld id="{81CE15E4-ECCA-459B-80E0-3EB736B86C19}" type="datetimeFigureOut">
              <a:rPr lang="en-US" smtClean="0"/>
              <a:t>9/29/2024</a:t>
            </a:fld>
            <a:endParaRPr lang="en-US"/>
          </a:p>
        </p:txBody>
      </p:sp>
      <p:sp>
        <p:nvSpPr>
          <p:cNvPr id="5" name="Footer Placeholder 4">
            <a:extLst>
              <a:ext uri="{FF2B5EF4-FFF2-40B4-BE49-F238E27FC236}">
                <a16:creationId xmlns:a16="http://schemas.microsoft.com/office/drawing/2014/main" id="{0203A18F-EE1B-5DA8-3485-35EDEB9A7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C1F9B-30D6-E34C-E2D8-5A72651CAD20}"/>
              </a:ext>
            </a:extLst>
          </p:cNvPr>
          <p:cNvSpPr>
            <a:spLocks noGrp="1"/>
          </p:cNvSpPr>
          <p:nvPr>
            <p:ph type="sldNum" sz="quarter" idx="12"/>
          </p:nvPr>
        </p:nvSpPr>
        <p:spPr/>
        <p:txBody>
          <a:bodyPr/>
          <a:lstStyle/>
          <a:p>
            <a:fld id="{E4FBD9E7-6CD3-455B-9A31-1827532FC18B}" type="slidenum">
              <a:rPr lang="en-US" smtClean="0"/>
              <a:t>‹#›</a:t>
            </a:fld>
            <a:endParaRPr lang="en-US"/>
          </a:p>
        </p:txBody>
      </p:sp>
    </p:spTree>
    <p:extLst>
      <p:ext uri="{BB962C8B-B14F-4D97-AF65-F5344CB8AC3E}">
        <p14:creationId xmlns:p14="http://schemas.microsoft.com/office/powerpoint/2010/main" val="203364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E7CD-AD1D-B3CD-9968-233A29C90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24BF8F-CB09-5C7F-B580-607505095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3EB77-8E40-DA7F-0F41-A9AD07EDDF84}"/>
              </a:ext>
            </a:extLst>
          </p:cNvPr>
          <p:cNvSpPr>
            <a:spLocks noGrp="1"/>
          </p:cNvSpPr>
          <p:nvPr>
            <p:ph type="dt" sz="half" idx="10"/>
          </p:nvPr>
        </p:nvSpPr>
        <p:spPr/>
        <p:txBody>
          <a:bodyPr/>
          <a:lstStyle/>
          <a:p>
            <a:fld id="{81CE15E4-ECCA-459B-80E0-3EB736B86C19}" type="datetimeFigureOut">
              <a:rPr lang="en-US" smtClean="0"/>
              <a:t>9/29/2024</a:t>
            </a:fld>
            <a:endParaRPr lang="en-US"/>
          </a:p>
        </p:txBody>
      </p:sp>
      <p:sp>
        <p:nvSpPr>
          <p:cNvPr id="5" name="Footer Placeholder 4">
            <a:extLst>
              <a:ext uri="{FF2B5EF4-FFF2-40B4-BE49-F238E27FC236}">
                <a16:creationId xmlns:a16="http://schemas.microsoft.com/office/drawing/2014/main" id="{CD5A44CC-4DBB-8FDD-D1D7-7EE74ACE06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84DF-7307-0F84-551E-B272BC34CD08}"/>
              </a:ext>
            </a:extLst>
          </p:cNvPr>
          <p:cNvSpPr>
            <a:spLocks noGrp="1"/>
          </p:cNvSpPr>
          <p:nvPr>
            <p:ph type="sldNum" sz="quarter" idx="12"/>
          </p:nvPr>
        </p:nvSpPr>
        <p:spPr/>
        <p:txBody>
          <a:bodyPr/>
          <a:lstStyle/>
          <a:p>
            <a:fld id="{E4FBD9E7-6CD3-455B-9A31-1827532FC18B}" type="slidenum">
              <a:rPr lang="en-US" smtClean="0"/>
              <a:t>‹#›</a:t>
            </a:fld>
            <a:endParaRPr lang="en-US"/>
          </a:p>
        </p:txBody>
      </p:sp>
    </p:spTree>
    <p:extLst>
      <p:ext uri="{BB962C8B-B14F-4D97-AF65-F5344CB8AC3E}">
        <p14:creationId xmlns:p14="http://schemas.microsoft.com/office/powerpoint/2010/main" val="3416807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5AB8-09A6-0436-8776-3786680C99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9200F3-701C-2D04-DC92-84538E611A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13F7CF-99B9-9225-36FE-564A6B01B160}"/>
              </a:ext>
            </a:extLst>
          </p:cNvPr>
          <p:cNvSpPr>
            <a:spLocks noGrp="1"/>
          </p:cNvSpPr>
          <p:nvPr>
            <p:ph type="dt" sz="half" idx="10"/>
          </p:nvPr>
        </p:nvSpPr>
        <p:spPr/>
        <p:txBody>
          <a:bodyPr/>
          <a:lstStyle/>
          <a:p>
            <a:fld id="{81CE15E4-ECCA-459B-80E0-3EB736B86C19}" type="datetimeFigureOut">
              <a:rPr lang="en-US" smtClean="0"/>
              <a:t>9/29/2024</a:t>
            </a:fld>
            <a:endParaRPr lang="en-US"/>
          </a:p>
        </p:txBody>
      </p:sp>
      <p:sp>
        <p:nvSpPr>
          <p:cNvPr id="5" name="Footer Placeholder 4">
            <a:extLst>
              <a:ext uri="{FF2B5EF4-FFF2-40B4-BE49-F238E27FC236}">
                <a16:creationId xmlns:a16="http://schemas.microsoft.com/office/drawing/2014/main" id="{D59BA760-E646-086A-3858-E274BDBD5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D92E7-3E29-5CD7-321B-7AEA40F0ECED}"/>
              </a:ext>
            </a:extLst>
          </p:cNvPr>
          <p:cNvSpPr>
            <a:spLocks noGrp="1"/>
          </p:cNvSpPr>
          <p:nvPr>
            <p:ph type="sldNum" sz="quarter" idx="12"/>
          </p:nvPr>
        </p:nvSpPr>
        <p:spPr/>
        <p:txBody>
          <a:bodyPr/>
          <a:lstStyle/>
          <a:p>
            <a:fld id="{E4FBD9E7-6CD3-455B-9A31-1827532FC18B}" type="slidenum">
              <a:rPr lang="en-US" smtClean="0"/>
              <a:t>‹#›</a:t>
            </a:fld>
            <a:endParaRPr lang="en-US"/>
          </a:p>
        </p:txBody>
      </p:sp>
    </p:spTree>
    <p:extLst>
      <p:ext uri="{BB962C8B-B14F-4D97-AF65-F5344CB8AC3E}">
        <p14:creationId xmlns:p14="http://schemas.microsoft.com/office/powerpoint/2010/main" val="2553506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5BB66-55A0-74C4-8C03-71133A1685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C3D428-8B1D-D8C7-09C9-6EC895C860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192BE6-C418-0508-74B7-5608C8669A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B66F48-BE21-777E-21B7-32AC3472F32E}"/>
              </a:ext>
            </a:extLst>
          </p:cNvPr>
          <p:cNvSpPr>
            <a:spLocks noGrp="1"/>
          </p:cNvSpPr>
          <p:nvPr>
            <p:ph type="dt" sz="half" idx="10"/>
          </p:nvPr>
        </p:nvSpPr>
        <p:spPr/>
        <p:txBody>
          <a:bodyPr/>
          <a:lstStyle/>
          <a:p>
            <a:fld id="{81CE15E4-ECCA-459B-80E0-3EB736B86C19}" type="datetimeFigureOut">
              <a:rPr lang="en-US" smtClean="0"/>
              <a:t>9/29/2024</a:t>
            </a:fld>
            <a:endParaRPr lang="en-US"/>
          </a:p>
        </p:txBody>
      </p:sp>
      <p:sp>
        <p:nvSpPr>
          <p:cNvPr id="6" name="Footer Placeholder 5">
            <a:extLst>
              <a:ext uri="{FF2B5EF4-FFF2-40B4-BE49-F238E27FC236}">
                <a16:creationId xmlns:a16="http://schemas.microsoft.com/office/drawing/2014/main" id="{074B68F3-0E1C-BE63-D583-9C86942BBD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3F94E6-1998-97E7-A588-E93230758C99}"/>
              </a:ext>
            </a:extLst>
          </p:cNvPr>
          <p:cNvSpPr>
            <a:spLocks noGrp="1"/>
          </p:cNvSpPr>
          <p:nvPr>
            <p:ph type="sldNum" sz="quarter" idx="12"/>
          </p:nvPr>
        </p:nvSpPr>
        <p:spPr/>
        <p:txBody>
          <a:bodyPr/>
          <a:lstStyle/>
          <a:p>
            <a:fld id="{E4FBD9E7-6CD3-455B-9A31-1827532FC18B}" type="slidenum">
              <a:rPr lang="en-US" smtClean="0"/>
              <a:t>‹#›</a:t>
            </a:fld>
            <a:endParaRPr lang="en-US"/>
          </a:p>
        </p:txBody>
      </p:sp>
    </p:spTree>
    <p:extLst>
      <p:ext uri="{BB962C8B-B14F-4D97-AF65-F5344CB8AC3E}">
        <p14:creationId xmlns:p14="http://schemas.microsoft.com/office/powerpoint/2010/main" val="392472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ED7B-CC3B-5919-E839-043F14CF7F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14D101-43DF-8A8F-C6AC-A127A3D8D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D35839-0F34-AB73-FE82-21F0EC7870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2C85E8-8C00-643B-B4E3-8E5BC6AAF0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300C77-7737-F8D4-C3FC-326FC35AAD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0CE532-CC4A-3773-3898-DFCE911B8D18}"/>
              </a:ext>
            </a:extLst>
          </p:cNvPr>
          <p:cNvSpPr>
            <a:spLocks noGrp="1"/>
          </p:cNvSpPr>
          <p:nvPr>
            <p:ph type="dt" sz="half" idx="10"/>
          </p:nvPr>
        </p:nvSpPr>
        <p:spPr/>
        <p:txBody>
          <a:bodyPr/>
          <a:lstStyle/>
          <a:p>
            <a:fld id="{81CE15E4-ECCA-459B-80E0-3EB736B86C19}" type="datetimeFigureOut">
              <a:rPr lang="en-US" smtClean="0"/>
              <a:t>9/29/2024</a:t>
            </a:fld>
            <a:endParaRPr lang="en-US"/>
          </a:p>
        </p:txBody>
      </p:sp>
      <p:sp>
        <p:nvSpPr>
          <p:cNvPr id="8" name="Footer Placeholder 7">
            <a:extLst>
              <a:ext uri="{FF2B5EF4-FFF2-40B4-BE49-F238E27FC236}">
                <a16:creationId xmlns:a16="http://schemas.microsoft.com/office/drawing/2014/main" id="{3EAC0B40-2A04-6A77-AF06-8382BA71C8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FE394C-9F8F-5413-9384-28EF805A6D95}"/>
              </a:ext>
            </a:extLst>
          </p:cNvPr>
          <p:cNvSpPr>
            <a:spLocks noGrp="1"/>
          </p:cNvSpPr>
          <p:nvPr>
            <p:ph type="sldNum" sz="quarter" idx="12"/>
          </p:nvPr>
        </p:nvSpPr>
        <p:spPr/>
        <p:txBody>
          <a:bodyPr/>
          <a:lstStyle/>
          <a:p>
            <a:fld id="{E4FBD9E7-6CD3-455B-9A31-1827532FC18B}" type="slidenum">
              <a:rPr lang="en-US" smtClean="0"/>
              <a:t>‹#›</a:t>
            </a:fld>
            <a:endParaRPr lang="en-US"/>
          </a:p>
        </p:txBody>
      </p:sp>
    </p:spTree>
    <p:extLst>
      <p:ext uri="{BB962C8B-B14F-4D97-AF65-F5344CB8AC3E}">
        <p14:creationId xmlns:p14="http://schemas.microsoft.com/office/powerpoint/2010/main" val="56803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7472C-DBF6-B66A-105A-C156C5013A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AC006D-A049-F1DB-9598-3CFC909278C0}"/>
              </a:ext>
            </a:extLst>
          </p:cNvPr>
          <p:cNvSpPr>
            <a:spLocks noGrp="1"/>
          </p:cNvSpPr>
          <p:nvPr>
            <p:ph type="dt" sz="half" idx="10"/>
          </p:nvPr>
        </p:nvSpPr>
        <p:spPr/>
        <p:txBody>
          <a:bodyPr/>
          <a:lstStyle/>
          <a:p>
            <a:fld id="{81CE15E4-ECCA-459B-80E0-3EB736B86C19}" type="datetimeFigureOut">
              <a:rPr lang="en-US" smtClean="0"/>
              <a:t>9/29/2024</a:t>
            </a:fld>
            <a:endParaRPr lang="en-US"/>
          </a:p>
        </p:txBody>
      </p:sp>
      <p:sp>
        <p:nvSpPr>
          <p:cNvPr id="4" name="Footer Placeholder 3">
            <a:extLst>
              <a:ext uri="{FF2B5EF4-FFF2-40B4-BE49-F238E27FC236}">
                <a16:creationId xmlns:a16="http://schemas.microsoft.com/office/drawing/2014/main" id="{4D24B25C-4897-AC06-CA1A-567B784B5F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3814C0-0D1A-C943-2CD1-072824032468}"/>
              </a:ext>
            </a:extLst>
          </p:cNvPr>
          <p:cNvSpPr>
            <a:spLocks noGrp="1"/>
          </p:cNvSpPr>
          <p:nvPr>
            <p:ph type="sldNum" sz="quarter" idx="12"/>
          </p:nvPr>
        </p:nvSpPr>
        <p:spPr/>
        <p:txBody>
          <a:bodyPr/>
          <a:lstStyle/>
          <a:p>
            <a:fld id="{E4FBD9E7-6CD3-455B-9A31-1827532FC18B}" type="slidenum">
              <a:rPr lang="en-US" smtClean="0"/>
              <a:t>‹#›</a:t>
            </a:fld>
            <a:endParaRPr lang="en-US"/>
          </a:p>
        </p:txBody>
      </p:sp>
    </p:spTree>
    <p:extLst>
      <p:ext uri="{BB962C8B-B14F-4D97-AF65-F5344CB8AC3E}">
        <p14:creationId xmlns:p14="http://schemas.microsoft.com/office/powerpoint/2010/main" val="2881803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F5B8CA-5698-3A42-853E-B50A39AB62F6}"/>
              </a:ext>
            </a:extLst>
          </p:cNvPr>
          <p:cNvSpPr>
            <a:spLocks noGrp="1"/>
          </p:cNvSpPr>
          <p:nvPr>
            <p:ph type="dt" sz="half" idx="10"/>
          </p:nvPr>
        </p:nvSpPr>
        <p:spPr/>
        <p:txBody>
          <a:bodyPr/>
          <a:lstStyle/>
          <a:p>
            <a:fld id="{81CE15E4-ECCA-459B-80E0-3EB736B86C19}" type="datetimeFigureOut">
              <a:rPr lang="en-US" smtClean="0"/>
              <a:t>9/29/2024</a:t>
            </a:fld>
            <a:endParaRPr lang="en-US"/>
          </a:p>
        </p:txBody>
      </p:sp>
      <p:sp>
        <p:nvSpPr>
          <p:cNvPr id="3" name="Footer Placeholder 2">
            <a:extLst>
              <a:ext uri="{FF2B5EF4-FFF2-40B4-BE49-F238E27FC236}">
                <a16:creationId xmlns:a16="http://schemas.microsoft.com/office/drawing/2014/main" id="{333A5BAB-9EA3-D311-5215-701844F2F3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A1A8DE-758D-DA9D-E347-FA6B5F8B523A}"/>
              </a:ext>
            </a:extLst>
          </p:cNvPr>
          <p:cNvSpPr>
            <a:spLocks noGrp="1"/>
          </p:cNvSpPr>
          <p:nvPr>
            <p:ph type="sldNum" sz="quarter" idx="12"/>
          </p:nvPr>
        </p:nvSpPr>
        <p:spPr/>
        <p:txBody>
          <a:bodyPr/>
          <a:lstStyle/>
          <a:p>
            <a:fld id="{E4FBD9E7-6CD3-455B-9A31-1827532FC18B}" type="slidenum">
              <a:rPr lang="en-US" smtClean="0"/>
              <a:t>‹#›</a:t>
            </a:fld>
            <a:endParaRPr lang="en-US"/>
          </a:p>
        </p:txBody>
      </p:sp>
    </p:spTree>
    <p:extLst>
      <p:ext uri="{BB962C8B-B14F-4D97-AF65-F5344CB8AC3E}">
        <p14:creationId xmlns:p14="http://schemas.microsoft.com/office/powerpoint/2010/main" val="273008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14E2-9202-5258-BF5C-D6FDA17085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9A3915-61A3-6B13-A8AC-6236A4102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6FA60-B595-1714-9DE8-A7BEA0EA0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A7EA64-7651-3579-E30B-7EB565C1D438}"/>
              </a:ext>
            </a:extLst>
          </p:cNvPr>
          <p:cNvSpPr>
            <a:spLocks noGrp="1"/>
          </p:cNvSpPr>
          <p:nvPr>
            <p:ph type="dt" sz="half" idx="10"/>
          </p:nvPr>
        </p:nvSpPr>
        <p:spPr/>
        <p:txBody>
          <a:bodyPr/>
          <a:lstStyle/>
          <a:p>
            <a:fld id="{81CE15E4-ECCA-459B-80E0-3EB736B86C19}" type="datetimeFigureOut">
              <a:rPr lang="en-US" smtClean="0"/>
              <a:t>9/29/2024</a:t>
            </a:fld>
            <a:endParaRPr lang="en-US"/>
          </a:p>
        </p:txBody>
      </p:sp>
      <p:sp>
        <p:nvSpPr>
          <p:cNvPr id="6" name="Footer Placeholder 5">
            <a:extLst>
              <a:ext uri="{FF2B5EF4-FFF2-40B4-BE49-F238E27FC236}">
                <a16:creationId xmlns:a16="http://schemas.microsoft.com/office/drawing/2014/main" id="{CE6D07FD-6EC1-22E2-5371-5AC33A0D26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54B5E-A6DA-5D96-D6F8-6ECC53566383}"/>
              </a:ext>
            </a:extLst>
          </p:cNvPr>
          <p:cNvSpPr>
            <a:spLocks noGrp="1"/>
          </p:cNvSpPr>
          <p:nvPr>
            <p:ph type="sldNum" sz="quarter" idx="12"/>
          </p:nvPr>
        </p:nvSpPr>
        <p:spPr/>
        <p:txBody>
          <a:bodyPr/>
          <a:lstStyle/>
          <a:p>
            <a:fld id="{E4FBD9E7-6CD3-455B-9A31-1827532FC18B}" type="slidenum">
              <a:rPr lang="en-US" smtClean="0"/>
              <a:t>‹#›</a:t>
            </a:fld>
            <a:endParaRPr lang="en-US"/>
          </a:p>
        </p:txBody>
      </p:sp>
    </p:spTree>
    <p:extLst>
      <p:ext uri="{BB962C8B-B14F-4D97-AF65-F5344CB8AC3E}">
        <p14:creationId xmlns:p14="http://schemas.microsoft.com/office/powerpoint/2010/main" val="1946970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B0DB-94DF-3BA3-D7F5-3B91CB879F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86430F-4623-B1EB-5F91-198843C02E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E866E4-986B-F70D-16E0-545D6BD83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37DAF3-0138-FA32-54DC-AD0E80511772}"/>
              </a:ext>
            </a:extLst>
          </p:cNvPr>
          <p:cNvSpPr>
            <a:spLocks noGrp="1"/>
          </p:cNvSpPr>
          <p:nvPr>
            <p:ph type="dt" sz="half" idx="10"/>
          </p:nvPr>
        </p:nvSpPr>
        <p:spPr/>
        <p:txBody>
          <a:bodyPr/>
          <a:lstStyle/>
          <a:p>
            <a:fld id="{81CE15E4-ECCA-459B-80E0-3EB736B86C19}" type="datetimeFigureOut">
              <a:rPr lang="en-US" smtClean="0"/>
              <a:t>9/29/2024</a:t>
            </a:fld>
            <a:endParaRPr lang="en-US"/>
          </a:p>
        </p:txBody>
      </p:sp>
      <p:sp>
        <p:nvSpPr>
          <p:cNvPr id="6" name="Footer Placeholder 5">
            <a:extLst>
              <a:ext uri="{FF2B5EF4-FFF2-40B4-BE49-F238E27FC236}">
                <a16:creationId xmlns:a16="http://schemas.microsoft.com/office/drawing/2014/main" id="{C88825F6-2EA4-9ED3-047E-840FA71668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EE1E39-9FD0-5ABF-BC40-13261FAF001F}"/>
              </a:ext>
            </a:extLst>
          </p:cNvPr>
          <p:cNvSpPr>
            <a:spLocks noGrp="1"/>
          </p:cNvSpPr>
          <p:nvPr>
            <p:ph type="sldNum" sz="quarter" idx="12"/>
          </p:nvPr>
        </p:nvSpPr>
        <p:spPr/>
        <p:txBody>
          <a:bodyPr/>
          <a:lstStyle/>
          <a:p>
            <a:fld id="{E4FBD9E7-6CD3-455B-9A31-1827532FC18B}" type="slidenum">
              <a:rPr lang="en-US" smtClean="0"/>
              <a:t>‹#›</a:t>
            </a:fld>
            <a:endParaRPr lang="en-US"/>
          </a:p>
        </p:txBody>
      </p:sp>
    </p:spTree>
    <p:extLst>
      <p:ext uri="{BB962C8B-B14F-4D97-AF65-F5344CB8AC3E}">
        <p14:creationId xmlns:p14="http://schemas.microsoft.com/office/powerpoint/2010/main" val="3316155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BE5DAC-9B23-143A-7A94-5F1F6431A6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954160-5AA5-970A-84DF-5FB322E91E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989BE5-79D4-3496-0311-CA457A9E9D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1CE15E4-ECCA-459B-80E0-3EB736B86C19}" type="datetimeFigureOut">
              <a:rPr lang="en-US" smtClean="0"/>
              <a:t>9/29/2024</a:t>
            </a:fld>
            <a:endParaRPr lang="en-US"/>
          </a:p>
        </p:txBody>
      </p:sp>
      <p:sp>
        <p:nvSpPr>
          <p:cNvPr id="5" name="Footer Placeholder 4">
            <a:extLst>
              <a:ext uri="{FF2B5EF4-FFF2-40B4-BE49-F238E27FC236}">
                <a16:creationId xmlns:a16="http://schemas.microsoft.com/office/drawing/2014/main" id="{96EA63E0-CD72-FC13-9CEA-8CBDD10A9D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B7E7670-0155-DA91-8830-299C42B5C5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FBD9E7-6CD3-455B-9A31-1827532FC18B}" type="slidenum">
              <a:rPr lang="en-US" smtClean="0"/>
              <a:t>‹#›</a:t>
            </a:fld>
            <a:endParaRPr lang="en-US"/>
          </a:p>
        </p:txBody>
      </p:sp>
    </p:spTree>
    <p:extLst>
      <p:ext uri="{BB962C8B-B14F-4D97-AF65-F5344CB8AC3E}">
        <p14:creationId xmlns:p14="http://schemas.microsoft.com/office/powerpoint/2010/main" val="517387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1093/milmed/usac11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96AE9-343E-F445-9558-E2FE2174FD2D}"/>
              </a:ext>
            </a:extLst>
          </p:cNvPr>
          <p:cNvSpPr>
            <a:spLocks noGrp="1"/>
          </p:cNvSpPr>
          <p:nvPr>
            <p:ph type="ctrTitle"/>
          </p:nvPr>
        </p:nvSpPr>
        <p:spPr>
          <a:xfrm>
            <a:off x="6590662" y="4267832"/>
            <a:ext cx="4805996" cy="1297115"/>
          </a:xfrm>
        </p:spPr>
        <p:txBody>
          <a:bodyPr anchor="t">
            <a:normAutofit/>
          </a:bodyPr>
          <a:lstStyle/>
          <a:p>
            <a:pPr algn="l"/>
            <a:r>
              <a:rPr lang="en-US" sz="3100" dirty="0">
                <a:solidFill>
                  <a:schemeClr val="tx2"/>
                </a:solidFill>
              </a:rPr>
              <a:t>Challenges of Implementing a Just Culture</a:t>
            </a:r>
          </a:p>
        </p:txBody>
      </p:sp>
      <p:sp>
        <p:nvSpPr>
          <p:cNvPr id="3" name="Subtitle 2">
            <a:extLst>
              <a:ext uri="{FF2B5EF4-FFF2-40B4-BE49-F238E27FC236}">
                <a16:creationId xmlns:a16="http://schemas.microsoft.com/office/drawing/2014/main" id="{7337C83E-275A-4E9E-B19B-C68560C57A0C}"/>
              </a:ext>
            </a:extLst>
          </p:cNvPr>
          <p:cNvSpPr>
            <a:spLocks noGrp="1"/>
          </p:cNvSpPr>
          <p:nvPr>
            <p:ph type="subTitle" idx="1"/>
          </p:nvPr>
        </p:nvSpPr>
        <p:spPr>
          <a:xfrm>
            <a:off x="6590966" y="3428999"/>
            <a:ext cx="4805691" cy="838831"/>
          </a:xfrm>
        </p:spPr>
        <p:txBody>
          <a:bodyPr anchor="b">
            <a:normAutofit/>
          </a:bodyPr>
          <a:lstStyle/>
          <a:p>
            <a:pPr algn="l"/>
            <a:r>
              <a:rPr lang="en-US" sz="1100">
                <a:solidFill>
                  <a:schemeClr val="tx2"/>
                </a:solidFill>
              </a:rPr>
              <a:t>Eric Williams-Phillips</a:t>
            </a:r>
          </a:p>
          <a:p>
            <a:pPr algn="l"/>
            <a:r>
              <a:rPr lang="en-US" sz="1100">
                <a:solidFill>
                  <a:schemeClr val="tx2"/>
                </a:solidFill>
              </a:rPr>
              <a:t>Bellevue University | CSD-380</a:t>
            </a:r>
          </a:p>
          <a:p>
            <a:pPr algn="l"/>
            <a:r>
              <a:rPr lang="en-US" sz="1100">
                <a:solidFill>
                  <a:schemeClr val="tx2"/>
                </a:solidFill>
              </a:rPr>
              <a:t>Sue Sampson</a:t>
            </a:r>
          </a:p>
        </p:txBody>
      </p:sp>
      <p:pic>
        <p:nvPicPr>
          <p:cNvPr id="7" name="Graphic 6" descr="Group">
            <a:extLst>
              <a:ext uri="{FF2B5EF4-FFF2-40B4-BE49-F238E27FC236}">
                <a16:creationId xmlns:a16="http://schemas.microsoft.com/office/drawing/2014/main" id="{5D785F8C-ED81-F62F-4605-CFD9D864D2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1287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DBA3B-9C70-B1FE-0FC8-A945EC47DC82}"/>
              </a:ext>
            </a:extLst>
          </p:cNvPr>
          <p:cNvSpPr>
            <a:spLocks noGrp="1"/>
          </p:cNvSpPr>
          <p:nvPr>
            <p:ph type="title"/>
          </p:nvPr>
        </p:nvSpPr>
        <p:spPr>
          <a:xfrm>
            <a:off x="1043631" y="809898"/>
            <a:ext cx="10173010" cy="1554480"/>
          </a:xfrm>
        </p:spPr>
        <p:txBody>
          <a:bodyPr anchor="ctr">
            <a:normAutofit/>
          </a:bodyPr>
          <a:lstStyle/>
          <a:p>
            <a:r>
              <a:rPr lang="en-US" sz="4800"/>
              <a:t>What is a “just” culture?</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2">
            <a:extLst>
              <a:ext uri="{FF2B5EF4-FFF2-40B4-BE49-F238E27FC236}">
                <a16:creationId xmlns:a16="http://schemas.microsoft.com/office/drawing/2014/main" id="{DD2A78DD-038E-1D05-AFA9-E77710B87CCA}"/>
              </a:ext>
            </a:extLst>
          </p:cNvPr>
          <p:cNvGraphicFramePr>
            <a:graphicFrameLocks noGrp="1"/>
          </p:cNvGraphicFramePr>
          <p:nvPr>
            <p:ph idx="1"/>
            <p:extLst>
              <p:ext uri="{D42A27DB-BD31-4B8C-83A1-F6EECF244321}">
                <p14:modId xmlns:p14="http://schemas.microsoft.com/office/powerpoint/2010/main" val="168970907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435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7ACBFA9-DD46-FD5C-742E-6AAF1BE6810A}"/>
              </a:ext>
            </a:extLst>
          </p:cNvPr>
          <p:cNvPicPr>
            <a:picLocks noGrp="1" noChangeAspect="1"/>
          </p:cNvPicPr>
          <p:nvPr>
            <p:ph idx="1"/>
          </p:nvPr>
        </p:nvPicPr>
        <p:blipFill>
          <a:blip r:embed="rId2"/>
          <a:stretch>
            <a:fillRect/>
          </a:stretch>
        </p:blipFill>
        <p:spPr>
          <a:xfrm>
            <a:off x="1453445" y="643467"/>
            <a:ext cx="9285110" cy="5571066"/>
          </a:xfrm>
          <a:prstGeom prst="rect">
            <a:avLst/>
          </a:prstGeom>
        </p:spPr>
      </p:pic>
    </p:spTree>
    <p:extLst>
      <p:ext uri="{BB962C8B-B14F-4D97-AF65-F5344CB8AC3E}">
        <p14:creationId xmlns:p14="http://schemas.microsoft.com/office/powerpoint/2010/main" val="324072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66C4F-9E5C-192D-3E06-FAAB16AF6F9C}"/>
              </a:ext>
            </a:extLst>
          </p:cNvPr>
          <p:cNvSpPr>
            <a:spLocks noGrp="1"/>
          </p:cNvSpPr>
          <p:nvPr>
            <p:ph type="title"/>
          </p:nvPr>
        </p:nvSpPr>
        <p:spPr/>
        <p:txBody>
          <a:bodyPr/>
          <a:lstStyle/>
          <a:p>
            <a:r>
              <a:rPr lang="en-US"/>
              <a:t>The Just Culture Company</a:t>
            </a:r>
            <a:endParaRPr lang="en-US" dirty="0"/>
          </a:p>
        </p:txBody>
      </p:sp>
      <p:graphicFrame>
        <p:nvGraphicFramePr>
          <p:cNvPr id="5" name="Content Placeholder 2">
            <a:extLst>
              <a:ext uri="{FF2B5EF4-FFF2-40B4-BE49-F238E27FC236}">
                <a16:creationId xmlns:a16="http://schemas.microsoft.com/office/drawing/2014/main" id="{3B432230-2797-C176-B104-8D656B9B28C4}"/>
              </a:ext>
            </a:extLst>
          </p:cNvPr>
          <p:cNvGraphicFramePr>
            <a:graphicFrameLocks noGrp="1"/>
          </p:cNvGraphicFramePr>
          <p:nvPr>
            <p:ph idx="1"/>
            <p:extLst>
              <p:ext uri="{D42A27DB-BD31-4B8C-83A1-F6EECF244321}">
                <p14:modId xmlns:p14="http://schemas.microsoft.com/office/powerpoint/2010/main" val="22518275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860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3A983-FEDB-2931-E476-B202579B549F}"/>
              </a:ext>
            </a:extLst>
          </p:cNvPr>
          <p:cNvSpPr>
            <a:spLocks noGrp="1"/>
          </p:cNvSpPr>
          <p:nvPr>
            <p:ph type="title"/>
          </p:nvPr>
        </p:nvSpPr>
        <p:spPr>
          <a:xfrm>
            <a:off x="686834" y="1153572"/>
            <a:ext cx="3200400" cy="4461163"/>
          </a:xfrm>
        </p:spPr>
        <p:txBody>
          <a:bodyPr>
            <a:normAutofit/>
          </a:bodyPr>
          <a:lstStyle/>
          <a:p>
            <a:r>
              <a:rPr lang="en-US">
                <a:solidFill>
                  <a:srgbClr val="FFFFFF"/>
                </a:solidFill>
              </a:rPr>
              <a:t>Conceptual Barrier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FD39B75-9945-D898-80D3-52432CF87626}"/>
              </a:ext>
            </a:extLst>
          </p:cNvPr>
          <p:cNvSpPr>
            <a:spLocks noGrp="1"/>
          </p:cNvSpPr>
          <p:nvPr>
            <p:ph idx="1"/>
          </p:nvPr>
        </p:nvSpPr>
        <p:spPr>
          <a:xfrm>
            <a:off x="4447308" y="591344"/>
            <a:ext cx="6906491" cy="5585619"/>
          </a:xfrm>
        </p:spPr>
        <p:txBody>
          <a:bodyPr anchor="ctr">
            <a:normAutofit/>
          </a:bodyPr>
          <a:lstStyle/>
          <a:p>
            <a:r>
              <a:rPr lang="en-US" dirty="0"/>
              <a:t> According to psychologist and “Just Culture” researcher Steven </a:t>
            </a:r>
            <a:r>
              <a:rPr lang="en-US" dirty="0" err="1"/>
              <a:t>Shorrock</a:t>
            </a:r>
            <a:r>
              <a:rPr lang="en-US" dirty="0"/>
              <a:t>, one of the challenges with creating an entire culture lies in “culture” itself</a:t>
            </a:r>
            <a:endParaRPr lang="en-US"/>
          </a:p>
          <a:p>
            <a:r>
              <a:rPr lang="en-US" dirty="0"/>
              <a:t>Culture takes </a:t>
            </a:r>
            <a:r>
              <a:rPr lang="en-US" b="1" dirty="0"/>
              <a:t>time </a:t>
            </a:r>
            <a:r>
              <a:rPr lang="en-US" dirty="0"/>
              <a:t>and re-enforcement to stick</a:t>
            </a:r>
            <a:endParaRPr lang="en-US"/>
          </a:p>
          <a:p>
            <a:r>
              <a:rPr lang="en-US" dirty="0"/>
              <a:t>Unfortunately, it isn’t an overnight change; as Steven says in his blog, “you can’t ‘design’, ‘engineer’, or ‘implement’ a culture of any kind</a:t>
            </a:r>
            <a:endParaRPr lang="en-US"/>
          </a:p>
          <a:p>
            <a:r>
              <a:rPr lang="en-US" dirty="0"/>
              <a:t>Culture cannot necessarily be enforced but can be spread by sharing values and practices</a:t>
            </a:r>
            <a:endParaRPr lang="en-US"/>
          </a:p>
        </p:txBody>
      </p:sp>
    </p:spTree>
    <p:extLst>
      <p:ext uri="{BB962C8B-B14F-4D97-AF65-F5344CB8AC3E}">
        <p14:creationId xmlns:p14="http://schemas.microsoft.com/office/powerpoint/2010/main" val="2218305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7F5209-B36D-4A34-450D-40A1EA00DFBF}"/>
              </a:ext>
            </a:extLst>
          </p:cNvPr>
          <p:cNvSpPr>
            <a:spLocks noGrp="1"/>
          </p:cNvSpPr>
          <p:nvPr>
            <p:ph type="title"/>
          </p:nvPr>
        </p:nvSpPr>
        <p:spPr>
          <a:xfrm>
            <a:off x="1171074" y="1396686"/>
            <a:ext cx="3240506" cy="4064628"/>
          </a:xfrm>
        </p:spPr>
        <p:txBody>
          <a:bodyPr>
            <a:normAutofit/>
          </a:bodyPr>
          <a:lstStyle/>
          <a:p>
            <a:r>
              <a:rPr lang="en-US">
                <a:solidFill>
                  <a:srgbClr val="FFFFFF"/>
                </a:solidFill>
              </a:rPr>
              <a:t>Perspective Barrier</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F47D166-BF1E-2BB0-D771-D9A1FF5EF811}"/>
              </a:ext>
            </a:extLst>
          </p:cNvPr>
          <p:cNvSpPr>
            <a:spLocks noGrp="1"/>
          </p:cNvSpPr>
          <p:nvPr>
            <p:ph idx="1"/>
          </p:nvPr>
        </p:nvSpPr>
        <p:spPr>
          <a:xfrm>
            <a:off x="5370153" y="1526033"/>
            <a:ext cx="5536397" cy="3935281"/>
          </a:xfrm>
        </p:spPr>
        <p:txBody>
          <a:bodyPr>
            <a:normAutofit/>
          </a:bodyPr>
          <a:lstStyle/>
          <a:p>
            <a:r>
              <a:rPr lang="en-US" sz="1800"/>
              <a:t>All people have a completely different perspective on life than each other</a:t>
            </a:r>
          </a:p>
          <a:p>
            <a:r>
              <a:rPr lang="en-US" sz="1800"/>
              <a:t>A difference in values, beliefs, and habits can affect how we respond to each other’s mistakes</a:t>
            </a:r>
          </a:p>
          <a:p>
            <a:r>
              <a:rPr lang="en-US" sz="1800"/>
              <a:t>An important point that Steven mentions is that our judgement on mistakes can be heavily based on the severity of the mistake, hindsight after the outcome, and who is affected by that mistake</a:t>
            </a:r>
          </a:p>
          <a:p>
            <a:r>
              <a:rPr lang="en-US" sz="1800"/>
              <a:t>Because there are so many factors in determining a response, it can be difficult to provide confidence in their confession to everyone who makes a mistake</a:t>
            </a:r>
          </a:p>
        </p:txBody>
      </p:sp>
    </p:spTree>
    <p:extLst>
      <p:ext uri="{BB962C8B-B14F-4D97-AF65-F5344CB8AC3E}">
        <p14:creationId xmlns:p14="http://schemas.microsoft.com/office/powerpoint/2010/main" val="406610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896269-056F-9AC3-3704-C8832E3464F7}"/>
              </a:ext>
            </a:extLst>
          </p:cNvPr>
          <p:cNvSpPr>
            <a:spLocks noGrp="1"/>
          </p:cNvSpPr>
          <p:nvPr>
            <p:ph type="title"/>
          </p:nvPr>
        </p:nvSpPr>
        <p:spPr>
          <a:xfrm>
            <a:off x="621792" y="1161288"/>
            <a:ext cx="3602736" cy="4526280"/>
          </a:xfrm>
        </p:spPr>
        <p:txBody>
          <a:bodyPr>
            <a:normAutofit/>
          </a:bodyPr>
          <a:lstStyle/>
          <a:p>
            <a:r>
              <a:rPr lang="en-US" sz="4000"/>
              <a:t>Psycological Barrier</a:t>
            </a:r>
          </a:p>
        </p:txBody>
      </p:sp>
      <p:sp>
        <p:nvSpPr>
          <p:cNvPr id="21" name="Rectangle 20">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A300DF4-C902-9A34-9CFD-4E1BEDC0B427}"/>
              </a:ext>
            </a:extLst>
          </p:cNvPr>
          <p:cNvSpPr>
            <a:spLocks noGrp="1"/>
          </p:cNvSpPr>
          <p:nvPr>
            <p:ph idx="1"/>
          </p:nvPr>
        </p:nvSpPr>
        <p:spPr>
          <a:xfrm>
            <a:off x="5434149" y="932688"/>
            <a:ext cx="5916603" cy="4992624"/>
          </a:xfrm>
        </p:spPr>
        <p:txBody>
          <a:bodyPr anchor="ctr">
            <a:normAutofit/>
          </a:bodyPr>
          <a:lstStyle/>
          <a:p>
            <a:r>
              <a:rPr lang="en-US" sz="2000"/>
              <a:t>One trouble of trying to spread a “just culture” in an existing workplace is dealing with a history of poor organizational reaction to mistakes</a:t>
            </a:r>
          </a:p>
          <a:p>
            <a:r>
              <a:rPr lang="en-US" sz="2000"/>
              <a:t>If there is a history of criminalization, individuals may be less likely to speak up when they notice something unsafe or make a mistake, which directly interferes with the idea of a Just Culture</a:t>
            </a:r>
          </a:p>
          <a:p>
            <a:r>
              <a:rPr lang="en-US" sz="2000"/>
              <a:t>Sometimes past events can stick around for a while , even after the individual who made the mistake is no longer with the company</a:t>
            </a:r>
          </a:p>
          <a:p>
            <a:pPr marL="0" indent="0">
              <a:buNone/>
            </a:pPr>
            <a:endParaRPr lang="en-US" sz="2000"/>
          </a:p>
        </p:txBody>
      </p:sp>
    </p:spTree>
    <p:extLst>
      <p:ext uri="{BB962C8B-B14F-4D97-AF65-F5344CB8AC3E}">
        <p14:creationId xmlns:p14="http://schemas.microsoft.com/office/powerpoint/2010/main" val="1438268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8145D-7B08-C6D3-CD7A-4BE553AA07AE}"/>
              </a:ext>
            </a:extLst>
          </p:cNvPr>
          <p:cNvSpPr>
            <a:spLocks noGrp="1"/>
          </p:cNvSpPr>
          <p:nvPr>
            <p:ph type="title"/>
          </p:nvPr>
        </p:nvSpPr>
        <p:spPr>
          <a:xfrm>
            <a:off x="635000" y="640823"/>
            <a:ext cx="3418659" cy="5583148"/>
          </a:xfrm>
        </p:spPr>
        <p:txBody>
          <a:bodyPr anchor="ctr">
            <a:normAutofit/>
          </a:bodyPr>
          <a:lstStyle/>
          <a:p>
            <a:r>
              <a:rPr lang="en-US" sz="5400"/>
              <a:t>Punitive Barrier</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A45D79F-D8D5-96FD-215C-769E126C9449}"/>
              </a:ext>
            </a:extLst>
          </p:cNvPr>
          <p:cNvGraphicFramePr>
            <a:graphicFrameLocks noGrp="1"/>
          </p:cNvGraphicFramePr>
          <p:nvPr>
            <p:ph idx="1"/>
            <p:extLst>
              <p:ext uri="{D42A27DB-BD31-4B8C-83A1-F6EECF244321}">
                <p14:modId xmlns:p14="http://schemas.microsoft.com/office/powerpoint/2010/main" val="311607335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3110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6B65-5F1F-3280-1F93-EBBE7A6F362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2A5C7F7D-46AC-02FA-A3CE-BACDBA3B2839}"/>
              </a:ext>
            </a:extLst>
          </p:cNvPr>
          <p:cNvSpPr>
            <a:spLocks noGrp="1"/>
          </p:cNvSpPr>
          <p:nvPr>
            <p:ph idx="1"/>
          </p:nvPr>
        </p:nvSpPr>
        <p:spPr/>
        <p:txBody>
          <a:bodyPr>
            <a:normAutofit fontScale="77500" lnSpcReduction="20000"/>
          </a:bodyPr>
          <a:lstStyle/>
          <a:p>
            <a:pPr marL="0" indent="-457200">
              <a:lnSpc>
                <a:spcPct val="200000"/>
              </a:lnSpc>
              <a:buNone/>
            </a:pPr>
            <a:r>
              <a:rPr lang="en-US" sz="1600" dirty="0" err="1"/>
              <a:t>Stevenshorrock</a:t>
            </a:r>
            <a:r>
              <a:rPr lang="en-US" sz="1600" dirty="0"/>
              <a:t>, View All Posts By. “Why Is It Just so Difficult? Barriers to ‘Just Culture’ in the Real World.” Humanistic Systems, 27 May 2024, humanisticsystems.com/2023/10/18/why-is-it-just-so-difficult-barriers-to-just-culture-in-the-real-world.</a:t>
            </a:r>
          </a:p>
          <a:p>
            <a:pPr marL="0" indent="-457200">
              <a:lnSpc>
                <a:spcPct val="200000"/>
              </a:lnSpc>
              <a:buNone/>
            </a:pPr>
            <a:r>
              <a:rPr lang="en-US" sz="1600" dirty="0"/>
              <a:t>Murray, John S., et al. “Implementing Just Culture to Improve Patient Safety.” Military Medicine, vol. 188, no. 7–8, May 2022, pp. 1596–99. </a:t>
            </a:r>
            <a:r>
              <a:rPr lang="en-US" sz="1600" dirty="0">
                <a:hlinkClick r:id="rId2"/>
              </a:rPr>
              <a:t>https://doi.org/10.1093/milmed/usac115</a:t>
            </a:r>
            <a:r>
              <a:rPr lang="en-US" sz="1600" dirty="0"/>
              <a:t>.</a:t>
            </a:r>
          </a:p>
          <a:p>
            <a:pPr marL="0" indent="-457200">
              <a:lnSpc>
                <a:spcPct val="200000"/>
              </a:lnSpc>
              <a:buNone/>
            </a:pPr>
            <a:r>
              <a:rPr lang="en-US" sz="1600" dirty="0"/>
              <a:t>The Just Culture Company – the Learning Resource for Just Culture Proficiency. www.justculture.com.</a:t>
            </a:r>
          </a:p>
          <a:p>
            <a:pPr marL="0" indent="-457200">
              <a:lnSpc>
                <a:spcPct val="200000"/>
              </a:lnSpc>
              <a:buNone/>
            </a:pPr>
            <a:r>
              <a:rPr lang="en-US" sz="1600" dirty="0"/>
              <a:t>The Just Culture Company. “The Just Culture Company | LinkedIn.” The Just Culture Company, www.linkedin.com/company/just-culture-company.</a:t>
            </a:r>
          </a:p>
          <a:p>
            <a:pPr marL="0" indent="-457200">
              <a:lnSpc>
                <a:spcPct val="200000"/>
              </a:lnSpc>
              <a:buNone/>
            </a:pPr>
            <a:r>
              <a:rPr lang="en-US" sz="1600" dirty="0"/>
              <a:t>What Is Just Culture? Changing the Way We Think About Errors to Improve Patient Safety and Staff Satisfaction. www.brighamandwomensfaulkner.org/about-bwfh/news/what-is-just-culture-changing-the-way-we-think-about-errors-to-improve-patient-safety-and-staff-satisfaction.</a:t>
            </a:r>
          </a:p>
        </p:txBody>
      </p:sp>
    </p:spTree>
    <p:extLst>
      <p:ext uri="{BB962C8B-B14F-4D97-AF65-F5344CB8AC3E}">
        <p14:creationId xmlns:p14="http://schemas.microsoft.com/office/powerpoint/2010/main" val="1148959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TotalTime>
  <Words>666</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Challenges of Implementing a Just Culture</vt:lpstr>
      <vt:lpstr>What is a “just” culture?</vt:lpstr>
      <vt:lpstr>PowerPoint Presentation</vt:lpstr>
      <vt:lpstr>The Just Culture Company</vt:lpstr>
      <vt:lpstr>Conceptual Barrier</vt:lpstr>
      <vt:lpstr>Perspective Barrier</vt:lpstr>
      <vt:lpstr>Psycological Barrier</vt:lpstr>
      <vt:lpstr>Punitive Barrier</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ERIC WILLIAMS</dc:creator>
  <cp:lastModifiedBy>ERIC WILLIAMS</cp:lastModifiedBy>
  <cp:revision>1</cp:revision>
  <dcterms:created xsi:type="dcterms:W3CDTF">2024-09-29T23:53:28Z</dcterms:created>
  <dcterms:modified xsi:type="dcterms:W3CDTF">2024-09-30T00:59:16Z</dcterms:modified>
</cp:coreProperties>
</file>