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35" r:id="rId5"/>
    <p:sldId id="336" r:id="rId6"/>
    <p:sldId id="344" r:id="rId7"/>
    <p:sldId id="339" r:id="rId8"/>
    <p:sldId id="341" r:id="rId9"/>
    <p:sldId id="349" r:id="rId10"/>
    <p:sldId id="342" r:id="rId11"/>
    <p:sldId id="348" r:id="rId12"/>
    <p:sldId id="35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5394" autoAdjust="0"/>
  </p:normalViewPr>
  <p:slideViewPr>
    <p:cSldViewPr snapToGrid="0">
      <p:cViewPr varScale="1">
        <p:scale>
          <a:sx n="105" d="100"/>
          <a:sy n="105" d="100"/>
        </p:scale>
        <p:origin x="774" y="11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citation.cfm?id=3044729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984664"/>
            <a:ext cx="5566202" cy="1574599"/>
          </a:xfrm>
        </p:spPr>
        <p:txBody>
          <a:bodyPr/>
          <a:lstStyle/>
          <a:p>
            <a:pPr algn="ctr"/>
            <a:r>
              <a:rPr lang="en-US" dirty="0"/>
              <a:t>The Technology Value Stream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38518-5E5E-20AB-2C2E-201C18D7D8CA}"/>
              </a:ext>
            </a:extLst>
          </p:cNvPr>
          <p:cNvSpPr txBox="1"/>
          <p:nvPr/>
        </p:nvSpPr>
        <p:spPr>
          <a:xfrm>
            <a:off x="7590928" y="3845213"/>
            <a:ext cx="25763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Eric Williams-Phillips</a:t>
            </a:r>
          </a:p>
          <a:p>
            <a:pPr algn="ctr"/>
            <a:r>
              <a:rPr lang="en-US" sz="1400" dirty="0"/>
              <a:t>Bellevue University | CSD 380</a:t>
            </a:r>
          </a:p>
          <a:p>
            <a:pPr algn="ctr"/>
            <a:r>
              <a:rPr lang="en-US" sz="1400" dirty="0"/>
              <a:t>Sue Sampson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What is a value stream?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Anything that delivers a product or service</a:t>
            </a:r>
          </a:p>
          <a:p>
            <a:pPr>
              <a:lnSpc>
                <a:spcPct val="200000"/>
              </a:lnSpc>
            </a:pPr>
            <a:r>
              <a:rPr lang="en-US" dirty="0"/>
              <a:t>“An end-to-end collection of activities that creates a result for a ‘customer’” –James Martin, (Martin, 1995)</a:t>
            </a:r>
          </a:p>
          <a:p>
            <a:pPr>
              <a:lnSpc>
                <a:spcPct val="150000"/>
              </a:lnSpc>
            </a:pPr>
            <a:r>
              <a:rPr lang="en-US" dirty="0"/>
              <a:t>Every value stream starts with an idea and ends with that idea being in the hands of the customer as its intended 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" y="1591056"/>
            <a:ext cx="4791456" cy="2560320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Example of value stream map in manufacturing</a:t>
            </a:r>
            <a:endParaRPr lang="en-Z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example of a value stream map">
            <a:extLst>
              <a:ext uri="{FF2B5EF4-FFF2-40B4-BE49-F238E27FC236}">
                <a16:creationId xmlns:a16="http://schemas.microsoft.com/office/drawing/2014/main" id="{483BFB78-20EB-5E01-184D-F30F402DD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767" y="350846"/>
            <a:ext cx="6915849" cy="504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BBF7FC-0DB0-4D6D-8AAB-FEBBD08B00FB}"/>
              </a:ext>
            </a:extLst>
          </p:cNvPr>
          <p:cNvSpPr txBox="1"/>
          <p:nvPr/>
        </p:nvSpPr>
        <p:spPr>
          <a:xfrm>
            <a:off x="5624639" y="5486400"/>
            <a:ext cx="5670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1. Example of a manufacturing value stream map by the NIST</a:t>
            </a:r>
          </a:p>
          <a:p>
            <a:r>
              <a:rPr lang="en-US" sz="1400" dirty="0"/>
              <a:t>(</a:t>
            </a:r>
            <a:r>
              <a:rPr lang="en-US" sz="1400" i="1" dirty="0"/>
              <a:t>Value Stream Mapping </a:t>
            </a:r>
            <a:r>
              <a:rPr lang="en-US" sz="1400" dirty="0"/>
              <a:t>| </a:t>
            </a:r>
            <a:r>
              <a:rPr lang="en-US" sz="1400" i="1" dirty="0"/>
              <a:t>NIST</a:t>
            </a:r>
            <a:r>
              <a:rPr lang="en-US" sz="1400" dirty="0"/>
              <a:t>, 2024)</a:t>
            </a:r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What makes a digital value stream different?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A digital value stream is different as each stream varies</a:t>
            </a:r>
          </a:p>
          <a:p>
            <a:r>
              <a:rPr lang="en-US" dirty="0"/>
              <a:t>The product requirements are constantly changing which can make it difficult to produce quality results</a:t>
            </a:r>
          </a:p>
          <a:p>
            <a:r>
              <a:rPr lang="en-US" dirty="0"/>
              <a:t>There are phases within phases (coding, building, QA, testing, etc.)</a:t>
            </a:r>
          </a:p>
          <a:p>
            <a:r>
              <a:rPr lang="en-US" dirty="0"/>
              <a:t>Much of a digital value stream is automated</a:t>
            </a:r>
          </a:p>
          <a:p>
            <a:r>
              <a:rPr lang="en-US" dirty="0"/>
              <a:t>Digital value streams are customer-centric, relying heavily on feedback before the final product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pPr algn="ctr"/>
            <a:r>
              <a:rPr lang="en-US" dirty="0"/>
              <a:t>Lead Time vs. processing time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4887594" cy="36877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Lead time is a measurement of value stream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Lead time measurement begins when the request is initially made and ends when the request is completely fulfilled (Kim et al., 2016)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Customer-facing measurement means this typically is focused on more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5B1204-B9F7-0D66-EBAA-9265C1E355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0644" y="2073275"/>
            <a:ext cx="4887594" cy="36877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Processing time is another measurement used to track value stream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Processing time measurement starts when the work starts, omitting the time that the work is waiting in a queue (Kim et al., 2016)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" y="1591056"/>
            <a:ext cx="4791456" cy="2560320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Value Stream map Template with Process and queue slots</a:t>
            </a:r>
            <a:endParaRPr lang="en-ZA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BBF7FC-0DB0-4D6D-8AAB-FEBBD08B00FB}"/>
              </a:ext>
            </a:extLst>
          </p:cNvPr>
          <p:cNvSpPr txBox="1"/>
          <p:nvPr/>
        </p:nvSpPr>
        <p:spPr>
          <a:xfrm>
            <a:off x="5624639" y="5486400"/>
            <a:ext cx="56701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2. Simple value stream map template with slots for projected process times, wait periods considered “queues” that are not counted toward process time </a:t>
            </a:r>
          </a:p>
          <a:p>
            <a:r>
              <a:rPr lang="en-US" sz="1400" dirty="0"/>
              <a:t>(</a:t>
            </a:r>
            <a:r>
              <a:rPr lang="en-US" sz="1400" i="1" dirty="0"/>
              <a:t>Value Stream Map Template. 2024</a:t>
            </a:r>
            <a:r>
              <a:rPr lang="en-US" sz="1400" dirty="0"/>
              <a:t>, </a:t>
            </a:r>
            <a:r>
              <a:rPr lang="en-US" sz="1400" dirty="0" err="1"/>
              <a:t>GoLeanSixSigma</a:t>
            </a:r>
            <a:r>
              <a:rPr lang="en-US" sz="1400" dirty="0"/>
              <a:t>)</a:t>
            </a:r>
          </a:p>
          <a:p>
            <a:endParaRPr lang="en-US" sz="1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9077018-6BE8-5E42-577E-B4C15D75F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910" y="541382"/>
            <a:ext cx="6441560" cy="465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78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Deployment lead times requiring months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7F2BD7-0B8D-121E-2FC9-9FC1937E47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10252773" cy="36877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Sometimes deployment lead times can require months to fulfill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common in larger organizations with more complex organizations that utilize a more “monolithic” architecture (unified, or closely integrated system)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reliance on manual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Requires multiple approval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Fixing issues in a project that requires a high lead time can take days or weeks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A989B-1208-DBA8-9322-07444AD9FED5}"/>
              </a:ext>
            </a:extLst>
          </p:cNvPr>
          <p:cNvSpPr txBox="1"/>
          <p:nvPr/>
        </p:nvSpPr>
        <p:spPr>
          <a:xfrm>
            <a:off x="9948672" y="6211669"/>
            <a:ext cx="192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(Kim et al., 2016)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Deployment lead times requiring Minutes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7F2BD7-0B8D-121E-2FC9-9FC1937E47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10252773" cy="36877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Ideally developers receive fast and constant feedback to allow for faster and more independent implementations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Achieved by continuous code review of small changes into VC repository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Small changes are tested and deployed into production to provide confidence in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Modular coding practices make these miniature pushes easier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Because the changes are smaller, the impacts of failure are smaller and more contained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D5C4B-78EC-68EE-D4EB-109398FC2C8B}"/>
              </a:ext>
            </a:extLst>
          </p:cNvPr>
          <p:cNvSpPr txBox="1"/>
          <p:nvPr/>
        </p:nvSpPr>
        <p:spPr>
          <a:xfrm>
            <a:off x="9948672" y="6211669"/>
            <a:ext cx="192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(Kim et al., 2016)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16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257F-8680-1C08-374F-DCF31862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936972"/>
            <a:ext cx="10405174" cy="1326514"/>
          </a:xfrm>
        </p:spPr>
        <p:txBody>
          <a:bodyPr/>
          <a:lstStyle/>
          <a:p>
            <a:pPr algn="ctr"/>
            <a:r>
              <a:rPr lang="en-US" dirty="0"/>
              <a:t>Resources: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1BA5C-FB12-4A38-D0A4-9CC2B4F0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702B5A-D8AD-D676-D04A-81A32C361566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 bwMode="auto">
          <a:xfrm>
            <a:off x="893064" y="3029116"/>
            <a:ext cx="915619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Kim, G.,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Debois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P., Willis, J., &amp; Humble, J. (2016).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DevOps Handbook: How to Create World-Class Agility, Reliability, and Security in Technology Orga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nizations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https://dl.acm.org/citation.cfm?id=3044729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493EE1E-6AA8-9A8B-DE2A-A5EE2D5F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064" y="36660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Martin, J. (1995).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great transition: Using the Seven Disciplines of Enterprise Engineering to Align People, Technology, and Strategy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AMACOM/American Management Association.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37C2363-98CE-E61C-7ED0-C1E6FC9F9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064" y="41232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 Stream Map 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(2024).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GoLeanSixSigma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https://goleansixsigma.com/value-stream-mapping/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95B2259-3E13-7B8C-6DCE-62DCF7F51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064" y="46170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 Stream Mapping | NIST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(2024, May 22). NIST. https://www.nist.gov/mep/value-stream-mapping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B74C4CA-FA56-06E0-F3C5-AA2243085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064" y="25061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Beal, H. (n.d.).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 Value Stream?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https://www.vsmconsortium.org/blog/what-is-a-value-stream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6774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Architecture pitch deck</Template>
  <TotalTime>78</TotalTime>
  <Words>618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 Light</vt:lpstr>
      <vt:lpstr>Calibri</vt:lpstr>
      <vt:lpstr>Posterama</vt:lpstr>
      <vt:lpstr>Times New Roman</vt:lpstr>
      <vt:lpstr>Custom</vt:lpstr>
      <vt:lpstr>The Technology Value Stream</vt:lpstr>
      <vt:lpstr>What is a value stream? </vt:lpstr>
      <vt:lpstr>Example of value stream map in manufacturing</vt:lpstr>
      <vt:lpstr>What makes a digital value stream different?</vt:lpstr>
      <vt:lpstr>Lead Time vs. processing time</vt:lpstr>
      <vt:lpstr>Value Stream map Template with Process and queue slots</vt:lpstr>
      <vt:lpstr>Deployment lead times requiring months</vt:lpstr>
      <vt:lpstr>Deployment lead times requiring Minutes</vt:lpstr>
      <vt:lpstr>Resources: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WILLIAMS</dc:creator>
  <cp:lastModifiedBy>ERIC WILLIAMS</cp:lastModifiedBy>
  <cp:revision>1</cp:revision>
  <dcterms:created xsi:type="dcterms:W3CDTF">2024-08-18T23:42:39Z</dcterms:created>
  <dcterms:modified xsi:type="dcterms:W3CDTF">2024-08-19T01:01:20Z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