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59" r:id="rId6"/>
    <p:sldId id="270" r:id="rId7"/>
    <p:sldId id="261" r:id="rId8"/>
    <p:sldId id="271" r:id="rId9"/>
    <p:sldId id="272" r:id="rId10"/>
    <p:sldId id="273"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5631945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9770346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2305903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5543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2500231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F45AC6-C491-4585-A584-9CE2AF7D5500}" type="datetime1">
              <a:rPr lang="en-US" smtClean="0"/>
              <a:t>2/11/2025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2731774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F45AC6-C491-4585-A584-9CE2AF7D5500}" type="datetime1">
              <a:rPr lang="en-US" smtClean="0"/>
              <a:t>2/11/2025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3539930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19140063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6225330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968046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8206068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9215629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2/11/2025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9876723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2/11/2025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1883543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2/11/2025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5457501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7537875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4764559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F45AC6-C491-4585-A584-9CE2AF7D5500}" type="datetime1">
              <a:rPr lang="en-US" smtClean="0"/>
              <a:t>2/11/2025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057153-B650-4DEB-B370-79DDCFDCE934}" type="slidenum">
              <a:rPr lang="en-US" smtClean="0"/>
              <a:t>‹Nº›</a:t>
            </a:fld>
            <a:endParaRPr lang="en-US"/>
          </a:p>
        </p:txBody>
      </p:sp>
    </p:spTree>
    <p:extLst>
      <p:ext uri="{BB962C8B-B14F-4D97-AF65-F5344CB8AC3E}">
        <p14:creationId xmlns:p14="http://schemas.microsoft.com/office/powerpoint/2010/main" val="14311927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ondo de humo abstracto">
            <a:extLst>
              <a:ext uri="{FF2B5EF4-FFF2-40B4-BE49-F238E27FC236}">
                <a16:creationId xmlns:a16="http://schemas.microsoft.com/office/drawing/2014/main" id="{ABCC8E34-365D-4259-DA63-B1EC2DCB8FC3}"/>
              </a:ext>
            </a:extLst>
          </p:cNvPr>
          <p:cNvPicPr>
            <a:picLocks noChangeAspect="1"/>
          </p:cNvPicPr>
          <p:nvPr/>
        </p:nvPicPr>
        <p:blipFill>
          <a:blip r:embed="rId2"/>
          <a:srcRect t="13320" b="2094"/>
          <a:stretch/>
        </p:blipFill>
        <p:spPr>
          <a:xfrm>
            <a:off x="-1" y="0"/>
            <a:ext cx="12191980" cy="6857990"/>
          </a:xfrm>
          <a:prstGeom prst="rect">
            <a:avLst/>
          </a:prstGeom>
        </p:spPr>
      </p:pic>
      <p:sp>
        <p:nvSpPr>
          <p:cNvPr id="2" name="Título 1">
            <a:extLst>
              <a:ext uri="{FF2B5EF4-FFF2-40B4-BE49-F238E27FC236}">
                <a16:creationId xmlns:a16="http://schemas.microsoft.com/office/drawing/2014/main" id="{7A4D1CCC-A982-B33C-EFDB-DF59BB0DE268}"/>
              </a:ext>
            </a:extLst>
          </p:cNvPr>
          <p:cNvSpPr>
            <a:spLocks noGrp="1"/>
          </p:cNvSpPr>
          <p:nvPr>
            <p:ph type="ctrTitle"/>
          </p:nvPr>
        </p:nvSpPr>
        <p:spPr>
          <a:xfrm>
            <a:off x="320040" y="5768969"/>
            <a:ext cx="8183880" cy="960120"/>
          </a:xfrm>
        </p:spPr>
        <p:txBody>
          <a:bodyPr anchor="ctr">
            <a:normAutofit/>
          </a:bodyPr>
          <a:lstStyle/>
          <a:p>
            <a:pPr algn="l"/>
            <a:r>
              <a:rPr lang="es-EC" dirty="0"/>
              <a:t>PROYECTO 1</a:t>
            </a:r>
          </a:p>
        </p:txBody>
      </p:sp>
      <p:sp>
        <p:nvSpPr>
          <p:cNvPr id="3" name="Subtítulo 2">
            <a:extLst>
              <a:ext uri="{FF2B5EF4-FFF2-40B4-BE49-F238E27FC236}">
                <a16:creationId xmlns:a16="http://schemas.microsoft.com/office/drawing/2014/main" id="{BC2CF8BB-6FCD-C3AA-CDFB-5E4339B6B0C2}"/>
              </a:ext>
            </a:extLst>
          </p:cNvPr>
          <p:cNvSpPr>
            <a:spLocks noGrp="1"/>
          </p:cNvSpPr>
          <p:nvPr>
            <p:ph type="subTitle" idx="1"/>
          </p:nvPr>
        </p:nvSpPr>
        <p:spPr>
          <a:xfrm>
            <a:off x="8597245" y="5768969"/>
            <a:ext cx="3399681" cy="955994"/>
          </a:xfrm>
        </p:spPr>
        <p:txBody>
          <a:bodyPr anchor="ctr">
            <a:normAutofit/>
          </a:bodyPr>
          <a:lstStyle/>
          <a:p>
            <a:pPr algn="r"/>
            <a:r>
              <a:rPr lang="es-EC" sz="1900" dirty="0"/>
              <a:t>Data </a:t>
            </a:r>
            <a:r>
              <a:rPr lang="es-EC" sz="1900" dirty="0" err="1"/>
              <a:t>Mining</a:t>
            </a:r>
            <a:endParaRPr lang="es-EC" sz="1900" dirty="0"/>
          </a:p>
        </p:txBody>
      </p:sp>
      <p:sp>
        <p:nvSpPr>
          <p:cNvPr id="5" name="Título 1">
            <a:extLst>
              <a:ext uri="{FF2B5EF4-FFF2-40B4-BE49-F238E27FC236}">
                <a16:creationId xmlns:a16="http://schemas.microsoft.com/office/drawing/2014/main" id="{082B62E6-5099-26C3-E26B-D4A56D92806B}"/>
              </a:ext>
            </a:extLst>
          </p:cNvPr>
          <p:cNvSpPr txBox="1">
            <a:spLocks/>
          </p:cNvSpPr>
          <p:nvPr/>
        </p:nvSpPr>
        <p:spPr>
          <a:xfrm>
            <a:off x="3884234" y="2578402"/>
            <a:ext cx="4207715" cy="96012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r>
              <a:rPr lang="es-EC" dirty="0"/>
              <a:t>INSTACART_DB</a:t>
            </a:r>
          </a:p>
        </p:txBody>
      </p:sp>
    </p:spTree>
    <p:extLst>
      <p:ext uri="{BB962C8B-B14F-4D97-AF65-F5344CB8AC3E}">
        <p14:creationId xmlns:p14="http://schemas.microsoft.com/office/powerpoint/2010/main" val="30160837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85F66-7AD1-EC95-B6A9-F981CC8EFD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0F84C3-4DAA-C470-DB69-31A42DDB4B9F}"/>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99BDCCFD-4E9D-7623-D40A-5AE348C4C2F1}"/>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6D13B0C8-825C-E5BD-32DA-0BFD6288D71F}"/>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DOMINGO</a:t>
            </a:r>
          </a:p>
        </p:txBody>
      </p:sp>
      <p:sp>
        <p:nvSpPr>
          <p:cNvPr id="6" name="Título 1">
            <a:extLst>
              <a:ext uri="{FF2B5EF4-FFF2-40B4-BE49-F238E27FC236}">
                <a16:creationId xmlns:a16="http://schemas.microsoft.com/office/drawing/2014/main" id="{88C8FFCD-A3B2-F134-89A9-2826E57C526D}"/>
              </a:ext>
            </a:extLst>
          </p:cNvPr>
          <p:cNvSpPr txBox="1">
            <a:spLocks/>
          </p:cNvSpPr>
          <p:nvPr/>
        </p:nvSpPr>
        <p:spPr>
          <a:xfrm>
            <a:off x="8327618" y="1407806"/>
            <a:ext cx="2153569" cy="457200"/>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CONCLUSIONES</a:t>
            </a:r>
          </a:p>
        </p:txBody>
      </p:sp>
      <p:pic>
        <p:nvPicPr>
          <p:cNvPr id="8" name="Imagen 7">
            <a:extLst>
              <a:ext uri="{FF2B5EF4-FFF2-40B4-BE49-F238E27FC236}">
                <a16:creationId xmlns:a16="http://schemas.microsoft.com/office/drawing/2014/main" id="{CB5F70A0-01D4-67EA-19F3-A9A1ED6DA4AD}"/>
              </a:ext>
            </a:extLst>
          </p:cNvPr>
          <p:cNvPicPr>
            <a:picLocks noChangeAspect="1"/>
          </p:cNvPicPr>
          <p:nvPr/>
        </p:nvPicPr>
        <p:blipFill>
          <a:blip r:embed="rId2"/>
          <a:stretch>
            <a:fillRect/>
          </a:stretch>
        </p:blipFill>
        <p:spPr>
          <a:xfrm>
            <a:off x="558903" y="2325265"/>
            <a:ext cx="5251962" cy="2962645"/>
          </a:xfrm>
          <a:prstGeom prst="rect">
            <a:avLst/>
          </a:prstGeom>
        </p:spPr>
      </p:pic>
      <p:sp>
        <p:nvSpPr>
          <p:cNvPr id="10" name="Marcador de contenido 2">
            <a:extLst>
              <a:ext uri="{FF2B5EF4-FFF2-40B4-BE49-F238E27FC236}">
                <a16:creationId xmlns:a16="http://schemas.microsoft.com/office/drawing/2014/main" id="{8156FE58-2B5C-CF76-3A8E-031E230CE231}"/>
              </a:ext>
            </a:extLst>
          </p:cNvPr>
          <p:cNvSpPr txBox="1">
            <a:spLocks/>
          </p:cNvSpPr>
          <p:nvPr/>
        </p:nvSpPr>
        <p:spPr>
          <a:xfrm>
            <a:off x="6381137" y="1865006"/>
            <a:ext cx="5146374" cy="415479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10000"/>
              </a:lnSpc>
            </a:pPr>
            <a:r>
              <a:rPr lang="es-EC" dirty="0"/>
              <a:t>Las distribuciones de compras en cada día siguen una misma distribución respecto a la distribución general de horas.</a:t>
            </a:r>
          </a:p>
          <a:p>
            <a:pPr>
              <a:lnSpc>
                <a:spcPct val="110000"/>
              </a:lnSpc>
            </a:pPr>
            <a:r>
              <a:rPr lang="es-EC" dirty="0"/>
              <a:t>A pesar de que la distribución de compras por hora sea la misma, los niveles de compra son mucho más altos a esas horas en los días lunes y martes.</a:t>
            </a:r>
          </a:p>
          <a:p>
            <a:pPr>
              <a:lnSpc>
                <a:spcPct val="110000"/>
              </a:lnSpc>
            </a:pPr>
            <a:r>
              <a:rPr lang="es-EC" dirty="0"/>
              <a:t>Existe una leve tendencia de realizar pedidos en horas más tempranas el día Martes.</a:t>
            </a:r>
          </a:p>
          <a:p>
            <a:pPr marL="0" indent="0">
              <a:lnSpc>
                <a:spcPct val="110000"/>
              </a:lnSpc>
              <a:buNone/>
            </a:pPr>
            <a:endParaRPr lang="es-EC" dirty="0"/>
          </a:p>
        </p:txBody>
      </p:sp>
    </p:spTree>
    <p:extLst>
      <p:ext uri="{BB962C8B-B14F-4D97-AF65-F5344CB8AC3E}">
        <p14:creationId xmlns:p14="http://schemas.microsoft.com/office/powerpoint/2010/main" val="184541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ACFA6-7F67-32AB-981C-5E969EEB2E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D3A45E0-E50E-8193-2B3E-856B3717F62A}"/>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CEFFB904-3476-C51E-9BED-DFBF13874B56}"/>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Distribución de las órdenes hechas por los clientes </a:t>
            </a:r>
            <a:endParaRPr lang="es-EC" dirty="0"/>
          </a:p>
        </p:txBody>
      </p:sp>
      <p:pic>
        <p:nvPicPr>
          <p:cNvPr id="6" name="Imagen 5">
            <a:extLst>
              <a:ext uri="{FF2B5EF4-FFF2-40B4-BE49-F238E27FC236}">
                <a16:creationId xmlns:a16="http://schemas.microsoft.com/office/drawing/2014/main" id="{F77C0CCF-D54C-57C9-7CF9-4528C3CA4A0F}"/>
              </a:ext>
            </a:extLst>
          </p:cNvPr>
          <p:cNvPicPr>
            <a:picLocks noChangeAspect="1"/>
          </p:cNvPicPr>
          <p:nvPr/>
        </p:nvPicPr>
        <p:blipFill>
          <a:blip r:embed="rId2"/>
          <a:stretch>
            <a:fillRect/>
          </a:stretch>
        </p:blipFill>
        <p:spPr>
          <a:xfrm>
            <a:off x="813310" y="2084131"/>
            <a:ext cx="5020376" cy="914528"/>
          </a:xfrm>
          <a:prstGeom prst="rect">
            <a:avLst/>
          </a:prstGeom>
        </p:spPr>
      </p:pic>
      <p:pic>
        <p:nvPicPr>
          <p:cNvPr id="8" name="Imagen 7">
            <a:extLst>
              <a:ext uri="{FF2B5EF4-FFF2-40B4-BE49-F238E27FC236}">
                <a16:creationId xmlns:a16="http://schemas.microsoft.com/office/drawing/2014/main" id="{A91337BA-F300-0FF0-55A4-BA713A7B7EA7}"/>
              </a:ext>
            </a:extLst>
          </p:cNvPr>
          <p:cNvPicPr>
            <a:picLocks noChangeAspect="1"/>
          </p:cNvPicPr>
          <p:nvPr/>
        </p:nvPicPr>
        <p:blipFill>
          <a:blip r:embed="rId3"/>
          <a:stretch>
            <a:fillRect/>
          </a:stretch>
        </p:blipFill>
        <p:spPr>
          <a:xfrm>
            <a:off x="6185762" y="1927122"/>
            <a:ext cx="5614958" cy="3198960"/>
          </a:xfrm>
          <a:prstGeom prst="rect">
            <a:avLst/>
          </a:prstGeom>
        </p:spPr>
      </p:pic>
      <p:sp>
        <p:nvSpPr>
          <p:cNvPr id="11" name="Título 1">
            <a:extLst>
              <a:ext uri="{FF2B5EF4-FFF2-40B4-BE49-F238E27FC236}">
                <a16:creationId xmlns:a16="http://schemas.microsoft.com/office/drawing/2014/main" id="{0F833344-C35B-1CF4-BEE3-C3E7054B1270}"/>
              </a:ext>
            </a:extLst>
          </p:cNvPr>
          <p:cNvSpPr txBox="1">
            <a:spLocks/>
          </p:cNvSpPr>
          <p:nvPr/>
        </p:nvSpPr>
        <p:spPr>
          <a:xfrm>
            <a:off x="770769" y="3558790"/>
            <a:ext cx="5325231" cy="245855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lnSpc>
                <a:spcPct val="150000"/>
              </a:lnSpc>
            </a:pPr>
            <a:r>
              <a:rPr lang="es-MX" sz="2000" cap="none" dirty="0"/>
              <a:t>Los clientes realizan en promedio solamente 3 ordenes. Es necesario incentivar y enganchar a los clientes para que realicen más ordenes.</a:t>
            </a:r>
            <a:endParaRPr lang="es-EC" sz="2000" cap="none" dirty="0"/>
          </a:p>
        </p:txBody>
      </p:sp>
    </p:spTree>
    <p:extLst>
      <p:ext uri="{BB962C8B-B14F-4D97-AF65-F5344CB8AC3E}">
        <p14:creationId xmlns:p14="http://schemas.microsoft.com/office/powerpoint/2010/main" val="67121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2A16C-616D-D1BC-5F54-7A4739799FB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86902F-7F91-465E-A9B6-77458C7C9F0D}"/>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0E846CBA-D1E3-24A8-933A-8D8B13633099}"/>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Top 20 productos más frecuentes</a:t>
            </a:r>
            <a:endParaRPr lang="es-EC" dirty="0"/>
          </a:p>
        </p:txBody>
      </p:sp>
      <p:pic>
        <p:nvPicPr>
          <p:cNvPr id="6" name="Imagen 5">
            <a:extLst>
              <a:ext uri="{FF2B5EF4-FFF2-40B4-BE49-F238E27FC236}">
                <a16:creationId xmlns:a16="http://schemas.microsoft.com/office/drawing/2014/main" id="{AA51C1C6-BA8C-4D05-A2B6-4A44712689E8}"/>
              </a:ext>
            </a:extLst>
          </p:cNvPr>
          <p:cNvPicPr>
            <a:picLocks noChangeAspect="1"/>
          </p:cNvPicPr>
          <p:nvPr/>
        </p:nvPicPr>
        <p:blipFill>
          <a:blip r:embed="rId2"/>
          <a:stretch>
            <a:fillRect/>
          </a:stretch>
        </p:blipFill>
        <p:spPr>
          <a:xfrm>
            <a:off x="6821123" y="1554331"/>
            <a:ext cx="3805010" cy="3305682"/>
          </a:xfrm>
          <a:prstGeom prst="rect">
            <a:avLst/>
          </a:prstGeom>
        </p:spPr>
      </p:pic>
      <p:pic>
        <p:nvPicPr>
          <p:cNvPr id="8" name="Imagen 7">
            <a:extLst>
              <a:ext uri="{FF2B5EF4-FFF2-40B4-BE49-F238E27FC236}">
                <a16:creationId xmlns:a16="http://schemas.microsoft.com/office/drawing/2014/main" id="{1E3F826D-E0B4-BF04-CF3E-E81BC1D09BAD}"/>
              </a:ext>
            </a:extLst>
          </p:cNvPr>
          <p:cNvPicPr>
            <a:picLocks noChangeAspect="1"/>
          </p:cNvPicPr>
          <p:nvPr/>
        </p:nvPicPr>
        <p:blipFill>
          <a:blip r:embed="rId3"/>
          <a:stretch>
            <a:fillRect/>
          </a:stretch>
        </p:blipFill>
        <p:spPr>
          <a:xfrm>
            <a:off x="1053141" y="1520369"/>
            <a:ext cx="4784952" cy="3339644"/>
          </a:xfrm>
          <a:prstGeom prst="rect">
            <a:avLst/>
          </a:prstGeom>
        </p:spPr>
      </p:pic>
      <p:sp>
        <p:nvSpPr>
          <p:cNvPr id="9" name="Título 1">
            <a:extLst>
              <a:ext uri="{FF2B5EF4-FFF2-40B4-BE49-F238E27FC236}">
                <a16:creationId xmlns:a16="http://schemas.microsoft.com/office/drawing/2014/main" id="{2BB0F0FA-319C-7F2B-F398-359A83492D13}"/>
              </a:ext>
            </a:extLst>
          </p:cNvPr>
          <p:cNvSpPr txBox="1">
            <a:spLocks noGrp="1"/>
          </p:cNvSpPr>
          <p:nvPr>
            <p:ph idx="1"/>
          </p:nvPr>
        </p:nvSpPr>
        <p:spPr>
          <a:xfrm>
            <a:off x="1050054" y="4622242"/>
            <a:ext cx="9576078" cy="1945919"/>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indent="0" algn="l">
              <a:lnSpc>
                <a:spcPct val="150000"/>
              </a:lnSpc>
            </a:pPr>
            <a:r>
              <a:rPr lang="es-MX" sz="2000" cap="none" dirty="0"/>
              <a:t>Los productos más vendidos son los orgánicos. Se recomienda expandir la gama de productos orgánicos para atraer a más clientes y potencializar las compras de los actuales</a:t>
            </a:r>
            <a:endParaRPr lang="es-EC" sz="2000" cap="none" dirty="0"/>
          </a:p>
        </p:txBody>
      </p:sp>
    </p:spTree>
    <p:extLst>
      <p:ext uri="{BB962C8B-B14F-4D97-AF65-F5344CB8AC3E}">
        <p14:creationId xmlns:p14="http://schemas.microsoft.com/office/powerpoint/2010/main" val="25082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9B613-C4BC-BF6A-CDB1-71ECC1A30D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909558-4070-7643-C8CB-90D71E50641A}"/>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7F2374BD-9BDA-A100-BBC4-F8D37DAE74AB}"/>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¿Cuántos artículos se compran generalmente en un pedido?</a:t>
            </a:r>
            <a:endParaRPr lang="es-EC" dirty="0"/>
          </a:p>
        </p:txBody>
      </p:sp>
      <p:pic>
        <p:nvPicPr>
          <p:cNvPr id="6" name="Imagen 5">
            <a:extLst>
              <a:ext uri="{FF2B5EF4-FFF2-40B4-BE49-F238E27FC236}">
                <a16:creationId xmlns:a16="http://schemas.microsoft.com/office/drawing/2014/main" id="{95F41448-F678-070C-0DD7-83EC1526472B}"/>
              </a:ext>
            </a:extLst>
          </p:cNvPr>
          <p:cNvPicPr>
            <a:picLocks noChangeAspect="1"/>
          </p:cNvPicPr>
          <p:nvPr/>
        </p:nvPicPr>
        <p:blipFill>
          <a:blip r:embed="rId2"/>
          <a:stretch>
            <a:fillRect/>
          </a:stretch>
        </p:blipFill>
        <p:spPr>
          <a:xfrm>
            <a:off x="913794" y="1778494"/>
            <a:ext cx="5220429" cy="914528"/>
          </a:xfrm>
          <a:prstGeom prst="rect">
            <a:avLst/>
          </a:prstGeom>
        </p:spPr>
      </p:pic>
      <p:pic>
        <p:nvPicPr>
          <p:cNvPr id="8" name="Imagen 7">
            <a:extLst>
              <a:ext uri="{FF2B5EF4-FFF2-40B4-BE49-F238E27FC236}">
                <a16:creationId xmlns:a16="http://schemas.microsoft.com/office/drawing/2014/main" id="{ACFDDA9D-E603-0447-AC1F-538B0F8D3510}"/>
              </a:ext>
            </a:extLst>
          </p:cNvPr>
          <p:cNvPicPr>
            <a:picLocks noChangeAspect="1"/>
          </p:cNvPicPr>
          <p:nvPr/>
        </p:nvPicPr>
        <p:blipFill>
          <a:blip r:embed="rId3"/>
          <a:stretch>
            <a:fillRect/>
          </a:stretch>
        </p:blipFill>
        <p:spPr>
          <a:xfrm>
            <a:off x="6362346" y="1524000"/>
            <a:ext cx="5532918" cy="3215148"/>
          </a:xfrm>
          <a:prstGeom prst="rect">
            <a:avLst/>
          </a:prstGeom>
        </p:spPr>
      </p:pic>
      <p:sp>
        <p:nvSpPr>
          <p:cNvPr id="9" name="Título 1">
            <a:extLst>
              <a:ext uri="{FF2B5EF4-FFF2-40B4-BE49-F238E27FC236}">
                <a16:creationId xmlns:a16="http://schemas.microsoft.com/office/drawing/2014/main" id="{D6B47D4A-3559-DEE2-09B0-AE1E0D90C97B}"/>
              </a:ext>
            </a:extLst>
          </p:cNvPr>
          <p:cNvSpPr txBox="1">
            <a:spLocks/>
          </p:cNvSpPr>
          <p:nvPr/>
        </p:nvSpPr>
        <p:spPr>
          <a:xfrm>
            <a:off x="1050054" y="4622242"/>
            <a:ext cx="9576078" cy="1945919"/>
          </a:xfrm>
          <a:prstGeom prst="rect">
            <a:avLst/>
          </a:prstGeom>
        </p:spPr>
        <p:txBody>
          <a:bodyPr vert="horz" lIns="91440" tIns="45720" rIns="91440" bIns="45720" rtlCol="0" anchor="ctr">
            <a:normAutofit fontScale="975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Una gran cantidad de clientes únicamente compran 1 artículo. Se recomienda ofrecer descuentos y ofertas al seleccionar distintos productos, además también es buena opción ampliar la gama de artículos actualmente disponibles.</a:t>
            </a:r>
            <a:endParaRPr lang="es-EC" sz="2000" cap="none" dirty="0"/>
          </a:p>
        </p:txBody>
      </p:sp>
    </p:spTree>
    <p:extLst>
      <p:ext uri="{BB962C8B-B14F-4D97-AF65-F5344CB8AC3E}">
        <p14:creationId xmlns:p14="http://schemas.microsoft.com/office/powerpoint/2010/main" val="343064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D88B0-6678-1472-22C2-091B10957E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1ADA63-DCAE-A06E-4DF0-41F1E2D7F1FD}"/>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7D771B0B-ED54-428A-5015-24E6FB5571B6}"/>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Top 20 artículos que se vuelven a pedir con más frecuencia </a:t>
            </a:r>
            <a:endParaRPr lang="es-EC" dirty="0"/>
          </a:p>
        </p:txBody>
      </p:sp>
      <p:pic>
        <p:nvPicPr>
          <p:cNvPr id="6" name="Imagen 5">
            <a:extLst>
              <a:ext uri="{FF2B5EF4-FFF2-40B4-BE49-F238E27FC236}">
                <a16:creationId xmlns:a16="http://schemas.microsoft.com/office/drawing/2014/main" id="{CF4EAC42-32EF-15D5-E7A5-61E79A5136A5}"/>
              </a:ext>
            </a:extLst>
          </p:cNvPr>
          <p:cNvPicPr>
            <a:picLocks noChangeAspect="1"/>
          </p:cNvPicPr>
          <p:nvPr/>
        </p:nvPicPr>
        <p:blipFill>
          <a:blip r:embed="rId2"/>
          <a:stretch>
            <a:fillRect/>
          </a:stretch>
        </p:blipFill>
        <p:spPr>
          <a:xfrm>
            <a:off x="924445" y="1587588"/>
            <a:ext cx="5309502" cy="3453172"/>
          </a:xfrm>
          <a:prstGeom prst="rect">
            <a:avLst/>
          </a:prstGeom>
        </p:spPr>
      </p:pic>
      <p:pic>
        <p:nvPicPr>
          <p:cNvPr id="8" name="Imagen 7">
            <a:extLst>
              <a:ext uri="{FF2B5EF4-FFF2-40B4-BE49-F238E27FC236}">
                <a16:creationId xmlns:a16="http://schemas.microsoft.com/office/drawing/2014/main" id="{2488D7DC-55CD-596C-C5E0-3FF5127665D2}"/>
              </a:ext>
            </a:extLst>
          </p:cNvPr>
          <p:cNvPicPr>
            <a:picLocks noChangeAspect="1"/>
          </p:cNvPicPr>
          <p:nvPr/>
        </p:nvPicPr>
        <p:blipFill>
          <a:blip r:embed="rId3"/>
          <a:stretch>
            <a:fillRect/>
          </a:stretch>
        </p:blipFill>
        <p:spPr>
          <a:xfrm>
            <a:off x="6810223" y="1614758"/>
            <a:ext cx="4740952" cy="3308934"/>
          </a:xfrm>
          <a:prstGeom prst="rect">
            <a:avLst/>
          </a:prstGeom>
        </p:spPr>
      </p:pic>
      <p:sp>
        <p:nvSpPr>
          <p:cNvPr id="9" name="Título 1">
            <a:extLst>
              <a:ext uri="{FF2B5EF4-FFF2-40B4-BE49-F238E27FC236}">
                <a16:creationId xmlns:a16="http://schemas.microsoft.com/office/drawing/2014/main" id="{AB69B272-1DBD-B4CD-179A-70C35C48819A}"/>
              </a:ext>
            </a:extLst>
          </p:cNvPr>
          <p:cNvSpPr txBox="1">
            <a:spLocks/>
          </p:cNvSpPr>
          <p:nvPr/>
        </p:nvSpPr>
        <p:spPr>
          <a:xfrm>
            <a:off x="1050054" y="5243242"/>
            <a:ext cx="9576078" cy="1324919"/>
          </a:xfrm>
          <a:prstGeom prst="rect">
            <a:avLst/>
          </a:prstGeom>
        </p:spPr>
        <p:txBody>
          <a:bodyPr vert="horz" lIns="91440" tIns="45720" rIns="91440" bIns="45720" rtlCol="0" anchor="ctr">
            <a:normAutofit fontScale="900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Algunos de estos artículos no son los más pedidos. Se recomienda publicitar más los artículos que evidencian un gusto por los clientes en general</a:t>
            </a:r>
            <a:endParaRPr lang="es-EC" sz="2000" cap="none" dirty="0"/>
          </a:p>
        </p:txBody>
      </p:sp>
    </p:spTree>
    <p:extLst>
      <p:ext uri="{BB962C8B-B14F-4D97-AF65-F5344CB8AC3E}">
        <p14:creationId xmlns:p14="http://schemas.microsoft.com/office/powerpoint/2010/main" val="75363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2047F-AB24-A1BA-F0DB-AA6166AD57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609FD98-B8A9-9BD5-05E7-A8B060BDA70A}"/>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1D88FE57-7215-DC00-B648-09EA21551588}"/>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Proporción de pedidos que se vuelven a pedir para cada producto</a:t>
            </a:r>
            <a:endParaRPr lang="es-EC" dirty="0"/>
          </a:p>
        </p:txBody>
      </p:sp>
      <p:sp>
        <p:nvSpPr>
          <p:cNvPr id="5" name="Título 1">
            <a:extLst>
              <a:ext uri="{FF2B5EF4-FFF2-40B4-BE49-F238E27FC236}">
                <a16:creationId xmlns:a16="http://schemas.microsoft.com/office/drawing/2014/main" id="{DE0138F7-E955-1A5D-55C9-EB738105C7F9}"/>
              </a:ext>
            </a:extLst>
          </p:cNvPr>
          <p:cNvSpPr txBox="1">
            <a:spLocks/>
          </p:cNvSpPr>
          <p:nvPr/>
        </p:nvSpPr>
        <p:spPr>
          <a:xfrm>
            <a:off x="1050054" y="4622242"/>
            <a:ext cx="9576078" cy="1945919"/>
          </a:xfrm>
          <a:prstGeom prst="rect">
            <a:avLst/>
          </a:prstGeom>
        </p:spPr>
        <p:txBody>
          <a:bodyPr vert="horz" lIns="91440" tIns="45720" rIns="91440" bIns="45720" rtlCol="0" anchor="ctr">
            <a:normAutofit fontScale="975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Sería recomendable tomar acción y difundir más los productos con tasa de reordenación menor a 0.5 o en caso de que su calidad sea mala quitar esos productos de los disponibles para futuras compras.</a:t>
            </a:r>
            <a:endParaRPr lang="es-EC" sz="2000" cap="none" dirty="0"/>
          </a:p>
        </p:txBody>
      </p:sp>
      <p:pic>
        <p:nvPicPr>
          <p:cNvPr id="7" name="Imagen 6">
            <a:extLst>
              <a:ext uri="{FF2B5EF4-FFF2-40B4-BE49-F238E27FC236}">
                <a16:creationId xmlns:a16="http://schemas.microsoft.com/office/drawing/2014/main" id="{FA9DEFBE-3F09-F6E7-53FC-D973E9A12007}"/>
              </a:ext>
            </a:extLst>
          </p:cNvPr>
          <p:cNvPicPr>
            <a:picLocks noChangeAspect="1"/>
          </p:cNvPicPr>
          <p:nvPr/>
        </p:nvPicPr>
        <p:blipFill>
          <a:blip r:embed="rId2"/>
          <a:stretch>
            <a:fillRect/>
          </a:stretch>
        </p:blipFill>
        <p:spPr>
          <a:xfrm>
            <a:off x="2954780" y="1786132"/>
            <a:ext cx="6353896" cy="2836110"/>
          </a:xfrm>
          <a:prstGeom prst="rect">
            <a:avLst/>
          </a:prstGeom>
        </p:spPr>
      </p:pic>
    </p:spTree>
    <p:extLst>
      <p:ext uri="{BB962C8B-B14F-4D97-AF65-F5344CB8AC3E}">
        <p14:creationId xmlns:p14="http://schemas.microsoft.com/office/powerpoint/2010/main" val="121636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5DFA6-EC20-2622-BAF5-3E8FEAEEA3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33E7FE8-ADC5-7D9C-3838-2C45F7FA6638}"/>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72A62326-8B0D-2A8F-BB10-21A7B5FE3049}"/>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4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Proporción de productos pedidos que se vuelven a pedir para cada cliente</a:t>
            </a:r>
            <a:endParaRPr lang="es-EC" dirty="0"/>
          </a:p>
        </p:txBody>
      </p:sp>
      <p:pic>
        <p:nvPicPr>
          <p:cNvPr id="6" name="Imagen 5">
            <a:extLst>
              <a:ext uri="{FF2B5EF4-FFF2-40B4-BE49-F238E27FC236}">
                <a16:creationId xmlns:a16="http://schemas.microsoft.com/office/drawing/2014/main" id="{836D73E8-CA14-0CAF-050E-2E93ED16A91E}"/>
              </a:ext>
            </a:extLst>
          </p:cNvPr>
          <p:cNvPicPr>
            <a:picLocks noChangeAspect="1"/>
          </p:cNvPicPr>
          <p:nvPr/>
        </p:nvPicPr>
        <p:blipFill>
          <a:blip r:embed="rId2"/>
          <a:stretch>
            <a:fillRect/>
          </a:stretch>
        </p:blipFill>
        <p:spPr>
          <a:xfrm>
            <a:off x="913794" y="1684624"/>
            <a:ext cx="6088398" cy="3643513"/>
          </a:xfrm>
          <a:prstGeom prst="rect">
            <a:avLst/>
          </a:prstGeom>
        </p:spPr>
      </p:pic>
      <p:sp>
        <p:nvSpPr>
          <p:cNvPr id="7" name="Título 1">
            <a:extLst>
              <a:ext uri="{FF2B5EF4-FFF2-40B4-BE49-F238E27FC236}">
                <a16:creationId xmlns:a16="http://schemas.microsoft.com/office/drawing/2014/main" id="{D4410104-91BA-EFBC-5648-50B9CE0AA4FC}"/>
              </a:ext>
            </a:extLst>
          </p:cNvPr>
          <p:cNvSpPr txBox="1">
            <a:spLocks/>
          </p:cNvSpPr>
          <p:nvPr/>
        </p:nvSpPr>
        <p:spPr>
          <a:xfrm>
            <a:off x="7365441" y="1529860"/>
            <a:ext cx="4195187" cy="3798277"/>
          </a:xfrm>
          <a:prstGeom prst="rect">
            <a:avLst/>
          </a:prstGeom>
        </p:spPr>
        <p:txBody>
          <a:bodyPr vert="horz" lIns="91440" tIns="45720" rIns="91440" bIns="45720" rtlCol="0" anchor="ctr">
            <a:normAutofit fontScale="900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Sería recomendable sugerir a cada usuario por medio de publicidad los productos con una tasa de reordenación individual mayor a 0.6 para aumentar las ordenes de ese usuario. Por otro lado, se debe dejar de sugerir productos con poca o nula tasa de reordenación.</a:t>
            </a:r>
            <a:endParaRPr lang="es-EC" sz="2000" cap="none" dirty="0"/>
          </a:p>
        </p:txBody>
      </p:sp>
    </p:spTree>
    <p:extLst>
      <p:ext uri="{BB962C8B-B14F-4D97-AF65-F5344CB8AC3E}">
        <p14:creationId xmlns:p14="http://schemas.microsoft.com/office/powerpoint/2010/main" val="285076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F9ADE-FAAC-DC49-5DBF-8E4FEE10B1E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9D3298-6E0B-BAF3-0973-518D805F7872}"/>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FBC86351-8DC9-8F16-EE50-1EE1EB72DCCE}"/>
              </a:ext>
            </a:extLst>
          </p:cNvPr>
          <p:cNvSpPr txBox="1">
            <a:spLocks/>
          </p:cNvSpPr>
          <p:nvPr/>
        </p:nvSpPr>
        <p:spPr>
          <a:xfrm>
            <a:off x="913794" y="756082"/>
            <a:ext cx="10353761"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Top 20 artículos que la gente pone primero en el carrito </a:t>
            </a:r>
            <a:endParaRPr lang="es-EC" dirty="0"/>
          </a:p>
        </p:txBody>
      </p:sp>
      <p:pic>
        <p:nvPicPr>
          <p:cNvPr id="6" name="Imagen 5">
            <a:extLst>
              <a:ext uri="{FF2B5EF4-FFF2-40B4-BE49-F238E27FC236}">
                <a16:creationId xmlns:a16="http://schemas.microsoft.com/office/drawing/2014/main" id="{A19AF340-14A1-B1F8-9181-A1FE39147DDA}"/>
              </a:ext>
            </a:extLst>
          </p:cNvPr>
          <p:cNvPicPr>
            <a:picLocks noChangeAspect="1"/>
          </p:cNvPicPr>
          <p:nvPr/>
        </p:nvPicPr>
        <p:blipFill>
          <a:blip r:embed="rId2"/>
          <a:stretch>
            <a:fillRect/>
          </a:stretch>
        </p:blipFill>
        <p:spPr>
          <a:xfrm>
            <a:off x="1004625" y="1404372"/>
            <a:ext cx="3061819" cy="3442932"/>
          </a:xfrm>
          <a:prstGeom prst="rect">
            <a:avLst/>
          </a:prstGeom>
        </p:spPr>
      </p:pic>
      <p:pic>
        <p:nvPicPr>
          <p:cNvPr id="8" name="Imagen 7">
            <a:extLst>
              <a:ext uri="{FF2B5EF4-FFF2-40B4-BE49-F238E27FC236}">
                <a16:creationId xmlns:a16="http://schemas.microsoft.com/office/drawing/2014/main" id="{A2704E18-4743-4166-6996-51C8EBE62032}"/>
              </a:ext>
            </a:extLst>
          </p:cNvPr>
          <p:cNvPicPr>
            <a:picLocks noChangeAspect="1"/>
          </p:cNvPicPr>
          <p:nvPr/>
        </p:nvPicPr>
        <p:blipFill>
          <a:blip r:embed="rId3"/>
          <a:stretch>
            <a:fillRect/>
          </a:stretch>
        </p:blipFill>
        <p:spPr>
          <a:xfrm>
            <a:off x="5590920" y="1452375"/>
            <a:ext cx="4683790" cy="3365186"/>
          </a:xfrm>
          <a:prstGeom prst="rect">
            <a:avLst/>
          </a:prstGeom>
        </p:spPr>
      </p:pic>
      <p:sp>
        <p:nvSpPr>
          <p:cNvPr id="9" name="Título 1">
            <a:extLst>
              <a:ext uri="{FF2B5EF4-FFF2-40B4-BE49-F238E27FC236}">
                <a16:creationId xmlns:a16="http://schemas.microsoft.com/office/drawing/2014/main" id="{625EBD4E-B691-876A-609E-FAD979F1833D}"/>
              </a:ext>
            </a:extLst>
          </p:cNvPr>
          <p:cNvSpPr txBox="1">
            <a:spLocks/>
          </p:cNvSpPr>
          <p:nvPr/>
        </p:nvSpPr>
        <p:spPr>
          <a:xfrm>
            <a:off x="1366814" y="4971153"/>
            <a:ext cx="9447720" cy="1680369"/>
          </a:xfrm>
          <a:prstGeom prst="rect">
            <a:avLst/>
          </a:prstGeom>
        </p:spPr>
        <p:txBody>
          <a:bodyPr vert="horz" lIns="91440" tIns="45720" rIns="91440" bIns="45720" rtlCol="0" anchor="ctr">
            <a:normAutofit fontScale="90000" lnSpcReduction="100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Únicamente los dos primeros productos tienen una tasa alta de ser los primeros en ponerse en el carrito. Se recomienda difundir más en general todos los productos que normalmente se añaden primero al carrito ya que representan necesidades comunes de los clientes.</a:t>
            </a:r>
            <a:endParaRPr lang="es-EC" sz="2000" cap="none" dirty="0"/>
          </a:p>
        </p:txBody>
      </p:sp>
    </p:spTree>
    <p:extLst>
      <p:ext uri="{BB962C8B-B14F-4D97-AF65-F5344CB8AC3E}">
        <p14:creationId xmlns:p14="http://schemas.microsoft.com/office/powerpoint/2010/main" val="205820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F6BB2-1DD2-6009-83D7-B9E291791120}"/>
              </a:ext>
            </a:extLst>
          </p:cNvPr>
          <p:cNvSpPr>
            <a:spLocks noGrp="1"/>
          </p:cNvSpPr>
          <p:nvPr>
            <p:ph type="title"/>
          </p:nvPr>
        </p:nvSpPr>
        <p:spPr>
          <a:xfrm>
            <a:off x="913794" y="88492"/>
            <a:ext cx="10353761" cy="678426"/>
          </a:xfrm>
        </p:spPr>
        <p:txBody>
          <a:bodyPr/>
          <a:lstStyle/>
          <a:p>
            <a:r>
              <a:rPr lang="es-EC" dirty="0"/>
              <a:t>PROCESO DE LIMPIEZA</a:t>
            </a:r>
          </a:p>
        </p:txBody>
      </p:sp>
      <p:sp>
        <p:nvSpPr>
          <p:cNvPr id="3" name="Marcador de contenido 2">
            <a:extLst>
              <a:ext uri="{FF2B5EF4-FFF2-40B4-BE49-F238E27FC236}">
                <a16:creationId xmlns:a16="http://schemas.microsoft.com/office/drawing/2014/main" id="{4B87CB83-495F-09AD-9E61-078A76CAA325}"/>
              </a:ext>
            </a:extLst>
          </p:cNvPr>
          <p:cNvSpPr>
            <a:spLocks noGrp="1"/>
          </p:cNvSpPr>
          <p:nvPr>
            <p:ph idx="1"/>
          </p:nvPr>
        </p:nvSpPr>
        <p:spPr>
          <a:xfrm>
            <a:off x="913794" y="766918"/>
            <a:ext cx="10353762" cy="5624050"/>
          </a:xfrm>
        </p:spPr>
        <p:txBody>
          <a:bodyPr>
            <a:normAutofit fontScale="47500" lnSpcReduction="20000"/>
          </a:bodyPr>
          <a:lstStyle/>
          <a:p>
            <a:r>
              <a:rPr lang="es-EC" sz="3600" dirty="0"/>
              <a:t>Conversión de datos a valores correctos</a:t>
            </a:r>
          </a:p>
          <a:p>
            <a:pPr lvl="1">
              <a:buFont typeface="Wingdings" panose="05000000000000000000" pitchFamily="2" charset="2"/>
              <a:buChar char="v"/>
            </a:pPr>
            <a:r>
              <a:rPr lang="es-EC" sz="3300" dirty="0"/>
              <a:t> </a:t>
            </a:r>
            <a:r>
              <a:rPr lang="es-EC" sz="3300" dirty="0" err="1"/>
              <a:t>days_since_prior_order</a:t>
            </a:r>
            <a:r>
              <a:rPr lang="es-EC" sz="3300" dirty="0"/>
              <a:t> y </a:t>
            </a:r>
            <a:r>
              <a:rPr lang="es-EC" sz="3300" dirty="0" err="1"/>
              <a:t>add_to_cart_order</a:t>
            </a:r>
            <a:r>
              <a:rPr lang="es-EC" sz="3300" dirty="0"/>
              <a:t> son variables cuantitativas discretas. Por otro lado </a:t>
            </a:r>
            <a:r>
              <a:rPr lang="es-EC" sz="3300" dirty="0" err="1"/>
              <a:t>reordered</a:t>
            </a:r>
            <a:r>
              <a:rPr lang="es-EC" sz="3300" dirty="0"/>
              <a:t> es una variable booleana.</a:t>
            </a:r>
          </a:p>
          <a:p>
            <a:r>
              <a:rPr lang="es-EC" sz="3600" dirty="0"/>
              <a:t>Tratamiento de valores nulos (</a:t>
            </a:r>
            <a:r>
              <a:rPr lang="es-EC" sz="3600" dirty="0" err="1"/>
              <a:t>NaN</a:t>
            </a:r>
            <a:r>
              <a:rPr lang="es-EC" sz="3600" dirty="0"/>
              <a:t>)</a:t>
            </a:r>
          </a:p>
          <a:p>
            <a:pPr lvl="1">
              <a:buFont typeface="Wingdings" panose="05000000000000000000" pitchFamily="2" charset="2"/>
              <a:buChar char="v"/>
            </a:pPr>
            <a:r>
              <a:rPr lang="es-EC" sz="3300" dirty="0"/>
              <a:t>Nombres nulos en </a:t>
            </a:r>
            <a:r>
              <a:rPr lang="es-EC" sz="3300" dirty="0" err="1"/>
              <a:t>producto_name</a:t>
            </a:r>
            <a:r>
              <a:rPr lang="es-EC" sz="3300" dirty="0"/>
              <a:t> cambiados a “</a:t>
            </a:r>
            <a:r>
              <a:rPr lang="es-EC" sz="3300" dirty="0" err="1"/>
              <a:t>Unknown</a:t>
            </a:r>
            <a:r>
              <a:rPr lang="es-EC" sz="3300" dirty="0"/>
              <a:t>  </a:t>
            </a:r>
            <a:r>
              <a:rPr lang="es-EC" sz="3300" dirty="0" err="1"/>
              <a:t>Product</a:t>
            </a:r>
            <a:r>
              <a:rPr lang="es-EC" sz="3300" dirty="0"/>
              <a:t>”.</a:t>
            </a:r>
          </a:p>
          <a:p>
            <a:pPr lvl="1">
              <a:buFont typeface="Wingdings" panose="05000000000000000000" pitchFamily="2" charset="2"/>
              <a:buChar char="v"/>
            </a:pPr>
            <a:r>
              <a:rPr lang="es-EC" sz="3300" dirty="0"/>
              <a:t>Valores nulos de </a:t>
            </a:r>
            <a:r>
              <a:rPr lang="es-EC" sz="3300" dirty="0" err="1"/>
              <a:t>add_to_cart_order</a:t>
            </a:r>
            <a:r>
              <a:rPr lang="es-EC" sz="3300" dirty="0"/>
              <a:t> cambiados a 1 al confirmar la hipótesis de que son casos cuando existe una adición simultanea de varios productos al carrito.</a:t>
            </a:r>
          </a:p>
          <a:p>
            <a:pPr lvl="1">
              <a:buFont typeface="Wingdings" panose="05000000000000000000" pitchFamily="2" charset="2"/>
              <a:buChar char="v"/>
            </a:pPr>
            <a:r>
              <a:rPr lang="es-EC" sz="3300" dirty="0"/>
              <a:t>Valores nulos de </a:t>
            </a:r>
            <a:r>
              <a:rPr lang="es-EC" sz="3300" dirty="0" err="1"/>
              <a:t>days_since_prior_order</a:t>
            </a:r>
            <a:r>
              <a:rPr lang="es-EC" sz="3300" dirty="0"/>
              <a:t> a -1 haciendo referencia a que es la primera compra del usuario y no tiene ordenes previas.</a:t>
            </a:r>
          </a:p>
          <a:p>
            <a:r>
              <a:rPr lang="es-EC" sz="3600" dirty="0"/>
              <a:t>Tratamiento de valores duplicados</a:t>
            </a:r>
          </a:p>
          <a:p>
            <a:pPr lvl="1">
              <a:buFont typeface="Wingdings" panose="05000000000000000000" pitchFamily="2" charset="2"/>
              <a:buChar char="v"/>
            </a:pPr>
            <a:r>
              <a:rPr lang="es-EC" sz="3300" dirty="0"/>
              <a:t>Eliminar las filas duplicadas en </a:t>
            </a:r>
            <a:r>
              <a:rPr lang="es-EC" sz="3300" dirty="0" err="1"/>
              <a:t>instacart_orders</a:t>
            </a:r>
            <a:r>
              <a:rPr lang="es-EC" sz="3300" dirty="0"/>
              <a:t>. Se valido que la información de cada fila con id duplicado sea exactamente la misma, a excepción de la columna id que se añadió para evitar corrupciones en MySQL.</a:t>
            </a:r>
          </a:p>
          <a:p>
            <a:r>
              <a:rPr lang="es-EC" sz="3500" dirty="0"/>
              <a:t>Cambios finales</a:t>
            </a:r>
          </a:p>
          <a:p>
            <a:pPr lvl="1">
              <a:buFont typeface="Wingdings" panose="05000000000000000000" pitchFamily="2" charset="2"/>
              <a:buChar char="v"/>
            </a:pPr>
            <a:r>
              <a:rPr lang="es-EC" sz="3300" dirty="0"/>
              <a:t>Eliminar la columna id de toda la tabla </a:t>
            </a:r>
            <a:r>
              <a:rPr lang="es-EC" sz="3300" dirty="0" err="1"/>
              <a:t>instacart_orders</a:t>
            </a:r>
            <a:r>
              <a:rPr lang="es-EC" sz="3300" dirty="0"/>
              <a:t>.</a:t>
            </a:r>
          </a:p>
          <a:p>
            <a:pPr lvl="1">
              <a:buFont typeface="Wingdings" panose="05000000000000000000" pitchFamily="2" charset="2"/>
              <a:buChar char="v"/>
            </a:pPr>
            <a:r>
              <a:rPr lang="es-EC" sz="3300" dirty="0"/>
              <a:t>Añadir la columna fecha a </a:t>
            </a:r>
            <a:r>
              <a:rPr lang="es-EC" sz="3300" dirty="0" err="1"/>
              <a:t>instacart_orders</a:t>
            </a:r>
            <a:r>
              <a:rPr lang="es-EC" sz="3300" dirty="0"/>
              <a:t>. La fecha sería la fecha de inserción en el caso actual y simularía una columna de fecha de creación de las ordenes.</a:t>
            </a:r>
          </a:p>
          <a:p>
            <a:pPr lvl="1">
              <a:buFont typeface="Wingdings" panose="05000000000000000000" pitchFamily="2" charset="2"/>
              <a:buChar char="v"/>
            </a:pPr>
            <a:endParaRPr lang="es-EC" dirty="0"/>
          </a:p>
          <a:p>
            <a:pPr lvl="1">
              <a:buFont typeface="Wingdings" panose="05000000000000000000" pitchFamily="2" charset="2"/>
              <a:buChar char="v"/>
            </a:pPr>
            <a:endParaRPr lang="es-EC" dirty="0"/>
          </a:p>
          <a:p>
            <a:endParaRPr lang="es-EC" dirty="0"/>
          </a:p>
        </p:txBody>
      </p:sp>
    </p:spTree>
    <p:extLst>
      <p:ext uri="{BB962C8B-B14F-4D97-AF65-F5344CB8AC3E}">
        <p14:creationId xmlns:p14="http://schemas.microsoft.com/office/powerpoint/2010/main" val="189328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2325D1DC-03F0-5CBC-578D-7AF98AEE5B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7AD695-014A-E5DA-FC5E-EFDB929ED406}"/>
              </a:ext>
            </a:extLst>
          </p:cNvPr>
          <p:cNvSpPr>
            <a:spLocks noGrp="1"/>
          </p:cNvSpPr>
          <p:nvPr>
            <p:ph type="title"/>
          </p:nvPr>
        </p:nvSpPr>
        <p:spPr>
          <a:xfrm>
            <a:off x="913795" y="609600"/>
            <a:ext cx="10353761" cy="1326321"/>
          </a:xfrm>
        </p:spPr>
        <p:txBody>
          <a:bodyPr>
            <a:normAutofit/>
          </a:bodyPr>
          <a:lstStyle/>
          <a:p>
            <a:r>
              <a:rPr lang="es-EC" dirty="0"/>
              <a:t>MODELADO DE DATOS</a:t>
            </a:r>
          </a:p>
        </p:txBody>
      </p:sp>
      <p:sp>
        <p:nvSpPr>
          <p:cNvPr id="3" name="Marcador de contenido 2">
            <a:extLst>
              <a:ext uri="{FF2B5EF4-FFF2-40B4-BE49-F238E27FC236}">
                <a16:creationId xmlns:a16="http://schemas.microsoft.com/office/drawing/2014/main" id="{15DD805C-C174-B639-5075-1C7DA61E2FC9}"/>
              </a:ext>
            </a:extLst>
          </p:cNvPr>
          <p:cNvSpPr>
            <a:spLocks noGrp="1"/>
          </p:cNvSpPr>
          <p:nvPr>
            <p:ph idx="1"/>
          </p:nvPr>
        </p:nvSpPr>
        <p:spPr>
          <a:xfrm>
            <a:off x="913795" y="2096064"/>
            <a:ext cx="5016860" cy="3695136"/>
          </a:xfrm>
        </p:spPr>
        <p:txBody>
          <a:bodyPr>
            <a:normAutofit/>
          </a:bodyPr>
          <a:lstStyle/>
          <a:p>
            <a:pPr>
              <a:lnSpc>
                <a:spcPct val="110000"/>
              </a:lnSpc>
            </a:pPr>
            <a:r>
              <a:rPr lang="es-EC" sz="1300" dirty="0"/>
              <a:t>Esquema estrella: consultas rápidas. No existen muchos atributos que ameriten romper la dimensión en otras dimensiones y usar un esquema </a:t>
            </a:r>
            <a:r>
              <a:rPr lang="es-EC" sz="1300" dirty="0" err="1"/>
              <a:t>Snowflake</a:t>
            </a:r>
            <a:endParaRPr lang="es-EC" sz="1300" dirty="0"/>
          </a:p>
          <a:p>
            <a:pPr>
              <a:lnSpc>
                <a:spcPct val="110000"/>
              </a:lnSpc>
            </a:pPr>
            <a:r>
              <a:rPr lang="es-EC" sz="1300" dirty="0"/>
              <a:t>Tablas del modelado</a:t>
            </a:r>
          </a:p>
          <a:p>
            <a:pPr lvl="1">
              <a:lnSpc>
                <a:spcPct val="110000"/>
              </a:lnSpc>
              <a:buFont typeface="Wingdings" panose="05000000000000000000" pitchFamily="2" charset="2"/>
              <a:buChar char="v"/>
            </a:pPr>
            <a:r>
              <a:rPr lang="es-EC" sz="1300" dirty="0" err="1"/>
              <a:t>dim_producto</a:t>
            </a:r>
            <a:r>
              <a:rPr lang="es-EC" sz="1300" dirty="0"/>
              <a:t> (</a:t>
            </a:r>
            <a:r>
              <a:rPr lang="es-EC" sz="1300" dirty="0" err="1"/>
              <a:t>dimesión</a:t>
            </a:r>
            <a:r>
              <a:rPr lang="es-EC" sz="1300" dirty="0"/>
              <a:t> de productos, nombre de producto, departamentos)</a:t>
            </a:r>
          </a:p>
          <a:p>
            <a:pPr lvl="1">
              <a:lnSpc>
                <a:spcPct val="110000"/>
              </a:lnSpc>
              <a:buFont typeface="Wingdings" panose="05000000000000000000" pitchFamily="2" charset="2"/>
              <a:buChar char="v"/>
            </a:pPr>
            <a:r>
              <a:rPr lang="es-EC" sz="1300" dirty="0" err="1"/>
              <a:t>fct_orders</a:t>
            </a:r>
            <a:r>
              <a:rPr lang="es-EC" sz="1300" dirty="0"/>
              <a:t> (</a:t>
            </a:r>
            <a:r>
              <a:rPr lang="es-EC" sz="1300" dirty="0" err="1"/>
              <a:t>dimesión</a:t>
            </a:r>
            <a:r>
              <a:rPr lang="es-EC" sz="1300" dirty="0"/>
              <a:t> de ordenes, relación con el usuario, día de compra, fecha)</a:t>
            </a:r>
          </a:p>
          <a:p>
            <a:pPr lvl="1">
              <a:lnSpc>
                <a:spcPct val="110000"/>
              </a:lnSpc>
              <a:buFont typeface="Wingdings" panose="05000000000000000000" pitchFamily="2" charset="2"/>
              <a:buChar char="v"/>
            </a:pPr>
            <a:r>
              <a:rPr lang="es-EC" sz="1300" dirty="0" err="1"/>
              <a:t>fct_orders_producto</a:t>
            </a:r>
            <a:r>
              <a:rPr lang="es-EC" sz="1300" dirty="0"/>
              <a:t> (dimensión de ordenes, relación con cada producto en la orden, orden de adición del producto y si fue reordenado o no).</a:t>
            </a:r>
          </a:p>
          <a:p>
            <a:pPr>
              <a:lnSpc>
                <a:spcPct val="110000"/>
              </a:lnSpc>
            </a:pPr>
            <a:r>
              <a:rPr lang="es-EC" sz="1300" dirty="0"/>
              <a:t>Se eliminaron </a:t>
            </a:r>
            <a:r>
              <a:rPr lang="es-EC" sz="1300" dirty="0" err="1"/>
              <a:t>aisle_id</a:t>
            </a:r>
            <a:r>
              <a:rPr lang="es-EC" sz="1300" dirty="0"/>
              <a:t> y </a:t>
            </a:r>
            <a:r>
              <a:rPr lang="es-EC" sz="1300" dirty="0" err="1"/>
              <a:t>department_id</a:t>
            </a:r>
            <a:r>
              <a:rPr lang="es-EC" sz="1300" dirty="0"/>
              <a:t> ya que se desnormalizaron las relaciones.</a:t>
            </a:r>
          </a:p>
        </p:txBody>
      </p:sp>
      <p:pic>
        <p:nvPicPr>
          <p:cNvPr id="6" name="Imagen 5">
            <a:extLst>
              <a:ext uri="{FF2B5EF4-FFF2-40B4-BE49-F238E27FC236}">
                <a16:creationId xmlns:a16="http://schemas.microsoft.com/office/drawing/2014/main" id="{7ABBA9EC-AD36-492A-E1E6-0AC4A9363F6F}"/>
              </a:ext>
            </a:extLst>
          </p:cNvPr>
          <p:cNvPicPr>
            <a:picLocks noChangeAspect="1"/>
          </p:cNvPicPr>
          <p:nvPr/>
        </p:nvPicPr>
        <p:blipFill>
          <a:blip r:embed="rId3"/>
          <a:stretch>
            <a:fillRect/>
          </a:stretch>
        </p:blipFill>
        <p:spPr>
          <a:xfrm>
            <a:off x="6357257" y="3172121"/>
            <a:ext cx="4833257" cy="1570808"/>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89019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F50EAD82-A804-13D6-0927-1BE7539EC1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5ED9FDC-26C9-62B6-1E02-FCB2AA12B2B3}"/>
              </a:ext>
            </a:extLst>
          </p:cNvPr>
          <p:cNvSpPr>
            <a:spLocks noGrp="1"/>
          </p:cNvSpPr>
          <p:nvPr>
            <p:ph type="title"/>
          </p:nvPr>
        </p:nvSpPr>
        <p:spPr>
          <a:xfrm>
            <a:off x="899014" y="236327"/>
            <a:ext cx="4190768" cy="614839"/>
          </a:xfrm>
        </p:spPr>
        <p:txBody>
          <a:bodyPr vert="horz" lIns="91440" tIns="45720" rIns="91440" bIns="45720" rtlCol="0" anchor="b">
            <a:normAutofit/>
          </a:bodyPr>
          <a:lstStyle/>
          <a:p>
            <a:r>
              <a:rPr lang="en-US" sz="3600" dirty="0"/>
              <a:t>DIM_PRODUCTO</a:t>
            </a:r>
          </a:p>
        </p:txBody>
      </p:sp>
      <p:pic>
        <p:nvPicPr>
          <p:cNvPr id="7" name="Marcador de contenido 6">
            <a:extLst>
              <a:ext uri="{FF2B5EF4-FFF2-40B4-BE49-F238E27FC236}">
                <a16:creationId xmlns:a16="http://schemas.microsoft.com/office/drawing/2014/main" id="{A5D74841-2AF6-DCEC-6AF8-2C2B91A30991}"/>
              </a:ext>
            </a:extLst>
          </p:cNvPr>
          <p:cNvPicPr>
            <a:picLocks noGrp="1" noChangeAspect="1"/>
          </p:cNvPicPr>
          <p:nvPr>
            <p:ph idx="1"/>
          </p:nvPr>
        </p:nvPicPr>
        <p:blipFill>
          <a:blip r:embed="rId3"/>
          <a:srcRect l="2799"/>
          <a:stretch/>
        </p:blipFill>
        <p:spPr>
          <a:xfrm>
            <a:off x="793821" y="1045672"/>
            <a:ext cx="4637606" cy="2290149"/>
          </a:xfrm>
          <a:prstGeom prst="rect">
            <a:avLst/>
          </a:prstGeom>
        </p:spPr>
      </p:pic>
      <p:sp>
        <p:nvSpPr>
          <p:cNvPr id="8" name="Título 1">
            <a:extLst>
              <a:ext uri="{FF2B5EF4-FFF2-40B4-BE49-F238E27FC236}">
                <a16:creationId xmlns:a16="http://schemas.microsoft.com/office/drawing/2014/main" id="{D0AED68D-042F-8FFA-18F4-4A191B3F511B}"/>
              </a:ext>
            </a:extLst>
          </p:cNvPr>
          <p:cNvSpPr txBox="1">
            <a:spLocks/>
          </p:cNvSpPr>
          <p:nvPr/>
        </p:nvSpPr>
        <p:spPr>
          <a:xfrm>
            <a:off x="919119" y="3060150"/>
            <a:ext cx="10353761" cy="9403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FCT_ORDERS</a:t>
            </a:r>
          </a:p>
        </p:txBody>
      </p:sp>
      <p:sp>
        <p:nvSpPr>
          <p:cNvPr id="9" name="Título 1">
            <a:extLst>
              <a:ext uri="{FF2B5EF4-FFF2-40B4-BE49-F238E27FC236}">
                <a16:creationId xmlns:a16="http://schemas.microsoft.com/office/drawing/2014/main" id="{A0F785D3-F233-9C56-74B8-4CBDC10C1EFD}"/>
              </a:ext>
            </a:extLst>
          </p:cNvPr>
          <p:cNvSpPr txBox="1">
            <a:spLocks/>
          </p:cNvSpPr>
          <p:nvPr/>
        </p:nvSpPr>
        <p:spPr>
          <a:xfrm>
            <a:off x="6722347" y="146106"/>
            <a:ext cx="5178840" cy="47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a:t>FCT_ORDERS_PRODUCTO</a:t>
            </a:r>
          </a:p>
        </p:txBody>
      </p:sp>
      <p:pic>
        <p:nvPicPr>
          <p:cNvPr id="11" name="Imagen 10">
            <a:extLst>
              <a:ext uri="{FF2B5EF4-FFF2-40B4-BE49-F238E27FC236}">
                <a16:creationId xmlns:a16="http://schemas.microsoft.com/office/drawing/2014/main" id="{0AC0A14B-BF9F-7F81-ABF3-91E4BD300A22}"/>
              </a:ext>
            </a:extLst>
          </p:cNvPr>
          <p:cNvPicPr>
            <a:picLocks noChangeAspect="1"/>
          </p:cNvPicPr>
          <p:nvPr/>
        </p:nvPicPr>
        <p:blipFill>
          <a:blip r:embed="rId4"/>
          <a:srcRect l="5086"/>
          <a:stretch/>
        </p:blipFill>
        <p:spPr>
          <a:xfrm>
            <a:off x="6993653" y="1072350"/>
            <a:ext cx="5063438" cy="1400370"/>
          </a:xfrm>
          <a:prstGeom prst="rect">
            <a:avLst/>
          </a:prstGeom>
        </p:spPr>
      </p:pic>
      <p:pic>
        <p:nvPicPr>
          <p:cNvPr id="13" name="Imagen 12">
            <a:extLst>
              <a:ext uri="{FF2B5EF4-FFF2-40B4-BE49-F238E27FC236}">
                <a16:creationId xmlns:a16="http://schemas.microsoft.com/office/drawing/2014/main" id="{192E4FDD-15D8-D37A-5628-C94D38C195DB}"/>
              </a:ext>
            </a:extLst>
          </p:cNvPr>
          <p:cNvPicPr>
            <a:picLocks noChangeAspect="1"/>
          </p:cNvPicPr>
          <p:nvPr/>
        </p:nvPicPr>
        <p:blipFill>
          <a:blip r:embed="rId5"/>
          <a:srcRect l="2722"/>
          <a:stretch/>
        </p:blipFill>
        <p:spPr>
          <a:xfrm>
            <a:off x="3798277" y="4132581"/>
            <a:ext cx="5024083" cy="2435435"/>
          </a:xfrm>
          <a:prstGeom prst="rect">
            <a:avLst/>
          </a:prstGeom>
        </p:spPr>
      </p:pic>
    </p:spTree>
    <p:extLst>
      <p:ext uri="{BB962C8B-B14F-4D97-AF65-F5344CB8AC3E}">
        <p14:creationId xmlns:p14="http://schemas.microsoft.com/office/powerpoint/2010/main" val="90252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EB693-1435-9058-618C-42E5A24BBB0F}"/>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pic>
        <p:nvPicPr>
          <p:cNvPr id="6" name="Marcador de contenido 5">
            <a:extLst>
              <a:ext uri="{FF2B5EF4-FFF2-40B4-BE49-F238E27FC236}">
                <a16:creationId xmlns:a16="http://schemas.microsoft.com/office/drawing/2014/main" id="{AE28453F-CD8D-64E5-A268-835AC5BC6052}"/>
              </a:ext>
            </a:extLst>
          </p:cNvPr>
          <p:cNvPicPr>
            <a:picLocks noGrp="1" noChangeAspect="1"/>
          </p:cNvPicPr>
          <p:nvPr>
            <p:ph idx="1"/>
          </p:nvPr>
        </p:nvPicPr>
        <p:blipFill>
          <a:blip r:embed="rId2"/>
          <a:stretch>
            <a:fillRect/>
          </a:stretch>
        </p:blipFill>
        <p:spPr>
          <a:xfrm>
            <a:off x="4977038" y="1914908"/>
            <a:ext cx="6301168" cy="3695700"/>
          </a:xfrm>
        </p:spPr>
      </p:pic>
      <p:sp>
        <p:nvSpPr>
          <p:cNvPr id="4" name="Título 1">
            <a:extLst>
              <a:ext uri="{FF2B5EF4-FFF2-40B4-BE49-F238E27FC236}">
                <a16:creationId xmlns:a16="http://schemas.microsoft.com/office/drawing/2014/main" id="{9D234FBA-0D9F-0BBF-5971-F34D9A3EDE67}"/>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de compra según día de la semana </a:t>
            </a:r>
            <a:endParaRPr lang="es-EC" dirty="0"/>
          </a:p>
        </p:txBody>
      </p:sp>
      <p:sp>
        <p:nvSpPr>
          <p:cNvPr id="7" name="Marcador de contenido 2">
            <a:extLst>
              <a:ext uri="{FF2B5EF4-FFF2-40B4-BE49-F238E27FC236}">
                <a16:creationId xmlns:a16="http://schemas.microsoft.com/office/drawing/2014/main" id="{1D401A08-D1C5-97EC-4D84-DB388DFACE30}"/>
              </a:ext>
            </a:extLst>
          </p:cNvPr>
          <p:cNvSpPr txBox="1">
            <a:spLocks/>
          </p:cNvSpPr>
          <p:nvPr/>
        </p:nvSpPr>
        <p:spPr>
          <a:xfrm>
            <a:off x="742972" y="2594637"/>
            <a:ext cx="4019946" cy="116812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10000"/>
              </a:lnSpc>
              <a:buNone/>
            </a:pPr>
            <a:r>
              <a:rPr lang="es-EC" dirty="0"/>
              <a:t>Se evidencia un mayor índice de compra en los días Lunes y Martes</a:t>
            </a:r>
          </a:p>
        </p:txBody>
      </p:sp>
    </p:spTree>
    <p:extLst>
      <p:ext uri="{BB962C8B-B14F-4D97-AF65-F5344CB8AC3E}">
        <p14:creationId xmlns:p14="http://schemas.microsoft.com/office/powerpoint/2010/main" val="152039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4E929-415B-434E-0ABC-8B03F11C23E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E5B461F-528E-0235-3066-941385FA9112}"/>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ADD4B534-0687-D12B-2B10-27E612E0197C}"/>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de compra según hora del día </a:t>
            </a:r>
            <a:endParaRPr lang="es-EC" dirty="0"/>
          </a:p>
        </p:txBody>
      </p:sp>
      <p:sp>
        <p:nvSpPr>
          <p:cNvPr id="7" name="Marcador de contenido 2">
            <a:extLst>
              <a:ext uri="{FF2B5EF4-FFF2-40B4-BE49-F238E27FC236}">
                <a16:creationId xmlns:a16="http://schemas.microsoft.com/office/drawing/2014/main" id="{E51B5847-8A81-EEB0-533C-6A597E9F6360}"/>
              </a:ext>
            </a:extLst>
          </p:cNvPr>
          <p:cNvSpPr txBox="1">
            <a:spLocks/>
          </p:cNvSpPr>
          <p:nvPr/>
        </p:nvSpPr>
        <p:spPr>
          <a:xfrm>
            <a:off x="742972" y="2594637"/>
            <a:ext cx="4019946" cy="166273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10000"/>
              </a:lnSpc>
              <a:buNone/>
            </a:pPr>
            <a:r>
              <a:rPr lang="es-EC" dirty="0"/>
              <a:t>Se evidencia un mayor índice de compra en las horas donde la mayor parte de la gente está activa (de 9:00 a 16:00).</a:t>
            </a:r>
          </a:p>
        </p:txBody>
      </p:sp>
      <p:pic>
        <p:nvPicPr>
          <p:cNvPr id="5" name="Imagen 4">
            <a:extLst>
              <a:ext uri="{FF2B5EF4-FFF2-40B4-BE49-F238E27FC236}">
                <a16:creationId xmlns:a16="http://schemas.microsoft.com/office/drawing/2014/main" id="{6A3A3C0A-0653-96AC-AD9D-7EF909D47FC5}"/>
              </a:ext>
            </a:extLst>
          </p:cNvPr>
          <p:cNvPicPr>
            <a:picLocks noChangeAspect="1"/>
          </p:cNvPicPr>
          <p:nvPr/>
        </p:nvPicPr>
        <p:blipFill>
          <a:blip r:embed="rId2"/>
          <a:stretch>
            <a:fillRect/>
          </a:stretch>
        </p:blipFill>
        <p:spPr>
          <a:xfrm>
            <a:off x="4841576" y="1809957"/>
            <a:ext cx="7120298" cy="3981243"/>
          </a:xfrm>
          <a:prstGeom prst="rect">
            <a:avLst/>
          </a:prstGeom>
        </p:spPr>
      </p:pic>
    </p:spTree>
    <p:extLst>
      <p:ext uri="{BB962C8B-B14F-4D97-AF65-F5344CB8AC3E}">
        <p14:creationId xmlns:p14="http://schemas.microsoft.com/office/powerpoint/2010/main" val="118081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9898-EF62-4E88-DF37-01BB8423869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5CCF03-8B46-7F9A-28C8-4385CF66CE1C}"/>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03475A8F-01AB-E225-B7CB-2B0C49C60E89}"/>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A365792D-2991-2985-15DF-5FE1B54F2D7A}"/>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LUNES</a:t>
            </a:r>
          </a:p>
        </p:txBody>
      </p:sp>
      <p:sp>
        <p:nvSpPr>
          <p:cNvPr id="6" name="Título 1">
            <a:extLst>
              <a:ext uri="{FF2B5EF4-FFF2-40B4-BE49-F238E27FC236}">
                <a16:creationId xmlns:a16="http://schemas.microsoft.com/office/drawing/2014/main" id="{59FECCDC-7238-9B68-B1DB-27EF45957335}"/>
              </a:ext>
            </a:extLst>
          </p:cNvPr>
          <p:cNvSpPr txBox="1">
            <a:spLocks/>
          </p:cNvSpPr>
          <p:nvPr/>
        </p:nvSpPr>
        <p:spPr>
          <a:xfrm>
            <a:off x="8327618" y="1407806"/>
            <a:ext cx="1661439"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MARTES</a:t>
            </a:r>
          </a:p>
        </p:txBody>
      </p:sp>
      <p:pic>
        <p:nvPicPr>
          <p:cNvPr id="9" name="Imagen 8">
            <a:extLst>
              <a:ext uri="{FF2B5EF4-FFF2-40B4-BE49-F238E27FC236}">
                <a16:creationId xmlns:a16="http://schemas.microsoft.com/office/drawing/2014/main" id="{14C3B3F2-0C54-026D-06E3-428F114DE2BF}"/>
              </a:ext>
            </a:extLst>
          </p:cNvPr>
          <p:cNvPicPr>
            <a:picLocks noChangeAspect="1"/>
          </p:cNvPicPr>
          <p:nvPr/>
        </p:nvPicPr>
        <p:blipFill>
          <a:blip r:embed="rId2"/>
          <a:stretch>
            <a:fillRect/>
          </a:stretch>
        </p:blipFill>
        <p:spPr>
          <a:xfrm>
            <a:off x="618825" y="2595767"/>
            <a:ext cx="4827994" cy="2723484"/>
          </a:xfrm>
          <a:prstGeom prst="rect">
            <a:avLst/>
          </a:prstGeom>
        </p:spPr>
      </p:pic>
      <p:pic>
        <p:nvPicPr>
          <p:cNvPr id="11" name="Imagen 10">
            <a:extLst>
              <a:ext uri="{FF2B5EF4-FFF2-40B4-BE49-F238E27FC236}">
                <a16:creationId xmlns:a16="http://schemas.microsoft.com/office/drawing/2014/main" id="{026A9D9E-6DEC-9A3B-BE65-63A08FD172CB}"/>
              </a:ext>
            </a:extLst>
          </p:cNvPr>
          <p:cNvPicPr>
            <a:picLocks noChangeAspect="1"/>
          </p:cNvPicPr>
          <p:nvPr/>
        </p:nvPicPr>
        <p:blipFill>
          <a:blip r:embed="rId3"/>
          <a:stretch>
            <a:fillRect/>
          </a:stretch>
        </p:blipFill>
        <p:spPr>
          <a:xfrm>
            <a:off x="6477954" y="2595767"/>
            <a:ext cx="4827993" cy="2723484"/>
          </a:xfrm>
          <a:prstGeom prst="rect">
            <a:avLst/>
          </a:prstGeom>
        </p:spPr>
      </p:pic>
    </p:spTree>
    <p:extLst>
      <p:ext uri="{BB962C8B-B14F-4D97-AF65-F5344CB8AC3E}">
        <p14:creationId xmlns:p14="http://schemas.microsoft.com/office/powerpoint/2010/main" val="355690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355FB-0154-2846-D77F-FAD1C3009E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37A16FF-DB4D-E364-5195-CF53BCE76F4C}"/>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A128B17C-147E-0DEB-C4C0-B29BE2FB0ACD}"/>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EB1A0287-8911-A84C-BC3C-89B2212AF62F}"/>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MIÉRCOLES</a:t>
            </a:r>
          </a:p>
        </p:txBody>
      </p:sp>
      <p:sp>
        <p:nvSpPr>
          <p:cNvPr id="6" name="Título 1">
            <a:extLst>
              <a:ext uri="{FF2B5EF4-FFF2-40B4-BE49-F238E27FC236}">
                <a16:creationId xmlns:a16="http://schemas.microsoft.com/office/drawing/2014/main" id="{529A8068-88A6-DCBD-081A-4118FCCBCD40}"/>
              </a:ext>
            </a:extLst>
          </p:cNvPr>
          <p:cNvSpPr txBox="1">
            <a:spLocks/>
          </p:cNvSpPr>
          <p:nvPr/>
        </p:nvSpPr>
        <p:spPr>
          <a:xfrm>
            <a:off x="8327618" y="1407806"/>
            <a:ext cx="1661439" cy="457200"/>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JUEVES</a:t>
            </a:r>
          </a:p>
        </p:txBody>
      </p:sp>
      <p:pic>
        <p:nvPicPr>
          <p:cNvPr id="10" name="Imagen 9">
            <a:extLst>
              <a:ext uri="{FF2B5EF4-FFF2-40B4-BE49-F238E27FC236}">
                <a16:creationId xmlns:a16="http://schemas.microsoft.com/office/drawing/2014/main" id="{8925BADB-1FD7-B027-D421-2D162725CE68}"/>
              </a:ext>
            </a:extLst>
          </p:cNvPr>
          <p:cNvPicPr>
            <a:picLocks noChangeAspect="1"/>
          </p:cNvPicPr>
          <p:nvPr/>
        </p:nvPicPr>
        <p:blipFill>
          <a:blip r:embed="rId2"/>
          <a:stretch>
            <a:fillRect/>
          </a:stretch>
        </p:blipFill>
        <p:spPr>
          <a:xfrm>
            <a:off x="539238" y="2595767"/>
            <a:ext cx="4827994" cy="2723484"/>
          </a:xfrm>
          <a:prstGeom prst="rect">
            <a:avLst/>
          </a:prstGeom>
        </p:spPr>
      </p:pic>
      <p:pic>
        <p:nvPicPr>
          <p:cNvPr id="13" name="Imagen 12">
            <a:extLst>
              <a:ext uri="{FF2B5EF4-FFF2-40B4-BE49-F238E27FC236}">
                <a16:creationId xmlns:a16="http://schemas.microsoft.com/office/drawing/2014/main" id="{70CAE6E8-F0A5-A81A-D2E7-D289FEB387D5}"/>
              </a:ext>
            </a:extLst>
          </p:cNvPr>
          <p:cNvPicPr>
            <a:picLocks noChangeAspect="1"/>
          </p:cNvPicPr>
          <p:nvPr/>
        </p:nvPicPr>
        <p:blipFill>
          <a:blip r:embed="rId3"/>
          <a:stretch>
            <a:fillRect/>
          </a:stretch>
        </p:blipFill>
        <p:spPr>
          <a:xfrm>
            <a:off x="6959703" y="2595767"/>
            <a:ext cx="4827994" cy="2723484"/>
          </a:xfrm>
          <a:prstGeom prst="rect">
            <a:avLst/>
          </a:prstGeom>
        </p:spPr>
      </p:pic>
    </p:spTree>
    <p:extLst>
      <p:ext uri="{BB962C8B-B14F-4D97-AF65-F5344CB8AC3E}">
        <p14:creationId xmlns:p14="http://schemas.microsoft.com/office/powerpoint/2010/main" val="278223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126B1-83E8-F5AE-9F48-5F9CAC2754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88165C9-8817-8175-082B-7802AFA6536A}"/>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C428D58B-CB18-754D-D93E-DE68A5AB3021}"/>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A5C54016-0534-63F9-0EF5-D9AF53E01871}"/>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VIERNES</a:t>
            </a:r>
          </a:p>
        </p:txBody>
      </p:sp>
      <p:sp>
        <p:nvSpPr>
          <p:cNvPr id="6" name="Título 1">
            <a:extLst>
              <a:ext uri="{FF2B5EF4-FFF2-40B4-BE49-F238E27FC236}">
                <a16:creationId xmlns:a16="http://schemas.microsoft.com/office/drawing/2014/main" id="{2E3A9B6A-703D-ECDD-7C1C-A4965AB2A7E5}"/>
              </a:ext>
            </a:extLst>
          </p:cNvPr>
          <p:cNvSpPr txBox="1">
            <a:spLocks/>
          </p:cNvSpPr>
          <p:nvPr/>
        </p:nvSpPr>
        <p:spPr>
          <a:xfrm>
            <a:off x="8327618" y="1407806"/>
            <a:ext cx="1661439" cy="457200"/>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SÁBADO</a:t>
            </a:r>
          </a:p>
        </p:txBody>
      </p:sp>
      <p:pic>
        <p:nvPicPr>
          <p:cNvPr id="7" name="Imagen 6">
            <a:extLst>
              <a:ext uri="{FF2B5EF4-FFF2-40B4-BE49-F238E27FC236}">
                <a16:creationId xmlns:a16="http://schemas.microsoft.com/office/drawing/2014/main" id="{3A35D180-7564-275A-9EFF-885591CE0EBD}"/>
              </a:ext>
            </a:extLst>
          </p:cNvPr>
          <p:cNvPicPr>
            <a:picLocks noChangeAspect="1"/>
          </p:cNvPicPr>
          <p:nvPr/>
        </p:nvPicPr>
        <p:blipFill>
          <a:blip r:embed="rId2"/>
          <a:stretch>
            <a:fillRect/>
          </a:stretch>
        </p:blipFill>
        <p:spPr>
          <a:xfrm>
            <a:off x="553005" y="2590680"/>
            <a:ext cx="4827994" cy="2723484"/>
          </a:xfrm>
          <a:prstGeom prst="rect">
            <a:avLst/>
          </a:prstGeom>
        </p:spPr>
      </p:pic>
      <p:pic>
        <p:nvPicPr>
          <p:cNvPr id="9" name="Imagen 8">
            <a:extLst>
              <a:ext uri="{FF2B5EF4-FFF2-40B4-BE49-F238E27FC236}">
                <a16:creationId xmlns:a16="http://schemas.microsoft.com/office/drawing/2014/main" id="{EDF59634-4726-AA8C-DE7B-8DA629F69723}"/>
              </a:ext>
            </a:extLst>
          </p:cNvPr>
          <p:cNvPicPr>
            <a:picLocks noChangeAspect="1"/>
          </p:cNvPicPr>
          <p:nvPr/>
        </p:nvPicPr>
        <p:blipFill>
          <a:blip r:embed="rId3"/>
          <a:stretch>
            <a:fillRect/>
          </a:stretch>
        </p:blipFill>
        <p:spPr>
          <a:xfrm>
            <a:off x="6925646" y="2591877"/>
            <a:ext cx="4825872" cy="2722287"/>
          </a:xfrm>
          <a:prstGeom prst="rect">
            <a:avLst/>
          </a:prstGeom>
        </p:spPr>
      </p:pic>
    </p:spTree>
    <p:extLst>
      <p:ext uri="{BB962C8B-B14F-4D97-AF65-F5344CB8AC3E}">
        <p14:creationId xmlns:p14="http://schemas.microsoft.com/office/powerpoint/2010/main" val="2561485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116</TotalTime>
  <Words>819</Words>
  <Application>Microsoft Office PowerPoint</Application>
  <PresentationFormat>Panorámica</PresentationFormat>
  <Paragraphs>72</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Bookman Old Style</vt:lpstr>
      <vt:lpstr>Rockwell</vt:lpstr>
      <vt:lpstr>Wingdings</vt:lpstr>
      <vt:lpstr>Damask</vt:lpstr>
      <vt:lpstr>PROYECTO 1</vt:lpstr>
      <vt:lpstr>PROCESO DE LIMPIEZA</vt:lpstr>
      <vt:lpstr>MODELADO DE DATOS</vt:lpstr>
      <vt:lpstr>DIM_PRODUCTO</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ericson daniel</dc:creator>
  <cp:lastModifiedBy>ericson daniel</cp:lastModifiedBy>
  <cp:revision>19</cp:revision>
  <dcterms:created xsi:type="dcterms:W3CDTF">2025-02-10T00:25:03Z</dcterms:created>
  <dcterms:modified xsi:type="dcterms:W3CDTF">2025-02-11T23:53:46Z</dcterms:modified>
</cp:coreProperties>
</file>