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9A12C2-D75E-4625-AB50-A4FDE451BBDD}">
  <a:tblStyle styleId="{039A12C2-D75E-4625-AB50-A4FDE451BB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interesting but challenging project</a:t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780560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d7805600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-US"/>
              <a:t>we had non functional like PDDL text editor and syntax checker - LOW priority, left for end</a:t>
            </a:r>
            <a:endParaRPr/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-US"/>
              <a:t>PARSE PDDL - Smaller pieces of work to implement</a:t>
            </a:r>
            <a:endParaRPr/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-US"/>
              <a:t>Colour code helped in emphasizing which task to pick up first </a:t>
            </a:r>
            <a:endParaRPr/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-US"/>
              <a:t>LINES of code take more time</a:t>
            </a:r>
            <a:endParaRPr/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-US"/>
              <a:t>A member had to implementate as well as write in documentation</a:t>
            </a:r>
            <a:endParaRPr/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-US"/>
              <a:t>lack of assessment from a supervisor allowed for individual asessment</a:t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780560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78056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7805600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d780560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c730c24b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c730c24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anyone here sometimes reads tech news, they might have heard about how Ericsson, 4 days ago, was for the first time able to run </a:t>
            </a:r>
            <a:r>
              <a:rPr b="1" lang="en-US" sz="1500"/>
              <a:t>5g on a 4g network of 2.6Hz, with the speed of 40GB/s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latest test was part of a project named SCOTT, the same project our tool is going to be included in after a few months.</a:t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</a:t>
            </a:r>
            <a:r>
              <a:rPr lang="en-US">
                <a:solidFill>
                  <a:schemeClr val="dk1"/>
                </a:solidFill>
              </a:rPr>
              <a:t> was a </a:t>
            </a:r>
            <a:r>
              <a:rPr b="1" lang="en-US" sz="2000">
                <a:solidFill>
                  <a:schemeClr val="dk1"/>
                </a:solidFill>
              </a:rPr>
              <a:t>really tiny cell</a:t>
            </a:r>
            <a:r>
              <a:rPr lang="en-US">
                <a:solidFill>
                  <a:schemeClr val="dk1"/>
                </a:solidFill>
              </a:rPr>
              <a:t> in a </a:t>
            </a:r>
            <a:r>
              <a:rPr lang="en-US" sz="2000">
                <a:solidFill>
                  <a:schemeClr val="dk1"/>
                </a:solidFill>
              </a:rPr>
              <a:t>large frame of </a:t>
            </a:r>
            <a:r>
              <a:rPr b="1" lang="en-US" sz="2000">
                <a:solidFill>
                  <a:schemeClr val="dk1"/>
                </a:solidFill>
              </a:rPr>
              <a:t>innovative </a:t>
            </a:r>
            <a:r>
              <a:rPr lang="en-US" sz="2000">
                <a:solidFill>
                  <a:schemeClr val="dk1"/>
                </a:solidFill>
              </a:rPr>
              <a:t>solutions</a:t>
            </a:r>
            <a:r>
              <a:rPr lang="en-US">
                <a:solidFill>
                  <a:schemeClr val="dk1"/>
                </a:solidFill>
              </a:rPr>
              <a:t> being developed by Ericsson</a:t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780560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d7805600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bild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8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och lodrät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300" y="-719175"/>
            <a:ext cx="3571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drät rubrik och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927" y="2462856"/>
            <a:ext cx="52431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941" y="-844044"/>
            <a:ext cx="5243100" cy="8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och innehåll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nittsrubrik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vå delar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ämförelse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ast rubrik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m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med bildtex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2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6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ed bildtex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60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6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078" y="14732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urce Sans Pro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Final Presentation	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79894" y="3571454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Visually simulating high-quality planning domain 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763953" y="5667302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#2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700" y="791725"/>
            <a:ext cx="244078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 &#10; &#10;Description automatically generated" id="173" name="Google Shape;173;p22"/>
          <p:cNvPicPr preferRelativeResize="0"/>
          <p:nvPr/>
        </p:nvPicPr>
        <p:blipFill rotWithShape="1">
          <a:blip r:embed="rId3">
            <a:alphaModFix/>
          </a:blip>
          <a:srcRect b="1107" l="0" r="793" t="0"/>
          <a:stretch/>
        </p:blipFill>
        <p:spPr>
          <a:xfrm>
            <a:off x="1371600" y="486905"/>
            <a:ext cx="10102426" cy="572882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5349225" y="6279175"/>
            <a:ext cx="6501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Figure 1. Initial state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ell phone &#10; &#10;Description automatically generated" id="180" name="Google Shape;180;p23"/>
          <p:cNvPicPr preferRelativeResize="0"/>
          <p:nvPr/>
        </p:nvPicPr>
        <p:blipFill rotWithShape="1">
          <a:blip r:embed="rId3">
            <a:alphaModFix/>
          </a:blip>
          <a:srcRect b="338" l="0" r="556" t="99"/>
          <a:stretch/>
        </p:blipFill>
        <p:spPr>
          <a:xfrm>
            <a:off x="986600" y="340500"/>
            <a:ext cx="10648249" cy="60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5304500" y="636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2. Highlighting an activity 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Acceptance testing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371600" y="19647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11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</a:pPr>
            <a:r>
              <a:rPr lang="en-US" sz="2900"/>
              <a:t>Satisfied client.</a:t>
            </a:r>
            <a:endParaRPr sz="2900"/>
          </a:p>
          <a:p>
            <a:pPr indent="-4411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</a:pPr>
            <a:r>
              <a:rPr lang="en-US" sz="2900"/>
              <a:t>Suggested future improvements:</a:t>
            </a:r>
            <a:endParaRPr sz="2900"/>
          </a:p>
          <a:p>
            <a:pPr indent="-4411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00"/>
              <a:buChar char="–"/>
            </a:pPr>
            <a:r>
              <a:rPr lang="en-US" sz="2900"/>
              <a:t>Adding new features of PDDL 2.1 (fluents)</a:t>
            </a:r>
            <a:endParaRPr sz="2900"/>
          </a:p>
          <a:p>
            <a:pPr indent="-4411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00"/>
              <a:buChar char="–"/>
            </a:pPr>
            <a:r>
              <a:rPr lang="en-US" sz="2900"/>
              <a:t>Removing actions that take us to the previous state</a:t>
            </a:r>
            <a:endParaRPr sz="2900"/>
          </a:p>
          <a:p>
            <a:pPr indent="-4411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00"/>
              <a:buChar char="–"/>
            </a:pPr>
            <a:r>
              <a:rPr lang="en-US" sz="2900"/>
              <a:t>Negative preconditions</a:t>
            </a:r>
            <a:endParaRPr sz="2900"/>
          </a:p>
          <a:p>
            <a:pPr indent="-4411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00"/>
              <a:buChar char="–"/>
            </a:pPr>
            <a:r>
              <a:rPr lang="en-US" sz="2900"/>
              <a:t>Integrating with the VAL-tool</a:t>
            </a:r>
            <a:endParaRPr sz="2900"/>
          </a:p>
          <a:p>
            <a:pPr indent="-4411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00"/>
              <a:buChar char="–"/>
            </a:pPr>
            <a:r>
              <a:rPr lang="en-US" sz="2900"/>
              <a:t>Syntax checker and PDDL editor</a:t>
            </a:r>
            <a:br>
              <a:rPr lang="en-US" sz="2900"/>
            </a:br>
            <a:endParaRPr sz="2900"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5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94" name="Google Shape;194;p2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95" name="Google Shape;195;p2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7" name="Google Shape;197;p25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98" name="Google Shape;198;p2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99" name="Google Shape;199;p2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5"/>
          <p:cNvSpPr txBox="1"/>
          <p:nvPr>
            <p:ph type="title"/>
          </p:nvPr>
        </p:nvSpPr>
        <p:spPr>
          <a:xfrm>
            <a:off x="2555200" y="1392200"/>
            <a:ext cx="46968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Source Sans Pro"/>
              <a:buNone/>
            </a:pPr>
            <a:r>
              <a:rPr lang="en-US" sz="5600"/>
              <a:t>Work Pattern</a:t>
            </a:r>
            <a:endParaRPr sz="5600"/>
          </a:p>
          <a:p>
            <a:pPr indent="0" lvl="0" marL="0" rtl="0" algn="just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Source Sans Pro"/>
              <a:buNone/>
            </a:pPr>
            <a:r>
              <a:rPr lang="en-US" sz="5600"/>
              <a:t>  &amp; Experiences</a:t>
            </a:r>
            <a:endParaRPr sz="5600"/>
          </a:p>
        </p:txBody>
      </p:sp>
      <p:cxnSp>
        <p:nvCxnSpPr>
          <p:cNvPr id="201" name="Google Shape;201;p25"/>
          <p:cNvCxnSpPr/>
          <p:nvPr/>
        </p:nvCxnSpPr>
        <p:spPr>
          <a:xfrm>
            <a:off x="7674964" y="2388358"/>
            <a:ext cx="0" cy="1856100"/>
          </a:xfrm>
          <a:prstGeom prst="straightConnector1">
            <a:avLst/>
          </a:prstGeom>
          <a:noFill/>
          <a:ln cap="sq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Task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prioritization &amp;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295400" y="187272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5797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■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Estimated importance of functional and non-functional requirements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0309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■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Created s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ub-tasks according to requirements’ priority decided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0309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■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sed a color code system to indicate importance on Trello for easiness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15797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Roboto"/>
              <a:buChar char="■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Estimated required effort and time of implementation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0309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■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All members had different &amp; diverse tasks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15797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■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Individual assessment of the implementation progress &amp; ETA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5" cy="9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233062" y="685800"/>
            <a:ext cx="10493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Work pattern change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233050" y="1603450"/>
            <a:ext cx="74784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9447" lvl="0" marL="38404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time plan partly followed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9447" lvl="0" marL="384048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Longer implementation than expected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9448" lvl="1" marL="914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–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Cause: Lack of documentation of VAL-tool 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9448" lvl="1" marL="914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–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could have been easier and shorter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9448" lvl="1" marL="914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–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Parsed via Regex instead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09447" lvl="0" marL="38404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effort distributed efficiently between members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9447" lvl="0" marL="384048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accordance with the tasks assigned by group manager and then reported by Trello responsible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27"/>
          <p:cNvGraphicFramePr/>
          <p:nvPr/>
        </p:nvGraphicFramePr>
        <p:xfrm>
          <a:off x="8964400" y="20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{039A12C2-D75E-4625-AB50-A4FDE451BBDD}</a:tableStyleId>
              </a:tblPr>
              <a:tblGrid>
                <a:gridCol w="1630975"/>
                <a:gridCol w="1286950"/>
              </a:tblGrid>
              <a:tr h="52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Actual Effort (person days)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42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roject meetings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68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520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roject presentations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Research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Documentation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GUI development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42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Back-end dev.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73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unito"/>
                          <a:ea typeface="Nunito"/>
                          <a:cs typeface="Nunito"/>
                          <a:sym typeface="Nunito"/>
                        </a:rPr>
                        <a:t>272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Change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management &amp;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82400" y="1742425"/>
            <a:ext cx="8508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 lot of research helped in coping with the dismiss of VAL Tool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09447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Adoption of new tools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■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Updated group structure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09447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sub-teams with new tasks but with same primary role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■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Adapting work to other feedback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In the meantime learned Trello, GitHub and Visual Studio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■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Developed co-operation and leadership skills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09447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■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utonomous planning skills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10314720" y="2437800"/>
            <a:ext cx="709800" cy="198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11163350" y="2437800"/>
            <a:ext cx="709800" cy="198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10430716" y="2627871"/>
            <a:ext cx="425100" cy="410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1335863" y="2627871"/>
            <a:ext cx="425100" cy="410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11335863" y="3165869"/>
            <a:ext cx="425100" cy="410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9241739" y="2437800"/>
            <a:ext cx="881400" cy="19824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10430716" y="3165869"/>
            <a:ext cx="425100" cy="410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9469910" y="3185893"/>
            <a:ext cx="425100" cy="410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9469910" y="2647895"/>
            <a:ext cx="425100" cy="4104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9469910" y="3799331"/>
            <a:ext cx="425100" cy="410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9094800" y="3117743"/>
            <a:ext cx="3097200" cy="5067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Positive Experiences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371600" y="10973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oboto"/>
              <a:buChar char="■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Gained experience regarding planning of an actual software project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■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Industry requirements with academic consequences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■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All group members learned about PDDL from scratch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■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Increased interpersonal skills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■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Independent work from lack of dynamic client 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■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Got to know wonderful people with different backgrounds and experiences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5" cy="9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088775" y="8001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Unfavorable </a:t>
            </a:r>
            <a:r>
              <a:rPr lang="en-US" sz="3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 &amp; Improvements</a:t>
            </a:r>
            <a:endParaRPr sz="39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371600" y="1958825"/>
            <a:ext cx="100377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Abstractism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 of AI Planning and PDDL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Lack of support in the initial phases of the project that lead to delay and a lot of research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■"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Less progress during vacations due to members’ personal tasks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■"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Steering meetings not used by all members for practicing presenting and verbal skills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5" cy="9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371600" y="2359800"/>
            <a:ext cx="9601200" cy="21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0">
                <a:solidFill>
                  <a:schemeClr val="dk1"/>
                </a:solidFill>
              </a:rPr>
              <a:t>Thank you for your attention.</a:t>
            </a:r>
            <a:endParaRPr b="1"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5" cy="9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199" y="1987250"/>
            <a:ext cx="2768025" cy="242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5098725" y="1975575"/>
            <a:ext cx="63915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Lately f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ocused especially on Artificial Intelligence &amp; innovative communication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 learning (distributed sites)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decision making (consolidation of data)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AI Planning and its languages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513875" y="76592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A6A6A"/>
                </a:solidFill>
                <a:highlight>
                  <a:srgbClr val="FFFFFF"/>
                </a:highlight>
              </a:rPr>
              <a:t>(Represented by Swarup Kumar Mohalik)</a:t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1100575" y="489675"/>
            <a:ext cx="2075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Client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Ericsson, Project SCOTT &amp; Our Work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800" y="298400"/>
            <a:ext cx="1219200" cy="106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700" y="2320837"/>
            <a:ext cx="4432628" cy="22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601150" y="2479850"/>
            <a:ext cx="61065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work is now a cell of the SCOTT project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be used in automated warehouses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usage is in Artificial Intelligence planning to plan tasks for robots.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allow: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 of deadlocks stages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actions and updating planning tree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Returning to a previous state, and resume the visualization from there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1371600" y="35433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Recap of PDDL </a:t>
            </a:r>
            <a:r>
              <a:rPr lang="en-US" sz="2500"/>
              <a:t>(Planning Domain Definition Language)</a:t>
            </a:r>
            <a:endParaRPr sz="2500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371602" y="1638307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AI planning – An important branch of Artificial intelligence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Realization of strategies or actions executed in a sequential order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Used by AI planners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The output of AI planners can be executed by AI agents to carry out plans (Autonomous vehicles, Robots)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 PDDL consists of two files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Problem file + Domain file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221" y="4896163"/>
            <a:ext cx="6347289" cy="147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0713" y="4830278"/>
            <a:ext cx="2691936" cy="153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27" name="Google Shape;127;p17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8" name="Google Shape;128;p17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31" name="Google Shape;131;p17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32" name="Google Shape;132;p17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 txBox="1"/>
          <p:nvPr>
            <p:ph type="title"/>
          </p:nvPr>
        </p:nvSpPr>
        <p:spPr>
          <a:xfrm>
            <a:off x="1248075" y="1628250"/>
            <a:ext cx="64269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VISUAL SIMULATOR</a:t>
            </a:r>
            <a:endParaRPr b="1"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Source Sans Pro"/>
              <a:buNone/>
            </a:pPr>
            <a:r>
              <a:t/>
            </a:r>
            <a:endParaRPr sz="3959">
              <a:solidFill>
                <a:schemeClr val="dk1"/>
              </a:solidFill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7674964" y="2388358"/>
            <a:ext cx="0" cy="1856100"/>
          </a:xfrm>
          <a:prstGeom prst="straightConnector1">
            <a:avLst/>
          </a:prstGeom>
          <a:noFill/>
          <a:ln cap="sq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371600" y="2034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</a:pPr>
            <a:r>
              <a:rPr i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aid developers of PDDL </a:t>
            </a:r>
            <a:endParaRPr i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Easily</a:t>
            </a:r>
            <a:r>
              <a:rPr i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spot bugs and errors through the visualization of the states </a:t>
            </a:r>
            <a:endParaRPr i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Seeing </a:t>
            </a:r>
            <a:r>
              <a:rPr i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the code corresponds to the different states</a:t>
            </a:r>
            <a:endParaRPr i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i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imulate the actions that can be executed within the PDDL code </a:t>
            </a:r>
            <a:endParaRPr i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Easily</a:t>
            </a:r>
            <a:r>
              <a:rPr i="0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see the execution of actions, step by step</a:t>
            </a:r>
            <a:endParaRPr i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427475" y="8001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sz="395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395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371600" y="1460265"/>
            <a:ext cx="102240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■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Implemented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–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Visualizing and simulating the domain model &amp; state tree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–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Returning to the previous states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–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Storing the state history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implemented/Optional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–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Checking syntax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–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PDDL text editor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–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 with VAL-tool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316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3950">
                <a:latin typeface="Roboto"/>
                <a:ea typeface="Roboto"/>
                <a:cs typeface="Roboto"/>
                <a:sym typeface="Roboto"/>
              </a:rPr>
              <a:t>Feedback &amp; improvements</a:t>
            </a:r>
            <a:endParaRPr sz="39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371600" y="128032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Steering group feedback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i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Implemented: </a:t>
            </a:r>
            <a:endParaRPr i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i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scroll bar</a:t>
            </a:r>
            <a:endParaRPr i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i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reset button</a:t>
            </a:r>
            <a:endParaRPr i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i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storing state history</a:t>
            </a:r>
            <a:endParaRPr i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i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for each action</a:t>
            </a:r>
            <a:endParaRPr i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groups’ feedback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-"/>
            </a:pPr>
            <a:r>
              <a:rPr i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Graphviz instead of drawing tool</a:t>
            </a:r>
            <a:endParaRPr i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160265"/>
            <a:ext cx="1070883" cy="9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1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61" name="Google Shape;161;p2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62" name="Google Shape;162;p2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4" name="Google Shape;164;p21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65" name="Google Shape;165;p2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66" name="Google Shape;166;p2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1"/>
          <p:cNvSpPr txBox="1"/>
          <p:nvPr>
            <p:ph type="title"/>
          </p:nvPr>
        </p:nvSpPr>
        <p:spPr>
          <a:xfrm>
            <a:off x="1478521" y="1480930"/>
            <a:ext cx="5751537" cy="3848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Source Sans Pro"/>
              <a:buNone/>
            </a:pPr>
            <a:r>
              <a:rPr lang="en-US" sz="5600"/>
              <a:t>TOOL </a:t>
            </a:r>
            <a:r>
              <a:rPr lang="en-US" sz="5600"/>
              <a:t>DEMONSTRATION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7674964" y="2388358"/>
            <a:ext cx="0" cy="1856096"/>
          </a:xfrm>
          <a:prstGeom prst="straightConnector1">
            <a:avLst/>
          </a:prstGeom>
          <a:noFill/>
          <a:ln cap="sq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skär">
  <a:themeElements>
    <a:clrScheme name="Anpassa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