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9" r:id="rId3"/>
    <p:sldId id="271" r:id="rId4"/>
    <p:sldId id="273" r:id="rId5"/>
    <p:sldId id="270" r:id="rId6"/>
    <p:sldId id="274" r:id="rId7"/>
    <p:sldId id="272" r:id="rId8"/>
    <p:sldId id="275" r:id="rId9"/>
    <p:sldId id="261" r:id="rId10"/>
  </p:sldIdLst>
  <p:sldSz cx="12192000" cy="6858000"/>
  <p:notesSz cx="6858000" cy="9144000"/>
  <p:embeddedFontLst>
    <p:embeddedFont>
      <p:font typeface="Ericsson Hilda" panose="00000500000000000000" pitchFamily="2" charset="0"/>
      <p:regular r:id="rId13"/>
      <p:bold r:id="rId14"/>
    </p:embeddedFont>
    <p:embeddedFont>
      <p:font typeface="Ericsson Hilda Light" panose="00000400000000000000" pitchFamily="2" charset="0"/>
      <p:regular r:id="rId15"/>
    </p:embeddedFont>
    <p:embeddedFont>
      <p:font typeface="Ericsson Technical Icons" panose="000005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28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C9DD1CB-DD7E-47C0-8C73-DFDF434617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2AC96B-4D67-4510-9E86-C4D3070C12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Chapter/section, </a:t>
            </a:r>
            <a:br>
              <a:rPr lang="en-US" dirty="0"/>
            </a:br>
            <a:r>
              <a:rPr lang="en-US" dirty="0"/>
              <a:t>Ericsson Hilda Light 60pt, 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A763E3F-D546-48DC-86FC-898851FBC7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Black,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03516D-EC68-4282-84F4-9729304A5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47211-FF10-4DFA-A5AF-8E0A63463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E57E58D-AC34-4A4B-A5B1-CE1B53ABBD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4CC6AB0-560E-4AE0-A93D-9C1C64F054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99975860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Eric. Hilda Light 40pt, </a:t>
            </a:r>
            <a:r>
              <a:rPr lang="en-US" dirty="0" err="1"/>
              <a:t>Eri</a:t>
            </a:r>
            <a:r>
              <a:rPr lang="en-US" dirty="0"/>
              <a:t>. Black,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max 2-lines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US" dirty="0"/>
              <a:t>     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AD780AD-21B6-4312-96C4-9E36B16488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   Click icon to add a dark  image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330958"/>
          </a:xfrm>
        </p:spPr>
        <p:txBody>
          <a:bodyPr/>
          <a:lstStyle>
            <a:lvl1pPr>
              <a:lnSpc>
                <a:spcPct val="85000"/>
              </a:lnSpc>
              <a:defRPr sz="6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title,</a:t>
            </a:r>
            <a:br>
              <a:rPr lang="en-US" dirty="0"/>
            </a:br>
            <a:r>
              <a:rPr lang="en-US" dirty="0"/>
              <a:t>Ericsson Hilda Light 60pt,</a:t>
            </a:r>
            <a:br>
              <a:rPr lang="en-US" dirty="0"/>
            </a:br>
            <a:r>
              <a:rPr lang="en-US" dirty="0"/>
              <a:t>Ericsson White,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description/subtitle</a:t>
            </a:r>
            <a:br>
              <a:rPr lang="en-US" dirty="0"/>
            </a:br>
            <a:r>
              <a:rPr lang="en-US" dirty="0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37288"/>
            <a:ext cx="1910479" cy="287336"/>
          </a:xfrm>
          <a:prstGeom prst="rect">
            <a:avLst/>
          </a:prstGeom>
        </p:spPr>
        <p:txBody>
          <a:bodyPr wrap="none" anchor="b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37287"/>
            <a:ext cx="2515041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37287"/>
            <a:ext cx="89750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anchor="b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1844675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4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40463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79425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US" dirty="0"/>
              <a:t>Ericsson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2" y="414972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2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0463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79424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0463" y="1844675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359151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359151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endParaRPr lang="en-US" dirty="0"/>
          </a:p>
        </p:txBody>
      </p:sp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153259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ericsson.com/related-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4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4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B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                                                                        Click icon to add a bright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Keynote cover page,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Black,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F7625D-2507-407E-B5D2-5964ED88B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5427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Dark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8127A-B068-4F16-BC03-AF06DDDB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                    Click icon to add a dark image</a:t>
            </a: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2288721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Keynote cover cage,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4-lines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Speaker,</a:t>
            </a:r>
            <a:br>
              <a:rPr lang="en-US" dirty="0"/>
            </a:br>
            <a:r>
              <a:rPr lang="en-US" dirty="0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 dirty="0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Chapter/section divider or Statement/fact/quote, </a:t>
            </a:r>
            <a:br>
              <a:rPr lang="en-US" dirty="0"/>
            </a:br>
            <a:r>
              <a:rPr lang="en-US" dirty="0"/>
              <a:t>Ericsson Hilda Light 60pt, </a:t>
            </a:r>
            <a:br>
              <a:rPr lang="en-US" dirty="0"/>
            </a:br>
            <a:r>
              <a:rPr lang="en-US" dirty="0"/>
              <a:t>Ericsson White, </a:t>
            </a:r>
            <a:br>
              <a:rPr lang="en-US" dirty="0"/>
            </a:br>
            <a:r>
              <a:rPr lang="en-US" dirty="0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Statement/quote source, </a:t>
            </a:r>
          </a:p>
          <a:p>
            <a:r>
              <a:rPr lang="en-US" dirty="0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844675"/>
            <a:ext cx="11233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527050" y="6524625"/>
            <a:ext cx="9865783" cy="2159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800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9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91" r:id="rId15"/>
    <p:sldLayoutId id="2147483673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674" r:id="rId24"/>
    <p:sldLayoutId id="2147483694" r:id="rId25"/>
    <p:sldLayoutId id="2147483682" r:id="rId26"/>
    <p:sldLayoutId id="2147483683" r:id="rId27"/>
    <p:sldLayoutId id="2147483684" r:id="rId28"/>
    <p:sldLayoutId id="2147483685" r:id="rId29"/>
    <p:sldLayoutId id="2147483675" r:id="rId30"/>
    <p:sldLayoutId id="2147483676" r:id="rId31"/>
    <p:sldLayoutId id="2147483686" r:id="rId32"/>
    <p:sldLayoutId id="2147483687" r:id="rId33"/>
    <p:sldLayoutId id="2147483688" r:id="rId34"/>
    <p:sldLayoutId id="2147483689" r:id="rId35"/>
    <p:sldLayoutId id="2147483696" r:id="rId36"/>
    <p:sldLayoutId id="2147483677" r:id="rId37"/>
    <p:sldLayoutId id="2147483678" r:id="rId38"/>
    <p:sldLayoutId id="2147483679" r:id="rId39"/>
    <p:sldLayoutId id="2147483680" r:id="rId40"/>
    <p:sldLayoutId id="2147483690" r:id="rId41"/>
    <p:sldLayoutId id="2147483681" r:id="rId42"/>
    <p:sldLayoutId id="2147483692" r:id="rId43"/>
    <p:sldLayoutId id="2147483704" r:id="rId44"/>
    <p:sldLayoutId id="2147483705" r:id="rId45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2pPr>
      <a:lvl3pPr marL="10795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3pPr>
      <a:lvl4pPr marL="1435100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4pPr>
      <a:lvl5pPr marL="1770063" indent="-3429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2000" kern="1000" spc="-3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arup.kumar.mohalik@Ericsso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eta.vulgarakis@ericsson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ai.cs.uni-saarland.de/hoffmann/metric-ff.html" TargetMode="Externa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5DB9-990D-42FA-8A96-AE9E2B1A3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10770466" cy="3457576"/>
          </a:xfrm>
        </p:spPr>
        <p:txBody>
          <a:bodyPr/>
          <a:lstStyle/>
          <a:p>
            <a:r>
              <a:rPr lang="en-US" dirty="0"/>
              <a:t>Visual Simulator for High Quality Planning Domain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C945-4710-4796-AC34-0832F26E3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swarup.kumar.mohalik@ericsson.com</a:t>
            </a:r>
            <a:endParaRPr lang="en-US" dirty="0"/>
          </a:p>
          <a:p>
            <a:r>
              <a:rPr lang="en-US" dirty="0">
                <a:hlinkClick r:id="rId4"/>
              </a:rPr>
              <a:t>aneta.vulgarakis@ericsson.com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7152E-1193-42D5-AAAE-792423D857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6FD49-9B2F-4208-8540-5F97918FA12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FD6E6-EB04-48C7-AAF4-64C6EAFFEBA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6A8EE2-AAAC-4241-8205-E8A1079446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Planning is a major research and application area in AI</a:t>
            </a:r>
          </a:p>
          <a:p>
            <a:r>
              <a:rPr lang="en-US" dirty="0"/>
              <a:t>Input to planning</a:t>
            </a:r>
          </a:p>
          <a:p>
            <a:pPr lvl="1"/>
            <a:r>
              <a:rPr lang="en-US" dirty="0"/>
              <a:t>Domain models describe actions that the AI agents can execute to change the state of the world</a:t>
            </a:r>
          </a:p>
          <a:p>
            <a:pPr lvl="1"/>
            <a:r>
              <a:rPr lang="en-US" dirty="0"/>
              <a:t>Initial and the goal state</a:t>
            </a:r>
          </a:p>
          <a:p>
            <a:r>
              <a:rPr lang="en-US" dirty="0"/>
              <a:t>Output of planning</a:t>
            </a:r>
          </a:p>
          <a:p>
            <a:pPr lvl="1"/>
            <a:r>
              <a:rPr lang="en-US" dirty="0"/>
              <a:t>Sequence or partial order of actions the agents should execute to achieve the goal starting at the initial state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3C84B8-CB78-4EFC-BD6C-3EA955DF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AI, Planning and Domain Models</a:t>
            </a:r>
          </a:p>
        </p:txBody>
      </p:sp>
    </p:spTree>
    <p:extLst>
      <p:ext uri="{BB962C8B-B14F-4D97-AF65-F5344CB8AC3E}">
        <p14:creationId xmlns:p14="http://schemas.microsoft.com/office/powerpoint/2010/main" val="31974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F25825-DCCF-4332-AC24-A3D1D37253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AI Planning is hinged upon good domain models</a:t>
            </a:r>
          </a:p>
          <a:p>
            <a:pPr lvl="1"/>
            <a:r>
              <a:rPr lang="en-US" dirty="0"/>
              <a:t>Models must be correct, consistent and complete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Need a GUI-based tool to help build high-quality planning models</a:t>
            </a:r>
          </a:p>
          <a:p>
            <a:endParaRPr lang="en-US" dirty="0"/>
          </a:p>
          <a:p>
            <a:r>
              <a:rPr lang="en-US" dirty="0"/>
              <a:t>The tool should support</a:t>
            </a:r>
          </a:p>
          <a:p>
            <a:pPr lvl="1"/>
            <a:r>
              <a:rPr lang="en-US" dirty="0"/>
              <a:t>representation of domain, problem, plans</a:t>
            </a:r>
          </a:p>
          <a:p>
            <a:pPr lvl="1"/>
            <a:r>
              <a:rPr lang="en-US" dirty="0"/>
              <a:t>syntax check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debug</a:t>
            </a:r>
          </a:p>
          <a:p>
            <a:pPr lvl="1"/>
            <a:r>
              <a:rPr lang="en-US" dirty="0"/>
              <a:t>runtime checks for violation</a:t>
            </a:r>
          </a:p>
          <a:p>
            <a:pPr lvl="1"/>
            <a:r>
              <a:rPr lang="en-US" dirty="0"/>
              <a:t>Property verification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D0273-888C-4283-BA52-E168182B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Domain Models</a:t>
            </a:r>
          </a:p>
        </p:txBody>
      </p:sp>
    </p:spTree>
    <p:extLst>
      <p:ext uri="{BB962C8B-B14F-4D97-AF65-F5344CB8AC3E}">
        <p14:creationId xmlns:p14="http://schemas.microsoft.com/office/powerpoint/2010/main" val="8365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C20380-86B3-4EDA-87E8-E292E62913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They will build a tool where the user can edit (or maybe as a first step just import) a textual PDDL domain model, and simulate it for debugging purposes. The simulation GUI should present the current state (i.e. what predicates are true/false and which actions are possible). Selecting one of the possible actions should result in an updated state. In addition to showing the current state, maybe a possibility to return to a previous state and try a separate action from there (possibly some visualization of the whole tree of reached states, allowing the user to just click on one of them and make that the current state.</a:t>
            </a:r>
          </a:p>
          <a:p>
            <a:pPr lvl="2"/>
            <a:r>
              <a:rPr lang="en-US" dirty="0"/>
              <a:t>Jan’s Summary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ABB36-B09C-419A-A6E1-9B0FDB5C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279117-4512-492F-9100-33563375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UPPAAL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E3B7C-9D08-4625-934D-1E011D5F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98" y="1339012"/>
            <a:ext cx="8457334" cy="46600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49363D-C705-4321-8029-45553C3C7882}"/>
              </a:ext>
            </a:extLst>
          </p:cNvPr>
          <p:cNvSpPr/>
          <p:nvPr/>
        </p:nvSpPr>
        <p:spPr bwMode="auto">
          <a:xfrm>
            <a:off x="1310698" y="5999018"/>
            <a:ext cx="8457334" cy="512618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Need a similar tool for planning domain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20513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45C1A-A69A-4C92-9CCD-642E33D08D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10813886" cy="43926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GUI is brought 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a domain and problem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Synthesize a PDDL domain and problem //A service with REST-based service is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syntax and point out bugs [assume no bug to start with]</a:t>
            </a:r>
          </a:p>
          <a:p>
            <a:pPr marL="827088" lvl="1" indent="-457200">
              <a:buFont typeface="+mj-lt"/>
              <a:buAutoNum type="alphaLcPeriod"/>
            </a:pPr>
            <a:r>
              <a:rPr lang="en-US" dirty="0"/>
              <a:t>Bug is in the ontology instance =&gt; change instance and reload</a:t>
            </a:r>
          </a:p>
          <a:p>
            <a:pPr marL="827088" lvl="1" indent="-457200">
              <a:buFont typeface="+mj-lt"/>
              <a:buAutoNum type="alphaLcPeriod"/>
            </a:pPr>
            <a:r>
              <a:rPr lang="en-US" dirty="0"/>
              <a:t>Bug is in PDDL synthesis =&gt; debug synthesizer and restart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Show current state, explored state tree and enabled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 choose an action</a:t>
            </a:r>
          </a:p>
          <a:p>
            <a:pPr marL="827088" lvl="1" indent="-457200">
              <a:buFont typeface="+mj-lt"/>
              <a:buAutoNum type="alphaLcPeriod"/>
            </a:pPr>
            <a:r>
              <a:rPr lang="en-US" dirty="0"/>
              <a:t>System will update the current state and state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 select any of the explored states (also with a “go back” function)</a:t>
            </a:r>
          </a:p>
          <a:p>
            <a:pPr marL="827088" lvl="1" indent="-457200">
              <a:buFont typeface="+mj-lt"/>
              <a:buAutoNum type="alphaLcPeriod"/>
            </a:pPr>
            <a:r>
              <a:rPr lang="en-US" dirty="0"/>
              <a:t>System will update the current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Simulate (upto K steps)</a:t>
            </a:r>
          </a:p>
          <a:p>
            <a:pPr marL="827088" lvl="1" indent="-457200">
              <a:buFont typeface="+mj-lt"/>
              <a:buAutoNum type="arabicPeriod"/>
            </a:pPr>
            <a:r>
              <a:rPr lang="en-US" dirty="0"/>
              <a:t>System selects arbitrary actions and simulates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827088" lvl="1" indent="-457200">
              <a:buFont typeface="+mj-lt"/>
              <a:buAutoNum type="alphaL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619D33-9BA2-47E5-9AEE-95F758ED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3842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D88157-E862-4F71-BCEE-BF45015E6FD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  <a:p>
            <a:r>
              <a:rPr lang="en-US" dirty="0"/>
              <a:t>Ontology </a:t>
            </a:r>
          </a:p>
          <a:p>
            <a:r>
              <a:rPr lang="en-US" dirty="0"/>
              <a:t>PDDL</a:t>
            </a:r>
          </a:p>
          <a:p>
            <a:pPr lvl="1"/>
            <a:r>
              <a:rPr lang="en-US" dirty="0"/>
              <a:t>http://www.cs.toronto.edu/~sheila/2542/w09/A1/introtopddl2.pdf</a:t>
            </a:r>
          </a:p>
          <a:p>
            <a:pPr lvl="1"/>
            <a:r>
              <a:rPr lang="en-US" dirty="0"/>
              <a:t>https://arxiv.org/pdf/1106.4561.pdf</a:t>
            </a:r>
          </a:p>
          <a:p>
            <a:r>
              <a:rPr lang="en-US" dirty="0"/>
              <a:t>Metric-FF (planner) // not directly related, but is good to play around with</a:t>
            </a:r>
          </a:p>
          <a:p>
            <a:pPr lvl="1"/>
            <a:r>
              <a:rPr lang="en-US" dirty="0">
                <a:hlinkClick r:id="rId2"/>
              </a:rPr>
              <a:t>https://fai.cs.uni-saarland.de/hoffmann/metric-ff.html</a:t>
            </a:r>
            <a:endParaRPr lang="en-US" dirty="0"/>
          </a:p>
          <a:p>
            <a:pPr lvl="1"/>
            <a:r>
              <a:rPr lang="en-US" dirty="0"/>
              <a:t>Version 2.0 or 2.1</a:t>
            </a:r>
          </a:p>
          <a:p>
            <a:r>
              <a:rPr lang="en-US" dirty="0"/>
              <a:t>VAL tool (plan validator)</a:t>
            </a:r>
          </a:p>
          <a:p>
            <a:pPr lvl="1"/>
            <a:r>
              <a:rPr lang="en-US" dirty="0"/>
              <a:t>https://nms.kcl.ac.uk/planning/software/val.html</a:t>
            </a:r>
          </a:p>
          <a:p>
            <a:r>
              <a:rPr lang="en-US" dirty="0"/>
              <a:t>communication mechanisms (REST, other?)</a:t>
            </a:r>
          </a:p>
          <a:p>
            <a:r>
              <a:rPr lang="en-US" dirty="0"/>
              <a:t>Docker (put generic components as service)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Stretch</a:t>
            </a:r>
          </a:p>
          <a:p>
            <a:r>
              <a:rPr lang="en-US" dirty="0"/>
              <a:t>Runtime verification tool (to be selected/written)</a:t>
            </a:r>
          </a:p>
          <a:p>
            <a:r>
              <a:rPr lang="en-US" dirty="0"/>
              <a:t>version control for domain/plan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Integrate with UPPAAL for domain verification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20667E-CF85-470F-8F85-CBA44C0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Needed for a Minimal Tool</a:t>
            </a:r>
          </a:p>
        </p:txBody>
      </p:sp>
    </p:spTree>
    <p:extLst>
      <p:ext uri="{BB962C8B-B14F-4D97-AF65-F5344CB8AC3E}">
        <p14:creationId xmlns:p14="http://schemas.microsoft.com/office/powerpoint/2010/main" val="78781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D88157-E862-4F71-BCEE-BF45015E6FD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Stretch</a:t>
            </a:r>
          </a:p>
          <a:p>
            <a:r>
              <a:rPr lang="en-US" dirty="0"/>
              <a:t>Runtime verification tool (to be selected/written)</a:t>
            </a:r>
          </a:p>
          <a:p>
            <a:r>
              <a:rPr lang="en-US" dirty="0"/>
              <a:t>version control for domain/plan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Integrate with UPPAAL for domain verification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20667E-CF85-470F-8F85-CBA44C0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Needed for Stretch</a:t>
            </a:r>
          </a:p>
        </p:txBody>
      </p:sp>
    </p:spTree>
    <p:extLst>
      <p:ext uri="{BB962C8B-B14F-4D97-AF65-F5344CB8AC3E}">
        <p14:creationId xmlns:p14="http://schemas.microsoft.com/office/powerpoint/2010/main" val="348518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F394490D-1954-44FE-B8ED-56040734EC47}" vid="{6EB75BB7-B825-43F3-83B5-9802AE7E79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142</TotalTime>
  <Words>572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Ericsson Hilda</vt:lpstr>
      <vt:lpstr>Ericsson Hilda Light</vt:lpstr>
      <vt:lpstr>Ericsson Technical Icons</vt:lpstr>
      <vt:lpstr>PresentationTemplate2017</vt:lpstr>
      <vt:lpstr>Visual Simulator for High Quality Planning Domain Models</vt:lpstr>
      <vt:lpstr>AI, Planning and Domain Models</vt:lpstr>
      <vt:lpstr>Good Domain Models</vt:lpstr>
      <vt:lpstr>PowerPoint Presentation</vt:lpstr>
      <vt:lpstr>Example – UPPAAL tool</vt:lpstr>
      <vt:lpstr>Basic Functionality</vt:lpstr>
      <vt:lpstr>Technology Needed for a Minimal Tool</vt:lpstr>
      <vt:lpstr>Technology Needed for Stretch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</dc:title>
  <dc:creator>Swarup Kumar Mohalik</dc:creator>
  <cp:keywords/>
  <dc:description/>
  <cp:lastModifiedBy>Swarup Kumar Mohalik</cp:lastModifiedBy>
  <cp:revision>43</cp:revision>
  <dcterms:created xsi:type="dcterms:W3CDTF">2018-09-10T05:35:13Z</dcterms:created>
  <dcterms:modified xsi:type="dcterms:W3CDTF">2018-11-15T02:56:52Z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R6A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</Properties>
</file>