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20"/>
  </p:sldMasterIdLst>
  <p:notesMasterIdLst>
    <p:notesMasterId r:id="rId37"/>
  </p:notesMasterIdLst>
  <p:handoutMasterIdLst>
    <p:handoutMasterId r:id="rId38"/>
  </p:handoutMasterIdLst>
  <p:sldIdLst>
    <p:sldId id="256" r:id="rId21"/>
    <p:sldId id="390" r:id="rId22"/>
    <p:sldId id="389" r:id="rId23"/>
    <p:sldId id="391" r:id="rId24"/>
    <p:sldId id="408" r:id="rId25"/>
    <p:sldId id="396" r:id="rId26"/>
    <p:sldId id="397" r:id="rId27"/>
    <p:sldId id="411" r:id="rId28"/>
    <p:sldId id="398" r:id="rId29"/>
    <p:sldId id="399" r:id="rId30"/>
    <p:sldId id="403" r:id="rId31"/>
    <p:sldId id="400" r:id="rId32"/>
    <p:sldId id="410" r:id="rId33"/>
    <p:sldId id="407" r:id="rId34"/>
    <p:sldId id="409" r:id="rId35"/>
    <p:sldId id="259" r:id="rId36"/>
  </p:sldIdLst>
  <p:sldSz cx="12192000" cy="6858000"/>
  <p:notesSz cx="6858000" cy="9144000"/>
  <p:embeddedFontLst>
    <p:embeddedFont>
      <p:font typeface="Ericsson Hilda" panose="00000500000000000000" pitchFamily="2" charset="0"/>
      <p:regular r:id="rId39"/>
      <p:bold r:id="rId40"/>
    </p:embeddedFont>
    <p:embeddedFont>
      <p:font typeface="Ericsson Hilda Light" panose="00000400000000000000" pitchFamily="2" charset="0"/>
      <p:regular r:id="rId41"/>
    </p:embeddedFont>
    <p:embeddedFont>
      <p:font typeface="Ericsson Technical Icons" panose="00000500000000000000" pitchFamily="2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1800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  <a:ea typeface="+mn-ea"/>
        <a:cs typeface="+mn-cs"/>
      </a:defRPr>
    </a:lvl1pPr>
    <a:lvl2pPr marL="36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2pPr>
    <a:lvl3pPr marL="54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3pPr>
    <a:lvl4pPr marL="72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4pPr>
    <a:lvl5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5pPr>
    <a:lvl6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6pPr>
    <a:lvl7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7pPr>
    <a:lvl8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8pPr>
    <a:lvl9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3284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82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6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handoutMaster" Target="handoutMasters/handoutMaster1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1.xml"/><Relationship Id="rId29" Type="http://schemas.openxmlformats.org/officeDocument/2006/relationships/slide" Target="slides/slide9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1.xml"/><Relationship Id="rId44" Type="http://schemas.openxmlformats.org/officeDocument/2006/relationships/font" Target="fonts/font6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Test document 2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1551-192072 Uen, Rev PA1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025C45-59BE-40DD-BE03-3793F9FD93A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84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2018-09-13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8C603A-E3F7-4693-8CAE-273DB5AFDF5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DEF675E-05F7-4934-9EA2-0B837C1BEE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SCReAM tester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2017-09-21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Ericsson AB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664817C-4B21-4A94-A16A-73770649E7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3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4C2259-C1A0-4757-8658-7D20CF57BFF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0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81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5661D-DD10-4B41-B998-154916FC3CC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26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41CF3-3243-42AB-B173-25C4361D847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2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CDA4F-9C6E-4A78-8306-2037A4C706A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4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2017-09-21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4DA9A0-95B4-41A8-9245-021C155BE787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SCReAM tester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93A976C2-68B9-4E03-B98F-32FE7E7336E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6FEBC5E3-754B-4924-AFE6-05F207B05342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BB5A701F-BA32-4A90-9FB8-57072253961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60pt, Ericsson Black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4-lines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8C848BBE-9EF6-466B-9162-421630EA19A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A7155596-B371-4E0F-8155-12F3EE7616C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220F0A1E-68E9-4F7A-B18E-B2BDD365EA6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16EF87F7-EDFA-4E75-8B82-6C14EBC0C12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D32D34BB-6E7B-455C-A05B-EBD679AF53C6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2CC723C2-24D2-4D7A-BDBB-B94E67E7CB70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013CF3C3-033D-4C5A-AB84-E7C9DD964DD7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31BD8FB7-3349-4A89-8635-128F48613FD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27327-50E0-4AA3-A3F9-F297582FC7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</a:t>
            </a:r>
            <a:r>
              <a:rPr lang="en-US"/>
              <a:t>/subtitle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F1B0602B-D3DE-4B6B-A758-37549524B3B2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DCC99C9F-FD59-430B-90FC-69CDFC23204D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44E1A52B-8C6E-44F8-B413-0FB5C653743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18AA979-339A-43D5-9F95-0C31CCE8E79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95648FC-EC08-4E32-9880-D134EB76D40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6478756-113A-4412-B85D-017F39896EA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9D4DF839-D999-4312-A62F-3D0EDFCA870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4D2E6DC-3BC0-4720-B5F8-49D5C85A891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014188B-5817-4D95-AF86-E652111A53D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72DB256C-78AF-4012-A243-1A848EA80FF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13C2E00-263A-4036-8E41-B44AFD6DE07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24A8A03-9B2D-46A6-8B30-7A946FE0F7C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101EA80E-6C5B-4785-9218-22CAF260C03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B9F699AC-D438-4647-A5B0-0F64FF04730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BEE87B68-D69C-49E7-A0CA-7F2384F15F9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6250B935-A7B1-4569-AB65-040AB88A9A0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C8481C84-9DE6-4A79-B2E3-F7F76A1B074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331958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8186267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7649" y="184416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0B0A48A-2D1E-45F4-87F5-7764B9CE1CCA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26BAC0FA-FE2D-448B-86B6-1614A4E2574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F29BF83-2E54-4C39-8A7A-A386F9BCDBA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F12E475D-DDD8-48A1-A39A-2350CC0E5DF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538EF37F-E7AC-4346-8AE1-2AF25A98209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8FADF5-0F2E-41A5-9C74-2E60F7AC89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</a:t>
            </a:r>
            <a:r>
              <a:rPr lang="en-US"/>
              <a:t>page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Speaker,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14D73CBF-1DB9-45A4-ABC5-F94CDE045F7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465E82EE-086D-4BE1-982D-9A5149876B0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2020-03-20  |  Public  |  Page </a:t>
            </a:r>
            <a:fld id="{0B924549-DEE7-453A-9CAE-C3C4C40BB05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 dirty="0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28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8361465D-C9BF-49D3-BF02-29708BF463F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F4179AF7-165F-4EE5-9D6F-070F399679D3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5ABFF242-CA7F-4F62-B758-6848D004AFE0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5350E911-A6AF-4B4F-9DFC-51AD57EF76CA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Hilda Light 60pt</a:t>
            </a:r>
            <a:r>
              <a:rPr lang="en-US"/>
              <a:t>, </a:t>
            </a:r>
            <a:br>
              <a:rPr lang="en-US"/>
            </a:br>
            <a:r>
              <a:rPr lang="en-US"/>
              <a:t>Ericsson </a:t>
            </a:r>
            <a:r>
              <a:rPr lang="en-US" dirty="0"/>
              <a:t>White</a:t>
            </a:r>
            <a:r>
              <a:rPr lang="en-US"/>
              <a:t>, </a:t>
            </a:r>
            <a:br>
              <a:rPr lang="en-US"/>
            </a:br>
            <a:r>
              <a:rPr lang="en-US"/>
              <a:t>max </a:t>
            </a:r>
            <a:r>
              <a:rPr lang="en-US" dirty="0"/>
              <a:t>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141609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2020-03-20  |  Public  |  Page </a:t>
            </a:r>
            <a:fld id="{083A4796-3AD7-49F3-A86A-C04412CC197B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5d67e717-74bf-41a6-8dce-47082e2c1da1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1" r:id="rId13"/>
    <p:sldLayoutId id="2147483673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74" r:id="rId22"/>
    <p:sldLayoutId id="2147483706" r:id="rId23"/>
    <p:sldLayoutId id="2147483694" r:id="rId24"/>
    <p:sldLayoutId id="2147483682" r:id="rId25"/>
    <p:sldLayoutId id="2147483683" r:id="rId26"/>
    <p:sldLayoutId id="2147483684" r:id="rId27"/>
    <p:sldLayoutId id="2147483685" r:id="rId28"/>
    <p:sldLayoutId id="2147483675" r:id="rId29"/>
    <p:sldLayoutId id="2147483676" r:id="rId30"/>
    <p:sldLayoutId id="2147483686" r:id="rId31"/>
    <p:sldLayoutId id="2147483687" r:id="rId32"/>
    <p:sldLayoutId id="2147483688" r:id="rId33"/>
    <p:sldLayoutId id="2147483689" r:id="rId34"/>
    <p:sldLayoutId id="2147483696" r:id="rId35"/>
    <p:sldLayoutId id="2147483677" r:id="rId36"/>
    <p:sldLayoutId id="2147483678" r:id="rId37"/>
    <p:sldLayoutId id="2147483679" r:id="rId38"/>
    <p:sldLayoutId id="2147483680" r:id="rId39"/>
    <p:sldLayoutId id="2147483690" r:id="rId40"/>
    <p:sldLayoutId id="2147483681" r:id="rId41"/>
    <p:sldLayoutId id="2147483692" r:id="rId42"/>
    <p:sldLayoutId id="2147483704" r:id="rId43"/>
    <p:sldLayoutId id="2147483705" r:id="rId44"/>
    <p:sldLayoutId id="2147483707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14.xml"/><Relationship Id="rId5" Type="http://schemas.openxmlformats.org/officeDocument/2006/relationships/hyperlink" Target="mailto:ingemar.s.johansson@ericsson.com" TargetMode="Externa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meronSparr/increase-os-udp-buffers-to-improve-performance-51d167bb136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hyperlink" Target="https://github.com/EricssonResearch/screa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32C206-B37E-4E06-B2CB-C9C1B132F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2417">
            <a:off x="5327034" y="1486961"/>
            <a:ext cx="6855243" cy="3798764"/>
          </a:xfrm>
          <a:prstGeom prst="rect">
            <a:avLst/>
          </a:prstGeom>
          <a:effectLst>
            <a:outerShdw blurRad="50800" dist="127000" algn="tl" rotWithShape="0">
              <a:schemeClr val="tx2">
                <a:lumMod val="25000"/>
                <a:lumOff val="75000"/>
                <a:alpha val="40000"/>
              </a:schemeClr>
            </a:outerShdw>
          </a:effec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FB7F2E-244C-4B6B-9B3E-7A95539963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effectLst>
            <a:softEdge rad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30AF8-0BE7-413F-BD56-31161E2B0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76250"/>
            <a:ext cx="9369748" cy="3457576"/>
          </a:xfrm>
        </p:spPr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r>
              <a:rPr lang="en-US" sz="5400" dirty="0"/>
              <a:t>2020-06-25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7EB667-106F-46F1-8137-95F985AAF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Ingemar Johansson</a:t>
            </a:r>
            <a:br>
              <a:rPr lang="en-US" dirty="0"/>
            </a:br>
            <a:r>
              <a:rPr lang="en-US" dirty="0"/>
              <a:t>Ericsson AB</a:t>
            </a:r>
          </a:p>
          <a:p>
            <a:r>
              <a:rPr lang="en-US" dirty="0">
                <a:hlinkClick r:id="rId5"/>
              </a:rPr>
              <a:t>ingemar.s.johansson@ericsson.com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D8105-83E9-4D2C-81FA-363CDCC698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B14F5-CD07-4318-BF43-0A8BD7331B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2FD056-977A-46CD-A820-5208DB6670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113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Detailed information is printed out every 200ms</a:t>
            </a:r>
          </a:p>
          <a:p>
            <a:r>
              <a:rPr lang="en-US" sz="1800" dirty="0"/>
              <a:t>Enabled with –verbose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nosummary</a:t>
            </a:r>
            <a:r>
              <a:rPr lang="en-US" sz="1600" dirty="0"/>
              <a:t> disables the summary report</a:t>
            </a:r>
          </a:p>
          <a:p>
            <a:r>
              <a:rPr lang="en-US" sz="1800" dirty="0"/>
              <a:t>8 columns of data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Time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Estimated queue delay [s]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RTT [s] (average)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Congestion window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Bytes in flight [byte]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Total transmit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Lost bitrate [kbps]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sz="1600" dirty="0"/>
              <a:t>CE marked bitrate [kbps]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30DE6-0CE2-4110-A96D-CD25D1D47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07" y="3226757"/>
            <a:ext cx="6284302" cy="3545182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FDB8BE02-8B86-456F-A396-574F35F0F3D3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verbose mode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12278B-4628-4FA2-8AA5-C8939607D2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176268"/>
            <a:ext cx="5472113" cy="4392613"/>
          </a:xfrm>
        </p:spPr>
        <p:txBody>
          <a:bodyPr/>
          <a:lstStyle/>
          <a:p>
            <a:r>
              <a:rPr lang="en-US" sz="1400" dirty="0"/>
              <a:t>The detailed per-ACK log generates one log per incoming ACK, stored in a text file</a:t>
            </a:r>
          </a:p>
          <a:p>
            <a:pPr lvl="1"/>
            <a:r>
              <a:rPr lang="en-US" sz="1400" dirty="0"/>
              <a:t>-</a:t>
            </a:r>
            <a:r>
              <a:rPr lang="en-US" sz="1400" dirty="0" err="1"/>
              <a:t>ntp</a:t>
            </a:r>
            <a:r>
              <a:rPr lang="en-US" sz="1400" dirty="0"/>
              <a:t> option enables NTP  timestamp</a:t>
            </a:r>
          </a:p>
          <a:p>
            <a:r>
              <a:rPr lang="en-US" sz="1400" dirty="0"/>
              <a:t>13 columns of data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Time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Estimated queue delay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RTT [s]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Congestion window [byte]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in flight [byte]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Fast increase mode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Total transmit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Stream ID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RTP SN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newly </a:t>
            </a:r>
            <a:r>
              <a:rPr lang="en-US" sz="1000" dirty="0" err="1"/>
              <a:t>ACKed</a:t>
            </a:r>
            <a:endParaRPr lang="en-US" sz="1000" dirty="0"/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Bytes newly </a:t>
            </a:r>
            <a:r>
              <a:rPr lang="en-US" sz="1000" dirty="0" err="1"/>
              <a:t>ACKed</a:t>
            </a:r>
            <a:r>
              <a:rPr lang="en-US" sz="1000" dirty="0"/>
              <a:t> and CE marked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Media coder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Transmitted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 err="1"/>
              <a:t>ACKed</a:t>
            </a:r>
            <a:r>
              <a:rPr lang="en-US" sz="1000" dirty="0"/>
              <a:t>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Lost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CE Marked bitrate [bps] </a:t>
            </a:r>
          </a:p>
          <a:p>
            <a:pPr marL="7065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000" dirty="0"/>
              <a:t>Marker bit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2ED8F-3781-4202-9E6C-DCE4F79245DB}"/>
              </a:ext>
            </a:extLst>
          </p:cNvPr>
          <p:cNvSpPr/>
          <p:nvPr/>
        </p:nvSpPr>
        <p:spPr>
          <a:xfrm>
            <a:off x="5784851" y="1557338"/>
            <a:ext cx="6096000" cy="49013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1.4666,0.0009,0.1003, 28425,18983,1,1421877,0,212,2518,0,1421877,1421877,1338874,0,0,1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1.4666,0.0004,0.0802, 28425,15253,1,1421877,0,216,3730,0,1421877,1421877,1338874,0,0,1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1.4666,0.0009,0.0602, 28425,11523,1,1421877,0,220,3730,0,1421877,1421877,1338874,0,0,1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1.4666,0.0005,0.0403, 28425,7793,1,1421877,0,224,3730,0,1421877,1421877,1338874,0,0,1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1.4666,0.0000,0.0202, 28425,6581,1,1421877,0,225,1212,0,1421877,1421877,1338874,0,0,0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1.5465,0.0007,0.1001, 28425,20315,1,1462577,0,228,2518,0,1462577,1462577,1303788,0,0,1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1.5465,0.0003,0.0802, 28425,16252,1,1462577,0,232,4063,0,1462577,1462577,1303788,0,0,1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1.5465,0.0008,0.0602, 28425,12189,1,1462577,0,236,4063,0,1462577,1462577,1303788,0,0,1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1.5465,0.0004,0.0402, 28425,8126,1,1462577,0,240,4063,0,1462577,1462577,1303788,0,0,1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1.5465,0.0000,0.0203, 28425,6914,1,1462577,0,241,1212,0,1462577,1462577,1303788,0,0,0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1.6265,0.0008,0.1003, 28425,20315,1,1530568,0,244,2851,0,1530568,1530568,1259669,0,0,1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1.6265,0.0003,0.0802, 28425,16252,1,1530568,0,248,4063,0,1530568,1530568,1259669,0,0,1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14.6419,0.0126,0.0328, 309809,121390,0,43145928,0,35993,14544,0,43145928,43145928,43045184,0,0,0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14.6442,0.0147,0.0349, 309809,108058,0,43145928,0,36004,13332,0,43145928,43145928,43045184,0,0,0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14.6478,0.0153,0.0385, 309809,174623,0,43145928,0,36005,95,0,43145928,43145928,43045184,0,0,1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14.6478,0.0011,0.0214, 309809,164927,0,43145928,0,36013,9696,0,43145928,43145928,43045184,0,0,0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14.6501,0.0030,0.0232, 309809,192898,0,43145928,0,36024,13332,0,43145928,43145928,43045184,0,0,0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14.6523,0.0052,0.0254, 309809,178354,0,43145928,0,36036,14544,0,43145928,43145928,43045184,0,0,0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14.6546,0.0073,0.0275, 309809,165022,0,43145928,0,36047,13332,0,43145928,43145928,43045184,0,0,0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14.6570,0.0095,0.0298, 309809,151690,0,43145928,0,36058,13332,0,43145928,43145928,43045184,0,0,0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14.6594,0.0100,0.0304, 309809,138358,0,43145928,0,36069,13332,0,43145928,43145928,43045184,0,0,0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14.6616,0.0122,0.0324, 309809,123814,0,43145928,0,36081,14544,0,43145928,43145928,43045184,0,0,0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14.6639,0.0144,0.0346, 309809,110482,0,43145928,0,36092,13332,0,43145928,43145928,43045184,0,0,0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14.6673,0.0159,0.0381, 309809,168563,0,43145928,0,36095,2519,0,43145928,43145928,43045184,0,0,1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14.6673,0.0007,0.0209, 309809,161291,0,43145928,0,36101,7272,0,43145928,43145928,43045184,0,0,0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14.6697,0.0027,0.0230, 309809,195322,0,43145928,0,36112,13332,0,43145928,43145928,43045184,0,0,0</a:t>
            </a: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A5C22175-A9A4-4C85-971D-A58C24658E6C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Detailed per-ACK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2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Indication of lost packets</a:t>
            </a:r>
          </a:p>
          <a:p>
            <a:r>
              <a:rPr lang="en-US" dirty="0"/>
              <a:t>The number of consecutive lost packets is </a:t>
            </a:r>
          </a:p>
          <a:p>
            <a:pPr lvl="1"/>
            <a:r>
              <a:rPr lang="en-US" dirty="0" err="1"/>
              <a:t>SN</a:t>
            </a:r>
            <a:r>
              <a:rPr lang="en-US" baseline="-25000" dirty="0" err="1"/>
              <a:t>received</a:t>
            </a:r>
            <a:r>
              <a:rPr lang="en-US" dirty="0"/>
              <a:t>-</a:t>
            </a:r>
            <a:r>
              <a:rPr lang="en-US" dirty="0" err="1"/>
              <a:t>SN</a:t>
            </a:r>
            <a:r>
              <a:rPr lang="en-US" baseline="-25000" dirty="0" err="1"/>
              <a:t>previous</a:t>
            </a:r>
            <a:r>
              <a:rPr lang="en-US" baseline="-25000" dirty="0"/>
              <a:t>-received</a:t>
            </a:r>
            <a:r>
              <a:rPr lang="en-US" dirty="0"/>
              <a:t> -1 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17895" cy="334327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E3063A3D-7CB8-43E8-87DF-3D09B5A7B207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 log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5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9167" y="1240601"/>
            <a:ext cx="11135785" cy="3852000"/>
          </a:xfrm>
        </p:spPr>
        <p:txBody>
          <a:bodyPr/>
          <a:lstStyle/>
          <a:p>
            <a:r>
              <a:rPr lang="en-US" sz="2400" dirty="0"/>
              <a:t>Firewalls may need to be opened up but it is most often not needed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e.g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endParaRPr lang="en-US" dirty="0"/>
          </a:p>
          <a:p>
            <a:pPr lvl="2"/>
            <a:r>
              <a:rPr lang="en-US" dirty="0" err="1"/>
              <a:t>sudo</a:t>
            </a:r>
            <a:r>
              <a:rPr lang="en-US" dirty="0"/>
              <a:t> firewall-</a:t>
            </a:r>
            <a:r>
              <a:rPr lang="en-US" dirty="0" err="1"/>
              <a:t>cmd</a:t>
            </a:r>
            <a:r>
              <a:rPr lang="en-US" dirty="0"/>
              <a:t> --zone=public --add-port=30122/</a:t>
            </a:r>
            <a:r>
              <a:rPr lang="en-US" dirty="0" err="1"/>
              <a:t>udp</a:t>
            </a:r>
            <a:endParaRPr lang="en-US" dirty="0"/>
          </a:p>
          <a:p>
            <a:pPr lvl="2"/>
            <a:endParaRPr lang="en-US" dirty="0"/>
          </a:p>
          <a:p>
            <a:r>
              <a:rPr lang="en-US" sz="2400" dirty="0"/>
              <a:t>Priority for </a:t>
            </a:r>
            <a:r>
              <a:rPr lang="en-US" sz="2400" dirty="0" err="1"/>
              <a:t>SCReAM</a:t>
            </a:r>
            <a:r>
              <a:rPr lang="en-US" sz="2400" dirty="0"/>
              <a:t> sender and receiver may need to be elevated to avoid that the </a:t>
            </a:r>
            <a:r>
              <a:rPr lang="en-US" sz="2400" dirty="0" err="1"/>
              <a:t>SCReAM</a:t>
            </a:r>
            <a:r>
              <a:rPr lang="en-US" sz="2400" dirty="0"/>
              <a:t> processes are halted by other processes</a:t>
            </a:r>
          </a:p>
          <a:p>
            <a:pPr lvl="1"/>
            <a:r>
              <a:rPr lang="en-US" dirty="0"/>
              <a:t>&gt;</a:t>
            </a:r>
            <a:r>
              <a:rPr lang="en-US" dirty="0" err="1"/>
              <a:t>sudo</a:t>
            </a:r>
            <a:r>
              <a:rPr lang="en-US" dirty="0"/>
              <a:t> nice -n - 10 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…..</a:t>
            </a:r>
          </a:p>
          <a:p>
            <a:pPr lvl="1"/>
            <a:r>
              <a:rPr lang="en-US" dirty="0"/>
              <a:t>&gt;</a:t>
            </a:r>
            <a:r>
              <a:rPr lang="en-US" dirty="0" err="1"/>
              <a:t>sudo</a:t>
            </a:r>
            <a:r>
              <a:rPr lang="en-US" dirty="0"/>
              <a:t> nice -n - 10 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…..</a:t>
            </a:r>
          </a:p>
          <a:p>
            <a:r>
              <a:rPr lang="en-US" sz="2400"/>
              <a:t>UDP </a:t>
            </a:r>
            <a:r>
              <a:rPr lang="en-US" sz="2400" dirty="0"/>
              <a:t>sockets may need more memory at high bitrates to avoid packet loss </a:t>
            </a:r>
          </a:p>
          <a:p>
            <a:pPr lvl="1"/>
            <a:r>
              <a:rPr lang="en-US" sz="1800" dirty="0"/>
              <a:t>See </a:t>
            </a:r>
            <a:r>
              <a:rPr lang="en-US" sz="1800" dirty="0">
                <a:hlinkClick r:id="rId3"/>
              </a:rPr>
              <a:t>https://medium.com/@CameronSparr/increase-os-udp-buffers-to-improve-performance-51d167bb1360</a:t>
            </a:r>
            <a:r>
              <a:rPr lang="en-US" sz="1800" dirty="0"/>
              <a:t> for setting of </a:t>
            </a:r>
            <a:r>
              <a:rPr lang="en-US" sz="1800" dirty="0" err="1"/>
              <a:t>net.core.rmem_max</a:t>
            </a:r>
            <a:r>
              <a:rPr lang="en-US" sz="1800" dirty="0"/>
              <a:t>, </a:t>
            </a:r>
            <a:r>
              <a:rPr lang="en-US" sz="1800" dirty="0" err="1"/>
              <a:t>net.core.rmem_default</a:t>
            </a:r>
            <a:r>
              <a:rPr lang="en-US" sz="1800" dirty="0"/>
              <a:t>, </a:t>
            </a:r>
            <a:r>
              <a:rPr lang="en-US" sz="1800" dirty="0" err="1"/>
              <a:t>net.core.wmem_max</a:t>
            </a:r>
            <a:r>
              <a:rPr lang="en-US" sz="1800" dirty="0"/>
              <a:t> and </a:t>
            </a:r>
            <a:r>
              <a:rPr lang="en-US" sz="1800" dirty="0" err="1"/>
              <a:t>net.core.wmem_default</a:t>
            </a: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2400" dirty="0"/>
          </a:p>
          <a:p>
            <a:pPr marL="355600" lvl="1" indent="0">
              <a:buNone/>
            </a:pPr>
            <a:endParaRPr lang="en-US" sz="2400" dirty="0"/>
          </a:p>
          <a:p>
            <a:pPr marL="0" indent="-1587">
              <a:buNone/>
            </a:pPr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2EE90D25-B69F-496C-A910-7DDB506C33A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12468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D09A6D-759E-4065-A994-6055C503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208329"/>
            <a:ext cx="11135785" cy="3852000"/>
          </a:xfrm>
        </p:spPr>
        <p:txBody>
          <a:bodyPr/>
          <a:lstStyle/>
          <a:p>
            <a:r>
              <a:rPr lang="en-US" sz="1800" dirty="0"/>
              <a:t>Below a few examples, the options can be combined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-verbose &lt;receiver side IP&gt; &lt;port&gt;</a:t>
            </a:r>
          </a:p>
          <a:p>
            <a:pPr lvl="1"/>
            <a:r>
              <a:rPr lang="en-US" sz="1600" dirty="0"/>
              <a:t>Print statistics in verbose mode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-log test.txt &lt;receiver side IP&gt; &lt;port&gt;</a:t>
            </a:r>
          </a:p>
          <a:p>
            <a:pPr lvl="1"/>
            <a:r>
              <a:rPr lang="en-US" sz="1600" dirty="0"/>
              <a:t>Save detailed log to test.txt that can be visualized in </a:t>
            </a:r>
            <a:r>
              <a:rPr lang="en-US" sz="1600" dirty="0" err="1"/>
              <a:t>matlab</a:t>
            </a:r>
            <a:r>
              <a:rPr lang="en-US" sz="1600" dirty="0"/>
              <a:t> or octave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-key 2 10 &lt;receiver side IP&gt; &lt;port&gt;</a:t>
            </a:r>
          </a:p>
          <a:p>
            <a:pPr lvl="1"/>
            <a:r>
              <a:rPr lang="en-US" sz="1600" dirty="0"/>
              <a:t>Emulate a key frame (refresh frame) every 2s that is 10 times larger than the normal frame size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minrate</a:t>
            </a:r>
            <a:r>
              <a:rPr lang="en-US" sz="1800" dirty="0"/>
              <a:t> 2000 &lt;receiver side IP&gt; &lt;port&gt;</a:t>
            </a:r>
          </a:p>
          <a:p>
            <a:pPr lvl="1"/>
            <a:r>
              <a:rPr lang="en-US" sz="1600" dirty="0"/>
              <a:t>Set min bitrate to 2Mbps (default 100kbps)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maxrate</a:t>
            </a:r>
            <a:r>
              <a:rPr lang="en-US" sz="1800" dirty="0"/>
              <a:t> 20000 &lt;receiver side IP&gt; &lt;port&gt;</a:t>
            </a:r>
          </a:p>
          <a:p>
            <a:pPr lvl="1"/>
            <a:r>
              <a:rPr lang="en-US" sz="1600" dirty="0"/>
              <a:t>Set max bitrate to 20Mbps (default 100Mbps)</a:t>
            </a:r>
          </a:p>
          <a:p>
            <a:r>
              <a:rPr lang="en-US" sz="1800" dirty="0"/>
              <a:t>&gt;./bin/scream-</a:t>
            </a:r>
            <a:r>
              <a:rPr lang="en-US" sz="1800" dirty="0" err="1"/>
              <a:t>bw</a:t>
            </a:r>
            <a:r>
              <a:rPr lang="en-US" sz="1800" dirty="0"/>
              <a:t>-test-</a:t>
            </a:r>
            <a:r>
              <a:rPr lang="en-US" sz="1800" dirty="0" err="1"/>
              <a:t>tx</a:t>
            </a:r>
            <a:r>
              <a:rPr lang="en-US" sz="1800" dirty="0"/>
              <a:t> -</a:t>
            </a:r>
            <a:r>
              <a:rPr lang="en-US" sz="1800" dirty="0" err="1"/>
              <a:t>delaytarget</a:t>
            </a:r>
            <a:r>
              <a:rPr lang="en-US" sz="1800" dirty="0"/>
              <a:t> 0.05 &lt;receiver side IP&gt; &lt;port&gt;</a:t>
            </a:r>
          </a:p>
          <a:p>
            <a:pPr lvl="1"/>
            <a:r>
              <a:rPr lang="en-US" sz="1600" dirty="0"/>
              <a:t>Set delay target to 50ms (default 100ms), this makes the congestion controller more sensitive to congestion and gives lower jitter but can result in lower throughput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7540B0B0-E320-429A-8CEC-F2F4EA5C7E7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36610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FB5BE2-9C83-4557-BA1C-C38EF178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7" y="1799999"/>
            <a:ext cx="6858603" cy="4629829"/>
          </a:xfrm>
        </p:spPr>
        <p:txBody>
          <a:bodyPr/>
          <a:lstStyle/>
          <a:p>
            <a:r>
              <a:rPr lang="en-US" dirty="0"/>
              <a:t>With octave or </a:t>
            </a:r>
            <a:r>
              <a:rPr lang="en-US" dirty="0" err="1"/>
              <a:t>matlab</a:t>
            </a:r>
            <a:r>
              <a:rPr lang="en-US" dirty="0"/>
              <a:t> installed, it is possible to plot and visualize the performance measurements.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Load the data file generated by the -log option</a:t>
            </a:r>
          </a:p>
          <a:p>
            <a:pPr lvl="1"/>
            <a:r>
              <a:rPr lang="en-US" dirty="0"/>
              <a:t>&gt;&gt; a = load(‘test.txt’)</a:t>
            </a:r>
          </a:p>
          <a:p>
            <a:pPr lvl="1"/>
            <a:r>
              <a:rPr lang="en-US" dirty="0"/>
              <a:t>Plot the throughput, queue delay and RTT, note that the drops in throughput every 30s is a </a:t>
            </a:r>
            <a:r>
              <a:rPr lang="en-US" dirty="0" err="1"/>
              <a:t>SCReAM</a:t>
            </a:r>
            <a:r>
              <a:rPr lang="en-US" dirty="0"/>
              <a:t> BW test feature.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plot_thp_delay</a:t>
            </a:r>
            <a:r>
              <a:rPr lang="en-US" dirty="0"/>
              <a:t>(a,[0 100], 55, 0.2)</a:t>
            </a:r>
          </a:p>
          <a:p>
            <a:pPr lvl="1"/>
            <a:r>
              <a:rPr lang="en-US" dirty="0"/>
              <a:t>Plot a CDF of the RTT and queue delay</a:t>
            </a:r>
          </a:p>
          <a:p>
            <a:pPr lvl="2"/>
            <a:r>
              <a:rPr lang="en-US" dirty="0"/>
              <a:t>&gt;&gt; </a:t>
            </a:r>
            <a:r>
              <a:rPr lang="en-US" dirty="0" err="1"/>
              <a:t>plot_cdf</a:t>
            </a:r>
            <a:r>
              <a:rPr lang="en-US" dirty="0"/>
              <a:t>(a,[0 100]), 0.1)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81914-A5F9-48FE-AF3D-297291F6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484" y="85499"/>
            <a:ext cx="3922601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843F44-66DA-4DF2-A893-8AA4EEB6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483" y="3429000"/>
            <a:ext cx="3922601" cy="336222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EE86130A-1E91-4D34-899F-BFFE0CC0F2A9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Visualization of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7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3E3AD93F-911F-43C9-B70A-136D0FF1E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725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CB3761-0F43-43B4-9A6D-863CD255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SCReAM</a:t>
            </a:r>
            <a:r>
              <a:rPr lang="en-US" dirty="0"/>
              <a:t> BW test tool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SCReAM</a:t>
            </a:r>
            <a:r>
              <a:rPr lang="en-US" sz="2000" dirty="0"/>
              <a:t> BW test tool gives a measure of how high bitrate a reasonably good congestion controlled </a:t>
            </a:r>
            <a:r>
              <a:rPr lang="en-US" sz="2000" dirty="0" err="1"/>
              <a:t>realtime</a:t>
            </a:r>
            <a:r>
              <a:rPr lang="en-US" sz="2000" dirty="0"/>
              <a:t> media application can reach. </a:t>
            </a:r>
          </a:p>
          <a:p>
            <a:pPr lvl="1"/>
            <a:r>
              <a:rPr lang="en-US" sz="1800" dirty="0"/>
              <a:t>Enables testing of real time e2e performance in e.g. wireless access</a:t>
            </a:r>
          </a:p>
          <a:p>
            <a:pPr lvl="1"/>
            <a:r>
              <a:rPr lang="en-US" sz="1800" dirty="0"/>
              <a:t>Generates fake video frames (RTP media) </a:t>
            </a:r>
          </a:p>
          <a:p>
            <a:pPr lvl="2"/>
            <a:r>
              <a:rPr lang="en-US" sz="1800" dirty="0"/>
              <a:t>No media capture/rendering</a:t>
            </a:r>
          </a:p>
          <a:p>
            <a:pPr lvl="2"/>
            <a:r>
              <a:rPr lang="en-US" sz="1800" dirty="0"/>
              <a:t>Possible to generate key frames with a given interval</a:t>
            </a:r>
          </a:p>
          <a:p>
            <a:r>
              <a:rPr lang="en-US" sz="2000" dirty="0" err="1"/>
              <a:t>SCReAM</a:t>
            </a:r>
            <a:r>
              <a:rPr lang="en-US" sz="2000" dirty="0"/>
              <a:t> does congestion control</a:t>
            </a:r>
          </a:p>
          <a:p>
            <a:pPr lvl="1"/>
            <a:r>
              <a:rPr lang="en-US" sz="1800" dirty="0"/>
              <a:t>Default settings can be configured</a:t>
            </a:r>
          </a:p>
          <a:p>
            <a:pPr lvl="1"/>
            <a:r>
              <a:rPr lang="en-US" sz="1800" dirty="0"/>
              <a:t>Congestion control can be turned off completely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sz="2000" dirty="0"/>
              <a:t>Test tool  is implemented on two Ubuntu PCs</a:t>
            </a:r>
          </a:p>
          <a:p>
            <a:pPr lvl="1"/>
            <a:r>
              <a:rPr lang="en-US" sz="1800" dirty="0"/>
              <a:t>One RTP sender  </a:t>
            </a:r>
          </a:p>
          <a:p>
            <a:pPr lvl="1"/>
            <a:r>
              <a:rPr lang="en-US" sz="1800" dirty="0"/>
              <a:t>One Receiver</a:t>
            </a:r>
          </a:p>
          <a:p>
            <a:r>
              <a:rPr lang="en-US" sz="2000" dirty="0"/>
              <a:t>Media rates up to ~500Mbps can be tested</a:t>
            </a:r>
          </a:p>
          <a:p>
            <a:pPr lvl="1"/>
            <a:r>
              <a:rPr lang="en-US" sz="1800" dirty="0"/>
              <a:t>Modest complexity (~20% CPU on a Intel i7 8-core @ 2.80GHz) at 80Mbs</a:t>
            </a:r>
          </a:p>
          <a:p>
            <a:r>
              <a:rPr lang="en-US" sz="2000" dirty="0"/>
              <a:t>Application reports:</a:t>
            </a:r>
          </a:p>
          <a:p>
            <a:pPr lvl="1"/>
            <a:r>
              <a:rPr lang="en-US" sz="1800" dirty="0"/>
              <a:t>Bitrate</a:t>
            </a:r>
          </a:p>
          <a:p>
            <a:pPr lvl="1"/>
            <a:r>
              <a:rPr lang="en-US" sz="1800" dirty="0"/>
              <a:t>Loss</a:t>
            </a:r>
          </a:p>
          <a:p>
            <a:pPr lvl="1"/>
            <a:r>
              <a:rPr lang="en-US" sz="1800" dirty="0"/>
              <a:t>Estimated queue delay</a:t>
            </a:r>
          </a:p>
          <a:p>
            <a:pPr lvl="1"/>
            <a:r>
              <a:rPr lang="en-US" sz="1800" dirty="0"/>
              <a:t>RTT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3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375909"/>
            <a:ext cx="6876211" cy="4568015"/>
          </a:xfrm>
        </p:spPr>
        <p:txBody>
          <a:bodyPr/>
          <a:lstStyle/>
          <a:p>
            <a:r>
              <a:rPr lang="en-US" sz="1800" noProof="0" dirty="0" err="1"/>
              <a:t>SCReAM</a:t>
            </a:r>
            <a:r>
              <a:rPr lang="en-US" sz="1800" noProof="0" dirty="0"/>
              <a:t> = </a:t>
            </a:r>
            <a:r>
              <a:rPr lang="en-US" sz="1800" b="1" noProof="0" dirty="0"/>
              <a:t>S</a:t>
            </a:r>
            <a:r>
              <a:rPr lang="en-US" sz="1800" noProof="0" dirty="0"/>
              <a:t>elf-</a:t>
            </a:r>
            <a:r>
              <a:rPr lang="en-US" sz="1800" b="1" noProof="0" dirty="0"/>
              <a:t>C</a:t>
            </a:r>
            <a:r>
              <a:rPr lang="en-US" sz="1800" noProof="0" dirty="0"/>
              <a:t>locked </a:t>
            </a:r>
            <a:r>
              <a:rPr lang="en-US" sz="1800" b="1" noProof="0" dirty="0"/>
              <a:t>R</a:t>
            </a:r>
            <a:r>
              <a:rPr lang="en-US" sz="1800" noProof="0" dirty="0"/>
              <a:t>at</a:t>
            </a:r>
            <a:r>
              <a:rPr lang="en-US" sz="1800" b="1" noProof="0" dirty="0"/>
              <a:t>e</a:t>
            </a:r>
            <a:r>
              <a:rPr lang="en-US" sz="1800" noProof="0" dirty="0"/>
              <a:t> </a:t>
            </a:r>
            <a:r>
              <a:rPr lang="en-US" sz="1800" b="1" noProof="0" dirty="0"/>
              <a:t>A</a:t>
            </a:r>
            <a:r>
              <a:rPr lang="en-US" sz="1800" noProof="0" dirty="0"/>
              <a:t>daptation for </a:t>
            </a:r>
            <a:r>
              <a:rPr lang="en-US" sz="1800" b="1" noProof="0" dirty="0"/>
              <a:t>M</a:t>
            </a:r>
            <a:r>
              <a:rPr lang="en-US" sz="1800" noProof="0" dirty="0"/>
              <a:t>ultimedia</a:t>
            </a:r>
          </a:p>
          <a:p>
            <a:pPr lvl="1"/>
            <a:r>
              <a:rPr lang="en-US" sz="1600" noProof="0" dirty="0"/>
              <a:t>Window based congestion control </a:t>
            </a:r>
            <a:r>
              <a:rPr lang="en-US" sz="1600" noProof="0" dirty="0">
                <a:sym typeface="Wingdings" panose="05000000000000000000" pitchFamily="2" charset="2"/>
              </a:rPr>
              <a:t> like TCP but without the retransmissions</a:t>
            </a:r>
          </a:p>
          <a:p>
            <a:pPr lvl="1"/>
            <a:r>
              <a:rPr lang="en-US" sz="1600" noProof="0" dirty="0">
                <a:sym typeface="Wingdings" panose="05000000000000000000" pitchFamily="2" charset="2"/>
              </a:rPr>
              <a:t>Algorithm reacts on packet loss as well as delay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RTP packets can be queued up already in sender</a:t>
            </a:r>
            <a:r>
              <a:rPr lang="en-US" sz="1600" noProof="0" dirty="0">
                <a:sym typeface="Wingdings" panose="05000000000000000000" pitchFamily="2" charset="2"/>
              </a:rPr>
              <a:t> </a:t>
            </a:r>
            <a:endParaRPr lang="en-US" sz="1600" noProof="0" dirty="0"/>
          </a:p>
          <a:p>
            <a:r>
              <a:rPr lang="en-US" sz="1800" noProof="0" dirty="0"/>
              <a:t>Developed since 2014</a:t>
            </a:r>
          </a:p>
          <a:p>
            <a:pPr lvl="1"/>
            <a:r>
              <a:rPr lang="en-US" sz="1600" noProof="0" dirty="0"/>
              <a:t>Design goal : Good performance for wireless access (LTE, 5G)</a:t>
            </a:r>
          </a:p>
          <a:p>
            <a:pPr lvl="1"/>
            <a:r>
              <a:rPr lang="en-US" sz="1600" dirty="0"/>
              <a:t>IETF RFC8298 </a:t>
            </a:r>
            <a:endParaRPr lang="en-US" sz="1600" noProof="0" dirty="0"/>
          </a:p>
          <a:p>
            <a:r>
              <a:rPr lang="en-US" sz="1800" noProof="0" dirty="0"/>
              <a:t>Available as open source</a:t>
            </a:r>
          </a:p>
          <a:p>
            <a:pPr lvl="1"/>
            <a:r>
              <a:rPr lang="en-US" sz="1600" noProof="0" dirty="0">
                <a:hlinkClick r:id="rId4"/>
              </a:rPr>
              <a:t>https://github.com/EricssonResearch/scream</a:t>
            </a:r>
            <a:r>
              <a:rPr lang="en-US" sz="1600" noProof="0" dirty="0"/>
              <a:t> </a:t>
            </a:r>
          </a:p>
          <a:p>
            <a:r>
              <a:rPr lang="en-US" sz="1800" noProof="0" dirty="0"/>
              <a:t>All RTP streams can be congestion controlled</a:t>
            </a:r>
          </a:p>
          <a:p>
            <a:pPr lvl="1"/>
            <a:r>
              <a:rPr lang="en-US" sz="1600" noProof="0" dirty="0"/>
              <a:t>Video, Audio, Haptics</a:t>
            </a:r>
          </a:p>
          <a:p>
            <a:r>
              <a:rPr lang="en-US" sz="1800" dirty="0"/>
              <a:t>And… it works with ECN (Explicit Congestion Notification)</a:t>
            </a:r>
          </a:p>
          <a:p>
            <a:pPr lvl="1"/>
            <a:r>
              <a:rPr lang="en-US" sz="1400" noProof="0" dirty="0"/>
              <a:t>ECN makes it even more stable</a:t>
            </a:r>
          </a:p>
          <a:p>
            <a:pPr lvl="1"/>
            <a:r>
              <a:rPr lang="en-US" sz="1400" dirty="0"/>
              <a:t>And… it works with L4S!</a:t>
            </a:r>
            <a:endParaRPr lang="en-US" sz="1400" noProof="0" dirty="0"/>
          </a:p>
          <a:p>
            <a:pPr lvl="1"/>
            <a:endParaRPr lang="en-US" noProof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401145" y="908720"/>
          <a:ext cx="4503644" cy="579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isio" r:id="rId5" imgW="2533577" imgH="3257685" progId="Visio.Drawing.11">
                  <p:embed/>
                </p:oleObj>
              </mc:Choice>
              <mc:Fallback>
                <p:oleObj name="Visio" r:id="rId5" imgW="2533577" imgH="3257685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1145" y="908720"/>
                        <a:ext cx="4503644" cy="57937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90DFB693-29C3-4BAE-9FB2-D998BE39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</p:spPr>
        <p:txBody>
          <a:bodyPr/>
          <a:lstStyle/>
          <a:p>
            <a:r>
              <a:rPr lang="en-US" dirty="0"/>
              <a:t>Key component : </a:t>
            </a:r>
            <a:r>
              <a:rPr lang="en-US" dirty="0" err="1"/>
              <a:t>SCReAM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4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777231" y="3869812"/>
            <a:ext cx="3350618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22702" y="4166752"/>
            <a:ext cx="990112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Send.</a:t>
            </a:r>
            <a:br>
              <a:rPr lang="en-US" dirty="0"/>
            </a:br>
            <a:r>
              <a:rPr lang="en-US"/>
              <a:t> side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77231" y="3907064"/>
            <a:ext cx="1444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Sender PC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8666891" y="3860537"/>
            <a:ext cx="2005463" cy="2664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93133" y="3851262"/>
            <a:ext cx="1824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/>
              <a:t>Receiver PC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8772204" y="4197343"/>
            <a:ext cx="990110" cy="2178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Cong.</a:t>
            </a:r>
            <a:br>
              <a:rPr lang="en-US" dirty="0"/>
            </a:br>
            <a:r>
              <a:rPr lang="en-US" dirty="0"/>
              <a:t>control</a:t>
            </a:r>
            <a:br>
              <a:rPr lang="en-US" dirty="0"/>
            </a:b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Recv</a:t>
            </a:r>
            <a:r>
              <a:rPr lang="en-US" dirty="0"/>
              <a:t>.</a:t>
            </a:r>
            <a:br>
              <a:rPr lang="en-US"/>
            </a:br>
            <a:r>
              <a:rPr lang="en-US"/>
              <a:t>side</a:t>
            </a:r>
            <a:endParaRPr lang="en-US" dirty="0"/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V="1">
            <a:off x="6127849" y="5139190"/>
            <a:ext cx="2539042" cy="927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Connector 47"/>
          <p:cNvCxnSpPr>
            <a:cxnSpLocks/>
          </p:cNvCxnSpPr>
          <p:nvPr/>
        </p:nvCxnSpPr>
        <p:spPr bwMode="auto">
          <a:xfrm flipH="1">
            <a:off x="6127849" y="5274205"/>
            <a:ext cx="253904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728540" y="466502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/>
              <a:t>Network</a:t>
            </a:r>
            <a:endParaRPr lang="en-US" dirty="0"/>
          </a:p>
        </p:txBody>
      </p:sp>
      <p:sp>
        <p:nvSpPr>
          <p:cNvPr id="52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6887721" cy="1253401"/>
          </a:xfrm>
        </p:spPr>
        <p:txBody>
          <a:bodyPr/>
          <a:lstStyle/>
          <a:p>
            <a:r>
              <a:rPr lang="en-US" noProof="0" dirty="0"/>
              <a:t>Sender PC transmits fake RTP media</a:t>
            </a:r>
          </a:p>
          <a:p>
            <a:r>
              <a:rPr lang="en-US" noProof="0" dirty="0"/>
              <a:t>Receiver PC generates feedback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2947797" y="4744536"/>
            <a:ext cx="1499562" cy="78161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Fake video </a:t>
            </a:r>
            <a:br>
              <a:rPr lang="en-US"/>
            </a:br>
            <a:r>
              <a:rPr lang="en-US"/>
              <a:t>encoder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 bwMode="auto">
          <a:xfrm>
            <a:off x="4447359" y="5139190"/>
            <a:ext cx="375343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4447359" y="5274205"/>
            <a:ext cx="37534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6" name="Title 8">
            <a:extLst>
              <a:ext uri="{FF2B5EF4-FFF2-40B4-BE49-F238E27FC236}">
                <a16:creationId xmlns:a16="http://schemas.microsoft.com/office/drawing/2014/main" id="{85BC982C-B433-4C4C-B986-C229C33831D4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 err="1"/>
              <a:t>SCReAM</a:t>
            </a:r>
            <a:r>
              <a:rPr lang="en-US" dirty="0"/>
              <a:t> test tool where 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6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913D8D-3222-450F-A805-E71DD598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&lt;sender side IP&gt; &lt;port&gt;</a:t>
            </a:r>
          </a:p>
          <a:p>
            <a:r>
              <a:rPr lang="en-US" dirty="0"/>
              <a:t>Sender side:</a:t>
            </a:r>
            <a:br>
              <a:rPr lang="en-US" dirty="0"/>
            </a:br>
            <a:r>
              <a:rPr lang="en-US" dirty="0"/>
              <a:t>&gt;./bin/scream-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&lt;receiver side IP&gt; &lt;port&gt;</a:t>
            </a:r>
          </a:p>
          <a:p>
            <a:pPr lvl="1"/>
            <a:r>
              <a:rPr lang="en-US" dirty="0"/>
              <a:t>Will run test with basic settings, more examples later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37DA2-0CE9-4673-A4F5-4B65AD008616}"/>
              </a:ext>
            </a:extLst>
          </p:cNvPr>
          <p:cNvSpPr txBox="1"/>
          <p:nvPr/>
        </p:nvSpPr>
        <p:spPr>
          <a:xfrm>
            <a:off x="0" y="4141758"/>
            <a:ext cx="12192000" cy="259301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1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performance data (throughput, queue delay, RTT and packet loss)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obtained by this tool reflects what you can roughly expect when you use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SCReAM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congestion control for real video streams</a:t>
            </a:r>
          </a:p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Please note 2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Some Android based UEs have some odd NAT functionality that can 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re-map port numbers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To avoid this : Start the application on the modem side first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7540726F-D75D-4455-89A8-EC5BB1AA5BDB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How to run it?</a:t>
            </a:r>
          </a:p>
        </p:txBody>
      </p:sp>
    </p:spTree>
    <p:extLst>
      <p:ext uri="{BB962C8B-B14F-4D97-AF65-F5344CB8AC3E}">
        <p14:creationId xmlns:p14="http://schemas.microsoft.com/office/powerpoint/2010/main" val="285986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SCReAM</a:t>
            </a:r>
            <a:r>
              <a:rPr lang="en-US" dirty="0"/>
              <a:t>-tester builds on Ubuntu</a:t>
            </a:r>
          </a:p>
          <a:p>
            <a:pPr lvl="1"/>
            <a:r>
              <a:rPr lang="en-US" dirty="0"/>
              <a:t>Sender and receiver built on different PC’s</a:t>
            </a:r>
          </a:p>
          <a:p>
            <a:pPr lvl="1"/>
            <a:endParaRPr lang="en-US" dirty="0"/>
          </a:p>
          <a:p>
            <a:r>
              <a:rPr lang="en-US" dirty="0"/>
              <a:t>cd to scream-</a:t>
            </a:r>
            <a:r>
              <a:rPr lang="en-US" dirty="0" err="1"/>
              <a:t>bw</a:t>
            </a:r>
            <a:r>
              <a:rPr lang="en-US" dirty="0"/>
              <a:t>-test folder</a:t>
            </a:r>
          </a:p>
          <a:p>
            <a:r>
              <a:rPr lang="en-US" dirty="0" err="1"/>
              <a:t>cmake</a:t>
            </a:r>
            <a:r>
              <a:rPr lang="en-US" dirty="0"/>
              <a:t> .</a:t>
            </a:r>
          </a:p>
          <a:p>
            <a:r>
              <a:rPr lang="en-US" dirty="0"/>
              <a:t>make</a:t>
            </a:r>
          </a:p>
          <a:p>
            <a:endParaRPr lang="en-US" dirty="0"/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tx</a:t>
            </a:r>
            <a:r>
              <a:rPr lang="en-US" dirty="0"/>
              <a:t>  is the sender application</a:t>
            </a:r>
          </a:p>
          <a:p>
            <a:r>
              <a:rPr lang="en-US" dirty="0"/>
              <a:t>./bin/scream-</a:t>
            </a:r>
            <a:r>
              <a:rPr lang="en-US" dirty="0" err="1"/>
              <a:t>bw</a:t>
            </a:r>
            <a:r>
              <a:rPr lang="en-US" dirty="0"/>
              <a:t>-test-</a:t>
            </a:r>
            <a:r>
              <a:rPr lang="en-US" dirty="0" err="1"/>
              <a:t>rx</a:t>
            </a:r>
            <a:r>
              <a:rPr lang="en-US" dirty="0"/>
              <a:t>  is the receiver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DE9665AF-C48D-4C97-8ACD-554D2E29F2B8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Compile/build</a:t>
            </a:r>
          </a:p>
        </p:txBody>
      </p:sp>
    </p:spTree>
    <p:extLst>
      <p:ext uri="{BB962C8B-B14F-4D97-AF65-F5344CB8AC3E}">
        <p14:creationId xmlns:p14="http://schemas.microsoft.com/office/powerpoint/2010/main" val="306734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79425" y="1016793"/>
            <a:ext cx="4798296" cy="5538989"/>
          </a:xfrm>
        </p:spPr>
        <p:txBody>
          <a:bodyPr/>
          <a:lstStyle/>
          <a:p>
            <a:r>
              <a:rPr lang="en-US" sz="1600" dirty="0"/>
              <a:t>By default the tester will run in rate adaptive mode with a RTP media rate that is almost constant (no key frames), the max rate is 200Mbps. In addition a summary report is printed on </a:t>
            </a:r>
            <a:r>
              <a:rPr lang="en-US" sz="1600" u="sng" dirty="0" err="1"/>
              <a:t>stdout</a:t>
            </a:r>
            <a:r>
              <a:rPr lang="en-US" sz="1600" u="sng" dirty="0"/>
              <a:t>.</a:t>
            </a:r>
            <a:r>
              <a:rPr lang="en-US" sz="1600" dirty="0"/>
              <a:t> Packet pacing is enabled by default</a:t>
            </a:r>
            <a:endParaRPr lang="en-US" sz="1600" u="sng" dirty="0"/>
          </a:p>
          <a:p>
            <a:r>
              <a:rPr lang="en-US" sz="1600" dirty="0"/>
              <a:t>A verbose, more detailed log can be printed on </a:t>
            </a:r>
            <a:r>
              <a:rPr lang="en-US" sz="1600" u="sng" dirty="0" err="1"/>
              <a:t>stdout</a:t>
            </a:r>
            <a:r>
              <a:rPr lang="en-US" sz="1600" dirty="0"/>
              <a:t> with the </a:t>
            </a:r>
            <a:r>
              <a:rPr lang="en-US" sz="1600" i="1" dirty="0"/>
              <a:t>–verbose </a:t>
            </a:r>
            <a:r>
              <a:rPr lang="en-US" sz="1600" dirty="0"/>
              <a:t>option</a:t>
            </a:r>
          </a:p>
          <a:p>
            <a:r>
              <a:rPr lang="en-US" sz="1600" dirty="0"/>
              <a:t>Detailed per-ACK log with</a:t>
            </a:r>
            <a:r>
              <a:rPr lang="en-US" sz="1600" i="1" dirty="0"/>
              <a:t> –log </a:t>
            </a:r>
            <a:r>
              <a:rPr lang="en-US" sz="1600" dirty="0"/>
              <a:t>option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itemlist</a:t>
            </a:r>
            <a:r>
              <a:rPr lang="en-US" sz="1600" dirty="0"/>
              <a:t> option adds a line in the beginning that describes the data columns, log file can be read with </a:t>
            </a:r>
            <a:r>
              <a:rPr lang="en-US" sz="1600" dirty="0" err="1"/>
              <a:t>readtable</a:t>
            </a:r>
            <a:r>
              <a:rPr lang="en-US" sz="1600" dirty="0"/>
              <a:t> in </a:t>
            </a:r>
            <a:r>
              <a:rPr lang="en-US" sz="1600" dirty="0" err="1"/>
              <a:t>matlab</a:t>
            </a:r>
            <a:r>
              <a:rPr lang="en-US" sz="1600" dirty="0"/>
              <a:t>.</a:t>
            </a:r>
          </a:p>
          <a:p>
            <a:r>
              <a:rPr lang="en-US" sz="1600" i="1" dirty="0"/>
              <a:t>-</a:t>
            </a:r>
            <a:r>
              <a:rPr lang="en-US" sz="1600" i="1" dirty="0" err="1"/>
              <a:t>clockdrift</a:t>
            </a:r>
            <a:r>
              <a:rPr lang="en-US" sz="1600" dirty="0"/>
              <a:t> option compensates for up to 0.05% faster clock on the receiver side</a:t>
            </a:r>
          </a:p>
          <a:p>
            <a:r>
              <a:rPr lang="en-US" sz="1600" kern="0" dirty="0"/>
              <a:t>For more truthful modeling of video</a:t>
            </a:r>
          </a:p>
          <a:p>
            <a:pPr lvl="1"/>
            <a:r>
              <a:rPr lang="en-US" sz="1400" kern="0" dirty="0"/>
              <a:t>-key </a:t>
            </a:r>
            <a:r>
              <a:rPr lang="en-US" sz="1400" i="1" kern="0" dirty="0"/>
              <a:t>interval multiplier</a:t>
            </a:r>
            <a:r>
              <a:rPr lang="en-US" sz="1400" kern="0" dirty="0"/>
              <a:t> </a:t>
            </a:r>
          </a:p>
          <a:p>
            <a:pPr lvl="2"/>
            <a:r>
              <a:rPr lang="en-US" sz="1400" kern="0" dirty="0"/>
              <a:t>Generates key frames every </a:t>
            </a:r>
            <a:r>
              <a:rPr lang="en-US" sz="1400" i="1" kern="0" dirty="0"/>
              <a:t>interval</a:t>
            </a:r>
            <a:r>
              <a:rPr lang="en-US" sz="1400" kern="0" dirty="0"/>
              <a:t> s with a size </a:t>
            </a:r>
            <a:r>
              <a:rPr lang="en-US" sz="1400" i="1" kern="0" dirty="0"/>
              <a:t>multiplier </a:t>
            </a:r>
            <a:r>
              <a:rPr lang="en-US" sz="1400" kern="0" dirty="0"/>
              <a:t>times larger than the “P-frames”</a:t>
            </a:r>
          </a:p>
          <a:p>
            <a:pPr lvl="1"/>
            <a:r>
              <a:rPr lang="en-US" sz="1400" kern="0" dirty="0"/>
              <a:t>-rand </a:t>
            </a:r>
            <a:r>
              <a:rPr lang="en-US" sz="1400" i="1" kern="0" dirty="0"/>
              <a:t>value</a:t>
            </a:r>
          </a:p>
          <a:p>
            <a:pPr lvl="2"/>
            <a:r>
              <a:rPr lang="en-US" sz="1400" kern="0" dirty="0"/>
              <a:t>Randomizes frame sizes +/- value %</a:t>
            </a:r>
          </a:p>
          <a:p>
            <a:endParaRPr lang="en-US" sz="1600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C5FD3901-0D0F-4B20-888F-41FC30BB4ED6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side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261FD9A-4F6A-4A66-9306-E040F308C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38" y="0"/>
            <a:ext cx="6629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6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Command line options explained to the right</a:t>
            </a:r>
          </a:p>
          <a:p>
            <a:r>
              <a:rPr lang="en-US" sz="2000" dirty="0"/>
              <a:t>For very low bitrates (</a:t>
            </a:r>
            <a:r>
              <a:rPr lang="en-US" sz="2000" dirty="0" err="1"/>
              <a:t>e.g</a:t>
            </a:r>
            <a:r>
              <a:rPr lang="en-US" sz="2000" dirty="0"/>
              <a:t> VoLTE):</a:t>
            </a:r>
          </a:p>
          <a:p>
            <a:pPr marL="355600" lvl="1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ackdiff</a:t>
            </a:r>
            <a:r>
              <a:rPr lang="en-US" sz="1600" dirty="0"/>
              <a:t> 1 -</a:t>
            </a:r>
            <a:r>
              <a:rPr lang="en-US" sz="1600" dirty="0" err="1"/>
              <a:t>nreported</a:t>
            </a:r>
            <a:r>
              <a:rPr lang="en-US" sz="1600" dirty="0"/>
              <a:t> 1</a:t>
            </a:r>
            <a:br>
              <a:rPr lang="en-US" sz="1600" dirty="0"/>
            </a:br>
            <a:r>
              <a:rPr lang="en-US" sz="1600" dirty="0"/>
              <a:t>reduces size of ACKs and gives info about each</a:t>
            </a:r>
            <a:br>
              <a:rPr lang="en-US" sz="1600" dirty="0"/>
            </a:br>
            <a:r>
              <a:rPr lang="en-US" sz="1600" dirty="0"/>
              <a:t>received RTP packet</a:t>
            </a:r>
          </a:p>
          <a:p>
            <a:endParaRPr lang="en-US" sz="2000" dirty="0"/>
          </a:p>
          <a:p>
            <a:pPr marL="355600" lvl="1" indent="0">
              <a:buNone/>
            </a:pPr>
            <a:r>
              <a:rPr lang="en-US" sz="1600" dirty="0"/>
              <a:t> </a:t>
            </a:r>
          </a:p>
          <a:p>
            <a:endParaRPr lang="en-US" sz="20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6151034" y="1800225"/>
            <a:ext cx="5473700" cy="223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800" kern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80870E8-669C-4569-AA1E-0297E2D29A2F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Receiver side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030931-F5A5-441B-9BE9-1187BBDCD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0" y="2727263"/>
            <a:ext cx="6338240" cy="124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6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summary output presents the most important data every 2s</a:t>
            </a:r>
          </a:p>
          <a:p>
            <a:r>
              <a:rPr lang="en-US" dirty="0"/>
              <a:t>Transmit rate</a:t>
            </a:r>
          </a:p>
          <a:p>
            <a:r>
              <a:rPr lang="en-US" dirty="0"/>
              <a:t>Packet loss rate (PLR), two values</a:t>
            </a:r>
          </a:p>
          <a:p>
            <a:pPr lvl="1"/>
            <a:r>
              <a:rPr lang="en-US" dirty="0"/>
              <a:t>Average over a 5s window</a:t>
            </a:r>
          </a:p>
          <a:p>
            <a:pPr lvl="1"/>
            <a:r>
              <a:rPr lang="en-US" dirty="0"/>
              <a:t>Long term average (entire test session)</a:t>
            </a:r>
          </a:p>
          <a:p>
            <a:r>
              <a:rPr lang="en-US" dirty="0"/>
              <a:t>RTT</a:t>
            </a:r>
          </a:p>
          <a:p>
            <a:r>
              <a:rPr lang="en-US" dirty="0"/>
              <a:t>Queue delay, i.e. the estimated queue delay.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8E3AA-E176-4F46-AB40-376F200B8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40" y="2531080"/>
            <a:ext cx="5604726" cy="420858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21B8F8C9-0529-4111-8E05-A0D9D7FB877D}"/>
              </a:ext>
            </a:extLst>
          </p:cNvPr>
          <p:cNvSpPr txBox="1">
            <a:spLocks/>
          </p:cNvSpPr>
          <p:nvPr/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Sender output summary mode (default)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562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buNone/>
          <a:defRPr dirty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0" indent="0" algn="l">
          <a:buNone/>
          <a:defRPr dirty="0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{"required":true,"placeholder":"","lines":0,"type":"textBox","name":"DocumentTitle","label":"Document Title","helpTexts":{"prefix":"","postfix":""},"spacing":{},"fullyQualifiedName":"DocumentTitle"},{"dataSource":"Confidentiality","displayColumn":"confidentiality","hideIfNoUserInteractionRequired":false,"distinct":true,"required":true,"autoSelectFirstOption":false,"type":"dropDown","name":"ConfidentialityClass","label":"Confidentiality Class","helpTexts":{"prefix":"","postfix":""},"spacing":{},"fullyQualifiedName":"ConfidentialityClass"},{"dataSource":"External Confidentiality label","displayColumn":"externalConfidentiality","hideIfNoUserInteractionRequired":false,"distinct":true,"required":false,"autoSelectFirstOption":false,"defaultValue":"1","type":"dropDown","name":"ExternalConfidentialityLabel","label":"External Confidentiality label","helpTexts":{"prefix":"","postfix":"If no external confidentiality class then please choose the blank value"},"spacing":{},"fullyQualifiedName":"ExternalConfidentialityLabel"},{"dataSource":"PowerPoint Document Type","column":"documentType","required":false,"placeholder":"","autoSelectFirstOption":false,"type":"comboBox","name":"DocTypePresentation","label":"Document Type Presentation","helpTexts":{"prefix":"","postfix":"If the document type differs from the default value, click on the X to delete and type/choose another type."},"spacing":{},"fullyQualifiedName":"DocTypePresentation"},{"required":false,"placeholder":"","lines":0,"type":"textBox","name":"DocumentNumber","label":"Document Number","helpTexts":{"prefix":"","postfix":""},"spacing":{},"fullyQualifiedName":"DocumentNumber"},{"dataSource":"Language code","displayColumn":"showName","hideIfNoUserInteractionRequired":false,"distinct":true,"required":false,"autoSelectFirstOption":false,"defaultValue":"1","type":"dropDown","name":"LanguageCode","label":"Language Code","helpTexts":{"prefix":"","postfix":"The language code will be appended to the Document No."},"spacing":{},"fullyQualifiedName":"LanguageCode"},{"dataSource":"Revision","column":"revision","required":false,"placeholder":"","autoSelectFirstOption":false,"type":"comboBox","name":"Revision","label":"Revision","helpTexts":{"prefix":"","postfix":""},"spacing":{},"fullyQualifiedName":"Revision"},{"required":false,"type":"datePicker","name":"Date","label":"Date","helpTexts":{"prefix":"","postfix":""},"spacing":{},"fullyQualifiedName":"Date"},{"type":"heading","name":"FooterVisibilityOptions","label":"Footer Visibility Options","helpTexts":{"prefix":"","postfix":""},"spacing":{},"fullyQualifiedName":"FooterVisibilityOptions"},{"dataSource":"PPT FooterVisibility","displayColumn":"templateType","hideIfNoUserInteractionRequired":false,"distinct":true,"required":true,"autoSelectFirstOption":false,"defaultValue":"1","type":"dropDown","name":"TemplateType","label":"Is this a document or presentation?","helpTexts":{"prefix":"","postfix":""},"spacing":{},"fullyQualifiedName":"TemplateType"},{"dataSource":"PPT FooterVisibility","displayColumn":"docTitle_label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DocTitle","label":"Show document title in footer?","helpTexts":{"prefix":"","postfix":""},"spacing":{},"fullyQualifiedName":"DocTitle"},{"dataSource":"PPT FooterVisibility","displayColumn":"totalPageNo_text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TotalPageNo","label":"Page numbering","helpTexts":{"prefix":"","postfix":""},"spacing":{},"fullyQualifiedName":"TotalPageNo"},{"required":false,"placeholder":"","lines":0,"defaultValue":"{{UserProfile.Prepared}}","type":"textBox","name":"Prepared","label":"Prepared By (Subject Responsible)","helpTexts":{"prefix":"","postfix":""},"spacing":{},"fullyQualifiedName":"Prepared"},{"required":false,"placeholder":"","lines":0,"type":"textBox","name":"ApprovedBy","label":"Approved By (Document Responsible)","helpTexts":{"prefix":"","postfix":""},"spacing":{},"fullyQualifiedName":"ApprovedBy"},{"required":false,"placeholder":"","lines":0,"type":"textBox","name":"Checked","label":"Checked","helpTexts":{"prefix":"","postfix":""},"spacing":{},"fullyQualifiedName":"Checked"},{"required":false,"placeholder":"","lines":0,"type":"textBox","name":"Reference","label":"Reference","helpTexts":{"prefix":"","postfix":""},"spacing":{},"fullyQualifiedName":"Reference"},{"required":false,"placeholder":"","lines":0,"type":"textBox","name":"Keywords","label":"Keywords","helpTexts":{"prefix":"","postfix":""},"spacing":{},"fullyQualifiedName":"Keywords"}],"formDataEntries":[{"name":"DocumentTitle","value":"HfKMJ7wB7KPEWJpFWibMqg=="},{"name":"ConfidentialityClass","value":"cT/FOwTWaPknrhRlNMh4SQ=="},{"name":"ExternalConfidentialityLabel","value":"u2D/MG3wyuAQhkGvE2fPaA=="},{"name":"LanguageCode","value":"5wlu7ZdPxHQj1W0w+yTNSg=="},{"name":"Date","value":"vb48xUhp/+BouvbbBJesXw=="},{"name":"TemplateType","value":"PxVEvJY8nE7m/hY9622Sng=="},{"name":"DocTitle","value":"PxVEvJY8nE7m/hY9622Sng=="},{"name":"TotalPageNo","value":"PxVEvJY8nE7m/hY9622Sng=="},{"name":"Prepared","value":"PqdHBiLjqdpOMxfLUK9Tonaq9XwuinzCFKYJ7RK3+SI="}]}]]></TemplafyFormConfiguration>
</file>

<file path=customXml/item10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3" ma:contentTypeDescription="Create a new document." ma:contentTypeScope="" ma:versionID="efb89547655977800231d60c8e2388d5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5147822fdb6803771ba7305cbc438486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7171128435648944","enableDocumentContentUpdater":true,"version":"1.9"}]]></TemplafySlideTemplate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16.xml><?xml version="1.0" encoding="utf-8"?>
<TemplafySlideTemplateConfiguration><![CDATA[{"documentContentValidatorConfiguration":{"enableDocumentContentValidator":false,"documentContentValidatorVersion":0},"elementsMetadata":[],"slideId":"637037983905221557","enableDocumentContentUpdater":true,"version":"1.9"}]]></TemplafySlideTemplate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TemplateConfiguration><![CDATA[{"elementsMetadata":[{"type":"shape","id":"5d67e717-74bf-41a6-8dce-47082e2c1da1","elementConfiguration":{"inheritDimensions":"inheritNone","height":"1.34 cm","binding":"Form.LogoInsertion.Pplogoname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New presentation (Standard landscape)","templateDescription":"","enableDocumentContentUpdater":true,"version":"1.9"}]]></TemplafyTemplate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7050925554934895","enableDocumentContentUpdater":true,"version":"1.9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7171128435180813","enableDocumentContentUpdater":true,"version":"1.9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TemplafySlideTemplateConfiguration><![CDATA[{"documentContentValidatorConfiguration":{"enableDocumentContentValidator":false,"documentContentValidatorVersion":0},"elementsMetadata":[],"slideId":"637037983905678162","enableDocumentContentUpdater":true,"version":"1.9"}]]></TemplafySlideTemplateConfiguration>
</file>

<file path=customXml/itemProps1.xml><?xml version="1.0" encoding="utf-8"?>
<ds:datastoreItem xmlns:ds="http://schemas.openxmlformats.org/officeDocument/2006/customXml" ds:itemID="{D92C3DF5-A179-4E2D-BD20-07044B39171F}">
  <ds:schemaRefs/>
</ds:datastoreItem>
</file>

<file path=customXml/itemProps10.xml><?xml version="1.0" encoding="utf-8"?>
<ds:datastoreItem xmlns:ds="http://schemas.openxmlformats.org/officeDocument/2006/customXml" ds:itemID="{058EED06-94C4-4781-888F-0A8BB816B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1.xml><?xml version="1.0" encoding="utf-8"?>
<ds:datastoreItem xmlns:ds="http://schemas.openxmlformats.org/officeDocument/2006/customXml" ds:itemID="{C750C5DC-043F-4BD3-940C-EB6F7625E286}">
  <ds:schemaRefs/>
</ds:datastoreItem>
</file>

<file path=customXml/itemProps12.xml><?xml version="1.0" encoding="utf-8"?>
<ds:datastoreItem xmlns:ds="http://schemas.openxmlformats.org/officeDocument/2006/customXml" ds:itemID="{683FEB75-8CFA-449C-A6B1-B1E4A86A58A1}">
  <ds:schemaRefs/>
</ds:datastoreItem>
</file>

<file path=customXml/itemProps13.xml><?xml version="1.0" encoding="utf-8"?>
<ds:datastoreItem xmlns:ds="http://schemas.openxmlformats.org/officeDocument/2006/customXml" ds:itemID="{B9AEDDE3-EA02-4A8F-B8F8-0606A0AA45FC}">
  <ds:schemaRefs/>
</ds:datastoreItem>
</file>

<file path=customXml/itemProps14.xml><?xml version="1.0" encoding="utf-8"?>
<ds:datastoreItem xmlns:ds="http://schemas.openxmlformats.org/officeDocument/2006/customXml" ds:itemID="{D72A95EB-8536-47FD-944A-8DD76726FC96}">
  <ds:schemaRefs/>
</ds:datastoreItem>
</file>

<file path=customXml/itemProps15.xml><?xml version="1.0" encoding="utf-8"?>
<ds:datastoreItem xmlns:ds="http://schemas.openxmlformats.org/officeDocument/2006/customXml" ds:itemID="{C09F197C-6A49-47D0-B877-F88807989676}">
  <ds:schemaRefs/>
</ds:datastoreItem>
</file>

<file path=customXml/itemProps16.xml><?xml version="1.0" encoding="utf-8"?>
<ds:datastoreItem xmlns:ds="http://schemas.openxmlformats.org/officeDocument/2006/customXml" ds:itemID="{72516535-7702-46AF-9B1F-8623A67A824E}">
  <ds:schemaRefs/>
</ds:datastoreItem>
</file>

<file path=customXml/itemProps17.xml><?xml version="1.0" encoding="utf-8"?>
<ds:datastoreItem xmlns:ds="http://schemas.openxmlformats.org/officeDocument/2006/customXml" ds:itemID="{32BA7684-6BE4-4F73-B22E-30934AB379B8}">
  <ds:schemaRefs/>
</ds:datastoreItem>
</file>

<file path=customXml/itemProps18.xml><?xml version="1.0" encoding="utf-8"?>
<ds:datastoreItem xmlns:ds="http://schemas.openxmlformats.org/officeDocument/2006/customXml" ds:itemID="{C99E78A0-C9D4-446F-B674-4DD3E2B46C5D}">
  <ds:schemaRefs/>
</ds:datastoreItem>
</file>

<file path=customXml/itemProps19.xml><?xml version="1.0" encoding="utf-8"?>
<ds:datastoreItem xmlns:ds="http://schemas.openxmlformats.org/officeDocument/2006/customXml" ds:itemID="{07958A4E-FAB1-42E4-B6B5-29B01F63F87B}">
  <ds:schemaRefs/>
</ds:datastoreItem>
</file>

<file path=customXml/itemProps2.xml><?xml version="1.0" encoding="utf-8"?>
<ds:datastoreItem xmlns:ds="http://schemas.openxmlformats.org/officeDocument/2006/customXml" ds:itemID="{03AF3FDC-ACD1-46F3-A43E-782322DF9816}">
  <ds:schemaRefs/>
</ds:datastoreItem>
</file>

<file path=customXml/itemProps3.xml><?xml version="1.0" encoding="utf-8"?>
<ds:datastoreItem xmlns:ds="http://schemas.openxmlformats.org/officeDocument/2006/customXml" ds:itemID="{822D38AD-8010-4CD3-BD6B-117CB8DF70A4}">
  <ds:schemaRefs/>
</ds:datastoreItem>
</file>

<file path=customXml/itemProps4.xml><?xml version="1.0" encoding="utf-8"?>
<ds:datastoreItem xmlns:ds="http://schemas.openxmlformats.org/officeDocument/2006/customXml" ds:itemID="{AB2F4486-6448-49E3-8249-BB9C7492711D}">
  <ds:schemaRefs/>
</ds:datastoreItem>
</file>

<file path=customXml/itemProps5.xml><?xml version="1.0" encoding="utf-8"?>
<ds:datastoreItem xmlns:ds="http://schemas.openxmlformats.org/officeDocument/2006/customXml" ds:itemID="{58CC0B31-82B9-497A-9A2E-F3F72D0BBDAD}">
  <ds:schemaRefs/>
</ds:datastoreItem>
</file>

<file path=customXml/itemProps6.xml><?xml version="1.0" encoding="utf-8"?>
<ds:datastoreItem xmlns:ds="http://schemas.openxmlformats.org/officeDocument/2006/customXml" ds:itemID="{847502A6-7CBE-43AF-BDF6-4D4423521D8C}">
  <ds:schemaRefs/>
</ds:datastoreItem>
</file>

<file path=customXml/itemProps7.xml><?xml version="1.0" encoding="utf-8"?>
<ds:datastoreItem xmlns:ds="http://schemas.openxmlformats.org/officeDocument/2006/customXml" ds:itemID="{56F2EE69-0CCA-4F48-BE22-EC4A886C57A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92e1255f-bb7b-4dc9-b051-584cc104eb44"/>
    <ds:schemaRef ds:uri="http://schemas.openxmlformats.org/package/2006/metadata/core-properties"/>
    <ds:schemaRef ds:uri="http://schemas.microsoft.com/office/2006/documentManagement/types"/>
    <ds:schemaRef ds:uri="a6550eff-0fc9-443f-8e77-72cbcf778382"/>
    <ds:schemaRef ds:uri="http://www.w3.org/XML/1998/namespace"/>
    <ds:schemaRef ds:uri="http://purl.org/dc/dcmitype/"/>
  </ds:schemaRefs>
</ds:datastoreItem>
</file>

<file path=customXml/itemProps8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9.xml><?xml version="1.0" encoding="utf-8"?>
<ds:datastoreItem xmlns:ds="http://schemas.openxmlformats.org/officeDocument/2006/customXml" ds:itemID="{1CE36EA9-2186-4EB1-871A-8AE59C2A13B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754</TotalTime>
  <Words>1319</Words>
  <Application>Microsoft Office PowerPoint</Application>
  <PresentationFormat>Widescreen</PresentationFormat>
  <Paragraphs>238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Ericsson Hilda</vt:lpstr>
      <vt:lpstr>Ericsson Technical Icons</vt:lpstr>
      <vt:lpstr>Ericsson Hilda Light</vt:lpstr>
      <vt:lpstr>Arial</vt:lpstr>
      <vt:lpstr>Courier New</vt:lpstr>
      <vt:lpstr>PresentationTemplate2017</vt:lpstr>
      <vt:lpstr>Visio</vt:lpstr>
      <vt:lpstr>SCReAM BW test tool 2020-06-25</vt:lpstr>
      <vt:lpstr>SCReAM BW test tool </vt:lpstr>
      <vt:lpstr>Key component : SCReAM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SCReAM BW test</dc:title>
  <dc:creator>Ingemar Johansson S Ericsson AB</dc:creator>
  <cp:keywords/>
  <dc:description> 
Rev </dc:description>
  <cp:lastModifiedBy>Ingemar Johansson S</cp:lastModifiedBy>
  <cp:revision>173</cp:revision>
  <dcterms:created xsi:type="dcterms:W3CDTF">2019-04-23T15:12:54Z</dcterms:created>
  <dcterms:modified xsi:type="dcterms:W3CDTF">2020-06-25T07:03:19Z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2019-11-19T09:14:07.2291793Z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637109802896415158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Open</vt:lpwstr>
  </property>
  <property fmtid="{D5CDD505-2E9C-101B-9397-08002B2CF9AE}" pid="15" name="ExtConf">
    <vt:lpwstr>Public</vt:lpwstr>
  </property>
  <property fmtid="{D5CDD505-2E9C-101B-9397-08002B2CF9AE}" pid="16" name="Prepared">
    <vt:lpwstr>Ingemar Johansson S Ericsson AB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2020-03-20</vt:lpwstr>
  </property>
  <property fmtid="{D5CDD505-2E9C-101B-9397-08002B2CF9AE}" pid="21" name="Reference">
    <vt:lpwstr/>
  </property>
  <property fmtid="{D5CDD505-2E9C-101B-9397-08002B2CF9AE}" pid="22" name="Title">
    <vt:lpwstr>SCReAM BW test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false</vt:lpwstr>
  </property>
  <property fmtid="{D5CDD505-2E9C-101B-9397-08002B2CF9AE}" pid="30" name="IsPresentation">
    <vt:lpwstr>true</vt:lpwstr>
  </property>
  <property fmtid="{D5CDD505-2E9C-101B-9397-08002B2CF9AE}" pid="31" name="PageNumberVisible">
    <vt:lpwstr>PageX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