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0" r:id="rId2"/>
    <p:sldId id="2571" r:id="rId3"/>
    <p:sldId id="257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álise de Performance e Estratégias Sazonais: Tomada de Decisões para Maximizar Resultados" id="{19F5A56C-80D5-4504-80B2-77C7A9FD126A}">
          <p14:sldIdLst>
            <p14:sldId id="2570"/>
            <p14:sldId id="2571"/>
            <p14:sldId id="2572"/>
          </p14:sldIdLst>
        </p14:section>
        <p14:section name="Conclusão" id="{CDBE84C1-3D86-4E6B-81AC-EA89D8C5BAF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9"/>
    <a:srgbClr val="EF765E"/>
    <a:srgbClr val="B26F9B"/>
    <a:srgbClr val="AFCA0B"/>
    <a:srgbClr val="004198"/>
    <a:srgbClr val="F3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8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C16F0-DA4E-4BC3-979D-5900AE74BE44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0C705-B08D-4AB8-9536-57D755488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48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5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7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AC511F-28C6-C072-D4C6-C2728B4E6F51}"/>
              </a:ext>
            </a:extLst>
          </p:cNvPr>
          <p:cNvSpPr txBox="1"/>
          <p:nvPr/>
        </p:nvSpPr>
        <p:spPr>
          <a:xfrm>
            <a:off x="285135" y="424087"/>
            <a:ext cx="114152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n w="0"/>
                <a:solidFill>
                  <a:srgbClr val="005CA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Reconhecendo padrões para otimizar investimentos estratégicos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AD5F62-8B7D-D796-7B37-0313DF337A2A}"/>
              </a:ext>
            </a:extLst>
          </p:cNvPr>
          <p:cNvCxnSpPr/>
          <p:nvPr/>
        </p:nvCxnSpPr>
        <p:spPr>
          <a:xfrm>
            <a:off x="285135" y="1094791"/>
            <a:ext cx="11415252" cy="0"/>
          </a:xfrm>
          <a:prstGeom prst="line">
            <a:avLst/>
          </a:prstGeom>
          <a:ln w="38100">
            <a:solidFill>
              <a:srgbClr val="F39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E7DE9246-45F2-6E1B-35F8-04C9C57B1533}"/>
              </a:ext>
            </a:extLst>
          </p:cNvPr>
          <p:cNvSpPr txBox="1">
            <a:spLocks/>
          </p:cNvSpPr>
          <p:nvPr/>
        </p:nvSpPr>
        <p:spPr>
          <a:xfrm>
            <a:off x="781312" y="1983156"/>
            <a:ext cx="9572055" cy="22742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BR" sz="2800" dirty="0"/>
              <a:t>Análise de Performance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	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	 e Estratégias Sazonais:</a:t>
            </a:r>
          </a:p>
          <a:p>
            <a:pPr>
              <a:lnSpc>
                <a:spcPct val="90000"/>
              </a:lnSpc>
            </a:pPr>
            <a:endParaRPr lang="pt-BR" sz="2800" dirty="0"/>
          </a:p>
          <a:p>
            <a:pPr>
              <a:lnSpc>
                <a:spcPct val="90000"/>
              </a:lnSpc>
            </a:pPr>
            <a:r>
              <a:rPr lang="pt-BR" sz="2800" dirty="0"/>
              <a:t>	 Tomada de Decisões para Maximizar Resultados</a:t>
            </a:r>
          </a:p>
        </p:txBody>
      </p:sp>
      <p:pic>
        <p:nvPicPr>
          <p:cNvPr id="10" name="Gráfico 9" descr="Tendência ascendente com preenchimento sólido">
            <a:extLst>
              <a:ext uri="{FF2B5EF4-FFF2-40B4-BE49-F238E27FC236}">
                <a16:creationId xmlns:a16="http://schemas.microsoft.com/office/drawing/2014/main" id="{4EF48914-A3F8-16B1-A8E8-BFAABBCB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732" y="2663062"/>
            <a:ext cx="914400" cy="914400"/>
          </a:xfrm>
          <a:prstGeom prst="rect">
            <a:avLst/>
          </a:prstGeom>
        </p:spPr>
      </p:pic>
      <p:pic>
        <p:nvPicPr>
          <p:cNvPr id="12" name="Gráfico 11" descr="Apresentação com gráfico de barras com preenchimento sólido">
            <a:extLst>
              <a:ext uri="{FF2B5EF4-FFF2-40B4-BE49-F238E27FC236}">
                <a16:creationId xmlns:a16="http://schemas.microsoft.com/office/drawing/2014/main" id="{FF4291A7-2EFA-0476-6820-21AC6E637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9574" y="19831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9AC8892-D4BE-2566-51B8-99D15891F92C}"/>
              </a:ext>
            </a:extLst>
          </p:cNvPr>
          <p:cNvSpPr txBox="1"/>
          <p:nvPr/>
        </p:nvSpPr>
        <p:spPr>
          <a:xfrm>
            <a:off x="727589" y="1810824"/>
            <a:ext cx="503411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 Receita total: R$: 10,67M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 530.104 transações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 4.338 clientes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C6EA29-03D3-3483-AD90-149C3E339943}"/>
              </a:ext>
            </a:extLst>
          </p:cNvPr>
          <p:cNvSpPr txBox="1"/>
          <p:nvPr/>
        </p:nvSpPr>
        <p:spPr>
          <a:xfrm>
            <a:off x="285135" y="424087"/>
            <a:ext cx="114152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n w="0"/>
                <a:solidFill>
                  <a:srgbClr val="005CA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Reconhecendo padrões para otimizar investimentos estratégicos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21706AF-8CB9-EF0F-CDF2-1FB0772D9E92}"/>
              </a:ext>
            </a:extLst>
          </p:cNvPr>
          <p:cNvCxnSpPr/>
          <p:nvPr/>
        </p:nvCxnSpPr>
        <p:spPr>
          <a:xfrm>
            <a:off x="285135" y="1094791"/>
            <a:ext cx="11415252" cy="0"/>
          </a:xfrm>
          <a:prstGeom prst="line">
            <a:avLst/>
          </a:prstGeom>
          <a:ln w="38100">
            <a:solidFill>
              <a:srgbClr val="F39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áfico 9" descr="Público-alvo com preenchimento sólido">
            <a:extLst>
              <a:ext uri="{FF2B5EF4-FFF2-40B4-BE49-F238E27FC236}">
                <a16:creationId xmlns:a16="http://schemas.microsoft.com/office/drawing/2014/main" id="{F5AD3645-735A-7217-8ADA-3E4082E6E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9045" y="4634911"/>
            <a:ext cx="914400" cy="914400"/>
          </a:xfrm>
          <a:prstGeom prst="rect">
            <a:avLst/>
          </a:prstGeom>
        </p:spPr>
      </p:pic>
      <p:pic>
        <p:nvPicPr>
          <p:cNvPr id="12" name="Gráfico 11" descr="Gráfico de dispersão estrutura de tópicos">
            <a:extLst>
              <a:ext uri="{FF2B5EF4-FFF2-40B4-BE49-F238E27FC236}">
                <a16:creationId xmlns:a16="http://schemas.microsoft.com/office/drawing/2014/main" id="{F86B58E3-CF49-7B92-5F77-E004F9F78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123339"/>
            <a:ext cx="914400" cy="914400"/>
          </a:xfrm>
          <a:prstGeom prst="rect">
            <a:avLst/>
          </a:prstGeom>
        </p:spPr>
      </p:pic>
      <p:pic>
        <p:nvPicPr>
          <p:cNvPr id="14" name="Gráfico 13" descr="Dólar com preenchimento sólido">
            <a:extLst>
              <a:ext uri="{FF2B5EF4-FFF2-40B4-BE49-F238E27FC236}">
                <a16:creationId xmlns:a16="http://schemas.microsoft.com/office/drawing/2014/main" id="{3366E5E6-B87A-6594-347C-09E46CDB3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7172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A932D-B8ED-3F88-AA3D-9A685517AA1C}"/>
              </a:ext>
            </a:extLst>
          </p:cNvPr>
          <p:cNvSpPr txBox="1"/>
          <p:nvPr/>
        </p:nvSpPr>
        <p:spPr>
          <a:xfrm>
            <a:off x="285135" y="424087"/>
            <a:ext cx="114152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n w="0"/>
                <a:solidFill>
                  <a:srgbClr val="005CA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Reconhecendo padrões para otimizar investimentos estratégicos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9AE30A1-574A-10C0-BD34-8C5D8F8F1EF9}"/>
              </a:ext>
            </a:extLst>
          </p:cNvPr>
          <p:cNvCxnSpPr/>
          <p:nvPr/>
        </p:nvCxnSpPr>
        <p:spPr>
          <a:xfrm>
            <a:off x="285135" y="1094791"/>
            <a:ext cx="11415252" cy="0"/>
          </a:xfrm>
          <a:prstGeom prst="line">
            <a:avLst/>
          </a:prstGeom>
          <a:ln w="38100">
            <a:solidFill>
              <a:srgbClr val="F39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0BFB86-2DB8-9266-019F-6C85C0A5F30E}"/>
              </a:ext>
            </a:extLst>
          </p:cNvPr>
          <p:cNvSpPr txBox="1"/>
          <p:nvPr/>
        </p:nvSpPr>
        <p:spPr>
          <a:xfrm>
            <a:off x="481781" y="13244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SAZONALIDADE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40BF99-BBF4-42B0-A597-7AC9CC232770}"/>
              </a:ext>
            </a:extLst>
          </p:cNvPr>
          <p:cNvSpPr txBox="1"/>
          <p:nvPr/>
        </p:nvSpPr>
        <p:spPr>
          <a:xfrm>
            <a:off x="1514167" y="2486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Novembro é 188% melhor que Fevereiro.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6E1C25-1B11-3F3E-141E-8FDBA390DF39}"/>
              </a:ext>
            </a:extLst>
          </p:cNvPr>
          <p:cNvSpPr txBox="1"/>
          <p:nvPr/>
        </p:nvSpPr>
        <p:spPr>
          <a:xfrm>
            <a:off x="1514167" y="38784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Contratar +30% equipe temporária em </a:t>
            </a:r>
            <a:r>
              <a:rPr lang="pt-BR" dirty="0" err="1"/>
              <a:t>Nov</a:t>
            </a:r>
            <a:r>
              <a:rPr lang="pt-BR" dirty="0"/>
              <a:t>-Dez.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Reduzir custos fixos em Jan-Fev.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B79A13-367C-9E22-255A-8C75E7AE0763}"/>
              </a:ext>
            </a:extLst>
          </p:cNvPr>
          <p:cNvSpPr txBox="1"/>
          <p:nvPr/>
        </p:nvSpPr>
        <p:spPr>
          <a:xfrm>
            <a:off x="560439" y="35091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RECOMENDAÇÃO: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D6D1E9-F8AC-5D07-FEF7-49823F6562FB}"/>
              </a:ext>
            </a:extLst>
          </p:cNvPr>
          <p:cNvSpPr txBox="1"/>
          <p:nvPr/>
        </p:nvSpPr>
        <p:spPr>
          <a:xfrm>
            <a:off x="658761" y="21172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INSIGHT CHAVE:</a:t>
            </a:r>
            <a:endParaRPr lang="pt-BR" dirty="0"/>
          </a:p>
        </p:txBody>
      </p:sp>
      <p:pic>
        <p:nvPicPr>
          <p:cNvPr id="19" name="Gráfico 18" descr="Lâmpada e engrenagem estrutura de tópicos">
            <a:extLst>
              <a:ext uri="{FF2B5EF4-FFF2-40B4-BE49-F238E27FC236}">
                <a16:creationId xmlns:a16="http://schemas.microsoft.com/office/drawing/2014/main" id="{6812ACB0-F29E-8591-DF4D-50AEAE517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781" y="1756884"/>
            <a:ext cx="914400" cy="914400"/>
          </a:xfrm>
          <a:prstGeom prst="rect">
            <a:avLst/>
          </a:prstGeom>
        </p:spPr>
      </p:pic>
      <p:pic>
        <p:nvPicPr>
          <p:cNvPr id="21" name="Gráfico 20" descr="Grupo com preenchimento sólido">
            <a:extLst>
              <a:ext uri="{FF2B5EF4-FFF2-40B4-BE49-F238E27FC236}">
                <a16:creationId xmlns:a16="http://schemas.microsoft.com/office/drawing/2014/main" id="{70878C99-CC86-8320-339F-50420B6A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0078" y="4286948"/>
            <a:ext cx="914400" cy="914400"/>
          </a:xfrm>
          <a:prstGeom prst="rect">
            <a:avLst/>
          </a:prstGeom>
        </p:spPr>
      </p:pic>
      <p:pic>
        <p:nvPicPr>
          <p:cNvPr id="23" name="Gráfico 22" descr="Calendário diário estrutura de tópicos">
            <a:extLst>
              <a:ext uri="{FF2B5EF4-FFF2-40B4-BE49-F238E27FC236}">
                <a16:creationId xmlns:a16="http://schemas.microsoft.com/office/drawing/2014/main" id="{1160E253-1ED9-B482-4B37-68A006DC8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4529" y="36937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308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Arial</vt:lpstr>
      <vt:lpstr>Bierstadt</vt:lpstr>
      <vt:lpstr>Consolas</vt:lpstr>
      <vt:lpstr>GestaltVTI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Ericsson Novais</dc:creator>
  <cp:lastModifiedBy>Ericsson Novais</cp:lastModifiedBy>
  <cp:revision>1</cp:revision>
  <dcterms:created xsi:type="dcterms:W3CDTF">2025-10-02T21:24:57Z</dcterms:created>
  <dcterms:modified xsi:type="dcterms:W3CDTF">2025-10-02T22:08:22Z</dcterms:modified>
</cp:coreProperties>
</file>