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67" r:id="rId2"/>
    <p:sldId id="268" r:id="rId3"/>
    <p:sldId id="270" r:id="rId4"/>
    <p:sldId id="271" r:id="rId5"/>
    <p:sldId id="272" r:id="rId6"/>
    <p:sldId id="269" r:id="rId7"/>
    <p:sldId id="264"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E829B6-309B-452A-94C8-F0DDA2A96432}">
  <a:tblStyle styleId="{D2E829B6-309B-452A-94C8-F0DDA2A964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e9090756a_1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e9090756a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2"/>
              </a:buClr>
              <a:buSzPts val="12000"/>
              <a:buNone/>
              <a:defRPr sz="12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bg2">
            <a:lumMod val="40000"/>
            <a:lumOff val="6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6" r:id="rId5"/>
    <p:sldLayoutId id="214748365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tmp"/></Relationships>
</file>

<file path=ppt/slides/_rels/slide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7.tmp"/></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flair.training/blogs/machine-learning-algorithm/"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717" y="404158"/>
            <a:ext cx="8222100" cy="1012800"/>
          </a:xfrm>
        </p:spPr>
        <p:txBody>
          <a:bodyPr/>
          <a:lstStyle/>
          <a:p>
            <a:r>
              <a:rPr lang="en-US" b="1" dirty="0">
                <a:solidFill>
                  <a:schemeClr val="bg2">
                    <a:lumMod val="75000"/>
                  </a:schemeClr>
                </a:solidFill>
                <a:latin typeface="Times New Roman" panose="02020603050405020304" pitchFamily="18" charset="0"/>
                <a:cs typeface="Times New Roman" panose="02020603050405020304" pitchFamily="18" charset="0"/>
              </a:rPr>
              <a:t>Dataset And It’s Variables</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28" y="2286689"/>
            <a:ext cx="4536340" cy="1405594"/>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6468" y="2280434"/>
            <a:ext cx="4508503" cy="1418103"/>
          </a:xfrm>
          <a:prstGeom prst="rect">
            <a:avLst/>
          </a:prstGeom>
        </p:spPr>
      </p:pic>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28" y="1654858"/>
            <a:ext cx="4536340" cy="493256"/>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0212" y="199602"/>
            <a:ext cx="968086" cy="968086"/>
          </a:xfrm>
          <a:prstGeom prst="rect">
            <a:avLst/>
          </a:prstGeom>
        </p:spPr>
      </p:pic>
    </p:spTree>
    <p:extLst>
      <p:ext uri="{BB962C8B-B14F-4D97-AF65-F5344CB8AC3E}">
        <p14:creationId xmlns:p14="http://schemas.microsoft.com/office/powerpoint/2010/main" val="692844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009" y="290945"/>
            <a:ext cx="8222100" cy="773576"/>
          </a:xfrm>
        </p:spPr>
        <p:txBody>
          <a:bodyPr/>
          <a:lstStyle/>
          <a:p>
            <a:r>
              <a:rPr lang="en-US" b="1" dirty="0">
                <a:solidFill>
                  <a:schemeClr val="bg2">
                    <a:lumMod val="50000"/>
                  </a:schemeClr>
                </a:solidFill>
                <a:latin typeface="Times New Roman" panose="02020603050405020304" pitchFamily="18" charset="0"/>
                <a:cs typeface="Times New Roman" panose="02020603050405020304" pitchFamily="18" charset="0"/>
              </a:rPr>
              <a:t>Data Analysis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73" y="58491"/>
            <a:ext cx="1428436" cy="1095134"/>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05" y="2865786"/>
            <a:ext cx="2973986" cy="509557"/>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05" y="2392029"/>
            <a:ext cx="2973986" cy="330390"/>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47657" y="1386113"/>
            <a:ext cx="3168783" cy="3664857"/>
          </a:xfrm>
          <a:prstGeom prst="rect">
            <a:avLst/>
          </a:prstGeom>
        </p:spPr>
      </p:pic>
      <p:pic>
        <p:nvPicPr>
          <p:cNvPr id="8" name="Picture 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47656" y="844646"/>
            <a:ext cx="3168783" cy="374554"/>
          </a:xfrm>
          <a:prstGeom prst="rect">
            <a:avLst/>
          </a:prstGeom>
        </p:spPr>
      </p:pic>
      <p:sp>
        <p:nvSpPr>
          <p:cNvPr id="9" name="TextBox 8"/>
          <p:cNvSpPr txBox="1"/>
          <p:nvPr/>
        </p:nvSpPr>
        <p:spPr>
          <a:xfrm>
            <a:off x="1101288" y="1923266"/>
            <a:ext cx="1468672" cy="338554"/>
          </a:xfrm>
          <a:prstGeom prst="rect">
            <a:avLst/>
          </a:prstGeom>
          <a:noFill/>
        </p:spPr>
        <p:txBody>
          <a:bodyPr wrap="none" rtlCol="0">
            <a:spAutoFit/>
          </a:bodyPr>
          <a:lstStyle/>
          <a:p>
            <a:r>
              <a:rPr lang="en-US" sz="1600" b="1" dirty="0">
                <a:latin typeface="Times New Roman" panose="02020603050405020304" pitchFamily="18" charset="0"/>
                <a:cs typeface="Times New Roman" panose="02020603050405020304" pitchFamily="18" charset="0"/>
              </a:rPr>
              <a:t>Data</a:t>
            </a:r>
            <a:r>
              <a:rPr lang="en-US" b="1" dirty="0">
                <a:latin typeface="Times New Roman" panose="02020603050405020304" pitchFamily="18" charset="0"/>
                <a:cs typeface="Times New Roman" panose="02020603050405020304" pitchFamily="18" charset="0"/>
              </a:rPr>
              <a:t> Dimension</a:t>
            </a:r>
          </a:p>
        </p:txBody>
      </p:sp>
      <p:sp>
        <p:nvSpPr>
          <p:cNvPr id="10" name="TextBox 9"/>
          <p:cNvSpPr txBox="1"/>
          <p:nvPr/>
        </p:nvSpPr>
        <p:spPr>
          <a:xfrm>
            <a:off x="6937828" y="523054"/>
            <a:ext cx="931665" cy="307777"/>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Summery</a:t>
            </a:r>
          </a:p>
        </p:txBody>
      </p:sp>
    </p:spTree>
    <p:extLst>
      <p:ext uri="{BB962C8B-B14F-4D97-AF65-F5344CB8AC3E}">
        <p14:creationId xmlns:p14="http://schemas.microsoft.com/office/powerpoint/2010/main" val="246710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507" y="91825"/>
            <a:ext cx="7913837" cy="559065"/>
          </a:xfrm>
        </p:spPr>
        <p:txBody>
          <a:bodyPr/>
          <a:lstStyle/>
          <a:p>
            <a:r>
              <a:rPr lang="en-US" b="1" dirty="0">
                <a:latin typeface="Times New Roman" panose="02020603050405020304" pitchFamily="18" charset="0"/>
                <a:cs typeface="Times New Roman" panose="02020603050405020304" pitchFamily="18" charset="0"/>
              </a:rPr>
              <a:t>Machine Learning Models</a:t>
            </a:r>
          </a:p>
        </p:txBody>
      </p:sp>
      <p:sp>
        <p:nvSpPr>
          <p:cNvPr id="3" name="TextBox 2"/>
          <p:cNvSpPr txBox="1"/>
          <p:nvPr/>
        </p:nvSpPr>
        <p:spPr>
          <a:xfrm>
            <a:off x="180109" y="644415"/>
            <a:ext cx="9012382" cy="1415772"/>
          </a:xfrm>
          <a:prstGeom prst="rect">
            <a:avLst/>
          </a:prstGeom>
          <a:noFill/>
        </p:spPr>
        <p:txBody>
          <a:bodyPr wrap="square" rtlCol="0">
            <a:spAutoFit/>
          </a:bodyPr>
          <a:lstStyle/>
          <a:p>
            <a:pPr fontAlgn="base">
              <a:lnSpc>
                <a:spcPct val="200000"/>
              </a:lnSpc>
            </a:pPr>
            <a:r>
              <a:rPr lang="en-IN" b="1" dirty="0">
                <a:solidFill>
                  <a:schemeClr val="tx1">
                    <a:lumMod val="50000"/>
                  </a:schemeClr>
                </a:solidFill>
                <a:latin typeface="Times New Roman" panose="02020603050405020304" pitchFamily="18" charset="0"/>
                <a:cs typeface="Times New Roman" panose="02020603050405020304" pitchFamily="18" charset="0"/>
              </a:rPr>
              <a:t>Logistic Regression for Machine Learning</a:t>
            </a:r>
          </a:p>
          <a:p>
            <a:pPr fontAlgn="base"/>
            <a:r>
              <a:rPr lang="en-IN" sz="1100" dirty="0">
                <a:latin typeface="Times New Roman" panose="02020603050405020304" pitchFamily="18" charset="0"/>
                <a:cs typeface="Times New Roman" panose="02020603050405020304" pitchFamily="18" charset="0"/>
              </a:rPr>
              <a:t>Logistic regression is a technique borrowed by machine learning from the field of statistics. It is the go-to method for binary classification problems (problems with two class values). </a:t>
            </a:r>
            <a:endParaRPr lang="en-US" sz="1100" dirty="0">
              <a:latin typeface="Times New Roman" panose="02020603050405020304" pitchFamily="18" charset="0"/>
              <a:cs typeface="Times New Roman" panose="02020603050405020304" pitchFamily="18" charset="0"/>
            </a:endParaRPr>
          </a:p>
          <a:p>
            <a:pPr fontAlgn="base"/>
            <a:r>
              <a:rPr lang="en-IN" sz="1100" dirty="0">
                <a:latin typeface="Times New Roman" panose="02020603050405020304" pitchFamily="18" charset="0"/>
                <a:cs typeface="Times New Roman" panose="02020603050405020304" pitchFamily="18" charset="0"/>
              </a:rPr>
              <a:t> Logistic regression equation:</a:t>
            </a:r>
            <a:endParaRPr lang="en-US" sz="1100" dirty="0">
              <a:latin typeface="Times New Roman" panose="02020603050405020304" pitchFamily="18" charset="0"/>
              <a:cs typeface="Times New Roman" panose="02020603050405020304" pitchFamily="18" charset="0"/>
            </a:endParaRPr>
          </a:p>
          <a:p>
            <a:pPr fontAlgn="base"/>
            <a:r>
              <a:rPr lang="en-IN" sz="1100" dirty="0">
                <a:latin typeface="Times New Roman" panose="02020603050405020304" pitchFamily="18" charset="0"/>
                <a:cs typeface="Times New Roman" panose="02020603050405020304" pitchFamily="18" charset="0"/>
              </a:rPr>
              <a:t>y = e^ (b0 + b1*x) / (1 + e^ (b0 + b1*x))</a:t>
            </a:r>
            <a:endParaRPr lang="en-US" sz="11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1618" y="1720005"/>
            <a:ext cx="8936182" cy="861774"/>
          </a:xfrm>
          <a:prstGeom prst="rect">
            <a:avLst/>
          </a:prstGeom>
          <a:noFill/>
        </p:spPr>
        <p:txBody>
          <a:bodyPr wrap="square" rtlCol="0">
            <a:spAutoFit/>
          </a:bodyPr>
          <a:lstStyle/>
          <a:p>
            <a:pPr>
              <a:lnSpc>
                <a:spcPct val="200000"/>
              </a:lnSpc>
            </a:pPr>
            <a:r>
              <a:rPr lang="en-IN" b="1" dirty="0">
                <a:solidFill>
                  <a:schemeClr val="tx1">
                    <a:lumMod val="50000"/>
                  </a:schemeClr>
                </a:solidFill>
                <a:latin typeface="Times New Roman" panose="02020603050405020304" pitchFamily="18" charset="0"/>
                <a:cs typeface="Times New Roman" panose="02020603050405020304" pitchFamily="18" charset="0"/>
              </a:rPr>
              <a:t>K-Nearest Neighbour’s Algorithm for Regression</a:t>
            </a:r>
          </a:p>
          <a:p>
            <a:r>
              <a:rPr lang="en-IN" sz="1100" dirty="0">
                <a:latin typeface="Times New Roman" panose="02020603050405020304" pitchFamily="18" charset="0"/>
                <a:cs typeface="Times New Roman" panose="02020603050405020304" pitchFamily="18" charset="0"/>
              </a:rPr>
              <a:t>KNN algorithm has easily been the simplest to pick up. Despite its simplicity, it has proven to be incredibly effective at certain tasks. It can be used for both classification and regression problems. </a:t>
            </a:r>
            <a:endParaRPr lang="en-US" sz="11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31618" y="2383998"/>
            <a:ext cx="6973384" cy="907941"/>
          </a:xfrm>
          <a:prstGeom prst="rect">
            <a:avLst/>
          </a:prstGeom>
          <a:noFill/>
        </p:spPr>
        <p:txBody>
          <a:bodyPr wrap="square" rtlCol="0">
            <a:spAutoFit/>
          </a:bodyPr>
          <a:lstStyle/>
          <a:p>
            <a:pPr fontAlgn="base">
              <a:lnSpc>
                <a:spcPct val="200000"/>
              </a:lnSpc>
            </a:pPr>
            <a:r>
              <a:rPr lang="en-IN" b="1" dirty="0">
                <a:solidFill>
                  <a:schemeClr val="tx1">
                    <a:lumMod val="50000"/>
                  </a:schemeClr>
                </a:solidFill>
                <a:latin typeface="Times New Roman" panose="02020603050405020304" pitchFamily="18" charset="0"/>
                <a:cs typeface="Times New Roman" panose="02020603050405020304" pitchFamily="18" charset="0"/>
              </a:rPr>
              <a:t>Gaussian Naive Bayes</a:t>
            </a:r>
          </a:p>
          <a:p>
            <a:pPr fontAlgn="base"/>
            <a:r>
              <a:rPr lang="en-IN" sz="1100" dirty="0">
                <a:latin typeface="Times New Roman" panose="02020603050405020304" pitchFamily="18" charset="0"/>
                <a:cs typeface="Times New Roman" panose="02020603050405020304" pitchFamily="18" charset="0"/>
              </a:rPr>
              <a:t>Naive Bayes can be extended to real-valued attributes, most commonly by assuming a Gaussian distribution.</a:t>
            </a:r>
            <a:endParaRPr lang="en-US" sz="11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31618" y="2954367"/>
            <a:ext cx="8818418" cy="861774"/>
          </a:xfrm>
          <a:prstGeom prst="rect">
            <a:avLst/>
          </a:prstGeom>
          <a:noFill/>
        </p:spPr>
        <p:txBody>
          <a:bodyPr wrap="square" rtlCol="0">
            <a:spAutoFit/>
          </a:bodyPr>
          <a:lstStyle/>
          <a:p>
            <a:pPr>
              <a:lnSpc>
                <a:spcPct val="200000"/>
              </a:lnSpc>
            </a:pPr>
            <a:r>
              <a:rPr lang="en-IN" b="1" dirty="0">
                <a:solidFill>
                  <a:schemeClr val="tx1">
                    <a:lumMod val="50000"/>
                  </a:schemeClr>
                </a:solidFill>
                <a:latin typeface="Times New Roman" panose="02020603050405020304" pitchFamily="18" charset="0"/>
                <a:cs typeface="Times New Roman" panose="02020603050405020304" pitchFamily="18" charset="0"/>
              </a:rPr>
              <a:t>Decision Tree Classification Algorithm</a:t>
            </a:r>
          </a:p>
          <a:p>
            <a:r>
              <a:rPr lang="en-IN" sz="1100" dirty="0">
                <a:latin typeface="Times New Roman" panose="02020603050405020304" pitchFamily="18" charset="0"/>
                <a:cs typeface="Times New Roman" panose="02020603050405020304" pitchFamily="18" charset="0"/>
              </a:rPr>
              <a:t>Decision Tree is a Supervised learning technique that can be used for both classification and Regression problems, but mostly it is preferred for solving Classification problems.</a:t>
            </a:r>
            <a:endParaRPr lang="en-US" sz="1100" dirty="0">
              <a:latin typeface="Times New Roman" panose="02020603050405020304" pitchFamily="18" charset="0"/>
              <a:cs typeface="Times New Roman" panose="02020603050405020304" pitchFamily="18" charset="0"/>
            </a:endParaRPr>
          </a:p>
        </p:txBody>
      </p:sp>
      <p:pic>
        <p:nvPicPr>
          <p:cNvPr id="9" name="Picture 8" descr="Decision Tree Classification Algorithm"/>
          <p:cNvPicPr/>
          <p:nvPr/>
        </p:nvPicPr>
        <p:blipFill>
          <a:blip r:embed="rId2">
            <a:extLst>
              <a:ext uri="{28A0092B-C50C-407E-A947-70E740481C1C}">
                <a14:useLocalDpi xmlns:a14="http://schemas.microsoft.com/office/drawing/2010/main" val="0"/>
              </a:ext>
            </a:extLst>
          </a:blip>
          <a:srcRect/>
          <a:stretch>
            <a:fillRect/>
          </a:stretch>
        </p:blipFill>
        <p:spPr bwMode="auto">
          <a:xfrm>
            <a:off x="4921825" y="3629624"/>
            <a:ext cx="3380509" cy="1434212"/>
          </a:xfrm>
          <a:prstGeom prst="rect">
            <a:avLst/>
          </a:prstGeom>
          <a:noFill/>
          <a:ln>
            <a:noFill/>
          </a:ln>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883" y="82272"/>
            <a:ext cx="1202850" cy="733292"/>
          </a:xfrm>
          <a:prstGeom prst="rect">
            <a:avLst/>
          </a:prstGeom>
        </p:spPr>
      </p:pic>
    </p:spTree>
    <p:extLst>
      <p:ext uri="{BB962C8B-B14F-4D97-AF65-F5344CB8AC3E}">
        <p14:creationId xmlns:p14="http://schemas.microsoft.com/office/powerpoint/2010/main" val="164902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4668" y="240606"/>
            <a:ext cx="5382491" cy="1261884"/>
          </a:xfrm>
          <a:prstGeom prst="rect">
            <a:avLst/>
          </a:prstGeom>
          <a:solidFill>
            <a:schemeClr val="bg2">
              <a:lumMod val="40000"/>
              <a:lumOff val="60000"/>
            </a:schemeClr>
          </a:solid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1.Information Gain:</a:t>
            </a:r>
            <a:endParaRPr lang="en-US"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    Information Gain= Entropy(S)- [(Weighted </a:t>
            </a:r>
            <a:r>
              <a:rPr lang="en-IN" sz="1100" dirty="0" err="1">
                <a:latin typeface="Times New Roman" panose="02020603050405020304" pitchFamily="18" charset="0"/>
                <a:cs typeface="Times New Roman" panose="02020603050405020304" pitchFamily="18" charset="0"/>
              </a:rPr>
              <a:t>Avg</a:t>
            </a:r>
            <a:r>
              <a:rPr lang="en-IN" sz="1100" dirty="0">
                <a:latin typeface="Times New Roman" panose="02020603050405020304" pitchFamily="18" charset="0"/>
                <a:cs typeface="Times New Roman" panose="02020603050405020304" pitchFamily="18" charset="0"/>
              </a:rPr>
              <a:t>) *Entropy (each feature) </a:t>
            </a:r>
          </a:p>
          <a:p>
            <a:pPr lvl="0"/>
            <a:r>
              <a:rPr lang="en-US" altLang="en-US" sz="1100" dirty="0">
                <a:solidFill>
                  <a:schemeClr val="bg2">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Entropy(s) = -P(yes)log2 P(yes)- P(no) log2 P(no)</a:t>
            </a:r>
            <a:r>
              <a:rPr lang="en-US" altLang="en-US" sz="400" dirty="0">
                <a:solidFill>
                  <a:schemeClr val="bg2">
                    <a:lumMod val="50000"/>
                  </a:schemeClr>
                </a:solidFill>
                <a:latin typeface="Times New Roman" panose="02020603050405020304" pitchFamily="18" charset="0"/>
                <a:cs typeface="Times New Roman" panose="02020603050405020304" pitchFamily="18" charset="0"/>
              </a:rPr>
              <a:t> </a:t>
            </a:r>
            <a:endParaRPr lang="en-US" altLang="en-US" dirty="0">
              <a:solidFill>
                <a:schemeClr val="bg2">
                  <a:lumMod val="50000"/>
                </a:schemeClr>
              </a:solidFill>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p>
            <a:r>
              <a:rPr lang="en-IN" sz="1100" dirty="0">
                <a:latin typeface="Times New Roman" panose="02020603050405020304" pitchFamily="18" charset="0"/>
                <a:cs typeface="Times New Roman" panose="02020603050405020304" pitchFamily="18" charset="0"/>
              </a:rPr>
              <a:t> </a:t>
            </a:r>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a:t>
            </a:r>
          </a:p>
        </p:txBody>
      </p:sp>
      <p:sp>
        <p:nvSpPr>
          <p:cNvPr id="6" name="Rectangle 3"/>
          <p:cNvSpPr>
            <a:spLocks noChangeArrowheads="1"/>
          </p:cNvSpPr>
          <p:nvPr/>
        </p:nvSpPr>
        <p:spPr bwMode="auto">
          <a:xfrm>
            <a:off x="134668" y="830973"/>
            <a:ext cx="1282372" cy="58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0" tIns="47610" rIns="0" bIns="47610" numCol="1" anchor="ctr" anchorCtr="0" compatLnSpc="1">
            <a:prstTxWarp prst="textNoShape">
              <a:avLst/>
            </a:prstTxWarp>
            <a:spAutoFit/>
          </a:bodyPr>
          <a:lstStyle/>
          <a:p>
            <a:pPr algn="just" eaLnBrk="0" fontAlgn="base" hangingPunct="0">
              <a:lnSpc>
                <a:spcPct val="150000"/>
              </a:lnSpc>
              <a:spcBef>
                <a:spcPct val="0"/>
              </a:spcBef>
              <a:spcAft>
                <a:spcPct val="0"/>
              </a:spcAft>
              <a:buClrTx/>
            </a:pPr>
            <a:r>
              <a:rPr lang="en-IN" b="1" dirty="0">
                <a:latin typeface="Times New Roman" panose="02020603050405020304" pitchFamily="18" charset="0"/>
                <a:cs typeface="Times New Roman" panose="02020603050405020304" pitchFamily="18" charset="0"/>
              </a:rPr>
              <a:t>2. Gini Index</a:t>
            </a:r>
            <a:r>
              <a:rPr lang="en-IN" b="1" dirty="0"/>
              <a:t>:</a:t>
            </a:r>
            <a:endParaRPr lang="en-US" b="1" dirty="0"/>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Gini Index= 1- ∑</a:t>
            </a:r>
            <a:r>
              <a:rPr kumimoji="0" lang="en-US" altLang="en-US" sz="1100" b="0" i="0" u="none" strike="noStrike" cap="none" normalizeH="0" baseline="-30000" dirty="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a:t>
            </a:r>
            <a:r>
              <a:rPr kumimoji="0" lang="en-US" altLang="en-US" sz="1100" b="0" i="0" u="none" strike="noStrike" cap="none" normalizeH="0" baseline="0" dirty="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t>
            </a:r>
            <a:r>
              <a:rPr kumimoji="0" lang="en-US" altLang="en-US" sz="1100" b="0" i="0" u="none" strike="noStrike" cap="none" normalizeH="0" baseline="-30000" dirty="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a:t>
            </a:r>
            <a:r>
              <a:rPr kumimoji="0" lang="en-US" altLang="en-US" sz="1100" b="0" i="0" u="none" strike="noStrike" cap="none" normalizeH="0" baseline="30000" dirty="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en-US" sz="11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p>
        </p:txBody>
      </p:sp>
      <p:sp>
        <p:nvSpPr>
          <p:cNvPr id="8" name="Rectangle 5"/>
          <p:cNvSpPr>
            <a:spLocks noChangeArrowheads="1"/>
          </p:cNvSpPr>
          <p:nvPr/>
        </p:nvSpPr>
        <p:spPr bwMode="auto">
          <a:xfrm>
            <a:off x="134668" y="1419565"/>
            <a:ext cx="9009331" cy="1479236"/>
          </a:xfrm>
          <a:prstGeom prst="rect">
            <a:avLst/>
          </a:prstGeom>
          <a:solidFill>
            <a:schemeClr val="bg2">
              <a:lumMod val="40000"/>
              <a:lumOff val="60000"/>
            </a:schemeClr>
          </a:solidFill>
          <a:ln>
            <a:noFill/>
          </a:ln>
          <a:effectLst/>
        </p:spPr>
        <p:txBody>
          <a:bodyPr vert="horz" wrap="square" lIns="0" tIns="47610" rIns="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400" b="1"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Algorithm</a:t>
            </a:r>
            <a:endParaRPr kumimoji="0" lang="en-US" altLang="en-US" sz="2400" b="1" i="0" u="none" strike="noStrike" cap="none" normalizeH="0" baseline="0" dirty="0">
              <a:ln>
                <a:noFill/>
              </a:ln>
              <a:solidFill>
                <a:schemeClr val="tx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kumimoji="0" lang="en-US" altLang="en-US" sz="1100" b="0" i="0" u="none" strike="noStrike" cap="none" normalizeH="0" baseline="0" dirty="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bg2">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below diagram explains the working of the Random Forest algorithm: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2">
                    <a:lumMod val="50000"/>
                  </a:schemeClr>
                </a:solidFill>
                <a:effectLst/>
                <a:latin typeface="Times New Roman" panose="02020603050405020304" pitchFamily="18" charset="0"/>
                <a:cs typeface="Times New Roman" panose="02020603050405020304" pitchFamily="18" charset="0"/>
              </a:rPr>
              <a:t>          </a:t>
            </a:r>
          </a:p>
        </p:txBody>
      </p:sp>
      <p:pic>
        <p:nvPicPr>
          <p:cNvPr id="1028" name="Picture 4" descr="Random Forest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7131" y="2497036"/>
            <a:ext cx="2889828" cy="183100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p:cNvSpPr>
            <a:spLocks noChangeArrowheads="1"/>
          </p:cNvSpPr>
          <p:nvPr/>
        </p:nvSpPr>
        <p:spPr bwMode="auto">
          <a:xfrm>
            <a:off x="216342" y="96017"/>
            <a:ext cx="8368145" cy="276999"/>
          </a:xfrm>
          <a:prstGeom prst="rect">
            <a:avLst/>
          </a:prstGeom>
          <a:solidFill>
            <a:schemeClr val="bg2">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216342" y="4145946"/>
            <a:ext cx="8879167" cy="1143903"/>
          </a:xfrm>
          <a:prstGeom prst="rect">
            <a:avLst/>
          </a:prstGeom>
        </p:spPr>
        <p:txBody>
          <a:bodyPr wrap="square">
            <a:spAutoFit/>
          </a:bodyPr>
          <a:lstStyle/>
          <a:p>
            <a:pPr fontAlgn="base">
              <a:spcAft>
                <a:spcPts val="1050"/>
              </a:spcAft>
            </a:pPr>
            <a:r>
              <a:rPr lang="en-IN" b="1" spc="-55" dirty="0" err="1">
                <a:solidFill>
                  <a:schemeClr val="tx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AdaBoost</a:t>
            </a:r>
            <a:r>
              <a:rPr lang="en-IN" b="1" spc="-55" dirty="0">
                <a:solidFill>
                  <a:schemeClr val="tx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 Model</a:t>
            </a:r>
            <a:endParaRPr lang="en-US" sz="1800" b="1" dirty="0">
              <a:solidFill>
                <a:schemeClr val="tx1">
                  <a:lumMod val="50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a:spcAft>
                <a:spcPts val="1050"/>
              </a:spcAft>
            </a:pPr>
            <a:r>
              <a:rPr lang="en-IN" sz="1100" dirty="0">
                <a:latin typeface="Times New Roman" panose="02020603050405020304" pitchFamily="18" charset="0"/>
                <a:ea typeface="Times New Roman" panose="02020603050405020304" pitchFamily="18" charset="0"/>
                <a:cs typeface="Times New Roman" panose="02020603050405020304" pitchFamily="18" charset="0"/>
              </a:rPr>
              <a:t>Ada Boosting is best used to boost the performance of decision trees and this is based on binary classification problems. It is used for classification rather than regression. It can be used to boost the performance of any</a:t>
            </a:r>
            <a:r>
              <a:rPr lang="en-IN" sz="1100" b="1" dirty="0">
                <a:latin typeface="Times New Roman" panose="02020603050405020304" pitchFamily="18" charset="0"/>
                <a:ea typeface="Times New Roman" panose="02020603050405020304" pitchFamily="18" charset="0"/>
                <a:cs typeface="Times New Roman" panose="02020603050405020304" pitchFamily="18" charset="0"/>
                <a:hlinkClick r:id="rId3"/>
              </a:rPr>
              <a:t> </a:t>
            </a:r>
            <a:r>
              <a:rPr lang="en-IN" sz="1100" b="1" dirty="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hlinkClick r:id="rId3"/>
              </a:rPr>
              <a:t>machine learning algorithm</a:t>
            </a:r>
            <a:r>
              <a:rPr lang="en-IN" sz="1100" dirty="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It is best used with weak learners.</a:t>
            </a:r>
            <a:endParaRPr lang="en-US" sz="1100" dirty="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742950" fontAlgn="base"/>
            <a:r>
              <a:rPr lang="en-IN" dirty="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01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61" y="137813"/>
            <a:ext cx="8832273" cy="877163"/>
          </a:xfrm>
          <a:prstGeom prst="rect">
            <a:avLst/>
          </a:prstGeom>
        </p:spPr>
        <p:txBody>
          <a:bodyPr wrap="square">
            <a:spAutoFit/>
          </a:bodyPr>
          <a:lstStyle/>
          <a:p>
            <a:pPr algn="just">
              <a:lnSpc>
                <a:spcPct val="200000"/>
              </a:lnSpc>
            </a:pPr>
            <a:r>
              <a:rPr lang="en-IN" b="1" dirty="0">
                <a:solidFill>
                  <a:schemeClr val="tx1">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Gradient Boosting </a:t>
            </a:r>
          </a:p>
          <a:p>
            <a:pPr algn="just"/>
            <a:r>
              <a:rPr lang="en-IN" sz="12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ea typeface="Times New Roman" panose="02020603050405020304" pitchFamily="18" charset="0"/>
                <a:cs typeface="Times New Roman" panose="02020603050405020304" pitchFamily="18" charset="0"/>
              </a:rPr>
              <a:t>It is an expansion of the boosting procedure.</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1100" dirty="0">
                <a:latin typeface="Times New Roman" panose="02020603050405020304" pitchFamily="18" charset="0"/>
                <a:ea typeface="Times New Roman" panose="02020603050405020304" pitchFamily="18" charset="0"/>
                <a:cs typeface="Times New Roman" panose="02020603050405020304" pitchFamily="18" charset="0"/>
              </a:rPr>
              <a:t>Gradient Boosting = Gradient Descent + Boosting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p:cNvSpPr txBox="1"/>
          <p:nvPr/>
        </p:nvSpPr>
        <p:spPr>
          <a:xfrm>
            <a:off x="61261" y="968810"/>
            <a:ext cx="8892451" cy="1031051"/>
          </a:xfrm>
          <a:prstGeom prst="rect">
            <a:avLst/>
          </a:prstGeom>
          <a:noFill/>
        </p:spPr>
        <p:txBody>
          <a:bodyPr wrap="square" rtlCol="0">
            <a:spAutoFit/>
          </a:bodyPr>
          <a:lstStyle/>
          <a:p>
            <a:pPr fontAlgn="base">
              <a:lnSpc>
                <a:spcPct val="200000"/>
              </a:lnSpc>
            </a:pPr>
            <a:r>
              <a:rPr lang="en-IN" b="1" dirty="0" err="1">
                <a:solidFill>
                  <a:schemeClr val="tx1">
                    <a:lumMod val="50000"/>
                  </a:schemeClr>
                </a:solidFill>
                <a:latin typeface="Times New Roman" panose="02020603050405020304" pitchFamily="18" charset="0"/>
                <a:cs typeface="Times New Roman" panose="02020603050405020304" pitchFamily="18" charset="0"/>
              </a:rPr>
              <a:t>XGBoost</a:t>
            </a:r>
            <a:endParaRPr lang="en-IN" b="1" dirty="0">
              <a:solidFill>
                <a:schemeClr val="tx1">
                  <a:lumMod val="50000"/>
                </a:schemeClr>
              </a:solidFill>
              <a:latin typeface="Times New Roman" panose="02020603050405020304" pitchFamily="18" charset="0"/>
              <a:cs typeface="Times New Roman" panose="02020603050405020304" pitchFamily="18" charset="0"/>
            </a:endParaRPr>
          </a:p>
          <a:p>
            <a:pPr fontAlgn="base"/>
            <a:r>
              <a:rPr lang="en-IN" sz="1100" dirty="0" err="1">
                <a:latin typeface="Times New Roman" panose="02020603050405020304" pitchFamily="18" charset="0"/>
                <a:cs typeface="Times New Roman" panose="02020603050405020304" pitchFamily="18" charset="0"/>
              </a:rPr>
              <a:t>XGBoost</a:t>
            </a:r>
            <a:r>
              <a:rPr lang="en-IN" sz="1100" dirty="0">
                <a:latin typeface="Times New Roman" panose="02020603050405020304" pitchFamily="18" charset="0"/>
                <a:cs typeface="Times New Roman" panose="02020603050405020304" pitchFamily="18" charset="0"/>
              </a:rPr>
              <a:t> stands for </a:t>
            </a:r>
            <a:r>
              <a:rPr lang="en-IN" sz="1100" dirty="0" err="1">
                <a:latin typeface="Times New Roman" panose="02020603050405020304" pitchFamily="18" charset="0"/>
                <a:cs typeface="Times New Roman" panose="02020603050405020304" pitchFamily="18" charset="0"/>
              </a:rPr>
              <a:t>e</a:t>
            </a:r>
            <a:r>
              <a:rPr lang="en-IN" sz="1100" b="1" dirty="0" err="1">
                <a:latin typeface="Times New Roman" panose="02020603050405020304" pitchFamily="18" charset="0"/>
                <a:cs typeface="Times New Roman" panose="02020603050405020304" pitchFamily="18" charset="0"/>
              </a:rPr>
              <a:t>X</a:t>
            </a:r>
            <a:r>
              <a:rPr lang="en-IN" sz="1100" dirty="0" err="1">
                <a:latin typeface="Times New Roman" panose="02020603050405020304" pitchFamily="18" charset="0"/>
                <a:cs typeface="Times New Roman" panose="02020603050405020304" pitchFamily="18" charset="0"/>
              </a:rPr>
              <a:t>treme</a:t>
            </a:r>
            <a:r>
              <a:rPr lang="en-IN" sz="1100" dirty="0">
                <a:latin typeface="Times New Roman" panose="02020603050405020304" pitchFamily="18" charset="0"/>
                <a:cs typeface="Times New Roman" panose="02020603050405020304" pitchFamily="18" charset="0"/>
              </a:rPr>
              <a:t> </a:t>
            </a:r>
            <a:r>
              <a:rPr lang="en-IN" sz="1100" b="1" dirty="0">
                <a:latin typeface="Times New Roman" panose="02020603050405020304" pitchFamily="18" charset="0"/>
                <a:cs typeface="Times New Roman" panose="02020603050405020304" pitchFamily="18" charset="0"/>
              </a:rPr>
              <a:t>G</a:t>
            </a:r>
            <a:r>
              <a:rPr lang="en-IN" sz="1100" dirty="0">
                <a:latin typeface="Times New Roman" panose="02020603050405020304" pitchFamily="18" charset="0"/>
                <a:cs typeface="Times New Roman" panose="02020603050405020304" pitchFamily="18" charset="0"/>
              </a:rPr>
              <a:t>radient </a:t>
            </a:r>
            <a:r>
              <a:rPr lang="en-IN" sz="1100" b="1" dirty="0">
                <a:latin typeface="Times New Roman" panose="02020603050405020304" pitchFamily="18" charset="0"/>
                <a:cs typeface="Times New Roman" panose="02020603050405020304" pitchFamily="18" charset="0"/>
              </a:rPr>
              <a:t>B</a:t>
            </a:r>
            <a:r>
              <a:rPr lang="en-IN" sz="1100" dirty="0">
                <a:latin typeface="Times New Roman" panose="02020603050405020304" pitchFamily="18" charset="0"/>
                <a:cs typeface="Times New Roman" panose="02020603050405020304" pitchFamily="18" charset="0"/>
              </a:rPr>
              <a:t>oosting. It is an implementation of gradient boosting machines. This approach supports both regression and classification predictive modelling problems.</a:t>
            </a:r>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0" y="1984473"/>
            <a:ext cx="919465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Stacking in Machine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lumMod val="5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Stacking is one of the three widely used ensemble methods in Machine Learning and its applications. The overall idea of stacking is to train several models, usually with different algorithm types (aka base-learners), on the train data, and then rather than picking the best model, all the models are aggregated/fronted using another model (meta learner), to make the final prediction. The inputs for the meta-learner is the prediction outputs of the base-learners.</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656" y="3081524"/>
            <a:ext cx="4869872" cy="1816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094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7" name="TextBox 6"/>
          <p:cNvSpPr txBox="1"/>
          <p:nvPr/>
        </p:nvSpPr>
        <p:spPr>
          <a:xfrm>
            <a:off x="2354189" y="232888"/>
            <a:ext cx="4557658"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Model Performance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229" y="77520"/>
            <a:ext cx="1349960" cy="121095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189" y="1427480"/>
            <a:ext cx="7592483" cy="3234575"/>
          </a:xfrm>
          <a:prstGeom prst="rect">
            <a:avLst/>
          </a:prstGeom>
        </p:spPr>
      </p:pic>
    </p:spTree>
    <p:extLst>
      <p:ext uri="{BB962C8B-B14F-4D97-AF65-F5344CB8AC3E}">
        <p14:creationId xmlns:p14="http://schemas.microsoft.com/office/powerpoint/2010/main" val="1293032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22"/>
          <p:cNvPicPr preferRelativeResize="0"/>
          <p:nvPr/>
        </p:nvPicPr>
        <p:blipFill rotWithShape="1">
          <a:blip r:embed="rId3">
            <a:alphaModFix/>
          </a:blip>
          <a:srcRect b="9477"/>
          <a:stretch/>
        </p:blipFill>
        <p:spPr>
          <a:xfrm>
            <a:off x="0" y="0"/>
            <a:ext cx="9144001" cy="5143500"/>
          </a:xfrm>
          <a:prstGeom prst="rect">
            <a:avLst/>
          </a:prstGeom>
          <a:noFill/>
          <a:ln>
            <a:noFill/>
          </a:ln>
        </p:spPr>
      </p:pic>
      <p:sp>
        <p:nvSpPr>
          <p:cNvPr id="325" name="Google Shape;325;p22"/>
          <p:cNvSpPr txBox="1">
            <a:spLocks noGrp="1"/>
          </p:cNvSpPr>
          <p:nvPr>
            <p:ph type="title"/>
          </p:nvPr>
        </p:nvSpPr>
        <p:spPr>
          <a:xfrm>
            <a:off x="490250" y="488250"/>
            <a:ext cx="5380779" cy="54952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000" b="1" dirty="0">
                <a:latin typeface="Times New Roman" panose="02020603050405020304" pitchFamily="18" charset="0"/>
                <a:cs typeface="Times New Roman" panose="02020603050405020304" pitchFamily="18" charset="0"/>
              </a:rPr>
              <a:t>CONCLUSION</a:t>
            </a:r>
            <a:endParaRPr sz="40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10457" y="4206420"/>
            <a:ext cx="4474302" cy="523220"/>
          </a:xfrm>
          <a:prstGeom prst="rect">
            <a:avLst/>
          </a:prstGeom>
          <a:noFill/>
        </p:spPr>
        <p:txBody>
          <a:bodyPr wrap="none" rtlCol="0">
            <a:spAutoFit/>
          </a:bodyPr>
          <a:lstStyle/>
          <a:p>
            <a:r>
              <a:rPr lang="en-US" b="1" dirty="0">
                <a:solidFill>
                  <a:schemeClr val="bg1"/>
                </a:solidFill>
                <a:latin typeface="Times New Roman" panose="02020603050405020304" pitchFamily="18" charset="0"/>
                <a:cs typeface="Times New Roman" panose="02020603050405020304" pitchFamily="18" charset="0"/>
              </a:rPr>
              <a:t>Best area under ROC was obtained by </a:t>
            </a:r>
            <a:r>
              <a:rPr lang="en-US" b="1" dirty="0" err="1">
                <a:solidFill>
                  <a:schemeClr val="bg1"/>
                </a:solidFill>
                <a:latin typeface="Times New Roman" panose="02020603050405020304" pitchFamily="18" charset="0"/>
                <a:cs typeface="Times New Roman" panose="02020603050405020304" pitchFamily="18" charset="0"/>
              </a:rPr>
              <a:t>XGBoost</a:t>
            </a:r>
            <a:r>
              <a:rPr lang="en-US" b="1" dirty="0">
                <a:solidFill>
                  <a:schemeClr val="bg1"/>
                </a:solidFill>
                <a:latin typeface="Times New Roman" panose="02020603050405020304" pitchFamily="18" charset="0"/>
                <a:cs typeface="Times New Roman" panose="02020603050405020304" pitchFamily="18" charset="0"/>
              </a:rPr>
              <a:t> model.</a:t>
            </a:r>
          </a:p>
          <a:p>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147" y="1231831"/>
            <a:ext cx="3575234" cy="2679838"/>
          </a:xfrm>
          <a:prstGeom prst="rect">
            <a:avLst/>
          </a:prstGeom>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3445</TotalTime>
  <Words>500</Words>
  <Application>Microsoft Office PowerPoint</Application>
  <PresentationFormat>On-screen Show (16:9)</PresentationFormat>
  <Paragraphs>42</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Roboto</vt:lpstr>
      <vt:lpstr>Times New Roman</vt:lpstr>
      <vt:lpstr>Arial</vt:lpstr>
      <vt:lpstr>Material</vt:lpstr>
      <vt:lpstr>Dataset And It’s Variables</vt:lpstr>
      <vt:lpstr>Data Analysis</vt:lpstr>
      <vt:lpstr>Machine Learning Models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dc:title>
  <dc:creator>Akriti Gobhil</dc:creator>
  <cp:lastModifiedBy>Eric Tom</cp:lastModifiedBy>
  <cp:revision>53</cp:revision>
  <dcterms:modified xsi:type="dcterms:W3CDTF">2021-08-17T16:04:33Z</dcterms:modified>
</cp:coreProperties>
</file>