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80a9d1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0a9d1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Background/Problem - Adam</a:t>
            </a:r>
            <a:endParaRPr/>
          </a:p>
          <a:p>
            <a:pPr indent="0" lvl="0" marL="0" rtl="0" algn="l">
              <a:spcBef>
                <a:spcPts val="0"/>
              </a:spcBef>
              <a:spcAft>
                <a:spcPts val="0"/>
              </a:spcAft>
              <a:buNone/>
            </a:pPr>
            <a:r>
              <a:rPr lang="en"/>
              <a:t>What The App Is - Sameer </a:t>
            </a:r>
            <a:endParaRPr/>
          </a:p>
          <a:p>
            <a:pPr indent="0" lvl="0" marL="0" rtl="0" algn="l">
              <a:spcBef>
                <a:spcPts val="0"/>
              </a:spcBef>
              <a:spcAft>
                <a:spcPts val="0"/>
              </a:spcAft>
              <a:buNone/>
            </a:pPr>
            <a:r>
              <a:rPr lang="en"/>
              <a:t>Demo of the app / How it is designed - Eric and Matt</a:t>
            </a:r>
            <a:endParaRPr/>
          </a:p>
          <a:p>
            <a:pPr indent="0" lvl="0" marL="0" rtl="0" algn="l">
              <a:spcBef>
                <a:spcPts val="0"/>
              </a:spcBef>
              <a:spcAft>
                <a:spcPts val="0"/>
              </a:spcAft>
              <a:buNone/>
            </a:pPr>
            <a:r>
              <a:rPr lang="en"/>
              <a:t>Misc/ Next Steps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Shorter Version</a:t>
            </a:r>
            <a:endParaRPr/>
          </a:p>
          <a:p>
            <a:pPr indent="0" lvl="0" marL="0" rtl="0" algn="l">
              <a:spcBef>
                <a:spcPts val="0"/>
              </a:spcBef>
              <a:spcAft>
                <a:spcPts val="0"/>
              </a:spcAft>
              <a:buNone/>
            </a:pPr>
            <a:r>
              <a:rPr lang="en"/>
              <a:t>Slides:</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b979e618af62f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b979e618af62f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80a9d1637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0a9d1637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80a9d1637_3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80a9d1637_3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80a9d1637_3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0a9d1637_3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80a9d1637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0a9d1637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80a9d1637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0a9d1637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80a9d1637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0a9d1637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80a9d163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80a9d163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80a9d163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80a9d163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80a9d163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0a9d163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300">
                <a:latin typeface="Lato"/>
                <a:ea typeface="Lato"/>
                <a:cs typeface="Lato"/>
                <a:sym typeface="Lato"/>
              </a:rPr>
              <a:t>Seagull Security is an innovative, efficient solution to exchanging information about our city to and from 311 services. By streamlining our solution into an all-in-one app, and by making our interface simple and easy to use, we dramatically boost convenience and user experience. Knowledge is power, and translating our app into real world information for the convenience of the user can potentially change the way w</a:t>
            </a:r>
            <a:r>
              <a:rPr lang="en" sz="1800">
                <a:latin typeface="Lato"/>
                <a:ea typeface="Lato"/>
                <a:cs typeface="Lato"/>
                <a:sym typeface="Lato"/>
              </a:rPr>
              <a:t>It’s a replacement to the current ways the city communicates with its residents</a:t>
            </a:r>
            <a:endParaRPr sz="1800">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rPr lang="en" sz="1800">
                <a:latin typeface="Lato"/>
                <a:ea typeface="Lato"/>
                <a:cs typeface="Lato"/>
                <a:sym typeface="Lato"/>
              </a:rPr>
              <a:t>An all-in-one tool solution to communication and information in the city </a:t>
            </a:r>
            <a:r>
              <a:rPr lang="en" sz="1300">
                <a:latin typeface="Lato"/>
                <a:ea typeface="Lato"/>
                <a:cs typeface="Lato"/>
                <a:sym typeface="Lato"/>
              </a:rPr>
              <a:t>e see safety andsecurity. </a:t>
            </a:r>
            <a:endParaRPr sz="1300">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t/>
            </a:r>
            <a:endParaRPr sz="1300">
              <a:latin typeface="Lato"/>
              <a:ea typeface="Lato"/>
              <a:cs typeface="Lato"/>
              <a:sym typeface="Lato"/>
            </a:endParaRPr>
          </a:p>
          <a:p>
            <a:pPr indent="-342900" lvl="0" marL="457200" rtl="0" algn="l">
              <a:lnSpc>
                <a:spcPct val="115000"/>
              </a:lnSpc>
              <a:spcBef>
                <a:spcPts val="1600"/>
              </a:spcBef>
              <a:spcAft>
                <a:spcPts val="0"/>
              </a:spcAft>
              <a:buClr>
                <a:srgbClr val="000000"/>
              </a:buClr>
              <a:buSzPts val="1800"/>
              <a:buFont typeface="Lato"/>
              <a:buChar char="●"/>
            </a:pPr>
            <a:r>
              <a:rPr lang="en" sz="1800">
                <a:latin typeface="Lato"/>
                <a:ea typeface="Lato"/>
                <a:cs typeface="Lato"/>
                <a:sym typeface="Lato"/>
              </a:rPr>
              <a:t>It’s a replacement to the current ways the city communicates with its residents</a:t>
            </a:r>
            <a:endParaRPr sz="1800">
              <a:latin typeface="Lato"/>
              <a:ea typeface="Lato"/>
              <a:cs typeface="Lato"/>
              <a:sym typeface="Lato"/>
            </a:endParaRPr>
          </a:p>
          <a:p>
            <a:pPr indent="-342900" lvl="0" marL="457200" rtl="0" algn="l">
              <a:lnSpc>
                <a:spcPct val="115000"/>
              </a:lnSpc>
              <a:spcBef>
                <a:spcPts val="1600"/>
              </a:spcBef>
              <a:spcAft>
                <a:spcPts val="0"/>
              </a:spcAft>
              <a:buClr>
                <a:srgbClr val="000000"/>
              </a:buClr>
              <a:buSzPts val="1800"/>
              <a:buFont typeface="Lato"/>
              <a:buChar char="●"/>
            </a:pPr>
            <a:r>
              <a:rPr lang="en" sz="1800">
                <a:latin typeface="Lato"/>
                <a:ea typeface="Lato"/>
                <a:cs typeface="Lato"/>
                <a:sym typeface="Lato"/>
              </a:rPr>
              <a:t>An all-in-one tool solution to communication and information in the city </a:t>
            </a:r>
            <a:endParaRPr sz="1300">
              <a:latin typeface="Lato"/>
              <a:ea typeface="Lato"/>
              <a:cs typeface="Lato"/>
              <a:sym typeface="Lato"/>
            </a:endParaRPr>
          </a:p>
          <a:p>
            <a:pPr indent="0" lvl="0" marL="0" rtl="0" algn="l">
              <a:lnSpc>
                <a:spcPct val="115000"/>
              </a:lnSpc>
              <a:spcBef>
                <a:spcPts val="1600"/>
              </a:spcBef>
              <a:spcAft>
                <a:spcPts val="1600"/>
              </a:spcAft>
              <a:buClr>
                <a:srgbClr val="000000"/>
              </a:buClr>
              <a:buSzPts val="1100"/>
              <a:buFont typeface="Arial"/>
              <a:buNone/>
            </a:pPr>
            <a:r>
              <a:t/>
            </a:r>
            <a:endParaRPr sz="1300">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80a9d163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0a9d163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Seagull security will release with a plethora of useful features for any citizen of NYC, including real-time updates for alerts and services, as well as multi-language support and real-time tracking for emergencies.</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1600"/>
              </a:spcAft>
              <a:buClr>
                <a:schemeClr val="lt1"/>
              </a:buClr>
              <a:buSzPts val="1800"/>
              <a:buFont typeface="Lato"/>
              <a:buChar char="●"/>
            </a:pPr>
            <a:r>
              <a:rPr b="1" lang="en" sz="1800">
                <a:solidFill>
                  <a:schemeClr val="lt1"/>
                </a:solidFill>
                <a:latin typeface="Lato"/>
                <a:ea typeface="Lato"/>
                <a:cs typeface="Lato"/>
                <a:sym typeface="Lato"/>
              </a:rPr>
              <a:t>The ultimate Impact we expect to have through our project is  to improve the safety and awareness for all New York City residents. We will evaluate our progress by monitoring We’ll Know we are achieving this when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80a9d163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80a9d163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80a9d1637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0a9d1637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80a9d163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0a9d163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80a9d1637_3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80a9d1637_3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80a9d1637_3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80a9d1637_3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80a9d1637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0a9d1637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streamdata.io/blog/311-data-important/" TargetMode="External"/><Relationship Id="rId4" Type="http://schemas.openxmlformats.org/officeDocument/2006/relationships/hyperlink" Target="https://nycopendata.socrata.com/Social-Services/311-Service-Requests-from-2010-to-Present/erm2-nwe9" TargetMode="External"/><Relationship Id="rId5" Type="http://schemas.openxmlformats.org/officeDocument/2006/relationships/hyperlink" Target="https://thrivenyc.cityofnewyork.us/" TargetMode="External"/><Relationship Id="rId6" Type="http://schemas.openxmlformats.org/officeDocument/2006/relationships/hyperlink" Target="https://www1.nyc.gov/311/" TargetMode="External"/><Relationship Id="rId7" Type="http://schemas.openxmlformats.org/officeDocument/2006/relationships/hyperlink" Target="https://data.cityofnewyork.us/browse?q=Location" TargetMode="External"/><Relationship Id="rId8" Type="http://schemas.openxmlformats.org/officeDocument/2006/relationships/hyperlink" Target="https://www.govtech.com/dc/What-is-31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hyperlink" Target="http://drive.google.com/file/d/14b6Rf5-bfjcyX6aW_LTr7_dNs-KL9xRk/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snack.expo.io/@ericthestein/311-map" TargetMode="External"/><Relationship Id="rId4" Type="http://schemas.openxmlformats.org/officeDocument/2006/relationships/hyperlink" Target="http://drive.google.com/file/d/1beH2-qAicGwwRayxGpehMcQxMLTFt99k/view" TargetMode="External"/><Relationship Id="rId5" Type="http://schemas.openxmlformats.org/officeDocument/2006/relationships/image" Target="../media/image1.png"/><Relationship Id="rId6" Type="http://schemas.openxmlformats.org/officeDocument/2006/relationships/hyperlink" Target="http://drive.google.com/file/d/1H7NTG763dFWMS59Gu379H4nwLmtcjHdh/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50" y="-4850"/>
            <a:ext cx="9144000" cy="5143500"/>
          </a:xfrm>
          <a:prstGeom prst="round2DiagRect">
            <a:avLst>
              <a:gd fmla="val 0" name="adj1"/>
              <a:gd fmla="val 0" name="adj2"/>
            </a:avLst>
          </a:prstGeom>
          <a:noFill/>
          <a:ln>
            <a:noFill/>
          </a:ln>
        </p:spPr>
      </p:pic>
      <p:pic>
        <p:nvPicPr>
          <p:cNvPr id="180" name="Google Shape;180;p25"/>
          <p:cNvPicPr preferRelativeResize="0"/>
          <p:nvPr/>
        </p:nvPicPr>
        <p:blipFill>
          <a:blip r:embed="rId4">
            <a:alphaModFix/>
          </a:blip>
          <a:stretch>
            <a:fillRect/>
          </a:stretch>
        </p:blipFill>
        <p:spPr>
          <a:xfrm>
            <a:off x="394900" y="1845650"/>
            <a:ext cx="4557000" cy="817200"/>
          </a:xfrm>
          <a:prstGeom prst="roundRect">
            <a:avLst>
              <a:gd fmla="val 16667" name="adj"/>
            </a:avLst>
          </a:prstGeom>
          <a:noFill/>
          <a:ln>
            <a:noFill/>
          </a:ln>
        </p:spPr>
      </p:pic>
      <p:sp>
        <p:nvSpPr>
          <p:cNvPr id="181" name="Google Shape;181;p25"/>
          <p:cNvSpPr txBox="1"/>
          <p:nvPr>
            <p:ph type="ctrTitle"/>
          </p:nvPr>
        </p:nvSpPr>
        <p:spPr>
          <a:xfrm>
            <a:off x="311800" y="1845650"/>
            <a:ext cx="4640100" cy="81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Seagull</a:t>
            </a:r>
            <a:r>
              <a:rPr b="1" lang="en">
                <a:solidFill>
                  <a:srgbClr val="FFFFFF"/>
                </a:solidFill>
              </a:rPr>
              <a:t> Security</a:t>
            </a:r>
            <a:endParaRPr b="1">
              <a:solidFill>
                <a:srgbClr val="FFFFFF"/>
              </a:solidFill>
            </a:endParaRPr>
          </a:p>
        </p:txBody>
      </p:sp>
      <p:sp>
        <p:nvSpPr>
          <p:cNvPr id="182" name="Google Shape;182;p25"/>
          <p:cNvSpPr txBox="1"/>
          <p:nvPr/>
        </p:nvSpPr>
        <p:spPr>
          <a:xfrm>
            <a:off x="394900" y="4355425"/>
            <a:ext cx="50523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3" name="Google Shape;183;p25"/>
          <p:cNvPicPr preferRelativeResize="0"/>
          <p:nvPr/>
        </p:nvPicPr>
        <p:blipFill>
          <a:blip r:embed="rId5">
            <a:alphaModFix/>
          </a:blip>
          <a:stretch>
            <a:fillRect/>
          </a:stretch>
        </p:blipFill>
        <p:spPr>
          <a:xfrm>
            <a:off x="394900" y="2940325"/>
            <a:ext cx="3835200" cy="526200"/>
          </a:xfrm>
          <a:prstGeom prst="roundRect">
            <a:avLst>
              <a:gd fmla="val 16667" name="adj"/>
            </a:avLst>
          </a:prstGeom>
          <a:noFill/>
          <a:ln>
            <a:noFill/>
          </a:ln>
        </p:spPr>
      </p:pic>
      <p:sp>
        <p:nvSpPr>
          <p:cNvPr id="184" name="Google Shape;184;p25"/>
          <p:cNvSpPr txBox="1"/>
          <p:nvPr/>
        </p:nvSpPr>
        <p:spPr>
          <a:xfrm>
            <a:off x="394900" y="2940325"/>
            <a:ext cx="38352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Staten Island Technical High School</a:t>
            </a:r>
            <a:endParaRPr b="1" sz="1800">
              <a:solidFill>
                <a:srgbClr val="FFFFFF"/>
              </a:solidFill>
              <a:latin typeface="Lato"/>
              <a:ea typeface="Lato"/>
              <a:cs typeface="Lato"/>
              <a:sym typeface="Lato"/>
            </a:endParaRPr>
          </a:p>
        </p:txBody>
      </p:sp>
      <p:pic>
        <p:nvPicPr>
          <p:cNvPr id="185" name="Google Shape;185;p25"/>
          <p:cNvPicPr preferRelativeResize="0"/>
          <p:nvPr/>
        </p:nvPicPr>
        <p:blipFill>
          <a:blip r:embed="rId6">
            <a:alphaModFix/>
          </a:blip>
          <a:stretch>
            <a:fillRect/>
          </a:stretch>
        </p:blipFill>
        <p:spPr>
          <a:xfrm>
            <a:off x="6583425" y="1073199"/>
            <a:ext cx="2560575" cy="298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2105100" y="336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Metrics</a:t>
            </a:r>
            <a:endParaRPr b="1" sz="3600"/>
          </a:p>
        </p:txBody>
      </p:sp>
      <p:sp>
        <p:nvSpPr>
          <p:cNvPr id="253" name="Google Shape;253;p34"/>
          <p:cNvSpPr txBox="1"/>
          <p:nvPr>
            <p:ph idx="1" type="body"/>
          </p:nvPr>
        </p:nvSpPr>
        <p:spPr>
          <a:xfrm>
            <a:off x="0" y="1019400"/>
            <a:ext cx="5701800" cy="41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Core Goal: Make residents safer and more informed about the city and the services it provides.</a:t>
            </a:r>
            <a:endParaRPr b="1" sz="1800"/>
          </a:p>
          <a:p>
            <a:pPr indent="0" lvl="0" marL="0" rtl="0" algn="l">
              <a:spcBef>
                <a:spcPts val="1600"/>
              </a:spcBef>
              <a:spcAft>
                <a:spcPts val="0"/>
              </a:spcAft>
              <a:buNone/>
            </a:pPr>
            <a:r>
              <a:rPr b="1" lang="en" sz="1800"/>
              <a:t>We will be looking at:</a:t>
            </a:r>
            <a:endParaRPr b="1" sz="1800"/>
          </a:p>
          <a:p>
            <a:pPr indent="-342900" lvl="0" marL="457200" rtl="0" algn="l">
              <a:spcBef>
                <a:spcPts val="1600"/>
              </a:spcBef>
              <a:spcAft>
                <a:spcPts val="0"/>
              </a:spcAft>
              <a:buSzPts val="1800"/>
              <a:buChar char="-"/>
            </a:pPr>
            <a:r>
              <a:rPr b="1" lang="en" sz="1800"/>
              <a:t>User Location</a:t>
            </a:r>
            <a:endParaRPr b="1" sz="1800"/>
          </a:p>
          <a:p>
            <a:pPr indent="-342900" lvl="0" marL="457200" rtl="0" algn="l">
              <a:spcBef>
                <a:spcPts val="0"/>
              </a:spcBef>
              <a:spcAft>
                <a:spcPts val="0"/>
              </a:spcAft>
              <a:buSzPts val="1800"/>
              <a:buChar char="-"/>
            </a:pPr>
            <a:r>
              <a:rPr b="1" lang="en" sz="1800"/>
              <a:t>User Gender, Race, Age</a:t>
            </a:r>
            <a:endParaRPr b="1" sz="1800"/>
          </a:p>
          <a:p>
            <a:pPr indent="-342900" lvl="0" marL="457200" rtl="0" algn="l">
              <a:spcBef>
                <a:spcPts val="0"/>
              </a:spcBef>
              <a:spcAft>
                <a:spcPts val="0"/>
              </a:spcAft>
              <a:buSzPts val="1800"/>
              <a:buChar char="-"/>
            </a:pPr>
            <a:r>
              <a:rPr b="1" lang="en" sz="1800"/>
              <a:t>User Event Streams (which describe the steps users take to complete certain actions)</a:t>
            </a:r>
            <a:endParaRPr b="1" sz="1800"/>
          </a:p>
          <a:p>
            <a:pPr indent="-342900" lvl="0" marL="457200" rtl="0" algn="l">
              <a:spcBef>
                <a:spcPts val="0"/>
              </a:spcBef>
              <a:spcAft>
                <a:spcPts val="0"/>
              </a:spcAft>
              <a:buSzPts val="1800"/>
              <a:buChar char="-"/>
            </a:pPr>
            <a:r>
              <a:rPr b="1" lang="en" sz="1800"/>
              <a:t>Amount of reports and verified reports</a:t>
            </a:r>
            <a:endParaRPr b="1" sz="1800"/>
          </a:p>
          <a:p>
            <a:pPr indent="-342900" lvl="0" marL="457200" rtl="0" algn="l">
              <a:spcBef>
                <a:spcPts val="0"/>
              </a:spcBef>
              <a:spcAft>
                <a:spcPts val="0"/>
              </a:spcAft>
              <a:buSzPts val="1800"/>
              <a:buChar char="-"/>
            </a:pPr>
            <a:r>
              <a:rPr b="1" lang="en" sz="1800"/>
              <a:t>App Reviews</a:t>
            </a:r>
            <a:endParaRPr b="1" sz="1800"/>
          </a:p>
          <a:p>
            <a:pPr indent="-342900" lvl="0" marL="457200" rtl="0" algn="l">
              <a:spcBef>
                <a:spcPts val="0"/>
              </a:spcBef>
              <a:spcAft>
                <a:spcPts val="0"/>
              </a:spcAft>
              <a:buSzPts val="1800"/>
              <a:buChar char="-"/>
            </a:pPr>
            <a:r>
              <a:rPr b="1" lang="en" sz="1800"/>
              <a:t>Number of active users and downloads</a:t>
            </a:r>
            <a:endParaRPr b="1"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54" name="Google Shape;254;p34"/>
          <p:cNvPicPr preferRelativeResize="0"/>
          <p:nvPr/>
        </p:nvPicPr>
        <p:blipFill>
          <a:blip r:embed="rId3">
            <a:alphaModFix/>
          </a:blip>
          <a:stretch>
            <a:fillRect/>
          </a:stretch>
        </p:blipFill>
        <p:spPr>
          <a:xfrm>
            <a:off x="5701925" y="417800"/>
            <a:ext cx="3298500" cy="1819500"/>
          </a:xfrm>
          <a:prstGeom prst="round2DiagRect">
            <a:avLst>
              <a:gd fmla="val 16667" name="adj1"/>
              <a:gd fmla="val 0" name="adj2"/>
            </a:avLst>
          </a:prstGeom>
          <a:noFill/>
          <a:ln>
            <a:noFill/>
          </a:ln>
        </p:spPr>
      </p:pic>
      <p:pic>
        <p:nvPicPr>
          <p:cNvPr id="255" name="Google Shape;255;p34"/>
          <p:cNvPicPr preferRelativeResize="0"/>
          <p:nvPr/>
        </p:nvPicPr>
        <p:blipFill>
          <a:blip r:embed="rId4">
            <a:alphaModFix/>
          </a:blip>
          <a:stretch>
            <a:fillRect/>
          </a:stretch>
        </p:blipFill>
        <p:spPr>
          <a:xfrm>
            <a:off x="5258050" y="2908125"/>
            <a:ext cx="3742200" cy="2134500"/>
          </a:xfrm>
          <a:prstGeom prst="round2DiagRect">
            <a:avLst>
              <a:gd fmla="val 16667" name="adj1"/>
              <a:gd fmla="val 0" name="adj2"/>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176550" y="170725"/>
            <a:ext cx="8781600" cy="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Metric Dashboard (Using Google Analytics)</a:t>
            </a:r>
            <a:endParaRPr/>
          </a:p>
        </p:txBody>
      </p:sp>
      <p:pic>
        <p:nvPicPr>
          <p:cNvPr id="261" name="Google Shape;261;p35"/>
          <p:cNvPicPr preferRelativeResize="0"/>
          <p:nvPr/>
        </p:nvPicPr>
        <p:blipFill>
          <a:blip r:embed="rId3">
            <a:alphaModFix/>
          </a:blip>
          <a:stretch>
            <a:fillRect/>
          </a:stretch>
        </p:blipFill>
        <p:spPr>
          <a:xfrm>
            <a:off x="4" y="780575"/>
            <a:ext cx="9144002" cy="436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1052550" y="1440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FFFF"/>
                </a:solidFill>
              </a:rPr>
              <a:t>What impact or outcomes does your project want to achieve?</a:t>
            </a:r>
            <a:endParaRPr b="1" sz="2400">
              <a:solidFill>
                <a:srgbClr val="00FFFF"/>
              </a:solidFill>
            </a:endParaRPr>
          </a:p>
          <a:p>
            <a:pPr indent="0" lvl="0" marL="0" rtl="0" algn="l">
              <a:spcBef>
                <a:spcPts val="1600"/>
              </a:spcBef>
              <a:spcAft>
                <a:spcPts val="0"/>
              </a:spcAft>
              <a:buNone/>
            </a:pPr>
            <a:r>
              <a:rPr b="1" lang="en" sz="1800">
                <a:latin typeface="Arial"/>
                <a:ea typeface="Arial"/>
                <a:cs typeface="Arial"/>
                <a:sym typeface="Arial"/>
              </a:rPr>
              <a:t>Our project will improve</a:t>
            </a:r>
            <a:r>
              <a:rPr b="1" lang="en" sz="1800">
                <a:latin typeface="Arial"/>
                <a:ea typeface="Arial"/>
                <a:cs typeface="Arial"/>
                <a:sym typeface="Arial"/>
              </a:rPr>
              <a:t> safety for residents, make it easier to submit complaints, increase accessibility to 311 data, allow politicians and government workers to review incidents affecting their constituency</a:t>
            </a:r>
            <a:endParaRPr b="1" sz="1800">
              <a:latin typeface="Arial"/>
              <a:ea typeface="Arial"/>
              <a:cs typeface="Arial"/>
              <a:sym typeface="Arial"/>
            </a:endParaRPr>
          </a:p>
          <a:p>
            <a:pPr indent="0" lvl="0" marL="0" rtl="0" algn="l">
              <a:spcBef>
                <a:spcPts val="1600"/>
              </a:spcBef>
              <a:spcAft>
                <a:spcPts val="1600"/>
              </a:spcAft>
              <a:buNone/>
            </a:pPr>
            <a:r>
              <a:t/>
            </a:r>
            <a:endParaRPr b="1" sz="2400"/>
          </a:p>
        </p:txBody>
      </p:sp>
      <p:sp>
        <p:nvSpPr>
          <p:cNvPr id="267" name="Google Shape;267;p36"/>
          <p:cNvSpPr txBox="1"/>
          <p:nvPr/>
        </p:nvSpPr>
        <p:spPr>
          <a:xfrm>
            <a:off x="1052550" y="2571750"/>
            <a:ext cx="8554500" cy="16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00FFFF"/>
                </a:solidFill>
                <a:latin typeface="Lato"/>
                <a:ea typeface="Lato"/>
                <a:cs typeface="Lato"/>
                <a:sym typeface="Lato"/>
              </a:rPr>
              <a:t>Who will be most affected?</a:t>
            </a:r>
            <a:endParaRPr b="1" sz="2400">
              <a:solidFill>
                <a:srgbClr val="00FFFF"/>
              </a:solidFill>
              <a:latin typeface="Lato"/>
              <a:ea typeface="Lato"/>
              <a:cs typeface="Lato"/>
              <a:sym typeface="Lato"/>
            </a:endParaRPr>
          </a:p>
          <a:p>
            <a:pPr indent="0" lvl="0" marL="0" rtl="0" algn="l">
              <a:lnSpc>
                <a:spcPct val="115000"/>
              </a:lnSpc>
              <a:spcBef>
                <a:spcPts val="1600"/>
              </a:spcBef>
              <a:spcAft>
                <a:spcPts val="0"/>
              </a:spcAft>
              <a:buNone/>
            </a:pPr>
            <a:r>
              <a:rPr b="1" lang="en" sz="1800">
                <a:solidFill>
                  <a:schemeClr val="lt1"/>
                </a:solidFill>
                <a:latin typeface="Lato"/>
                <a:ea typeface="Lato"/>
                <a:cs typeface="Lato"/>
                <a:sym typeface="Lato"/>
              </a:rPr>
              <a:t>Investors, NYC’s government, citizens of NYC (and, eventually, other cities)</a:t>
            </a:r>
            <a:endParaRPr b="1"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1" sz="24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1283150" y="0"/>
            <a:ext cx="7038900" cy="9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FFFF"/>
                </a:solidFill>
                <a:latin typeface="Arial"/>
                <a:ea typeface="Arial"/>
                <a:cs typeface="Arial"/>
                <a:sym typeface="Arial"/>
              </a:rPr>
              <a:t>What are the data input sources that will tell you if your project is achieving that impact?</a:t>
            </a:r>
            <a:endParaRPr b="1" sz="2400">
              <a:solidFill>
                <a:srgbClr val="00FFFF"/>
              </a:solidFill>
              <a:latin typeface="Arial"/>
              <a:ea typeface="Arial"/>
              <a:cs typeface="Arial"/>
              <a:sym typeface="Arial"/>
            </a:endParaRPr>
          </a:p>
          <a:p>
            <a:pPr indent="0" lvl="0" marL="0" rtl="0" algn="l">
              <a:spcBef>
                <a:spcPts val="1600"/>
              </a:spcBef>
              <a:spcAft>
                <a:spcPts val="1600"/>
              </a:spcAft>
              <a:buNone/>
            </a:pPr>
            <a:r>
              <a:rPr b="1" lang="en" sz="1600"/>
              <a:t>We will use Firebase and Google Analytics to track our metrics (which we can increment and log by communicating with these services from within the app). These metrics will allow us to improve the user experience, gauge the effectiveness of the report feature, and improve accessibility.</a:t>
            </a:r>
            <a:endParaRPr b="1" sz="1600">
              <a:latin typeface="Arial"/>
              <a:ea typeface="Arial"/>
              <a:cs typeface="Arial"/>
              <a:sym typeface="Arial"/>
            </a:endParaRPr>
          </a:p>
        </p:txBody>
      </p:sp>
      <p:sp>
        <p:nvSpPr>
          <p:cNvPr id="273" name="Google Shape;273;p37"/>
          <p:cNvSpPr txBox="1"/>
          <p:nvPr/>
        </p:nvSpPr>
        <p:spPr>
          <a:xfrm>
            <a:off x="1230350" y="2335211"/>
            <a:ext cx="7144500" cy="22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FFFF"/>
                </a:solidFill>
              </a:rPr>
              <a:t>How will our indicators work?</a:t>
            </a:r>
            <a:endParaRPr b="1" sz="2400">
              <a:solidFill>
                <a:srgbClr val="00FFFF"/>
              </a:solidFill>
            </a:endParaRPr>
          </a:p>
          <a:p>
            <a:pPr indent="0" lvl="0" marL="0" rtl="0" algn="l">
              <a:lnSpc>
                <a:spcPct val="115000"/>
              </a:lnSpc>
              <a:spcBef>
                <a:spcPts val="0"/>
              </a:spcBef>
              <a:spcAft>
                <a:spcPts val="0"/>
              </a:spcAft>
              <a:buNone/>
            </a:pPr>
            <a:r>
              <a:t/>
            </a:r>
            <a:endParaRPr b="1" sz="1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b="1" lang="en" sz="1600">
                <a:solidFill>
                  <a:schemeClr val="lt1"/>
                </a:solidFill>
                <a:latin typeface="Lato"/>
                <a:ea typeface="Lato"/>
                <a:cs typeface="Lato"/>
                <a:sym typeface="Lato"/>
              </a:rPr>
              <a:t>Our indicators will allow us to determine whether certain races or genders of individuals have better access to our app, how we can improve the user experience, and how effective our report feature is. Our analytics can be shared publicly to allow users and other stakeholders to gauge the effectiveness of our app. They can interact with the data in real time</a:t>
            </a:r>
            <a:endParaRPr b="1" sz="16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1052550" y="1280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Using Computer Science</a:t>
            </a:r>
            <a:endParaRPr b="1" sz="3600"/>
          </a:p>
        </p:txBody>
      </p:sp>
      <p:sp>
        <p:nvSpPr>
          <p:cNvPr id="279" name="Google Shape;279;p38"/>
          <p:cNvSpPr txBox="1"/>
          <p:nvPr>
            <p:ph idx="1" type="body"/>
          </p:nvPr>
        </p:nvSpPr>
        <p:spPr>
          <a:xfrm>
            <a:off x="3003725" y="733950"/>
            <a:ext cx="5966100" cy="4487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00FFFF"/>
                </a:solidFill>
                <a:latin typeface="Arial"/>
                <a:ea typeface="Arial"/>
                <a:cs typeface="Arial"/>
                <a:sym typeface="Arial"/>
              </a:rPr>
              <a:t>How did you use your computer science skills? </a:t>
            </a:r>
            <a:endParaRPr b="1" sz="1600">
              <a:solidFill>
                <a:srgbClr val="00FFFF"/>
              </a:solidFill>
            </a:endParaRPr>
          </a:p>
          <a:p>
            <a:pPr indent="457200" lvl="0" marL="457200" rtl="0" algn="l">
              <a:spcBef>
                <a:spcPts val="1600"/>
              </a:spcBef>
              <a:spcAft>
                <a:spcPts val="0"/>
              </a:spcAft>
              <a:buNone/>
            </a:pPr>
            <a:r>
              <a:rPr b="1" lang="en" sz="1600">
                <a:solidFill>
                  <a:srgbClr val="FFFFFF"/>
                </a:solidFill>
              </a:rPr>
              <a:t>We created this app by using the foundation we developed from taking </a:t>
            </a:r>
            <a:r>
              <a:rPr b="1" lang="en" sz="1600">
                <a:solidFill>
                  <a:srgbClr val="00FFFF"/>
                </a:solidFill>
              </a:rPr>
              <a:t>AP Computer Science Principles</a:t>
            </a:r>
            <a:r>
              <a:rPr b="1" lang="en" sz="1600">
                <a:solidFill>
                  <a:srgbClr val="FFFFFF"/>
                </a:solidFill>
              </a:rPr>
              <a:t> and </a:t>
            </a:r>
            <a:r>
              <a:rPr b="1" lang="en" sz="1600">
                <a:solidFill>
                  <a:srgbClr val="00FFFF"/>
                </a:solidFill>
              </a:rPr>
              <a:t>Networking/Cybersecurity</a:t>
            </a:r>
            <a:r>
              <a:rPr b="1" lang="en" sz="1600">
                <a:solidFill>
                  <a:srgbClr val="FFFFFF"/>
                </a:solidFill>
              </a:rPr>
              <a:t> to learn to leverage React Native and online APIs to create a mobile application. </a:t>
            </a:r>
            <a:endParaRPr b="1" sz="1600">
              <a:solidFill>
                <a:srgbClr val="FFFFFF"/>
              </a:solidFill>
            </a:endParaRPr>
          </a:p>
          <a:p>
            <a:pPr indent="0" lvl="0" marL="457200" rtl="0" algn="l">
              <a:spcBef>
                <a:spcPts val="1600"/>
              </a:spcBef>
              <a:spcAft>
                <a:spcPts val="0"/>
              </a:spcAft>
              <a:buNone/>
            </a:pPr>
            <a:r>
              <a:rPr b="1" lang="en" sz="1600">
                <a:solidFill>
                  <a:srgbClr val="00FFFF"/>
                </a:solidFill>
                <a:latin typeface="Arial"/>
                <a:ea typeface="Arial"/>
                <a:cs typeface="Arial"/>
                <a:sym typeface="Arial"/>
              </a:rPr>
              <a:t>Why Computer Science?</a:t>
            </a:r>
            <a:endParaRPr b="1" sz="1600">
              <a:solidFill>
                <a:srgbClr val="FFFFFF"/>
              </a:solidFill>
            </a:endParaRPr>
          </a:p>
          <a:p>
            <a:pPr indent="457200" lvl="0" marL="457200" rtl="0" algn="l">
              <a:spcBef>
                <a:spcPts val="1600"/>
              </a:spcBef>
              <a:spcAft>
                <a:spcPts val="0"/>
              </a:spcAft>
              <a:buNone/>
            </a:pPr>
            <a:r>
              <a:rPr b="1" lang="en" sz="1600">
                <a:solidFill>
                  <a:srgbClr val="FFFFFF"/>
                </a:solidFill>
              </a:rPr>
              <a:t>Because of the opportunities provided by the invention and advancement of computing and the internet, we decided to use computer science; it allows us to both  efficiently access 311 data and relay that data to New Yorkers and collect additional data to improve safety.</a:t>
            </a:r>
            <a:endParaRPr b="1" sz="1600">
              <a:solidFill>
                <a:srgbClr val="FFFFFF"/>
              </a:solidFill>
            </a:endParaRPr>
          </a:p>
          <a:p>
            <a:pPr indent="0" lvl="0" marL="457200" marR="0" rtl="0" algn="l">
              <a:lnSpc>
                <a:spcPct val="115000"/>
              </a:lnSpc>
              <a:spcBef>
                <a:spcPts val="1600"/>
              </a:spcBef>
              <a:spcAft>
                <a:spcPts val="1600"/>
              </a:spcAft>
              <a:buNone/>
            </a:pPr>
            <a:r>
              <a:t/>
            </a:r>
            <a:endParaRPr b="1" sz="1400">
              <a:solidFill>
                <a:srgbClr val="FFFFFF"/>
              </a:solidFill>
            </a:endParaRPr>
          </a:p>
        </p:txBody>
      </p:sp>
      <p:pic>
        <p:nvPicPr>
          <p:cNvPr id="280" name="Google Shape;280;p38"/>
          <p:cNvPicPr preferRelativeResize="0"/>
          <p:nvPr/>
        </p:nvPicPr>
        <p:blipFill>
          <a:blip r:embed="rId3">
            <a:alphaModFix/>
          </a:blip>
          <a:stretch>
            <a:fillRect/>
          </a:stretch>
        </p:blipFill>
        <p:spPr>
          <a:xfrm>
            <a:off x="555450" y="1187600"/>
            <a:ext cx="2265825" cy="1268875"/>
          </a:xfrm>
          <a:prstGeom prst="rect">
            <a:avLst/>
          </a:prstGeom>
          <a:noFill/>
          <a:ln>
            <a:noFill/>
          </a:ln>
        </p:spPr>
      </p:pic>
      <p:pic>
        <p:nvPicPr>
          <p:cNvPr id="281" name="Google Shape;281;p38"/>
          <p:cNvPicPr preferRelativeResize="0"/>
          <p:nvPr/>
        </p:nvPicPr>
        <p:blipFill>
          <a:blip r:embed="rId4">
            <a:alphaModFix/>
          </a:blip>
          <a:stretch>
            <a:fillRect/>
          </a:stretch>
        </p:blipFill>
        <p:spPr>
          <a:xfrm>
            <a:off x="791663" y="2601900"/>
            <a:ext cx="1793400" cy="2255700"/>
          </a:xfrm>
          <a:prstGeom prst="round2DiagRect">
            <a:avLst>
              <a:gd fmla="val 0" name="adj1"/>
              <a:gd fmla="val 0" name="adj2"/>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1052550" y="714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Next Steps</a:t>
            </a:r>
            <a:endParaRPr b="1" sz="3600"/>
          </a:p>
        </p:txBody>
      </p:sp>
      <p:sp>
        <p:nvSpPr>
          <p:cNvPr id="287" name="Google Shape;287;p39"/>
          <p:cNvSpPr txBox="1"/>
          <p:nvPr>
            <p:ph idx="1" type="body"/>
          </p:nvPr>
        </p:nvSpPr>
        <p:spPr>
          <a:xfrm>
            <a:off x="267200" y="221575"/>
            <a:ext cx="8756100" cy="4693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b="1" sz="1800">
              <a:solidFill>
                <a:srgbClr val="00FFFF"/>
              </a:solidFill>
            </a:endParaRPr>
          </a:p>
          <a:p>
            <a:pPr indent="-323850" lvl="0" marL="457200" rtl="0" algn="l">
              <a:lnSpc>
                <a:spcPct val="200000"/>
              </a:lnSpc>
              <a:spcBef>
                <a:spcPts val="1600"/>
              </a:spcBef>
              <a:spcAft>
                <a:spcPts val="0"/>
              </a:spcAft>
              <a:buSzPts val="1500"/>
              <a:buChar char="●"/>
            </a:pPr>
            <a:r>
              <a:rPr b="1" lang="en" sz="1500">
                <a:solidFill>
                  <a:srgbClr val="FFFFFF"/>
                </a:solidFill>
              </a:rPr>
              <a:t>Integrate </a:t>
            </a:r>
            <a:r>
              <a:rPr b="1" lang="en" sz="1500"/>
              <a:t>with the </a:t>
            </a:r>
            <a:r>
              <a:rPr b="1" lang="en" sz="1500">
                <a:solidFill>
                  <a:srgbClr val="00FFFF"/>
                </a:solidFill>
              </a:rPr>
              <a:t>existing 311 app</a:t>
            </a:r>
            <a:endParaRPr b="1" sz="1500">
              <a:solidFill>
                <a:srgbClr val="00FFFF"/>
              </a:solidFill>
            </a:endParaRPr>
          </a:p>
          <a:p>
            <a:pPr indent="-323850" lvl="1" marL="914400" marR="0" rtl="0" algn="l">
              <a:lnSpc>
                <a:spcPct val="200000"/>
              </a:lnSpc>
              <a:spcBef>
                <a:spcPts val="0"/>
              </a:spcBef>
              <a:spcAft>
                <a:spcPts val="0"/>
              </a:spcAft>
              <a:buClr>
                <a:schemeClr val="lt1"/>
              </a:buClr>
              <a:buSzPts val="1500"/>
              <a:buFont typeface="Lato"/>
              <a:buChar char="○"/>
            </a:pPr>
            <a:r>
              <a:rPr b="1" lang="en" sz="1500"/>
              <a:t>Add the ability to </a:t>
            </a:r>
            <a:r>
              <a:rPr b="1" lang="en" sz="1500">
                <a:solidFill>
                  <a:srgbClr val="00FFFF"/>
                </a:solidFill>
              </a:rPr>
              <a:t>attach pictures/videos to 311 reports</a:t>
            </a:r>
            <a:endParaRPr b="1" sz="1500">
              <a:solidFill>
                <a:srgbClr val="00FFFF"/>
              </a:solidFill>
            </a:endParaRPr>
          </a:p>
          <a:p>
            <a:pPr indent="-323850" lvl="0" marL="457200" rtl="0" algn="l">
              <a:lnSpc>
                <a:spcPct val="200000"/>
              </a:lnSpc>
              <a:spcBef>
                <a:spcPts val="0"/>
              </a:spcBef>
              <a:spcAft>
                <a:spcPts val="0"/>
              </a:spcAft>
              <a:buClr>
                <a:srgbClr val="FFFFFF"/>
              </a:buClr>
              <a:buSzPts val="1500"/>
              <a:buChar char="●"/>
            </a:pPr>
            <a:r>
              <a:rPr b="1" lang="en" sz="1500">
                <a:solidFill>
                  <a:srgbClr val="FFFFFF"/>
                </a:solidFill>
              </a:rPr>
              <a:t>Add </a:t>
            </a:r>
            <a:r>
              <a:rPr b="1" lang="en" sz="1500">
                <a:solidFill>
                  <a:srgbClr val="00FFFF"/>
                </a:solidFill>
              </a:rPr>
              <a:t>multi-language support</a:t>
            </a:r>
            <a:r>
              <a:rPr b="1" lang="en" sz="1500">
                <a:solidFill>
                  <a:srgbClr val="FFFFFF"/>
                </a:solidFill>
              </a:rPr>
              <a:t> to increase </a:t>
            </a:r>
            <a:r>
              <a:rPr b="1" lang="en" sz="1500">
                <a:solidFill>
                  <a:srgbClr val="00FFFF"/>
                </a:solidFill>
              </a:rPr>
              <a:t>accessibility</a:t>
            </a:r>
            <a:r>
              <a:rPr b="1" lang="en" sz="1500">
                <a:solidFill>
                  <a:srgbClr val="FFFFFF"/>
                </a:solidFill>
              </a:rPr>
              <a:t>.</a:t>
            </a:r>
            <a:endParaRPr b="1" sz="1500">
              <a:solidFill>
                <a:srgbClr val="FFFFFF"/>
              </a:solidFill>
            </a:endParaRPr>
          </a:p>
          <a:p>
            <a:pPr indent="-323850" lvl="0" marL="457200" rtl="0" algn="l">
              <a:lnSpc>
                <a:spcPct val="200000"/>
              </a:lnSpc>
              <a:spcBef>
                <a:spcPts val="0"/>
              </a:spcBef>
              <a:spcAft>
                <a:spcPts val="0"/>
              </a:spcAft>
              <a:buClr>
                <a:srgbClr val="FFFFFF"/>
              </a:buClr>
              <a:buSzPts val="1500"/>
              <a:buChar char="●"/>
            </a:pPr>
            <a:r>
              <a:rPr b="1" lang="en" sz="1500">
                <a:solidFill>
                  <a:srgbClr val="FFFFFF"/>
                </a:solidFill>
              </a:rPr>
              <a:t>Add the ability to report incidents at locations that are </a:t>
            </a:r>
            <a:r>
              <a:rPr b="1" lang="en" sz="1500">
                <a:solidFill>
                  <a:srgbClr val="00FFFF"/>
                </a:solidFill>
              </a:rPr>
              <a:t>not only at a user’s current location</a:t>
            </a:r>
            <a:endParaRPr b="1" sz="1500">
              <a:solidFill>
                <a:srgbClr val="00FFFF"/>
              </a:solidFill>
            </a:endParaRPr>
          </a:p>
          <a:p>
            <a:pPr indent="-323850" lvl="0" marL="457200" rtl="0" algn="l">
              <a:lnSpc>
                <a:spcPct val="200000"/>
              </a:lnSpc>
              <a:spcBef>
                <a:spcPts val="0"/>
              </a:spcBef>
              <a:spcAft>
                <a:spcPts val="0"/>
              </a:spcAft>
              <a:buSzPts val="1500"/>
              <a:buChar char="●"/>
            </a:pPr>
            <a:r>
              <a:rPr b="1" lang="en" sz="1500"/>
              <a:t>Add a </a:t>
            </a:r>
            <a:r>
              <a:rPr b="1" lang="en" sz="1500">
                <a:solidFill>
                  <a:srgbClr val="00FFFF"/>
                </a:solidFill>
              </a:rPr>
              <a:t>point system for succ</a:t>
            </a:r>
            <a:r>
              <a:rPr b="1" lang="en" sz="1500">
                <a:solidFill>
                  <a:srgbClr val="00FFFF"/>
                </a:solidFill>
              </a:rPr>
              <a:t>essful and verified reports</a:t>
            </a:r>
            <a:endParaRPr b="1" sz="1500">
              <a:solidFill>
                <a:srgbClr val="00FFFF"/>
              </a:solidFill>
            </a:endParaRPr>
          </a:p>
          <a:p>
            <a:pPr indent="-323850" lvl="1" marL="914400" rtl="0" algn="l">
              <a:lnSpc>
                <a:spcPct val="200000"/>
              </a:lnSpc>
              <a:spcBef>
                <a:spcPts val="0"/>
              </a:spcBef>
              <a:spcAft>
                <a:spcPts val="0"/>
              </a:spcAft>
              <a:buSzPts val="1500"/>
              <a:buChar char="○"/>
            </a:pPr>
            <a:r>
              <a:rPr b="1" lang="en" sz="1500"/>
              <a:t>help </a:t>
            </a:r>
            <a:r>
              <a:rPr b="1" lang="en" sz="1500">
                <a:solidFill>
                  <a:srgbClr val="00FFFF"/>
                </a:solidFill>
              </a:rPr>
              <a:t>market</a:t>
            </a:r>
            <a:r>
              <a:rPr b="1" lang="en" sz="1500"/>
              <a:t>  the app</a:t>
            </a:r>
            <a:endParaRPr b="1" sz="1500"/>
          </a:p>
          <a:p>
            <a:pPr indent="-323850" lvl="0" marL="457200" rtl="0" algn="l">
              <a:lnSpc>
                <a:spcPct val="200000"/>
              </a:lnSpc>
              <a:spcBef>
                <a:spcPts val="0"/>
              </a:spcBef>
              <a:spcAft>
                <a:spcPts val="0"/>
              </a:spcAft>
              <a:buSzPts val="1500"/>
              <a:buChar char="●"/>
            </a:pPr>
            <a:r>
              <a:rPr b="1" lang="en" sz="1500"/>
              <a:t>Allow users to subscribe to </a:t>
            </a:r>
            <a:r>
              <a:rPr b="1" lang="en" sz="1500">
                <a:solidFill>
                  <a:srgbClr val="00FFFF"/>
                </a:solidFill>
              </a:rPr>
              <a:t>notifications</a:t>
            </a:r>
            <a:endParaRPr b="1" sz="1500">
              <a:solidFill>
                <a:srgbClr val="00FFFF"/>
              </a:solidFill>
            </a:endParaRPr>
          </a:p>
          <a:p>
            <a:pPr indent="-323850" lvl="0" marL="457200" rtl="0" algn="l">
              <a:lnSpc>
                <a:spcPct val="200000"/>
              </a:lnSpc>
              <a:spcBef>
                <a:spcPts val="0"/>
              </a:spcBef>
              <a:spcAft>
                <a:spcPts val="0"/>
              </a:spcAft>
              <a:buClr>
                <a:srgbClr val="FFFFFF"/>
              </a:buClr>
              <a:buSzPts val="1500"/>
              <a:buChar char="●"/>
            </a:pPr>
            <a:r>
              <a:rPr b="1" lang="en" sz="1500">
                <a:solidFill>
                  <a:srgbClr val="FFFFFF"/>
                </a:solidFill>
              </a:rPr>
              <a:t>Extend functionality to </a:t>
            </a:r>
            <a:r>
              <a:rPr b="1" lang="en" sz="1500">
                <a:solidFill>
                  <a:srgbClr val="00FFFF"/>
                </a:solidFill>
              </a:rPr>
              <a:t>other cities</a:t>
            </a:r>
            <a:r>
              <a:rPr b="1" lang="en" sz="1500">
                <a:solidFill>
                  <a:srgbClr val="FFFFFF"/>
                </a:solidFill>
              </a:rPr>
              <a:t> with 311 APIs</a:t>
            </a:r>
            <a:endParaRPr b="1" sz="1500">
              <a:solidFill>
                <a:srgbClr val="FFFFFF"/>
              </a:solidFill>
            </a:endParaRPr>
          </a:p>
          <a:p>
            <a:pPr indent="0" lvl="0" marL="914400" rtl="0" algn="l">
              <a:spcBef>
                <a:spcPts val="1600"/>
              </a:spcBef>
              <a:spcAft>
                <a:spcPts val="1600"/>
              </a:spcAft>
              <a:buNone/>
            </a:pPr>
            <a:r>
              <a:t/>
            </a:r>
            <a:endParaRPr b="1" sz="1600">
              <a:solidFill>
                <a:srgbClr val="00FFFF"/>
              </a:solidFill>
            </a:endParaRPr>
          </a:p>
        </p:txBody>
      </p:sp>
      <p:pic>
        <p:nvPicPr>
          <p:cNvPr id="288" name="Google Shape;288;p39"/>
          <p:cNvPicPr preferRelativeResize="0"/>
          <p:nvPr/>
        </p:nvPicPr>
        <p:blipFill>
          <a:blip r:embed="rId3">
            <a:alphaModFix/>
          </a:blip>
          <a:stretch>
            <a:fillRect/>
          </a:stretch>
        </p:blipFill>
        <p:spPr>
          <a:xfrm>
            <a:off x="5876275" y="3111800"/>
            <a:ext cx="3071825" cy="1802975"/>
          </a:xfrm>
          <a:prstGeom prst="rect">
            <a:avLst/>
          </a:prstGeom>
          <a:noFill/>
          <a:ln>
            <a:noFill/>
          </a:ln>
        </p:spPr>
      </p:pic>
      <p:pic>
        <p:nvPicPr>
          <p:cNvPr id="289" name="Google Shape;289;p39"/>
          <p:cNvPicPr preferRelativeResize="0"/>
          <p:nvPr/>
        </p:nvPicPr>
        <p:blipFill>
          <a:blip r:embed="rId4">
            <a:alphaModFix/>
          </a:blip>
          <a:stretch>
            <a:fillRect/>
          </a:stretch>
        </p:blipFill>
        <p:spPr>
          <a:xfrm>
            <a:off x="7180658" y="71425"/>
            <a:ext cx="1432850" cy="23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3" name="Shape 293"/>
        <p:cNvGrpSpPr/>
        <p:nvPr/>
      </p:nvGrpSpPr>
      <p:grpSpPr>
        <a:xfrm>
          <a:off x="0" y="0"/>
          <a:ext cx="0" cy="0"/>
          <a:chOff x="0" y="0"/>
          <a:chExt cx="0" cy="0"/>
        </a:xfrm>
      </p:grpSpPr>
      <p:sp>
        <p:nvSpPr>
          <p:cNvPr id="294" name="Google Shape;294;p40"/>
          <p:cNvSpPr txBox="1"/>
          <p:nvPr>
            <p:ph type="title"/>
          </p:nvPr>
        </p:nvSpPr>
        <p:spPr>
          <a:xfrm>
            <a:off x="2251000" y="219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Test out the app yourself!</a:t>
            </a:r>
            <a:endParaRPr b="1">
              <a:solidFill>
                <a:schemeClr val="dk1"/>
              </a:solidFill>
            </a:endParaRPr>
          </a:p>
        </p:txBody>
      </p:sp>
      <p:sp>
        <p:nvSpPr>
          <p:cNvPr id="295" name="Google Shape;295;p40"/>
          <p:cNvSpPr txBox="1"/>
          <p:nvPr>
            <p:ph idx="1" type="body"/>
          </p:nvPr>
        </p:nvSpPr>
        <p:spPr>
          <a:xfrm>
            <a:off x="192771" y="1600375"/>
            <a:ext cx="2412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Please download Expo on your iOS or Android device and scan this QR code.</a:t>
            </a:r>
            <a:endParaRPr>
              <a:solidFill>
                <a:schemeClr val="dk1"/>
              </a:solidFill>
            </a:endParaRPr>
          </a:p>
        </p:txBody>
      </p:sp>
      <p:pic>
        <p:nvPicPr>
          <p:cNvPr id="296" name="Google Shape;296;p40"/>
          <p:cNvPicPr preferRelativeResize="0"/>
          <p:nvPr/>
        </p:nvPicPr>
        <p:blipFill>
          <a:blip r:embed="rId3">
            <a:alphaModFix/>
          </a:blip>
          <a:stretch>
            <a:fillRect/>
          </a:stretch>
        </p:blipFill>
        <p:spPr>
          <a:xfrm>
            <a:off x="2740301" y="1002021"/>
            <a:ext cx="3663400" cy="372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1052550" y="3030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FFFF"/>
                </a:solidFill>
              </a:rPr>
              <a:t>Contact Information</a:t>
            </a:r>
            <a:endParaRPr b="1">
              <a:solidFill>
                <a:srgbClr val="00FFFF"/>
              </a:solidFill>
            </a:endParaRPr>
          </a:p>
        </p:txBody>
      </p:sp>
      <p:sp>
        <p:nvSpPr>
          <p:cNvPr id="302" name="Google Shape;302;p41"/>
          <p:cNvSpPr txBox="1"/>
          <p:nvPr>
            <p:ph idx="1" type="body"/>
          </p:nvPr>
        </p:nvSpPr>
        <p:spPr>
          <a:xfrm>
            <a:off x="1074588" y="919200"/>
            <a:ext cx="4649100" cy="40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Project Title: Seagull Security</a:t>
            </a:r>
            <a:endParaRPr b="1" sz="1800"/>
          </a:p>
          <a:p>
            <a:pPr indent="0" lvl="0" marL="0" rtl="0" algn="l">
              <a:spcBef>
                <a:spcPts val="1600"/>
              </a:spcBef>
              <a:spcAft>
                <a:spcPts val="0"/>
              </a:spcAft>
              <a:buNone/>
            </a:pPr>
            <a:r>
              <a:rPr b="1" lang="en" sz="1800"/>
              <a:t>School: Staten Island Technical High School</a:t>
            </a:r>
            <a:endParaRPr b="1" sz="1800"/>
          </a:p>
          <a:p>
            <a:pPr indent="0" lvl="0" marL="0" rtl="0" algn="l">
              <a:spcBef>
                <a:spcPts val="1600"/>
              </a:spcBef>
              <a:spcAft>
                <a:spcPts val="0"/>
              </a:spcAft>
              <a:buNone/>
            </a:pPr>
            <a:r>
              <a:rPr b="1" lang="en" sz="1400">
                <a:solidFill>
                  <a:srgbClr val="FFFFFF"/>
                </a:solidFill>
                <a:latin typeface="Arial"/>
                <a:ea typeface="Arial"/>
                <a:cs typeface="Arial"/>
                <a:sym typeface="Arial"/>
              </a:rPr>
              <a:t>Address:</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485 Clawson Street</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Staten Island, NY 10306</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Phone:</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(718) 667-3222</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Fax:</a:t>
            </a:r>
            <a:endParaRPr b="1" sz="14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(718) 987-5872</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b="1"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FFFFFF"/>
                </a:solidFill>
              </a:rPr>
              <a:t>Our Teacher: Dr. Joseph Frusci</a:t>
            </a:r>
            <a:endParaRPr b="1" sz="1400">
              <a:solidFill>
                <a:srgbClr val="FFFFFF"/>
              </a:solidFill>
            </a:endParaRPr>
          </a:p>
          <a:p>
            <a:pPr indent="0" lvl="0" marL="0" rtl="0" algn="l">
              <a:lnSpc>
                <a:spcPct val="100000"/>
              </a:lnSpc>
              <a:spcBef>
                <a:spcPts val="0"/>
              </a:spcBef>
              <a:spcAft>
                <a:spcPts val="0"/>
              </a:spcAft>
              <a:buNone/>
            </a:pPr>
            <a:r>
              <a:rPr b="1" lang="en" sz="1400">
                <a:solidFill>
                  <a:srgbClr val="FFFFFF"/>
                </a:solidFill>
              </a:rPr>
              <a:t>joseph.frusci@sitechhs.com</a:t>
            </a:r>
            <a:endParaRPr sz="1800"/>
          </a:p>
        </p:txBody>
      </p:sp>
      <p:pic>
        <p:nvPicPr>
          <p:cNvPr id="303" name="Google Shape;303;p41"/>
          <p:cNvPicPr preferRelativeResize="0"/>
          <p:nvPr/>
        </p:nvPicPr>
        <p:blipFill>
          <a:blip r:embed="rId3">
            <a:alphaModFix/>
          </a:blip>
          <a:stretch>
            <a:fillRect/>
          </a:stretch>
        </p:blipFill>
        <p:spPr>
          <a:xfrm>
            <a:off x="3648763" y="3619400"/>
            <a:ext cx="1260300" cy="1260300"/>
          </a:xfrm>
          <a:prstGeom prst="roundRect">
            <a:avLst>
              <a:gd fmla="val 16667" name="adj"/>
            </a:avLst>
          </a:prstGeom>
          <a:noFill/>
          <a:ln>
            <a:noFill/>
          </a:ln>
          <a:effectLst>
            <a:outerShdw blurRad="57150" rotWithShape="0" algn="bl" dir="5400000" dist="19050">
              <a:srgbClr val="000000">
                <a:alpha val="50000"/>
              </a:srgbClr>
            </a:outerShdw>
          </a:effectLst>
        </p:spPr>
      </p:pic>
      <p:sp>
        <p:nvSpPr>
          <p:cNvPr id="304" name="Google Shape;304;p41"/>
          <p:cNvSpPr txBox="1"/>
          <p:nvPr/>
        </p:nvSpPr>
        <p:spPr>
          <a:xfrm>
            <a:off x="4651175" y="2546850"/>
            <a:ext cx="4210800" cy="25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618000" y="333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Citations:</a:t>
            </a:r>
            <a:endParaRPr b="1">
              <a:solidFill>
                <a:srgbClr val="00FFFF"/>
              </a:solidFill>
            </a:endParaRPr>
          </a:p>
        </p:txBody>
      </p:sp>
      <p:sp>
        <p:nvSpPr>
          <p:cNvPr id="310" name="Google Shape;310;p42"/>
          <p:cNvSpPr txBox="1"/>
          <p:nvPr>
            <p:ph idx="1" type="body"/>
          </p:nvPr>
        </p:nvSpPr>
        <p:spPr>
          <a:xfrm>
            <a:off x="1098300" y="911250"/>
            <a:ext cx="7038900" cy="3569100"/>
          </a:xfrm>
          <a:prstGeom prst="rect">
            <a:avLst/>
          </a:prstGeom>
        </p:spPr>
        <p:txBody>
          <a:bodyPr anchorCtr="0" anchor="t" bIns="91425" lIns="91425" spcFirstLastPara="1" rIns="91425" wrap="square" tIns="91425">
            <a:noAutofit/>
          </a:bodyPr>
          <a:lstStyle/>
          <a:p>
            <a:pPr indent="0" lvl="0" marL="0" rtl="0" algn="l">
              <a:lnSpc>
                <a:spcPct val="147272"/>
              </a:lnSpc>
              <a:spcBef>
                <a:spcPts val="0"/>
              </a:spcBef>
              <a:spcAft>
                <a:spcPts val="0"/>
              </a:spcAft>
              <a:buNone/>
            </a:pPr>
            <a:r>
              <a:rPr b="1" lang="en" sz="1400">
                <a:solidFill>
                  <a:srgbClr val="FFFFFF"/>
                </a:solidFill>
                <a:latin typeface="Times New Roman"/>
                <a:ea typeface="Times New Roman"/>
                <a:cs typeface="Times New Roman"/>
                <a:sym typeface="Times New Roman"/>
              </a:rPr>
              <a:t>What is 311 Data and Why is it Important? (2018, March 20). Retrieved from </a:t>
            </a:r>
            <a:r>
              <a:rPr b="1" lang="en" sz="1400" u="sng">
                <a:solidFill>
                  <a:schemeClr val="hlink"/>
                </a:solidFill>
                <a:latin typeface="Times New Roman"/>
                <a:ea typeface="Times New Roman"/>
                <a:cs typeface="Times New Roman"/>
                <a:sym typeface="Times New Roman"/>
                <a:hlinkClick r:id="rId3"/>
              </a:rPr>
              <a:t>https://streamdata.io/blog/311-data-important/</a:t>
            </a:r>
            <a:endParaRPr b="1" sz="14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rPr b="1" lang="en" sz="1400">
                <a:solidFill>
                  <a:srgbClr val="FFFFFF"/>
                </a:solidFill>
                <a:latin typeface="Times New Roman"/>
                <a:ea typeface="Times New Roman"/>
                <a:cs typeface="Times New Roman"/>
                <a:sym typeface="Times New Roman"/>
              </a:rPr>
              <a:t>Calgary, O. (n.d.). Retrieved from </a:t>
            </a:r>
            <a:r>
              <a:rPr b="1" lang="en" sz="1400" u="sng">
                <a:solidFill>
                  <a:schemeClr val="hlink"/>
                </a:solidFill>
                <a:latin typeface="Times New Roman"/>
                <a:ea typeface="Times New Roman"/>
                <a:cs typeface="Times New Roman"/>
                <a:sym typeface="Times New Roman"/>
                <a:hlinkClick r:id="rId4"/>
              </a:rPr>
              <a:t>https://nycopendata.socrata.com/Social-Services/311-Service-Requests-from-2010-to-Present/erm2-nwe9</a:t>
            </a:r>
            <a:endParaRPr b="1" sz="14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rPr b="1" lang="en" sz="1400">
                <a:solidFill>
                  <a:srgbClr val="FFFFFF"/>
                </a:solidFill>
                <a:latin typeface="Times New Roman"/>
                <a:ea typeface="Times New Roman"/>
                <a:cs typeface="Times New Roman"/>
                <a:sym typeface="Times New Roman"/>
              </a:rPr>
              <a:t>Mental Health Roadmap. (n.d.). Retrieved from </a:t>
            </a:r>
            <a:r>
              <a:rPr b="1" lang="en" sz="1400" u="sng">
                <a:solidFill>
                  <a:schemeClr val="hlink"/>
                </a:solidFill>
                <a:latin typeface="Times New Roman"/>
                <a:ea typeface="Times New Roman"/>
                <a:cs typeface="Times New Roman"/>
                <a:sym typeface="Times New Roman"/>
                <a:hlinkClick r:id="rId5"/>
              </a:rPr>
              <a:t>https://thrivenyc.cityofnewyork.us/</a:t>
            </a:r>
            <a:endParaRPr b="1" sz="14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rPr b="1" lang="en" sz="1400">
                <a:solidFill>
                  <a:srgbClr val="FFFFFF"/>
                </a:solidFill>
                <a:latin typeface="Times New Roman"/>
                <a:ea typeface="Times New Roman"/>
                <a:cs typeface="Times New Roman"/>
                <a:sym typeface="Times New Roman"/>
              </a:rPr>
              <a:t>(n.d.). Retrieved from </a:t>
            </a:r>
            <a:r>
              <a:rPr b="1" lang="en" sz="1400" u="sng">
                <a:solidFill>
                  <a:schemeClr val="hlink"/>
                </a:solidFill>
                <a:latin typeface="Times New Roman"/>
                <a:ea typeface="Times New Roman"/>
                <a:cs typeface="Times New Roman"/>
                <a:sym typeface="Times New Roman"/>
                <a:hlinkClick r:id="rId6"/>
              </a:rPr>
              <a:t>https://www1.nyc.gov/311/</a:t>
            </a:r>
            <a:endParaRPr b="1" sz="14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rPr b="1" lang="en" sz="1400">
                <a:solidFill>
                  <a:srgbClr val="FFFFFF"/>
                </a:solidFill>
                <a:latin typeface="Times New Roman"/>
                <a:ea typeface="Times New Roman"/>
                <a:cs typeface="Times New Roman"/>
                <a:sym typeface="Times New Roman"/>
              </a:rPr>
              <a:t>Ca</a:t>
            </a:r>
            <a:r>
              <a:rPr b="1" lang="en" sz="1200">
                <a:solidFill>
                  <a:srgbClr val="FFFFFF"/>
                </a:solidFill>
                <a:latin typeface="Times New Roman"/>
                <a:ea typeface="Times New Roman"/>
                <a:cs typeface="Times New Roman"/>
                <a:sym typeface="Times New Roman"/>
              </a:rPr>
              <a:t>lgary, O. (n.d.). Categories. Retrieved from </a:t>
            </a:r>
            <a:r>
              <a:rPr b="1" lang="en" sz="1200" u="sng">
                <a:solidFill>
                  <a:schemeClr val="hlink"/>
                </a:solidFill>
                <a:latin typeface="Times New Roman"/>
                <a:ea typeface="Times New Roman"/>
                <a:cs typeface="Times New Roman"/>
                <a:sym typeface="Times New Roman"/>
                <a:hlinkClick r:id="rId7"/>
              </a:rPr>
              <a:t>https://data.cityofnewyork.us/browse?q=Location</a:t>
            </a:r>
            <a:endParaRPr b="1" sz="12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rPr lang="en" sz="1200">
                <a:solidFill>
                  <a:srgbClr val="FFFFFF"/>
                </a:solidFill>
                <a:latin typeface="Times New Roman"/>
                <a:ea typeface="Times New Roman"/>
                <a:cs typeface="Times New Roman"/>
                <a:sym typeface="Times New Roman"/>
              </a:rPr>
              <a:t>[]. (n.d.). What Is 311? Retrieved from </a:t>
            </a:r>
            <a:r>
              <a:rPr lang="en" sz="1200" u="sng">
                <a:solidFill>
                  <a:schemeClr val="hlink"/>
                </a:solidFill>
                <a:latin typeface="Times New Roman"/>
                <a:ea typeface="Times New Roman"/>
                <a:cs typeface="Times New Roman"/>
                <a:sym typeface="Times New Roman"/>
                <a:hlinkClick r:id="rId8"/>
              </a:rPr>
              <a:t>https://www.govtech.com/dc/What-is-311.html</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(API Link: https://data.cityofnewyork.us/resource/fhrw-4uyv.json?)</a:t>
            </a:r>
            <a:endParaRPr sz="1200">
              <a:solidFill>
                <a:srgbClr val="FFFFFF"/>
              </a:solidFill>
              <a:latin typeface="Times New Roman"/>
              <a:ea typeface="Times New Roman"/>
              <a:cs typeface="Times New Roman"/>
              <a:sym typeface="Times New Roman"/>
            </a:endParaRPr>
          </a:p>
          <a:p>
            <a:pPr indent="0" lvl="0" marL="0" rtl="0" algn="l">
              <a:lnSpc>
                <a:spcPct val="147272"/>
              </a:lnSpc>
              <a:spcBef>
                <a:spcPts val="16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47272"/>
              </a:lnSpc>
              <a:spcBef>
                <a:spcPts val="0"/>
              </a:spcBef>
              <a:spcAft>
                <a:spcPts val="0"/>
              </a:spcAft>
              <a:buNone/>
            </a:pPr>
            <a:r>
              <a:t/>
            </a:r>
            <a:endParaRPr b="1"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49300" y="245275"/>
            <a:ext cx="91440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t>Introducing</a:t>
            </a:r>
            <a:r>
              <a:rPr b="1" lang="en" sz="4300"/>
              <a:t> Seagull Security</a:t>
            </a:r>
            <a:endParaRPr b="1" sz="4300" u="sng"/>
          </a:p>
        </p:txBody>
      </p:sp>
      <p:sp>
        <p:nvSpPr>
          <p:cNvPr id="191" name="Google Shape;191;p26"/>
          <p:cNvSpPr txBox="1"/>
          <p:nvPr>
            <p:ph idx="1" type="body"/>
          </p:nvPr>
        </p:nvSpPr>
        <p:spPr>
          <a:xfrm>
            <a:off x="118975" y="1235925"/>
            <a:ext cx="4782000" cy="41931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sz="3000"/>
              <a:t>Seagull Security is a</a:t>
            </a:r>
            <a:r>
              <a:rPr b="1" lang="en" sz="3000">
                <a:solidFill>
                  <a:srgbClr val="00FFFF"/>
                </a:solidFill>
              </a:rPr>
              <a:t> mobile app</a:t>
            </a:r>
            <a:r>
              <a:rPr b="1" lang="en" sz="3000"/>
              <a:t> that allows residents to </a:t>
            </a:r>
            <a:r>
              <a:rPr b="1" lang="en" sz="3000">
                <a:solidFill>
                  <a:srgbClr val="00FFFF"/>
                </a:solidFill>
              </a:rPr>
              <a:t>make reports</a:t>
            </a:r>
            <a:r>
              <a:rPr b="1" lang="en" sz="3000"/>
              <a:t> and notify the city of issues relevant to them and to </a:t>
            </a:r>
            <a:r>
              <a:rPr b="1" lang="en" sz="3000">
                <a:solidFill>
                  <a:srgbClr val="00FFFF"/>
                </a:solidFill>
              </a:rPr>
              <a:t>view nearby incidents</a:t>
            </a:r>
            <a:r>
              <a:rPr b="1" lang="en" sz="3000"/>
              <a:t>.</a:t>
            </a:r>
            <a:endParaRPr b="1" sz="3000"/>
          </a:p>
          <a:p>
            <a:pPr indent="0" lvl="0" marL="457200" rtl="0" algn="l">
              <a:spcBef>
                <a:spcPts val="1600"/>
              </a:spcBef>
              <a:spcAft>
                <a:spcPts val="1600"/>
              </a:spcAft>
              <a:buNone/>
            </a:pPr>
            <a:r>
              <a:t/>
            </a:r>
            <a:endParaRPr b="1" sz="2400">
              <a:solidFill>
                <a:srgbClr val="00FFFF"/>
              </a:solidFill>
            </a:endParaRPr>
          </a:p>
        </p:txBody>
      </p:sp>
      <p:sp>
        <p:nvSpPr>
          <p:cNvPr id="192" name="Google Shape;192;p26"/>
          <p:cNvSpPr txBox="1"/>
          <p:nvPr/>
        </p:nvSpPr>
        <p:spPr>
          <a:xfrm>
            <a:off x="2511300" y="933475"/>
            <a:ext cx="41214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FFFF"/>
                </a:solidFill>
                <a:latin typeface="Lato"/>
                <a:ea typeface="Lato"/>
                <a:cs typeface="Lato"/>
                <a:sym typeface="Lato"/>
              </a:rPr>
              <a:t>Challenge Statement</a:t>
            </a:r>
            <a:endParaRPr b="1" sz="1800">
              <a:solidFill>
                <a:srgbClr val="00FFFF"/>
              </a:solidFill>
              <a:latin typeface="Lato"/>
              <a:ea typeface="Lato"/>
              <a:cs typeface="Lato"/>
              <a:sym typeface="Lato"/>
            </a:endParaRPr>
          </a:p>
        </p:txBody>
      </p:sp>
      <p:pic>
        <p:nvPicPr>
          <p:cNvPr id="193" name="Google Shape;193;p26"/>
          <p:cNvPicPr preferRelativeResize="0"/>
          <p:nvPr/>
        </p:nvPicPr>
        <p:blipFill>
          <a:blip r:embed="rId3">
            <a:alphaModFix/>
          </a:blip>
          <a:stretch>
            <a:fillRect/>
          </a:stretch>
        </p:blipFill>
        <p:spPr>
          <a:xfrm>
            <a:off x="4901125" y="1648250"/>
            <a:ext cx="4121400" cy="23784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165600" y="2911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rPr>
              <a:t>Features</a:t>
            </a:r>
            <a:endParaRPr b="1" sz="3600">
              <a:solidFill>
                <a:srgbClr val="FFFFFF"/>
              </a:solidFill>
            </a:endParaRPr>
          </a:p>
        </p:txBody>
      </p:sp>
      <p:sp>
        <p:nvSpPr>
          <p:cNvPr id="199" name="Google Shape;199;p27"/>
          <p:cNvSpPr txBox="1"/>
          <p:nvPr>
            <p:ph idx="1" type="body"/>
          </p:nvPr>
        </p:nvSpPr>
        <p:spPr>
          <a:xfrm>
            <a:off x="0" y="1039375"/>
            <a:ext cx="5701500" cy="4104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2000">
                <a:solidFill>
                  <a:srgbClr val="00FFFF"/>
                </a:solidFill>
              </a:rPr>
              <a:t>Google Maps support</a:t>
            </a:r>
            <a:r>
              <a:rPr b="1" lang="en" sz="2000"/>
              <a:t> for fast real-time tracking for any situation, accident or otherwise</a:t>
            </a:r>
            <a:endParaRPr b="1" sz="2000"/>
          </a:p>
          <a:p>
            <a:pPr indent="-355600" lvl="0" marL="457200" rtl="0" algn="l">
              <a:lnSpc>
                <a:spcPct val="150000"/>
              </a:lnSpc>
              <a:spcBef>
                <a:spcPts val="0"/>
              </a:spcBef>
              <a:spcAft>
                <a:spcPts val="0"/>
              </a:spcAft>
              <a:buSzPts val="2000"/>
              <a:buChar char="-"/>
            </a:pPr>
            <a:r>
              <a:rPr b="1" lang="en" sz="2000"/>
              <a:t>Ability to </a:t>
            </a:r>
            <a:r>
              <a:rPr b="1" lang="en" sz="2000">
                <a:solidFill>
                  <a:srgbClr val="00FFFF"/>
                </a:solidFill>
              </a:rPr>
              <a:t>report directly to 311</a:t>
            </a:r>
            <a:r>
              <a:rPr b="1" lang="en" sz="2000"/>
              <a:t> in an efficient way.</a:t>
            </a:r>
            <a:r>
              <a:rPr b="1" lang="en" sz="2000"/>
              <a:t> </a:t>
            </a:r>
            <a:endParaRPr b="1" sz="2000"/>
          </a:p>
          <a:p>
            <a:pPr indent="-355600" lvl="0" marL="457200" rtl="0" algn="l">
              <a:lnSpc>
                <a:spcPct val="150000"/>
              </a:lnSpc>
              <a:spcBef>
                <a:spcPts val="0"/>
              </a:spcBef>
              <a:spcAft>
                <a:spcPts val="0"/>
              </a:spcAft>
              <a:buSzPts val="2000"/>
              <a:buChar char="-"/>
            </a:pPr>
            <a:r>
              <a:rPr b="1" lang="en" sz="2000">
                <a:solidFill>
                  <a:srgbClr val="00FFFF"/>
                </a:solidFill>
              </a:rPr>
              <a:t>Real-time updates </a:t>
            </a:r>
            <a:r>
              <a:rPr b="1" lang="en" sz="2000"/>
              <a:t>for alerts and brand new features in the future.</a:t>
            </a:r>
            <a:endParaRPr b="1" sz="2000"/>
          </a:p>
        </p:txBody>
      </p:sp>
      <p:pic>
        <p:nvPicPr>
          <p:cNvPr id="200" name="Google Shape;200;p27"/>
          <p:cNvPicPr preferRelativeResize="0"/>
          <p:nvPr/>
        </p:nvPicPr>
        <p:blipFill>
          <a:blip r:embed="rId3">
            <a:alphaModFix/>
          </a:blip>
          <a:stretch>
            <a:fillRect/>
          </a:stretch>
        </p:blipFill>
        <p:spPr>
          <a:xfrm>
            <a:off x="6139850" y="2943450"/>
            <a:ext cx="2737200" cy="2052900"/>
          </a:xfrm>
          <a:prstGeom prst="roundRect">
            <a:avLst>
              <a:gd fmla="val 16667" name="adj"/>
            </a:avLst>
          </a:prstGeom>
          <a:noFill/>
          <a:ln>
            <a:noFill/>
          </a:ln>
        </p:spPr>
      </p:pic>
      <p:pic>
        <p:nvPicPr>
          <p:cNvPr id="201" name="Google Shape;201;p27"/>
          <p:cNvPicPr preferRelativeResize="0"/>
          <p:nvPr/>
        </p:nvPicPr>
        <p:blipFill>
          <a:blip r:embed="rId4">
            <a:alphaModFix/>
          </a:blip>
          <a:stretch>
            <a:fillRect/>
          </a:stretch>
        </p:blipFill>
        <p:spPr>
          <a:xfrm>
            <a:off x="6944700" y="383500"/>
            <a:ext cx="1127400" cy="24354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052550" y="1250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Our Impact</a:t>
            </a:r>
            <a:endParaRPr b="1" sz="4800"/>
          </a:p>
        </p:txBody>
      </p:sp>
      <p:sp>
        <p:nvSpPr>
          <p:cNvPr id="207" name="Google Shape;207;p28"/>
          <p:cNvSpPr txBox="1"/>
          <p:nvPr>
            <p:ph idx="1" type="body"/>
          </p:nvPr>
        </p:nvSpPr>
        <p:spPr>
          <a:xfrm>
            <a:off x="0" y="668825"/>
            <a:ext cx="7038900" cy="447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381000" lvl="0" marL="457200" rtl="0" algn="l">
              <a:spcBef>
                <a:spcPts val="0"/>
              </a:spcBef>
              <a:spcAft>
                <a:spcPts val="1600"/>
              </a:spcAft>
              <a:buSzPts val="2400"/>
              <a:buChar char="●"/>
            </a:pPr>
            <a:r>
              <a:rPr b="1" lang="en" sz="2400"/>
              <a:t>The ultimate Impact we expect to have through our project is  to </a:t>
            </a:r>
            <a:r>
              <a:rPr b="1" lang="en" sz="2400">
                <a:solidFill>
                  <a:srgbClr val="00FFFF"/>
                </a:solidFill>
              </a:rPr>
              <a:t>improve the safety and awareness</a:t>
            </a:r>
            <a:r>
              <a:rPr b="1" lang="en" sz="2400"/>
              <a:t> </a:t>
            </a:r>
            <a:r>
              <a:rPr b="1" lang="en" sz="2400">
                <a:solidFill>
                  <a:srgbClr val="00FFFF"/>
                </a:solidFill>
              </a:rPr>
              <a:t>for all New York City residents</a:t>
            </a:r>
            <a:r>
              <a:rPr b="1" lang="en" sz="2400"/>
              <a:t>. We will evaluate our progress by </a:t>
            </a:r>
            <a:r>
              <a:rPr b="1" lang="en" sz="2400">
                <a:solidFill>
                  <a:srgbClr val="00FFFF"/>
                </a:solidFill>
              </a:rPr>
              <a:t>monitoring several data sources which include: Google Analytics, 311 services, app usage, and feedback from residents. </a:t>
            </a:r>
            <a:r>
              <a:rPr b="1" lang="en" sz="2400"/>
              <a:t>We’ll know we are achieving this when New Yorkers </a:t>
            </a:r>
            <a:r>
              <a:rPr b="1" lang="en" sz="2400">
                <a:solidFill>
                  <a:srgbClr val="00FFFF"/>
                </a:solidFill>
              </a:rPr>
              <a:t>trust and rely on the functionality of our 311 app.</a:t>
            </a:r>
            <a:endParaRPr sz="2400">
              <a:solidFill>
                <a:srgbClr val="00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Last Time – Proof of Concept</a:t>
            </a:r>
            <a:endParaRPr b="1"/>
          </a:p>
        </p:txBody>
      </p:sp>
      <p:pic>
        <p:nvPicPr>
          <p:cNvPr id="213" name="Google Shape;213;p29"/>
          <p:cNvPicPr preferRelativeResize="0"/>
          <p:nvPr/>
        </p:nvPicPr>
        <p:blipFill>
          <a:blip r:embed="rId3">
            <a:alphaModFix/>
          </a:blip>
          <a:stretch>
            <a:fillRect/>
          </a:stretch>
        </p:blipFill>
        <p:spPr>
          <a:xfrm>
            <a:off x="895975" y="1496638"/>
            <a:ext cx="1807200" cy="2710826"/>
          </a:xfrm>
          <a:prstGeom prst="rect">
            <a:avLst/>
          </a:prstGeom>
          <a:noFill/>
          <a:ln>
            <a:noFill/>
          </a:ln>
        </p:spPr>
      </p:pic>
      <p:pic>
        <p:nvPicPr>
          <p:cNvPr id="214" name="Google Shape;214;p29" title="5554__build_ 2019-01-16 11-29-04.mp4">
            <a:hlinkClick r:id="rId4"/>
          </p:cNvPr>
          <p:cNvPicPr preferRelativeResize="0"/>
          <p:nvPr/>
        </p:nvPicPr>
        <p:blipFill>
          <a:blip r:embed="rId5">
            <a:alphaModFix/>
          </a:blip>
          <a:stretch>
            <a:fillRect/>
          </a:stretch>
        </p:blipFill>
        <p:spPr>
          <a:xfrm>
            <a:off x="4260100" y="1496638"/>
            <a:ext cx="3546000" cy="265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This Time – Functional Application</a:t>
            </a:r>
            <a:endParaRPr b="1"/>
          </a:p>
        </p:txBody>
      </p:sp>
      <p:sp>
        <p:nvSpPr>
          <p:cNvPr id="220" name="Google Shape;220;p30"/>
          <p:cNvSpPr txBox="1"/>
          <p:nvPr/>
        </p:nvSpPr>
        <p:spPr>
          <a:xfrm>
            <a:off x="1688650" y="922150"/>
            <a:ext cx="4698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https://snack.expo.io/@ericthestein/311-map</a:t>
            </a:r>
            <a:endParaRPr sz="1800">
              <a:latin typeface="Lato"/>
              <a:ea typeface="Lato"/>
              <a:cs typeface="Lato"/>
              <a:sym typeface="Lato"/>
            </a:endParaRPr>
          </a:p>
        </p:txBody>
      </p:sp>
      <p:pic>
        <p:nvPicPr>
          <p:cNvPr id="221" name="Google Shape;221;p30" title="RPReplay_Final1555460233.mp4">
            <a:hlinkClick r:id="rId4"/>
          </p:cNvPr>
          <p:cNvPicPr preferRelativeResize="0"/>
          <p:nvPr/>
        </p:nvPicPr>
        <p:blipFill>
          <a:blip r:embed="rId5">
            <a:alphaModFix/>
          </a:blip>
          <a:stretch>
            <a:fillRect/>
          </a:stretch>
        </p:blipFill>
        <p:spPr>
          <a:xfrm>
            <a:off x="1297500" y="1421263"/>
            <a:ext cx="1694100" cy="3430700"/>
          </a:xfrm>
          <a:prstGeom prst="rect">
            <a:avLst/>
          </a:prstGeom>
          <a:noFill/>
          <a:ln>
            <a:noFill/>
          </a:ln>
        </p:spPr>
      </p:pic>
      <p:pic>
        <p:nvPicPr>
          <p:cNvPr id="222" name="Google Shape;222;p30" title="RPReplay_Final1555460310.mp4">
            <a:hlinkClick r:id="rId6"/>
          </p:cNvPr>
          <p:cNvPicPr preferRelativeResize="0"/>
          <p:nvPr/>
        </p:nvPicPr>
        <p:blipFill>
          <a:blip r:embed="rId5">
            <a:alphaModFix/>
          </a:blip>
          <a:stretch>
            <a:fillRect/>
          </a:stretch>
        </p:blipFill>
        <p:spPr>
          <a:xfrm>
            <a:off x="5470400" y="1421248"/>
            <a:ext cx="1694100" cy="34307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0" y="0"/>
            <a:ext cx="4494900" cy="2941800"/>
          </a:xfrm>
          <a:prstGeom prst="round2DiagRect">
            <a:avLst>
              <a:gd fmla="val 16667" name="adj1"/>
              <a:gd fmla="val 0" name="adj2"/>
            </a:avLst>
          </a:prstGeom>
          <a:noFill/>
          <a:ln>
            <a:noFill/>
          </a:ln>
        </p:spPr>
      </p:pic>
      <p:sp>
        <p:nvSpPr>
          <p:cNvPr id="228" name="Google Shape;228;p31"/>
          <p:cNvSpPr txBox="1"/>
          <p:nvPr/>
        </p:nvSpPr>
        <p:spPr>
          <a:xfrm>
            <a:off x="494100" y="2980575"/>
            <a:ext cx="35067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Comic Sans MS"/>
                <a:ea typeface="Comic Sans MS"/>
                <a:cs typeface="Comic Sans MS"/>
                <a:sym typeface="Comic Sans MS"/>
              </a:rPr>
              <a:t>Before</a:t>
            </a:r>
            <a:endParaRPr b="1" sz="4800">
              <a:solidFill>
                <a:srgbClr val="FFFFFF"/>
              </a:solidFill>
              <a:latin typeface="Comic Sans MS"/>
              <a:ea typeface="Comic Sans MS"/>
              <a:cs typeface="Comic Sans MS"/>
              <a:sym typeface="Comic Sans MS"/>
            </a:endParaRPr>
          </a:p>
        </p:txBody>
      </p:sp>
      <p:sp>
        <p:nvSpPr>
          <p:cNvPr id="229" name="Google Shape;229;p31"/>
          <p:cNvSpPr txBox="1"/>
          <p:nvPr/>
        </p:nvSpPr>
        <p:spPr>
          <a:xfrm>
            <a:off x="5798413" y="708025"/>
            <a:ext cx="27729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Times New Roman"/>
                <a:ea typeface="Times New Roman"/>
                <a:cs typeface="Times New Roman"/>
                <a:sym typeface="Times New Roman"/>
              </a:rPr>
              <a:t>After</a:t>
            </a:r>
            <a:endParaRPr b="1" sz="4800">
              <a:solidFill>
                <a:srgbClr val="FFFFFF"/>
              </a:solidFill>
              <a:latin typeface="Times New Roman"/>
              <a:ea typeface="Times New Roman"/>
              <a:cs typeface="Times New Roman"/>
              <a:sym typeface="Times New Roman"/>
            </a:endParaRPr>
          </a:p>
        </p:txBody>
      </p:sp>
      <p:pic>
        <p:nvPicPr>
          <p:cNvPr id="230" name="Google Shape;230;p31"/>
          <p:cNvPicPr preferRelativeResize="0"/>
          <p:nvPr/>
        </p:nvPicPr>
        <p:blipFill>
          <a:blip r:embed="rId4">
            <a:alphaModFix/>
          </a:blip>
          <a:stretch>
            <a:fillRect/>
          </a:stretch>
        </p:blipFill>
        <p:spPr>
          <a:xfrm>
            <a:off x="5225725" y="1600950"/>
            <a:ext cx="3918300" cy="3542400"/>
          </a:xfrm>
          <a:prstGeom prst="round2DiagRect">
            <a:avLst>
              <a:gd fmla="val 16667" name="adj1"/>
              <a:gd fmla="val 0" name="adj2"/>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 Snippets</a:t>
            </a:r>
            <a:endParaRPr b="1"/>
          </a:p>
        </p:txBody>
      </p:sp>
      <p:pic>
        <p:nvPicPr>
          <p:cNvPr id="236" name="Google Shape;236;p32"/>
          <p:cNvPicPr preferRelativeResize="0"/>
          <p:nvPr/>
        </p:nvPicPr>
        <p:blipFill>
          <a:blip r:embed="rId3">
            <a:alphaModFix/>
          </a:blip>
          <a:stretch>
            <a:fillRect/>
          </a:stretch>
        </p:blipFill>
        <p:spPr>
          <a:xfrm>
            <a:off x="183025" y="1141475"/>
            <a:ext cx="3080400" cy="3874200"/>
          </a:xfrm>
          <a:prstGeom prst="round2DiagRect">
            <a:avLst>
              <a:gd fmla="val 0" name="adj1"/>
              <a:gd fmla="val 0" name="adj2"/>
            </a:avLst>
          </a:prstGeom>
          <a:noFill/>
          <a:ln>
            <a:noFill/>
          </a:ln>
        </p:spPr>
      </p:pic>
      <p:pic>
        <p:nvPicPr>
          <p:cNvPr id="237" name="Google Shape;237;p32"/>
          <p:cNvPicPr preferRelativeResize="0"/>
          <p:nvPr/>
        </p:nvPicPr>
        <p:blipFill>
          <a:blip r:embed="rId4">
            <a:alphaModFix/>
          </a:blip>
          <a:stretch>
            <a:fillRect/>
          </a:stretch>
        </p:blipFill>
        <p:spPr>
          <a:xfrm>
            <a:off x="3501813" y="1077575"/>
            <a:ext cx="2423400" cy="4002000"/>
          </a:xfrm>
          <a:prstGeom prst="round2DiagRect">
            <a:avLst>
              <a:gd fmla="val 0" name="adj1"/>
              <a:gd fmla="val 0" name="adj2"/>
            </a:avLst>
          </a:prstGeom>
          <a:noFill/>
          <a:ln>
            <a:noFill/>
          </a:ln>
        </p:spPr>
      </p:pic>
      <p:pic>
        <p:nvPicPr>
          <p:cNvPr id="238" name="Google Shape;238;p32"/>
          <p:cNvPicPr preferRelativeResize="0"/>
          <p:nvPr/>
        </p:nvPicPr>
        <p:blipFill>
          <a:blip r:embed="rId5">
            <a:alphaModFix/>
          </a:blip>
          <a:stretch>
            <a:fillRect/>
          </a:stretch>
        </p:blipFill>
        <p:spPr>
          <a:xfrm>
            <a:off x="6163625" y="1841625"/>
            <a:ext cx="2760300" cy="2151300"/>
          </a:xfrm>
          <a:prstGeom prst="round2DiagRect">
            <a:avLst>
              <a:gd fmla="val 0" name="adj1"/>
              <a:gd fmla="val 0" name="adj2"/>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059525" y="211900"/>
            <a:ext cx="7435800" cy="10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Montserrat"/>
                <a:ea typeface="Montserrat"/>
                <a:cs typeface="Montserrat"/>
                <a:sym typeface="Montserrat"/>
              </a:rPr>
              <a:t>Designing The App</a:t>
            </a:r>
            <a:endParaRPr b="1" sz="3600">
              <a:solidFill>
                <a:schemeClr val="lt1"/>
              </a:solidFill>
              <a:latin typeface="Montserrat"/>
              <a:ea typeface="Montserrat"/>
              <a:cs typeface="Montserrat"/>
              <a:sym typeface="Montserrat"/>
            </a:endParaRPr>
          </a:p>
        </p:txBody>
      </p:sp>
      <p:sp>
        <p:nvSpPr>
          <p:cNvPr id="244" name="Google Shape;244;p33"/>
          <p:cNvSpPr txBox="1"/>
          <p:nvPr/>
        </p:nvSpPr>
        <p:spPr>
          <a:xfrm>
            <a:off x="3332675" y="1125575"/>
            <a:ext cx="5663700" cy="4017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FFFF"/>
              </a:buClr>
              <a:buSzPts val="2400"/>
              <a:buFont typeface="Lato"/>
              <a:buChar char="●"/>
            </a:pPr>
            <a:r>
              <a:rPr b="1" lang="en" sz="2400">
                <a:solidFill>
                  <a:srgbClr val="00FFFF"/>
                </a:solidFill>
                <a:latin typeface="Lato"/>
                <a:ea typeface="Lato"/>
                <a:cs typeface="Lato"/>
                <a:sym typeface="Lato"/>
              </a:rPr>
              <a:t>Coded</a:t>
            </a:r>
            <a:r>
              <a:rPr b="1" lang="en" sz="2400">
                <a:solidFill>
                  <a:schemeClr val="lt1"/>
                </a:solidFill>
                <a:latin typeface="Lato"/>
                <a:ea typeface="Lato"/>
                <a:cs typeface="Lato"/>
                <a:sym typeface="Lato"/>
              </a:rPr>
              <a:t> in</a:t>
            </a:r>
            <a:r>
              <a:rPr b="1" lang="en" sz="2400">
                <a:solidFill>
                  <a:srgbClr val="00FFFF"/>
                </a:solidFill>
                <a:latin typeface="Lato"/>
                <a:ea typeface="Lato"/>
                <a:cs typeface="Lato"/>
                <a:sym typeface="Lato"/>
              </a:rPr>
              <a:t> React Native</a:t>
            </a:r>
            <a:endParaRPr b="1" sz="2400">
              <a:solidFill>
                <a:srgbClr val="00FFFF"/>
              </a:solidFill>
              <a:latin typeface="Lato"/>
              <a:ea typeface="Lato"/>
              <a:cs typeface="Lato"/>
              <a:sym typeface="Lato"/>
            </a:endParaRPr>
          </a:p>
          <a:p>
            <a:pPr indent="-381000" lvl="1" marL="914400" rtl="0" algn="l">
              <a:lnSpc>
                <a:spcPct val="115000"/>
              </a:lnSpc>
              <a:spcBef>
                <a:spcPts val="0"/>
              </a:spcBef>
              <a:spcAft>
                <a:spcPts val="0"/>
              </a:spcAft>
              <a:buClr>
                <a:srgbClr val="00FFFF"/>
              </a:buClr>
              <a:buSzPts val="2400"/>
              <a:buFont typeface="Lato"/>
              <a:buChar char="○"/>
            </a:pPr>
            <a:r>
              <a:rPr b="1" lang="en" sz="2400">
                <a:solidFill>
                  <a:srgbClr val="00FFFF"/>
                </a:solidFill>
                <a:latin typeface="Lato"/>
                <a:ea typeface="Lato"/>
                <a:cs typeface="Lato"/>
                <a:sym typeface="Lato"/>
              </a:rPr>
              <a:t>JavaScript</a:t>
            </a:r>
            <a:endParaRPr b="1" sz="2400">
              <a:solidFill>
                <a:srgbClr val="00FFFF"/>
              </a:solidFill>
              <a:latin typeface="Lato"/>
              <a:ea typeface="Lato"/>
              <a:cs typeface="Lato"/>
              <a:sym typeface="Lato"/>
            </a:endParaRPr>
          </a:p>
          <a:p>
            <a:pPr indent="-381000" lvl="1" marL="914400" rtl="0" algn="l">
              <a:lnSpc>
                <a:spcPct val="115000"/>
              </a:lnSpc>
              <a:spcBef>
                <a:spcPts val="0"/>
              </a:spcBef>
              <a:spcAft>
                <a:spcPts val="0"/>
              </a:spcAft>
              <a:buClr>
                <a:srgbClr val="00FFFF"/>
              </a:buClr>
              <a:buSzPts val="2400"/>
              <a:buFont typeface="Lato"/>
              <a:buChar char="○"/>
            </a:pPr>
            <a:r>
              <a:rPr b="1" lang="en" sz="2400">
                <a:solidFill>
                  <a:srgbClr val="00FFFF"/>
                </a:solidFill>
                <a:latin typeface="Lato"/>
                <a:ea typeface="Lato"/>
                <a:cs typeface="Lato"/>
                <a:sym typeface="Lato"/>
              </a:rPr>
              <a:t>HTML</a:t>
            </a:r>
            <a:endParaRPr b="1" sz="2400">
              <a:solidFill>
                <a:srgbClr val="00FFFF"/>
              </a:solidFill>
              <a:latin typeface="Lato"/>
              <a:ea typeface="Lato"/>
              <a:cs typeface="Lato"/>
              <a:sym typeface="Lato"/>
            </a:endParaRPr>
          </a:p>
          <a:p>
            <a:pPr indent="-381000" lvl="0" marL="457200" rtl="0" algn="l">
              <a:lnSpc>
                <a:spcPct val="115000"/>
              </a:lnSpc>
              <a:spcBef>
                <a:spcPts val="0"/>
              </a:spcBef>
              <a:spcAft>
                <a:spcPts val="0"/>
              </a:spcAft>
              <a:buClr>
                <a:srgbClr val="00FFFF"/>
              </a:buClr>
              <a:buSzPts val="2400"/>
              <a:buFont typeface="Lato"/>
              <a:buChar char="●"/>
            </a:pPr>
            <a:r>
              <a:rPr b="1" lang="en" sz="2400">
                <a:solidFill>
                  <a:schemeClr val="lt1"/>
                </a:solidFill>
                <a:latin typeface="Lato"/>
                <a:ea typeface="Lato"/>
                <a:cs typeface="Lato"/>
                <a:sym typeface="Lato"/>
              </a:rPr>
              <a:t>Packaged using</a:t>
            </a:r>
            <a:r>
              <a:rPr b="1" lang="en" sz="2400">
                <a:solidFill>
                  <a:srgbClr val="00FFFF"/>
                </a:solidFill>
                <a:latin typeface="Lato"/>
                <a:ea typeface="Lato"/>
                <a:cs typeface="Lato"/>
                <a:sym typeface="Lato"/>
              </a:rPr>
              <a:t> Expo.io</a:t>
            </a:r>
            <a:endParaRPr b="1" sz="2400">
              <a:solidFill>
                <a:srgbClr val="00FFFF"/>
              </a:solidFill>
              <a:latin typeface="Lato"/>
              <a:ea typeface="Lato"/>
              <a:cs typeface="Lato"/>
              <a:sym typeface="Lato"/>
            </a:endParaRPr>
          </a:p>
          <a:p>
            <a:pPr indent="-381000" lvl="0" marL="457200" rtl="0" algn="l">
              <a:lnSpc>
                <a:spcPct val="115000"/>
              </a:lnSpc>
              <a:spcBef>
                <a:spcPts val="0"/>
              </a:spcBef>
              <a:spcAft>
                <a:spcPts val="0"/>
              </a:spcAft>
              <a:buClr>
                <a:srgbClr val="00FFFF"/>
              </a:buClr>
              <a:buSzPts val="2400"/>
              <a:buFont typeface="Lato"/>
              <a:buChar char="●"/>
            </a:pPr>
            <a:r>
              <a:rPr b="1" lang="en" sz="2400">
                <a:solidFill>
                  <a:schemeClr val="lt1"/>
                </a:solidFill>
                <a:latin typeface="Lato"/>
                <a:ea typeface="Lato"/>
                <a:cs typeface="Lato"/>
                <a:sym typeface="Lato"/>
              </a:rPr>
              <a:t>Uses</a:t>
            </a:r>
            <a:r>
              <a:rPr b="1" lang="en" sz="2400">
                <a:solidFill>
                  <a:srgbClr val="00FFFF"/>
                </a:solidFill>
                <a:latin typeface="Lato"/>
                <a:ea typeface="Lato"/>
                <a:cs typeface="Lato"/>
                <a:sym typeface="Lato"/>
              </a:rPr>
              <a:t> APIs</a:t>
            </a:r>
            <a:endParaRPr b="1" sz="2400">
              <a:solidFill>
                <a:srgbClr val="00FFFF"/>
              </a:solidFill>
              <a:latin typeface="Lato"/>
              <a:ea typeface="Lato"/>
              <a:cs typeface="Lato"/>
              <a:sym typeface="Lato"/>
            </a:endParaRPr>
          </a:p>
          <a:p>
            <a:pPr indent="-381000" lvl="1" marL="914400" rtl="0" algn="l">
              <a:lnSpc>
                <a:spcPct val="115000"/>
              </a:lnSpc>
              <a:spcBef>
                <a:spcPts val="0"/>
              </a:spcBef>
              <a:spcAft>
                <a:spcPts val="0"/>
              </a:spcAft>
              <a:buClr>
                <a:srgbClr val="00FFFF"/>
              </a:buClr>
              <a:buSzPts val="2400"/>
              <a:buFont typeface="Lato"/>
              <a:buChar char="○"/>
            </a:pPr>
            <a:r>
              <a:rPr b="1" lang="en" sz="2400">
                <a:solidFill>
                  <a:srgbClr val="00FFFF"/>
                </a:solidFill>
                <a:latin typeface="Lato"/>
                <a:ea typeface="Lato"/>
                <a:cs typeface="Lato"/>
                <a:sym typeface="Lato"/>
              </a:rPr>
              <a:t>Google Maps</a:t>
            </a:r>
            <a:endParaRPr b="1" sz="2400">
              <a:solidFill>
                <a:srgbClr val="00FFFF"/>
              </a:solidFill>
              <a:latin typeface="Lato"/>
              <a:ea typeface="Lato"/>
              <a:cs typeface="Lato"/>
              <a:sym typeface="Lato"/>
            </a:endParaRPr>
          </a:p>
          <a:p>
            <a:pPr indent="-381000" lvl="1" marL="914400" rtl="0" algn="l">
              <a:lnSpc>
                <a:spcPct val="115000"/>
              </a:lnSpc>
              <a:spcBef>
                <a:spcPts val="0"/>
              </a:spcBef>
              <a:spcAft>
                <a:spcPts val="0"/>
              </a:spcAft>
              <a:buClr>
                <a:srgbClr val="00FFFF"/>
              </a:buClr>
              <a:buSzPts val="2400"/>
              <a:buFont typeface="Lato"/>
              <a:buChar char="○"/>
            </a:pPr>
            <a:r>
              <a:rPr b="1" lang="en" sz="2400">
                <a:solidFill>
                  <a:srgbClr val="00FFFF"/>
                </a:solidFill>
                <a:latin typeface="Lato"/>
                <a:ea typeface="Lato"/>
                <a:cs typeface="Lato"/>
                <a:sym typeface="Lato"/>
              </a:rPr>
              <a:t>311 Open Data </a:t>
            </a:r>
            <a:r>
              <a:rPr b="1" lang="en" sz="2400">
                <a:solidFill>
                  <a:schemeClr val="lt1"/>
                </a:solidFill>
                <a:latin typeface="Lato"/>
                <a:ea typeface="Lato"/>
                <a:cs typeface="Lato"/>
                <a:sym typeface="Lato"/>
              </a:rPr>
              <a:t>(API Link: https://data.cityofnewyork.us/resource/fhrw-4uyv.json?)</a:t>
            </a:r>
            <a:endParaRPr b="1" sz="24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457200" lvl="0" marL="457200" rtl="0" algn="l">
              <a:lnSpc>
                <a:spcPct val="115000"/>
              </a:lnSpc>
              <a:spcBef>
                <a:spcPts val="0"/>
              </a:spcBef>
              <a:spcAft>
                <a:spcPts val="0"/>
              </a:spcAft>
              <a:buNone/>
            </a:pPr>
            <a:r>
              <a:t/>
            </a:r>
            <a:endParaRPr b="1">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1">
              <a:solidFill>
                <a:schemeClr val="lt1"/>
              </a:solidFill>
              <a:latin typeface="Lato"/>
              <a:ea typeface="Lato"/>
              <a:cs typeface="Lato"/>
              <a:sym typeface="Lato"/>
            </a:endParaRPr>
          </a:p>
        </p:txBody>
      </p:sp>
      <p:pic>
        <p:nvPicPr>
          <p:cNvPr id="245" name="Google Shape;245;p33"/>
          <p:cNvPicPr preferRelativeResize="0"/>
          <p:nvPr/>
        </p:nvPicPr>
        <p:blipFill>
          <a:blip r:embed="rId3">
            <a:alphaModFix/>
          </a:blip>
          <a:stretch>
            <a:fillRect/>
          </a:stretch>
        </p:blipFill>
        <p:spPr>
          <a:xfrm>
            <a:off x="-131524" y="1125575"/>
            <a:ext cx="3938070" cy="1357950"/>
          </a:xfrm>
          <a:prstGeom prst="rect">
            <a:avLst/>
          </a:prstGeom>
          <a:noFill/>
          <a:ln>
            <a:noFill/>
          </a:ln>
        </p:spPr>
      </p:pic>
      <p:pic>
        <p:nvPicPr>
          <p:cNvPr id="246" name="Google Shape;246;p33"/>
          <p:cNvPicPr preferRelativeResize="0"/>
          <p:nvPr/>
        </p:nvPicPr>
        <p:blipFill>
          <a:blip r:embed="rId4">
            <a:alphaModFix/>
          </a:blip>
          <a:stretch>
            <a:fillRect/>
          </a:stretch>
        </p:blipFill>
        <p:spPr>
          <a:xfrm>
            <a:off x="231502" y="2571750"/>
            <a:ext cx="3212026" cy="908400"/>
          </a:xfrm>
          <a:prstGeom prst="rect">
            <a:avLst/>
          </a:prstGeom>
          <a:noFill/>
          <a:ln>
            <a:noFill/>
          </a:ln>
        </p:spPr>
      </p:pic>
      <p:pic>
        <p:nvPicPr>
          <p:cNvPr id="247" name="Google Shape;247;p33"/>
          <p:cNvPicPr preferRelativeResize="0"/>
          <p:nvPr/>
        </p:nvPicPr>
        <p:blipFill>
          <a:blip r:embed="rId5">
            <a:alphaModFix/>
          </a:blip>
          <a:stretch>
            <a:fillRect/>
          </a:stretch>
        </p:blipFill>
        <p:spPr>
          <a:xfrm>
            <a:off x="624525" y="3690125"/>
            <a:ext cx="2426100" cy="13587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