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36"/>
  </p:notesMasterIdLst>
  <p:sldIdLst>
    <p:sldId id="304" r:id="rId2"/>
    <p:sldId id="336" r:id="rId3"/>
    <p:sldId id="337" r:id="rId4"/>
    <p:sldId id="339" r:id="rId5"/>
    <p:sldId id="347" r:id="rId6"/>
    <p:sldId id="320" r:id="rId7"/>
    <p:sldId id="340" r:id="rId8"/>
    <p:sldId id="343" r:id="rId9"/>
    <p:sldId id="346" r:id="rId10"/>
    <p:sldId id="354" r:id="rId11"/>
    <p:sldId id="351" r:id="rId12"/>
    <p:sldId id="355" r:id="rId13"/>
    <p:sldId id="352" r:id="rId14"/>
    <p:sldId id="356" r:id="rId15"/>
    <p:sldId id="357" r:id="rId16"/>
    <p:sldId id="342" r:id="rId17"/>
    <p:sldId id="322" r:id="rId18"/>
    <p:sldId id="341" r:id="rId19"/>
    <p:sldId id="350" r:id="rId20"/>
    <p:sldId id="344" r:id="rId21"/>
    <p:sldId id="348" r:id="rId22"/>
    <p:sldId id="368" r:id="rId23"/>
    <p:sldId id="358" r:id="rId24"/>
    <p:sldId id="359" r:id="rId25"/>
    <p:sldId id="364" r:id="rId26"/>
    <p:sldId id="365" r:id="rId27"/>
    <p:sldId id="366" r:id="rId28"/>
    <p:sldId id="362" r:id="rId29"/>
    <p:sldId id="363" r:id="rId30"/>
    <p:sldId id="338" r:id="rId31"/>
    <p:sldId id="321" r:id="rId32"/>
    <p:sldId id="313" r:id="rId33"/>
    <p:sldId id="334" r:id="rId34"/>
    <p:sldId id="319" r:id="rId35"/>
  </p:sldIdLst>
  <p:sldSz cx="9906000" cy="6858000" type="A4"/>
  <p:notesSz cx="6797675" cy="9926638"/>
  <p:custDataLst>
    <p:tags r:id="rId3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7D372E4-A617-4581-BA76-57614B2F9D7B}">
          <p14:sldIdLst>
            <p14:sldId id="304"/>
            <p14:sldId id="336"/>
            <p14:sldId id="337"/>
            <p14:sldId id="339"/>
            <p14:sldId id="347"/>
            <p14:sldId id="320"/>
            <p14:sldId id="340"/>
            <p14:sldId id="343"/>
            <p14:sldId id="346"/>
            <p14:sldId id="354"/>
            <p14:sldId id="351"/>
            <p14:sldId id="355"/>
            <p14:sldId id="352"/>
            <p14:sldId id="356"/>
            <p14:sldId id="357"/>
            <p14:sldId id="342"/>
            <p14:sldId id="322"/>
            <p14:sldId id="341"/>
            <p14:sldId id="350"/>
            <p14:sldId id="344"/>
            <p14:sldId id="348"/>
            <p14:sldId id="368"/>
            <p14:sldId id="358"/>
            <p14:sldId id="359"/>
            <p14:sldId id="364"/>
            <p14:sldId id="365"/>
            <p14:sldId id="366"/>
            <p14:sldId id="362"/>
            <p14:sldId id="363"/>
            <p14:sldId id="338"/>
            <p14:sldId id="321"/>
            <p14:sldId id="313"/>
            <p14:sldId id="334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FF11"/>
    <a:srgbClr val="DDDDDD"/>
    <a:srgbClr val="DC0000"/>
    <a:srgbClr val="FF9900"/>
    <a:srgbClr val="C8C8C8"/>
    <a:srgbClr val="969696"/>
    <a:srgbClr val="646464"/>
    <a:srgbClr val="000000"/>
    <a:srgbClr val="B3D3E9"/>
    <a:srgbClr val="80B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 autoAdjust="0"/>
    <p:restoredTop sz="91055" autoAdjust="0"/>
  </p:normalViewPr>
  <p:slideViewPr>
    <p:cSldViewPr snapToGrid="0">
      <p:cViewPr varScale="1">
        <p:scale>
          <a:sx n="121" d="100"/>
          <a:sy n="121" d="100"/>
        </p:scale>
        <p:origin x="-918" y="-108"/>
      </p:cViewPr>
      <p:guideLst>
        <p:guide orient="horz" pos="3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92BDA-B3EB-40BC-BAEB-F1B07BF69EE4}" type="datetimeFigureOut">
              <a:rPr lang="de-DE" smtClean="0"/>
              <a:t>03.09.2015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F8EB-2E49-4112-A5D6-6A47A45AB9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4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Redundanzprinzip</a:t>
            </a:r>
            <a:r>
              <a:rPr lang="de-DE" baseline="0" dirty="0" smtClean="0"/>
              <a:t> AWII LE04 Folie 5-27</a:t>
            </a:r>
          </a:p>
          <a:p>
            <a:endParaRPr lang="de-DE" baseline="0" dirty="0" smtClean="0"/>
          </a:p>
          <a:p>
            <a:r>
              <a:rPr lang="de-DE" dirty="0" smtClean="0"/>
              <a:t>Mehrere Informationen werden dann besser wahrgenommen und erkannt, wenn sie gleichzeitig über verschiedene Wahrnehmungskanäle (z.B. visuell und auditiv) dargeboten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F8EB-2E49-4112-A5D6-6A47A45AB91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91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Ressourcenmodell</a:t>
            </a:r>
            <a:r>
              <a:rPr lang="de-DE" baseline="0" dirty="0" smtClean="0"/>
              <a:t> nach </a:t>
            </a:r>
            <a:r>
              <a:rPr lang="de-DE" baseline="0" dirty="0" err="1" smtClean="0"/>
              <a:t>Kahnemann</a:t>
            </a:r>
            <a:r>
              <a:rPr lang="de-DE" baseline="0" dirty="0" smtClean="0"/>
              <a:t> AWII LE4 Folie 5-34</a:t>
            </a:r>
          </a:p>
          <a:p>
            <a:endParaRPr lang="de-DE" baseline="0" dirty="0" smtClean="0"/>
          </a:p>
          <a:p>
            <a:r>
              <a:rPr lang="de-DE" baseline="0" dirty="0" smtClean="0"/>
              <a:t>Performance Operating </a:t>
            </a:r>
            <a:r>
              <a:rPr lang="de-DE" baseline="0" dirty="0" err="1" smtClean="0"/>
              <a:t>Characteristics</a:t>
            </a:r>
            <a:r>
              <a:rPr lang="de-DE" baseline="0" dirty="0" smtClean="0"/>
              <a:t> AWII LE4 Folie 5-42 – wechselseitige Leistungsbeeinflussung bei Mehrfachaufgaben</a:t>
            </a:r>
          </a:p>
          <a:p>
            <a:pPr marL="0" indent="0" algn="l">
              <a:spcBef>
                <a:spcPct val="20000"/>
              </a:spcBef>
              <a:buClr>
                <a:srgbClr val="2F4A91"/>
              </a:buClr>
              <a:buSzPct val="85000"/>
              <a:buFont typeface="Wingdings" pitchFamily="2" charset="2"/>
              <a:buNone/>
              <a:defRPr/>
            </a:pPr>
            <a:endParaRPr lang="de-DE" baseline="0" dirty="0" smtClean="0"/>
          </a:p>
          <a:p>
            <a:pPr marL="0" indent="0" algn="l">
              <a:spcBef>
                <a:spcPct val="20000"/>
              </a:spcBef>
              <a:buClr>
                <a:srgbClr val="2F4A91"/>
              </a:buClr>
              <a:buSzPct val="85000"/>
              <a:buFont typeface="Wingdings" pitchFamily="2" charset="2"/>
              <a:buNone/>
              <a:defRPr/>
            </a:pPr>
            <a:r>
              <a:rPr lang="de-DE" baseline="0" dirty="0" err="1" smtClean="0"/>
              <a:t>Divided</a:t>
            </a:r>
            <a:r>
              <a:rPr lang="de-DE" baseline="0" dirty="0" smtClean="0"/>
              <a:t> Attention </a:t>
            </a:r>
            <a:r>
              <a:rPr lang="de-DE" baseline="0" dirty="0" err="1" smtClean="0"/>
              <a:t>Deficits</a:t>
            </a:r>
            <a:r>
              <a:rPr lang="de-DE" baseline="0" dirty="0" smtClean="0"/>
              <a:t> Folie AWII LE4 5-35 - </a:t>
            </a:r>
            <a:r>
              <a:rPr lang="de-DE" sz="1200" b="0" kern="0" dirty="0" smtClean="0">
                <a:solidFill>
                  <a:schemeClr val="tx1"/>
                </a:solidFill>
                <a:latin typeface="+mn-lt"/>
              </a:rPr>
              <a:t>Unvermögen, die Aufmerksamkeit über mehrere Tätigkeiten gleichmäßig zu verteilen</a:t>
            </a:r>
          </a:p>
          <a:p>
            <a:pPr marL="0" indent="0" algn="l">
              <a:spcBef>
                <a:spcPct val="20000"/>
              </a:spcBef>
              <a:buClr>
                <a:srgbClr val="2F4A91"/>
              </a:buClr>
              <a:buSzPct val="85000"/>
              <a:buFont typeface="Wingdings" pitchFamily="2" charset="2"/>
              <a:buNone/>
              <a:defRPr/>
            </a:pPr>
            <a:r>
              <a:rPr lang="de-DE" sz="1200" b="0" kern="0" dirty="0" smtClean="0">
                <a:solidFill>
                  <a:schemeClr val="tx1"/>
                </a:solidFill>
                <a:latin typeface="+mn-lt"/>
              </a:rPr>
              <a:t>Kontrollierte Prozesse können nicht vollständig parallelisiert ablaufen.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3F8EB-2E49-4112-A5D6-6A47A45AB91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1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5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4.png"/><Relationship Id="rId5" Type="http://schemas.openxmlformats.org/officeDocument/2006/relationships/tags" Target="../tags/tag14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13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71850" y="1079500"/>
            <a:ext cx="6311900" cy="1439863"/>
          </a:xfrm>
        </p:spPr>
        <p:txBody>
          <a:bodyPr rIns="468000" bIns="72000"/>
          <a:lstStyle>
            <a:lvl1pPr>
              <a:defRPr sz="2600"/>
            </a:lvl1pPr>
          </a:lstStyle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71850" y="2646363"/>
            <a:ext cx="6311900" cy="32035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72000" rIns="342000"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371850" y="2578100"/>
            <a:ext cx="6311900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217488" y="5930900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9" name="Gruppieren 18"/>
          <p:cNvGrpSpPr/>
          <p:nvPr userDrawn="1"/>
        </p:nvGrpSpPr>
        <p:grpSpPr>
          <a:xfrm>
            <a:off x="223009" y="6287240"/>
            <a:ext cx="9486900" cy="339684"/>
            <a:chOff x="-1423071" y="6236439"/>
            <a:chExt cx="13193063" cy="472385"/>
          </a:xfrm>
        </p:grpSpPr>
        <p:pic>
          <p:nvPicPr>
            <p:cNvPr id="20" name="Picture 2" descr="http://www.nextcomp.de/shop/images/pics/siemens.gif"/>
            <p:cNvPicPr>
              <a:picLocks noChangeAspect="1" noChangeArrowheads="1"/>
            </p:cNvPicPr>
            <p:nvPr userDrawn="1"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23071" y="6236439"/>
              <a:ext cx="2026126" cy="47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73" descr="D:\User\drs\Documents\_Projekte\20131007_MaxiMMI\lOGOS\Chiron.png"/>
            <p:cNvPicPr>
              <a:picLocks noChangeAspect="1" noChangeArrowheads="1"/>
            </p:cNvPicPr>
            <p:nvPr userDrawn="1"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38" y="6271381"/>
              <a:ext cx="1203423" cy="402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74" descr="D:\User\drs\Documents\_Projekte\20131007_MaxiMMI\lOGOS\Index.png"/>
            <p:cNvPicPr>
              <a:picLocks noChangeAspect="1" noChangeArrowheads="1"/>
            </p:cNvPicPr>
            <p:nvPr userDrawn="1"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113" y="6323112"/>
              <a:ext cx="1319591" cy="29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75" descr="D:\User\drs\Documents\_Projekte\20131007_MaxiMMI\lOGOS\fecken.jpg"/>
            <p:cNvPicPr>
              <a:picLocks noChangeAspect="1" noChangeArrowheads="1"/>
            </p:cNvPicPr>
            <p:nvPr userDrawn="1"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93" y="6321977"/>
              <a:ext cx="2113251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76" descr="D:\User\drs\Documents\_Projekte\20131007_MaxiMMI\lOGOS\rwth.png"/>
            <p:cNvPicPr>
              <a:picLocks noChangeAspect="1" noChangeArrowheads="1"/>
            </p:cNvPicPr>
            <p:nvPr userDrawn="1"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778" y="6236439"/>
              <a:ext cx="1147268" cy="47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Grafik 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89" y="6283632"/>
              <a:ext cx="1523792" cy="377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9" descr="WZL_RWTH-Aachen_0_85_170_Poster"/>
            <p:cNvPicPr>
              <a:picLocks noChangeAspect="1" noChangeArrowheads="1"/>
            </p:cNvPicPr>
            <p:nvPr userDrawn="1"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175" y="6236439"/>
              <a:ext cx="1722817" cy="47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71850" y="863600"/>
            <a:ext cx="3079750" cy="497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04000" y="863600"/>
            <a:ext cx="3079750" cy="497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628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5" Type="http://schemas.openxmlformats.org/officeDocument/2006/relationships/theme" Target="../theme/theme1.xml"/><Relationship Id="rId15" Type="http://schemas.openxmlformats.org/officeDocument/2006/relationships/oleObject" Target="../embeddings/oleObject1.bin"/><Relationship Id="rId23" Type="http://schemas.openxmlformats.org/officeDocument/2006/relationships/image" Target="../media/image8.png"/><Relationship Id="rId10" Type="http://schemas.openxmlformats.org/officeDocument/2006/relationships/tags" Target="../tags/tag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7488" y="0"/>
            <a:ext cx="94678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71850" y="863600"/>
            <a:ext cx="6311900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80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 flipH="1">
            <a:off x="217488" y="773113"/>
            <a:ext cx="9466262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215900" y="5930900"/>
            <a:ext cx="9464675" cy="0"/>
          </a:xfrm>
          <a:prstGeom prst="line">
            <a:avLst/>
          </a:prstGeom>
          <a:noFill/>
          <a:ln w="1079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4089" name="Text Box 121"/>
          <p:cNvSpPr txBox="1">
            <a:spLocks noChangeArrowheads="1"/>
          </p:cNvSpPr>
          <p:nvPr/>
        </p:nvSpPr>
        <p:spPr bwMode="auto">
          <a:xfrm>
            <a:off x="8361363" y="5991225"/>
            <a:ext cx="1322387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 type="none" w="med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0"/>
          <a:lstStyle>
            <a:lvl1pPr defTabSz="1042988">
              <a:defRPr>
                <a:solidFill>
                  <a:schemeClr val="tx1"/>
                </a:solidFill>
                <a:latin typeface="Arial" charset="0"/>
              </a:defRPr>
            </a:lvl1pPr>
            <a:lvl2pPr marL="522288" defTabSz="1042988">
              <a:defRPr>
                <a:solidFill>
                  <a:schemeClr val="tx1"/>
                </a:solidFill>
                <a:latin typeface="Arial" charset="0"/>
              </a:defRPr>
            </a:lvl2pPr>
            <a:lvl3pPr marL="1042988" defTabSz="1042988">
              <a:defRPr>
                <a:solidFill>
                  <a:schemeClr val="tx1"/>
                </a:solidFill>
                <a:latin typeface="Arial" charset="0"/>
              </a:defRPr>
            </a:lvl3pPr>
            <a:lvl4pPr marL="1565275" defTabSz="1042988">
              <a:defRPr>
                <a:solidFill>
                  <a:schemeClr val="tx1"/>
                </a:solidFill>
                <a:latin typeface="Arial" charset="0"/>
              </a:defRPr>
            </a:lvl4pPr>
            <a:lvl5pPr marL="2085975" defTabSz="1042988">
              <a:defRPr>
                <a:solidFill>
                  <a:schemeClr val="tx1"/>
                </a:solidFill>
                <a:latin typeface="Arial" charset="0"/>
              </a:defRPr>
            </a:lvl5pPr>
            <a:lvl6pPr marL="25431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003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575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14775" defTabSz="10429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Aft>
                <a:spcPct val="30000"/>
              </a:spcAft>
            </a:pPr>
            <a:r>
              <a:rPr lang="de-DE" sz="1000"/>
              <a:t>Seite </a:t>
            </a:r>
            <a:fld id="{00C3FF0A-3B1C-460E-B60F-EC504E0555AB}" type="slidenum">
              <a:rPr lang="de-DE" sz="1000"/>
              <a:pPr algn="r">
                <a:spcAft>
                  <a:spcPct val="30000"/>
                </a:spcAft>
              </a:pPr>
              <a:t>‹Nr.›</a:t>
            </a:fld>
            <a:endParaRPr lang="de-DE" sz="1000"/>
          </a:p>
        </p:txBody>
      </p:sp>
      <p:graphicFrame>
        <p:nvGraphicFramePr>
          <p:cNvPr id="10" name="Objekt 9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61865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9"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pieren 10"/>
          <p:cNvGrpSpPr/>
          <p:nvPr userDrawn="1"/>
        </p:nvGrpSpPr>
        <p:grpSpPr>
          <a:xfrm>
            <a:off x="223009" y="6287240"/>
            <a:ext cx="9486900" cy="339684"/>
            <a:chOff x="-1423071" y="6236439"/>
            <a:chExt cx="13193063" cy="472385"/>
          </a:xfrm>
        </p:grpSpPr>
        <p:pic>
          <p:nvPicPr>
            <p:cNvPr id="12" name="Picture 2" descr="http://www.nextcomp.de/shop/images/pics/siemens.gif"/>
            <p:cNvPicPr>
              <a:picLocks noChangeAspect="1" noChangeArrowheads="1"/>
            </p:cNvPicPr>
            <p:nvPr userDrawn="1">
              <p:custDataLst>
                <p:tags r:id="rId8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23071" y="6236439"/>
              <a:ext cx="2026126" cy="47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3" descr="D:\User\drs\Documents\_Projekte\20131007_MaxiMMI\lOGOS\Chiron.png"/>
            <p:cNvPicPr>
              <a:picLocks noChangeAspect="1" noChangeArrowheads="1"/>
            </p:cNvPicPr>
            <p:nvPr userDrawn="1">
              <p:custDataLst>
                <p:tags r:id="rId9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4838" y="6271381"/>
              <a:ext cx="1203423" cy="402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4" descr="D:\User\drs\Documents\_Projekte\20131007_MaxiMMI\lOGOS\Index.png"/>
            <p:cNvPicPr>
              <a:picLocks noChangeAspect="1" noChangeArrowheads="1"/>
            </p:cNvPicPr>
            <p:nvPr userDrawn="1"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113" y="6323112"/>
              <a:ext cx="1319591" cy="29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5" descr="D:\User\drs\Documents\_Projekte\20131007_MaxiMMI\lOGOS\fecken.jpg"/>
            <p:cNvPicPr>
              <a:picLocks noChangeAspect="1" noChangeArrowheads="1"/>
            </p:cNvPicPr>
            <p:nvPr userDrawn="1">
              <p:custDataLst>
                <p:tags r:id="rId11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393" y="6321977"/>
              <a:ext cx="2113251" cy="301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6" descr="D:\User\drs\Documents\_Projekte\20131007_MaxiMMI\lOGOS\rwth.png"/>
            <p:cNvPicPr>
              <a:picLocks noChangeAspect="1" noChangeArrowheads="1"/>
            </p:cNvPicPr>
            <p:nvPr userDrawn="1">
              <p:custDataLst>
                <p:tags r:id="rId12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778" y="6236439"/>
              <a:ext cx="1147268" cy="47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Grafik 2"/>
            <p:cNvPicPr>
              <a:picLocks noChangeAspect="1"/>
            </p:cNvPicPr>
            <p:nvPr userDrawn="1">
              <p:custDataLst>
                <p:tags r:id="rId13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189" y="6283632"/>
              <a:ext cx="1523792" cy="377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WZL_RWTH-Aachen_0_85_170_Poster"/>
            <p:cNvPicPr>
              <a:picLocks noChangeAspect="1" noChangeArrowheads="1"/>
            </p:cNvPicPr>
            <p:nvPr userDrawn="1">
              <p:custDataLst>
                <p:tags r:id="rId1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175" y="6236439"/>
              <a:ext cx="1722817" cy="47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</p:sldLayoutIdLst>
  <p:timing>
    <p:tnLst>
      <p:par>
        <p:cTn id="1" dur="indefinite" restart="never" nodeType="tmRoot"/>
      </p:par>
    </p:tnLst>
  </p:timing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66700" indent="-266700" algn="l" rtl="0" eaLnBrk="1" fontAlgn="base" hangingPunct="1">
        <a:spcBef>
          <a:spcPct val="30000"/>
        </a:spcBef>
        <a:spcAft>
          <a:spcPct val="20000"/>
        </a:spcAft>
        <a:buClr>
          <a:srgbClr val="006DB6"/>
        </a:buClr>
        <a:buSzPct val="90000"/>
        <a:buFont typeface="Wingdings" pitchFamily="2" charset="2"/>
        <a:buChar char="n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857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Arial" charset="0"/>
        <a:buChar char="–"/>
        <a:tabLst>
          <a:tab pos="266700" algn="l"/>
          <a:tab pos="631825" algn="l"/>
          <a:tab pos="981075" algn="l"/>
        </a:tabLst>
        <a:defRPr sz="1400">
          <a:solidFill>
            <a:schemeClr val="tx1"/>
          </a:solidFill>
          <a:latin typeface="+mn-lt"/>
        </a:defRPr>
      </a:lvl2pPr>
      <a:lvl3pPr marL="981075" indent="-169863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400">
          <a:solidFill>
            <a:schemeClr val="tx1"/>
          </a:solidFill>
          <a:latin typeface="+mn-lt"/>
        </a:defRPr>
      </a:lvl3pPr>
      <a:lvl4pPr marL="1431925" indent="-173038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4pPr>
      <a:lvl5pPr marL="17938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5pPr>
      <a:lvl6pPr marL="22510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6pPr>
      <a:lvl7pPr marL="27082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7pPr>
      <a:lvl8pPr marL="31654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8pPr>
      <a:lvl9pPr marL="3622675" indent="-180975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ingdings" pitchFamily="2" charset="2"/>
        <a:buChar char="§"/>
        <a:tabLst>
          <a:tab pos="266700" algn="l"/>
          <a:tab pos="631825" algn="l"/>
          <a:tab pos="98107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" Target="slide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slide" Target="slide30.xml"/><Relationship Id="rId5" Type="http://schemas.openxmlformats.org/officeDocument/2006/relationships/tags" Target="../tags/tag21.xml"/><Relationship Id="rId10" Type="http://schemas.openxmlformats.org/officeDocument/2006/relationships/slide" Target="slide32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" Target="slide3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slide" Target="slide30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" Target="slide32.xml"/><Relationship Id="rId5" Type="http://schemas.openxmlformats.org/officeDocument/2006/relationships/tags" Target="../tags/tag29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" Target="slide3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" Target="slide3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" Target="slide32.xml"/><Relationship Id="rId5" Type="http://schemas.openxmlformats.org/officeDocument/2006/relationships/tags" Target="../tags/tag38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slide" Target="slide3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" Target="slide30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" Target="slide32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etprojects/iawiki/index.php/Kategorie:Empirische_Testverfahren" TargetMode="External"/><Relationship Id="rId2" Type="http://schemas.openxmlformats.org/officeDocument/2006/relationships/hyperlink" Target="file:///\\iaw-3\Gruppen\Fg_&#220;bergreifend\empirische%20Versuchsplanung\Vortes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 bwMode="auto">
          <a:xfrm>
            <a:off x="3371850" y="1079500"/>
            <a:ext cx="63119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287354" bIns="0" numCol="1" anchor="b" anchorCtr="0" compatLnSpc="1">
            <a:prstTxWarp prst="textNoShape">
              <a:avLst/>
            </a:prstTxWarp>
            <a:noAutofit/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sz="2000" u="sng" kern="0" dirty="0" smtClean="0"/>
              <a:t/>
            </a:r>
            <a:br>
              <a:rPr lang="de-DE" sz="2000" u="sng" kern="0" dirty="0" smtClean="0"/>
            </a:br>
            <a:r>
              <a:rPr lang="de-DE" sz="2000" u="sng" kern="0" dirty="0" smtClean="0"/>
              <a:t>M</a:t>
            </a:r>
            <a:r>
              <a:rPr lang="de-DE" sz="2000" kern="0" dirty="0" smtClean="0"/>
              <a:t>ultimodale, </a:t>
            </a:r>
            <a:r>
              <a:rPr lang="de-DE" sz="2000" u="sng" kern="0" dirty="0" smtClean="0"/>
              <a:t>a</a:t>
            </a:r>
            <a:r>
              <a:rPr lang="de-DE" sz="2000" kern="0" dirty="0" smtClean="0"/>
              <a:t>ufgabenorientierte Bediensysteme zur fle</a:t>
            </a:r>
            <a:r>
              <a:rPr lang="de-DE" sz="2000" u="sng" kern="0" dirty="0" smtClean="0"/>
              <a:t>xi</a:t>
            </a:r>
            <a:r>
              <a:rPr lang="de-DE" sz="2000" kern="0" dirty="0" smtClean="0"/>
              <a:t>blen und nutzerzentrierten </a:t>
            </a:r>
            <a:r>
              <a:rPr lang="de-DE" sz="2000" u="sng" kern="0" dirty="0" smtClean="0"/>
              <a:t>M</a:t>
            </a:r>
            <a:r>
              <a:rPr lang="de-DE" sz="2000" kern="0" dirty="0" smtClean="0"/>
              <a:t>ensch-</a:t>
            </a:r>
            <a:r>
              <a:rPr lang="de-DE" sz="2000" u="sng" kern="0" dirty="0" smtClean="0"/>
              <a:t>M</a:t>
            </a:r>
            <a:r>
              <a:rPr lang="de-DE" sz="2000" kern="0" dirty="0" smtClean="0"/>
              <a:t>aschine-</a:t>
            </a:r>
            <a:r>
              <a:rPr lang="de-DE" sz="2000" u="sng" kern="0" dirty="0" smtClean="0"/>
              <a:t>I</a:t>
            </a:r>
            <a:r>
              <a:rPr lang="de-DE" sz="2000" kern="0" dirty="0" smtClean="0"/>
              <a:t>nteraktion an Produktionsmaschinen</a:t>
            </a:r>
            <a:endParaRPr lang="de-DE" sz="2000" kern="0" dirty="0"/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3371850" y="2646363"/>
            <a:ext cx="6311900" cy="3203575"/>
          </a:xfrm>
          <a:prstGeom prst="rect">
            <a:avLst/>
          </a:prstGeom>
        </p:spPr>
        <p:txBody>
          <a:bodyPr/>
          <a:lstStyle>
            <a:lvl1pPr marL="266700" indent="-266700"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rgbClr val="006DB6"/>
              </a:buClr>
              <a:buSzPct val="90000"/>
              <a:buFont typeface="Wingdings" pitchFamily="2" charset="2"/>
              <a:buChar char="n"/>
              <a:tabLst>
                <a:tab pos="266700" algn="l"/>
                <a:tab pos="631825" algn="l"/>
                <a:tab pos="981075" algn="l"/>
              </a:tabLs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1857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Arial" charset="0"/>
              <a:buChar char="–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981075" indent="-169863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1431925" indent="-173038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17938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22510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27082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31654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3622675" indent="-180975" algn="l" rtl="0" eaLnBrk="1" fontAlgn="base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 smtClean="0"/>
          </a:p>
          <a:p>
            <a:r>
              <a:rPr lang="de-DE" kern="0" dirty="0" smtClean="0"/>
              <a:t>Versuchsszenarien</a:t>
            </a:r>
          </a:p>
          <a:p>
            <a:r>
              <a:rPr lang="de-DE" kern="0" dirty="0" smtClean="0"/>
              <a:t>Aachen, </a:t>
            </a:r>
            <a:fld id="{EC8FE1B3-77C0-4C8B-9B69-1252E6295753}" type="datetime1">
              <a:rPr lang="de-DE" kern="0" smtClean="0"/>
              <a:t>03.09.2015</a:t>
            </a:fld>
            <a:endParaRPr lang="de-DE" kern="0" dirty="0" smtClean="0"/>
          </a:p>
        </p:txBody>
      </p:sp>
      <p:pic>
        <p:nvPicPr>
          <p:cNvPr id="5" name="Picture 2" descr="BMBF_FARBE_Gef_M_200dp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0" r="14310" b="15578"/>
          <a:stretch/>
        </p:blipFill>
        <p:spPr bwMode="auto">
          <a:xfrm>
            <a:off x="5688975" y="4870771"/>
            <a:ext cx="1715741" cy="90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83" descr="M:\40_Projekttreffen_Veranstaltungen\14-06-26_Kickoff Treffen in Erlangen\Input\IT-LOGO-Origina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80"/>
          <a:stretch/>
        </p:blipFill>
        <p:spPr bwMode="auto">
          <a:xfrm>
            <a:off x="7658395" y="5069743"/>
            <a:ext cx="1717200" cy="3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101656" y="4670716"/>
            <a:ext cx="8306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BETREUT VOM</a:t>
            </a:r>
            <a:endParaRPr lang="de-DE" sz="700" dirty="0"/>
          </a:p>
        </p:txBody>
      </p:sp>
      <p:sp>
        <p:nvSpPr>
          <p:cNvPr id="8" name="Textfeld 7"/>
          <p:cNvSpPr txBox="1"/>
          <p:nvPr/>
        </p:nvSpPr>
        <p:spPr>
          <a:xfrm>
            <a:off x="6079856" y="4670716"/>
            <a:ext cx="9765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GEFÖRDERT VOM</a:t>
            </a:r>
            <a:endParaRPr lang="de-DE" sz="700" dirty="0"/>
          </a:p>
        </p:txBody>
      </p:sp>
      <p:sp>
        <p:nvSpPr>
          <p:cNvPr id="9" name="Rechteck 8"/>
          <p:cNvSpPr/>
          <p:nvPr/>
        </p:nvSpPr>
        <p:spPr>
          <a:xfrm>
            <a:off x="176562" y="1577537"/>
            <a:ext cx="30700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5400" b="1" dirty="0" err="1" smtClean="0">
                <a:solidFill>
                  <a:srgbClr val="006DB6"/>
                </a:solidFill>
              </a:rPr>
              <a:t>MaxiMMI</a:t>
            </a:r>
            <a:endParaRPr lang="de-DE" sz="5400" b="1" dirty="0"/>
          </a:p>
        </p:txBody>
      </p:sp>
    </p:spTree>
    <p:extLst>
      <p:ext uri="{BB962C8B-B14F-4D97-AF65-F5344CB8AC3E}">
        <p14:creationId xmlns:p14="http://schemas.microsoft.com/office/powerpoint/2010/main" val="290427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Konditionen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28586" y="777188"/>
            <a:ext cx="4485304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Monitor		M1: visuell (je 2 mal)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>
              <a:spcAft>
                <a:spcPts val="1000"/>
              </a:spcAft>
            </a:pPr>
            <a:r>
              <a:rPr lang="de-DE" dirty="0" smtClean="0"/>
              <a:t>Datenbrille	M2: visuell (je 2 mal)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Smartwatch</a:t>
            </a:r>
            <a:r>
              <a:rPr lang="de-DE" dirty="0" smtClean="0"/>
              <a:t>	M3: visuell + taktil </a:t>
            </a:r>
            <a:br>
              <a:rPr lang="de-DE" dirty="0" smtClean="0"/>
            </a:br>
            <a:r>
              <a:rPr lang="de-DE" dirty="0" smtClean="0"/>
              <a:t>		(je 2 mal)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	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228586" y="1891860"/>
            <a:ext cx="4390698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/>
        </p:nvCxnSpPr>
        <p:spPr bwMode="auto">
          <a:xfrm>
            <a:off x="228586" y="3005940"/>
            <a:ext cx="4390698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4" name="Textfeld 223"/>
          <p:cNvSpPr txBox="1"/>
          <p:nvPr/>
        </p:nvSpPr>
        <p:spPr>
          <a:xfrm>
            <a:off x="254925" y="4382091"/>
            <a:ext cx="4524629" cy="138499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Konditionen und Alarme permutieren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Gesamtzeit T immer gleich (8min?)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Abstände zwischen den Alarmen durchschnittlich </a:t>
            </a:r>
            <a:r>
              <a:rPr lang="de-DE" sz="1200" dirty="0" smtClean="0"/>
              <a:t>1min, </a:t>
            </a:r>
            <a:r>
              <a:rPr lang="de-DE" sz="1200" dirty="0" smtClean="0"/>
              <a:t>dabei </a:t>
            </a:r>
            <a:r>
              <a:rPr lang="de-DE" sz="1200" dirty="0" err="1" smtClean="0"/>
              <a:t>random</a:t>
            </a:r>
            <a:endParaRPr lang="de-DE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Abstände zwischen Alarmen </a:t>
            </a:r>
            <a:r>
              <a:rPr lang="de-DE" sz="1200" dirty="0" err="1" smtClean="0"/>
              <a:t>minimum</a:t>
            </a:r>
            <a:r>
              <a:rPr lang="de-DE" sz="1200" dirty="0" smtClean="0"/>
              <a:t> 10s, </a:t>
            </a:r>
            <a:r>
              <a:rPr lang="de-DE" sz="1200" dirty="0"/>
              <a:t>eher </a:t>
            </a:r>
            <a:r>
              <a:rPr lang="de-DE" sz="1200" dirty="0" smtClean="0"/>
              <a:t>30s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Jeder Alarm insgesamt 2 mal, zufällig verteilt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Unbemerkter Alarm erlischt nach XX Sekunden</a:t>
            </a:r>
            <a:endParaRPr lang="de-DE" sz="1200" dirty="0"/>
          </a:p>
        </p:txBody>
      </p:sp>
      <p:grpSp>
        <p:nvGrpSpPr>
          <p:cNvPr id="227" name="Gruppieren 226"/>
          <p:cNvGrpSpPr/>
          <p:nvPr/>
        </p:nvGrpSpPr>
        <p:grpSpPr>
          <a:xfrm>
            <a:off x="4782172" y="1233849"/>
            <a:ext cx="4826921" cy="437287"/>
            <a:chOff x="4782172" y="1233849"/>
            <a:chExt cx="4826921" cy="437287"/>
          </a:xfrm>
        </p:grpSpPr>
        <p:cxnSp>
          <p:nvCxnSpPr>
            <p:cNvPr id="89" name="Gerade Verbindung 88"/>
            <p:cNvCxnSpPr/>
            <p:nvPr/>
          </p:nvCxnSpPr>
          <p:spPr bwMode="auto">
            <a:xfrm>
              <a:off x="4947783" y="1320559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/>
          </p:nvCxnSpPr>
          <p:spPr bwMode="auto">
            <a:xfrm>
              <a:off x="5567918" y="1233849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/>
          </p:nvCxnSpPr>
          <p:spPr bwMode="auto">
            <a:xfrm>
              <a:off x="7244346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/>
          </p:nvCxnSpPr>
          <p:spPr bwMode="auto">
            <a:xfrm>
              <a:off x="8032634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/>
          </p:nvCxnSpPr>
          <p:spPr bwMode="auto">
            <a:xfrm>
              <a:off x="7024887" y="1233849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/>
          </p:nvCxnSpPr>
          <p:spPr bwMode="auto">
            <a:xfrm>
              <a:off x="4947783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/>
          </p:nvCxnSpPr>
          <p:spPr bwMode="auto">
            <a:xfrm>
              <a:off x="9335839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7" name="Textfeld 86"/>
            <p:cNvSpPr txBox="1"/>
            <p:nvPr/>
          </p:nvSpPr>
          <p:spPr>
            <a:xfrm>
              <a:off x="4782172" y="1394137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199190" y="1377281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4782172" y="2065286"/>
            <a:ext cx="4826921" cy="437287"/>
            <a:chOff x="4782172" y="1757849"/>
            <a:chExt cx="4826921" cy="437287"/>
          </a:xfrm>
        </p:grpSpPr>
        <p:cxnSp>
          <p:nvCxnSpPr>
            <p:cNvPr id="105" name="Gerade Verbindung 104"/>
            <p:cNvCxnSpPr/>
            <p:nvPr/>
          </p:nvCxnSpPr>
          <p:spPr bwMode="auto">
            <a:xfrm>
              <a:off x="4947783" y="1844559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/>
          </p:nvCxnSpPr>
          <p:spPr bwMode="auto">
            <a:xfrm>
              <a:off x="5896353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/>
          </p:nvCxnSpPr>
          <p:spPr bwMode="auto">
            <a:xfrm>
              <a:off x="6859344" y="1757849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110"/>
            <p:cNvCxnSpPr/>
            <p:nvPr/>
          </p:nvCxnSpPr>
          <p:spPr bwMode="auto">
            <a:xfrm>
              <a:off x="8749915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" name="Gerade Verbindung 112"/>
            <p:cNvCxnSpPr/>
            <p:nvPr/>
          </p:nvCxnSpPr>
          <p:spPr bwMode="auto">
            <a:xfrm>
              <a:off x="7927481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5" name="Gerade Verbindung 114"/>
            <p:cNvCxnSpPr/>
            <p:nvPr/>
          </p:nvCxnSpPr>
          <p:spPr bwMode="auto">
            <a:xfrm>
              <a:off x="4947783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6" name="Gerade Verbindung 115"/>
            <p:cNvCxnSpPr/>
            <p:nvPr/>
          </p:nvCxnSpPr>
          <p:spPr bwMode="auto">
            <a:xfrm>
              <a:off x="9335839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3" name="Textfeld 102"/>
            <p:cNvSpPr txBox="1"/>
            <p:nvPr/>
          </p:nvSpPr>
          <p:spPr>
            <a:xfrm>
              <a:off x="4782172" y="1918137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9199190" y="1901281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82172" y="2478924"/>
            <a:ext cx="4826921" cy="437287"/>
            <a:chOff x="4782172" y="2171487"/>
            <a:chExt cx="4826921" cy="437287"/>
          </a:xfrm>
        </p:grpSpPr>
        <p:cxnSp>
          <p:nvCxnSpPr>
            <p:cNvPr id="121" name="Gerade Verbindung 120"/>
            <p:cNvCxnSpPr/>
            <p:nvPr/>
          </p:nvCxnSpPr>
          <p:spPr bwMode="auto">
            <a:xfrm>
              <a:off x="4947783" y="2258197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2" name="Gerade Verbindung 121"/>
            <p:cNvCxnSpPr/>
            <p:nvPr/>
          </p:nvCxnSpPr>
          <p:spPr bwMode="auto">
            <a:xfrm>
              <a:off x="5339311" y="2171487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123"/>
            <p:cNvCxnSpPr/>
            <p:nvPr/>
          </p:nvCxnSpPr>
          <p:spPr bwMode="auto">
            <a:xfrm>
              <a:off x="6416619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6" name="Gerade Verbindung 125"/>
            <p:cNvCxnSpPr/>
            <p:nvPr/>
          </p:nvCxnSpPr>
          <p:spPr bwMode="auto">
            <a:xfrm>
              <a:off x="9031073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8" name="Gerade Verbindung 127"/>
            <p:cNvCxnSpPr/>
            <p:nvPr/>
          </p:nvCxnSpPr>
          <p:spPr bwMode="auto">
            <a:xfrm>
              <a:off x="8382054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1" name="Gerade Verbindung 130"/>
            <p:cNvCxnSpPr/>
            <p:nvPr/>
          </p:nvCxnSpPr>
          <p:spPr bwMode="auto">
            <a:xfrm>
              <a:off x="4947783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2" name="Gerade Verbindung 131"/>
            <p:cNvCxnSpPr/>
            <p:nvPr/>
          </p:nvCxnSpPr>
          <p:spPr bwMode="auto">
            <a:xfrm>
              <a:off x="9335839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9" name="Textfeld 118"/>
            <p:cNvSpPr txBox="1"/>
            <p:nvPr/>
          </p:nvSpPr>
          <p:spPr>
            <a:xfrm>
              <a:off x="4782172" y="2331775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9199190" y="2314919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</p:grpSp>
      <p:grpSp>
        <p:nvGrpSpPr>
          <p:cNvPr id="230" name="Gruppieren 229"/>
          <p:cNvGrpSpPr/>
          <p:nvPr/>
        </p:nvGrpSpPr>
        <p:grpSpPr>
          <a:xfrm>
            <a:off x="4787375" y="3196697"/>
            <a:ext cx="4826921" cy="468819"/>
            <a:chOff x="4787375" y="2613355"/>
            <a:chExt cx="4826921" cy="468819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4952986" y="2613355"/>
              <a:ext cx="4390698" cy="170793"/>
              <a:chOff x="4952986" y="2613355"/>
              <a:chExt cx="4390698" cy="170793"/>
            </a:xfrm>
          </p:grpSpPr>
          <p:cxnSp>
            <p:nvCxnSpPr>
              <p:cNvPr id="137" name="Gerade Verbindung 136"/>
              <p:cNvCxnSpPr/>
              <p:nvPr/>
            </p:nvCxnSpPr>
            <p:spPr bwMode="auto">
              <a:xfrm>
                <a:off x="4952986" y="2700065"/>
                <a:ext cx="4390698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Gerade Verbindung 138"/>
              <p:cNvCxnSpPr/>
              <p:nvPr/>
            </p:nvCxnSpPr>
            <p:spPr bwMode="auto">
              <a:xfrm>
                <a:off x="5570470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Gerade Verbindung 139"/>
              <p:cNvCxnSpPr/>
              <p:nvPr/>
            </p:nvCxnSpPr>
            <p:spPr bwMode="auto">
              <a:xfrm>
                <a:off x="6004023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Gerade Verbindung 142"/>
              <p:cNvCxnSpPr/>
              <p:nvPr/>
            </p:nvCxnSpPr>
            <p:spPr bwMode="auto">
              <a:xfrm>
                <a:off x="8479213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Gerade Verbindung 145"/>
              <p:cNvCxnSpPr/>
              <p:nvPr/>
            </p:nvCxnSpPr>
            <p:spPr bwMode="auto">
              <a:xfrm>
                <a:off x="7099727" y="2613355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Gerade Verbindung 146"/>
              <p:cNvCxnSpPr/>
              <p:nvPr/>
            </p:nvCxnSpPr>
            <p:spPr bwMode="auto">
              <a:xfrm>
                <a:off x="4952986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Gerade Verbindung 147"/>
              <p:cNvCxnSpPr/>
              <p:nvPr/>
            </p:nvCxnSpPr>
            <p:spPr bwMode="auto">
              <a:xfrm>
                <a:off x="9341042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uppieren 14"/>
            <p:cNvGrpSpPr/>
            <p:nvPr/>
          </p:nvGrpSpPr>
          <p:grpSpPr>
            <a:xfrm>
              <a:off x="4787375" y="2788319"/>
              <a:ext cx="4826921" cy="293855"/>
              <a:chOff x="4787375" y="2756787"/>
              <a:chExt cx="4826921" cy="293855"/>
            </a:xfrm>
          </p:grpSpPr>
          <p:sp>
            <p:nvSpPr>
              <p:cNvPr id="135" name="Textfeld 134"/>
              <p:cNvSpPr txBox="1"/>
              <p:nvPr/>
            </p:nvSpPr>
            <p:spPr>
              <a:xfrm>
                <a:off x="4787375" y="2773643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r>
                  <a:rPr lang="de-DE" sz="600" dirty="0" smtClean="0"/>
                  <a:t>0</a:t>
                </a:r>
                <a:endParaRPr lang="de-DE" dirty="0"/>
              </a:p>
            </p:txBody>
          </p:sp>
          <p:sp>
            <p:nvSpPr>
              <p:cNvPr id="136" name="Textfeld 135"/>
              <p:cNvSpPr txBox="1"/>
              <p:nvPr/>
            </p:nvSpPr>
            <p:spPr>
              <a:xfrm>
                <a:off x="9204393" y="2756787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endParaRPr lang="de-DE" dirty="0"/>
              </a:p>
            </p:txBody>
          </p:sp>
        </p:grpSp>
      </p:grpSp>
      <p:grpSp>
        <p:nvGrpSpPr>
          <p:cNvPr id="229" name="Gruppieren 228"/>
          <p:cNvGrpSpPr/>
          <p:nvPr/>
        </p:nvGrpSpPr>
        <p:grpSpPr>
          <a:xfrm>
            <a:off x="4787375" y="3710146"/>
            <a:ext cx="4826921" cy="476702"/>
            <a:chOff x="4787375" y="3126804"/>
            <a:chExt cx="4826921" cy="47670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4952986" y="3126804"/>
              <a:ext cx="4390698" cy="170793"/>
              <a:chOff x="4952986" y="3095272"/>
              <a:chExt cx="4390698" cy="170793"/>
            </a:xfrm>
          </p:grpSpPr>
          <p:cxnSp>
            <p:nvCxnSpPr>
              <p:cNvPr id="153" name="Gerade Verbindung 152"/>
              <p:cNvCxnSpPr/>
              <p:nvPr/>
            </p:nvCxnSpPr>
            <p:spPr bwMode="auto">
              <a:xfrm>
                <a:off x="4952986" y="3181982"/>
                <a:ext cx="4390698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Gerade Verbindung 154"/>
              <p:cNvCxnSpPr/>
              <p:nvPr/>
            </p:nvCxnSpPr>
            <p:spPr bwMode="auto">
              <a:xfrm>
                <a:off x="5870024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Gerade Verbindung 156"/>
              <p:cNvCxnSpPr/>
              <p:nvPr/>
            </p:nvCxnSpPr>
            <p:spPr bwMode="auto">
              <a:xfrm>
                <a:off x="7321761" y="309527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Gerade Verbindung 159"/>
              <p:cNvCxnSpPr/>
              <p:nvPr/>
            </p:nvCxnSpPr>
            <p:spPr bwMode="auto">
              <a:xfrm>
                <a:off x="8150767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Gerade Verbindung 160"/>
              <p:cNvCxnSpPr/>
              <p:nvPr/>
            </p:nvCxnSpPr>
            <p:spPr bwMode="auto">
              <a:xfrm>
                <a:off x="7585832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Gerade Verbindung 162"/>
              <p:cNvCxnSpPr/>
              <p:nvPr/>
            </p:nvCxnSpPr>
            <p:spPr bwMode="auto">
              <a:xfrm>
                <a:off x="4952986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Gerade Verbindung 163"/>
              <p:cNvCxnSpPr/>
              <p:nvPr/>
            </p:nvCxnSpPr>
            <p:spPr bwMode="auto">
              <a:xfrm>
                <a:off x="9341042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uppieren 12"/>
            <p:cNvGrpSpPr/>
            <p:nvPr/>
          </p:nvGrpSpPr>
          <p:grpSpPr>
            <a:xfrm>
              <a:off x="4787375" y="3309651"/>
              <a:ext cx="4826921" cy="293855"/>
              <a:chOff x="4787375" y="3278119"/>
              <a:chExt cx="4826921" cy="293855"/>
            </a:xfrm>
          </p:grpSpPr>
          <p:sp>
            <p:nvSpPr>
              <p:cNvPr id="151" name="Textfeld 150"/>
              <p:cNvSpPr txBox="1"/>
              <p:nvPr/>
            </p:nvSpPr>
            <p:spPr>
              <a:xfrm>
                <a:off x="4787375" y="3294975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r>
                  <a:rPr lang="de-DE" sz="600" dirty="0" smtClean="0"/>
                  <a:t>0</a:t>
                </a:r>
                <a:endParaRPr lang="de-DE" dirty="0"/>
              </a:p>
            </p:txBody>
          </p:sp>
          <p:sp>
            <p:nvSpPr>
              <p:cNvPr id="152" name="Textfeld 151"/>
              <p:cNvSpPr txBox="1"/>
              <p:nvPr/>
            </p:nvSpPr>
            <p:spPr>
              <a:xfrm>
                <a:off x="9204393" y="3278119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endParaRPr lang="de-DE" dirty="0"/>
              </a:p>
            </p:txBody>
          </p:sp>
        </p:grpSp>
      </p:grpSp>
      <p:grpSp>
        <p:nvGrpSpPr>
          <p:cNvPr id="228" name="Gruppieren 227"/>
          <p:cNvGrpSpPr/>
          <p:nvPr/>
        </p:nvGrpSpPr>
        <p:grpSpPr>
          <a:xfrm>
            <a:off x="4787375" y="500189"/>
            <a:ext cx="4826921" cy="775283"/>
            <a:chOff x="4787375" y="500189"/>
            <a:chExt cx="4826921" cy="775283"/>
          </a:xfrm>
        </p:grpSpPr>
        <p:cxnSp>
          <p:nvCxnSpPr>
            <p:cNvPr id="12" name="Gerade Verbindung 11"/>
            <p:cNvCxnSpPr/>
            <p:nvPr/>
          </p:nvCxnSpPr>
          <p:spPr bwMode="auto">
            <a:xfrm>
              <a:off x="4952986" y="924895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5226269" y="838185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5988269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/>
          </p:nvCxnSpPr>
          <p:spPr bwMode="auto">
            <a:xfrm>
              <a:off x="7225888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7991816" y="838185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/>
          </p:nvCxnSpPr>
          <p:spPr bwMode="auto">
            <a:xfrm>
              <a:off x="4952986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/>
          </p:nvCxnSpPr>
          <p:spPr bwMode="auto">
            <a:xfrm>
              <a:off x="9341042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" name="Textfeld 81"/>
            <p:cNvSpPr txBox="1"/>
            <p:nvPr/>
          </p:nvSpPr>
          <p:spPr>
            <a:xfrm>
              <a:off x="4787375" y="998473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9204393" y="981617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5234246" y="500189"/>
              <a:ext cx="6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Alarme</a:t>
              </a:r>
              <a:endParaRPr lang="de-DE" sz="1200" dirty="0"/>
            </a:p>
          </p:txBody>
        </p:sp>
        <p:cxnSp>
          <p:nvCxnSpPr>
            <p:cNvPr id="215" name="Gerade Verbindung 214"/>
            <p:cNvCxnSpPr/>
            <p:nvPr/>
          </p:nvCxnSpPr>
          <p:spPr bwMode="auto">
            <a:xfrm>
              <a:off x="5663784" y="769025"/>
              <a:ext cx="319323" cy="92809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8" name="Gerade Verbindung 217"/>
            <p:cNvCxnSpPr/>
            <p:nvPr/>
          </p:nvCxnSpPr>
          <p:spPr bwMode="auto">
            <a:xfrm flipH="1">
              <a:off x="5234246" y="745376"/>
              <a:ext cx="289664" cy="11483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uppieren 2"/>
          <p:cNvGrpSpPr/>
          <p:nvPr/>
        </p:nvGrpSpPr>
        <p:grpSpPr>
          <a:xfrm>
            <a:off x="4937282" y="4208627"/>
            <a:ext cx="4409082" cy="430888"/>
            <a:chOff x="4937282" y="5083640"/>
            <a:chExt cx="4409082" cy="430888"/>
          </a:xfrm>
        </p:grpSpPr>
        <p:grpSp>
          <p:nvGrpSpPr>
            <p:cNvPr id="214" name="Gruppieren 213"/>
            <p:cNvGrpSpPr/>
            <p:nvPr/>
          </p:nvGrpSpPr>
          <p:grpSpPr>
            <a:xfrm>
              <a:off x="4937282" y="5083640"/>
              <a:ext cx="4409082" cy="176049"/>
              <a:chOff x="4937282" y="5383194"/>
              <a:chExt cx="4409082" cy="176049"/>
            </a:xfrm>
          </p:grpSpPr>
          <p:cxnSp>
            <p:nvCxnSpPr>
              <p:cNvPr id="216" name="Gerade Verbindung mit Pfeil 215"/>
              <p:cNvCxnSpPr/>
              <p:nvPr/>
            </p:nvCxnSpPr>
            <p:spPr bwMode="auto">
              <a:xfrm flipV="1">
                <a:off x="4945165" y="5478517"/>
                <a:ext cx="4401199" cy="1"/>
              </a:xfrm>
              <a:prstGeom prst="straightConnector1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Gerade Verbindung 216"/>
              <p:cNvCxnSpPr/>
              <p:nvPr/>
            </p:nvCxnSpPr>
            <p:spPr bwMode="auto">
              <a:xfrm>
                <a:off x="4937282" y="5391077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Gerade Verbindung 218"/>
              <p:cNvCxnSpPr/>
              <p:nvPr/>
            </p:nvCxnSpPr>
            <p:spPr bwMode="auto">
              <a:xfrm>
                <a:off x="9343827" y="5383194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5" name="Textfeld 224"/>
            <p:cNvSpPr txBox="1"/>
            <p:nvPr/>
          </p:nvSpPr>
          <p:spPr>
            <a:xfrm>
              <a:off x="7099726" y="5237529"/>
              <a:ext cx="785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 smtClean="0">
                  <a:solidFill>
                    <a:schemeClr val="accent2"/>
                  </a:solidFill>
                </a:rPr>
                <a:t>random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9478623" y="852236"/>
            <a:ext cx="427377" cy="3179255"/>
            <a:chOff x="9526274" y="850608"/>
            <a:chExt cx="365021" cy="2582866"/>
          </a:xfrm>
        </p:grpSpPr>
        <p:grpSp>
          <p:nvGrpSpPr>
            <p:cNvPr id="220" name="Gruppieren 219"/>
            <p:cNvGrpSpPr/>
            <p:nvPr/>
          </p:nvGrpSpPr>
          <p:grpSpPr>
            <a:xfrm rot="16200000">
              <a:off x="8318926" y="2057956"/>
              <a:ext cx="2582866" cy="168169"/>
              <a:chOff x="4937282" y="5383194"/>
              <a:chExt cx="4409082" cy="176049"/>
            </a:xfrm>
          </p:grpSpPr>
          <p:cxnSp>
            <p:nvCxnSpPr>
              <p:cNvPr id="221" name="Gerade Verbindung mit Pfeil 220"/>
              <p:cNvCxnSpPr/>
              <p:nvPr/>
            </p:nvCxnSpPr>
            <p:spPr bwMode="auto">
              <a:xfrm flipV="1">
                <a:off x="4945165" y="5478517"/>
                <a:ext cx="4401199" cy="1"/>
              </a:xfrm>
              <a:prstGeom prst="straightConnector1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Gerade Verbindung 221"/>
              <p:cNvCxnSpPr/>
              <p:nvPr/>
            </p:nvCxnSpPr>
            <p:spPr bwMode="auto">
              <a:xfrm>
                <a:off x="4937282" y="5391077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Gerade Verbindung 222"/>
              <p:cNvCxnSpPr/>
              <p:nvPr/>
            </p:nvCxnSpPr>
            <p:spPr bwMode="auto">
              <a:xfrm>
                <a:off x="9343827" y="5383194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6" name="Textfeld 225"/>
            <p:cNvSpPr txBox="1"/>
            <p:nvPr/>
          </p:nvSpPr>
          <p:spPr>
            <a:xfrm rot="16200000">
              <a:off x="9359935" y="2056781"/>
              <a:ext cx="785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 smtClean="0">
                  <a:solidFill>
                    <a:schemeClr val="accent2"/>
                  </a:solidFill>
                </a:rPr>
                <a:t>random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) Startbildschirm</a:t>
            </a:r>
            <a:endParaRPr lang="de-DE" dirty="0"/>
          </a:p>
        </p:txBody>
      </p:sp>
      <p:grpSp>
        <p:nvGrpSpPr>
          <p:cNvPr id="12289" name="Gruppieren 12288"/>
          <p:cNvGrpSpPr/>
          <p:nvPr/>
        </p:nvGrpSpPr>
        <p:grpSpPr>
          <a:xfrm>
            <a:off x="3080906" y="1818239"/>
            <a:ext cx="3750346" cy="2488614"/>
            <a:chOff x="3080906" y="1818239"/>
            <a:chExt cx="3750346" cy="248861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080906" y="1818239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6284090" y="1826547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Start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88" name="Textfeld 12287"/>
            <p:cNvSpPr txBox="1"/>
            <p:nvPr/>
          </p:nvSpPr>
          <p:spPr>
            <a:xfrm>
              <a:off x="3777606" y="3486382"/>
              <a:ext cx="2483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Herzlich willkommen.</a:t>
              </a:r>
              <a:endParaRPr lang="de-DE" dirty="0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714544" y="2163980"/>
            <a:ext cx="248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Versuch Teil 1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0255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) Alarm1: Werkzeug wechseln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35155" y="808790"/>
            <a:ext cx="8637893" cy="5086298"/>
            <a:chOff x="635155" y="808790"/>
            <a:chExt cx="8637893" cy="5086298"/>
          </a:xfrm>
        </p:grpSpPr>
        <p:grpSp>
          <p:nvGrpSpPr>
            <p:cNvPr id="5" name="Gruppieren 4"/>
            <p:cNvGrpSpPr/>
            <p:nvPr/>
          </p:nvGrpSpPr>
          <p:grpSpPr>
            <a:xfrm>
              <a:off x="5520499" y="808790"/>
              <a:ext cx="3750346" cy="2488614"/>
              <a:chOff x="4810330" y="938048"/>
              <a:chExt cx="3750346" cy="2488614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hteck 21"/>
              <p:cNvSpPr/>
              <p:nvPr/>
            </p:nvSpPr>
            <p:spPr bwMode="auto">
              <a:xfrm>
                <a:off x="5290546" y="2547786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Alarm1 beheben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 bwMode="auto">
              <a:xfrm>
                <a:off x="7256298" y="2552069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Alarm2 beheben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auto">
              <a:xfrm>
                <a:off x="6129280" y="1444054"/>
                <a:ext cx="1168061" cy="653533"/>
              </a:xfrm>
              <a:prstGeom prst="rect">
                <a:avLst/>
              </a:prstGeom>
              <a:solidFill>
                <a:schemeClr val="accent5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Alarm1</a:t>
                </a:r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5522702" y="3406474"/>
              <a:ext cx="3750346" cy="2488614"/>
              <a:chOff x="4810330" y="938048"/>
              <a:chExt cx="3750346" cy="2488614"/>
            </a:xfrm>
          </p:grpSpPr>
          <p:sp>
            <p:nvSpPr>
              <p:cNvPr id="28" name="Abgerundetes Rechteck 27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Rechteck 29"/>
              <p:cNvSpPr/>
              <p:nvPr/>
            </p:nvSpPr>
            <p:spPr bwMode="auto">
              <a:xfrm>
                <a:off x="5306312" y="2547786"/>
                <a:ext cx="802826" cy="52469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Alarm1 beheben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Rechteck 31"/>
              <p:cNvSpPr/>
              <p:nvPr/>
            </p:nvSpPr>
            <p:spPr bwMode="auto">
              <a:xfrm>
                <a:off x="7272064" y="2552069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Alarm2 beheben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 bwMode="auto">
              <a:xfrm>
                <a:off x="6145046" y="1444054"/>
                <a:ext cx="1168061" cy="653533"/>
              </a:xfrm>
              <a:prstGeom prst="rect">
                <a:avLst/>
              </a:prstGeom>
              <a:solidFill>
                <a:srgbClr val="C00000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Alarm1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1004173" y="3406474"/>
              <a:ext cx="3750346" cy="2488614"/>
              <a:chOff x="4810330" y="938048"/>
              <a:chExt cx="3750346" cy="2488614"/>
            </a:xfrm>
          </p:grpSpPr>
          <p:sp>
            <p:nvSpPr>
              <p:cNvPr id="35" name="Abgerundetes Rechteck 34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hteck 39"/>
              <p:cNvSpPr/>
              <p:nvPr/>
            </p:nvSpPr>
            <p:spPr bwMode="auto">
              <a:xfrm>
                <a:off x="6129280" y="1877619"/>
                <a:ext cx="1168061" cy="653533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Fehler</a:t>
                </a:r>
                <a:r>
                  <a:rPr kumimoji="0" lang="de-DE" sz="1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ist behoben.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998858" y="808790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5290546" y="2547786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Alarm1 beheben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echteck 47"/>
              <p:cNvSpPr/>
              <p:nvPr/>
            </p:nvSpPr>
            <p:spPr bwMode="auto">
              <a:xfrm>
                <a:off x="7256298" y="2552069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Alarm2 beheben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0" name="Rechteck 3"/>
            <p:cNvSpPr>
              <a:spLocks noChangeAspect="1"/>
            </p:cNvSpPr>
            <p:nvPr/>
          </p:nvSpPr>
          <p:spPr bwMode="auto">
            <a:xfrm>
              <a:off x="635155" y="940687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51" name="Rechteck 4"/>
            <p:cNvSpPr>
              <a:spLocks noChangeAspect="1"/>
            </p:cNvSpPr>
            <p:nvPr/>
          </p:nvSpPr>
          <p:spPr bwMode="auto">
            <a:xfrm>
              <a:off x="5162862" y="940687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9" name="Pfeil nach rechts 8"/>
            <p:cNvSpPr/>
            <p:nvPr/>
          </p:nvSpPr>
          <p:spPr bwMode="auto">
            <a:xfrm>
              <a:off x="4877319" y="1968329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" name="Pfeil nach rechts 311"/>
            <p:cNvSpPr/>
            <p:nvPr/>
          </p:nvSpPr>
          <p:spPr bwMode="auto">
            <a:xfrm rot="5400000">
              <a:off x="7144590" y="3228061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" name="Pfeil nach rechts 312"/>
            <p:cNvSpPr/>
            <p:nvPr/>
          </p:nvSpPr>
          <p:spPr bwMode="auto">
            <a:xfrm rot="10800000">
              <a:off x="4893085" y="4657037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Pfeil nach rechts 313"/>
            <p:cNvSpPr/>
            <p:nvPr/>
          </p:nvSpPr>
          <p:spPr bwMode="auto">
            <a:xfrm rot="16200000">
              <a:off x="2595143" y="3101556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6064559" y="4583674"/>
              <a:ext cx="612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/>
                <a:t>Klick auf Button</a:t>
              </a:r>
              <a:endParaRPr lang="de-DE" sz="800" b="1" dirty="0"/>
            </a:p>
          </p:txBody>
        </p:sp>
        <p:sp>
          <p:nvSpPr>
            <p:cNvPr id="54" name="Pfeil nach unten 53"/>
            <p:cNvSpPr/>
            <p:nvPr/>
          </p:nvSpPr>
          <p:spPr bwMode="auto">
            <a:xfrm rot="2416156">
              <a:off x="6670411" y="4630948"/>
              <a:ext cx="267018" cy="329336"/>
            </a:xfrm>
            <a:prstGeom prst="downArrow">
              <a:avLst/>
            </a:prstGeom>
            <a:solidFill>
              <a:schemeClr val="accent2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Rechteck 5"/>
            <p:cNvSpPr>
              <a:spLocks noChangeAspect="1"/>
            </p:cNvSpPr>
            <p:nvPr/>
          </p:nvSpPr>
          <p:spPr bwMode="auto">
            <a:xfrm>
              <a:off x="5201495" y="3440045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56" name="Rechteck 6"/>
            <p:cNvSpPr>
              <a:spLocks noChangeAspect="1"/>
            </p:cNvSpPr>
            <p:nvPr/>
          </p:nvSpPr>
          <p:spPr bwMode="auto">
            <a:xfrm>
              <a:off x="635155" y="3440045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0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) Alarm2: Fehlermeldung</a:t>
            </a:r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35155" y="808790"/>
            <a:ext cx="8644316" cy="5087424"/>
            <a:chOff x="635155" y="808790"/>
            <a:chExt cx="8644316" cy="5087424"/>
          </a:xfrm>
        </p:grpSpPr>
        <p:grpSp>
          <p:nvGrpSpPr>
            <p:cNvPr id="5" name="Gruppieren 4"/>
            <p:cNvGrpSpPr/>
            <p:nvPr/>
          </p:nvGrpSpPr>
          <p:grpSpPr>
            <a:xfrm>
              <a:off x="5520499" y="808790"/>
              <a:ext cx="3750346" cy="2488614"/>
              <a:chOff x="4810330" y="938048"/>
              <a:chExt cx="3750346" cy="2488614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 bwMode="auto">
              <a:xfrm>
                <a:off x="6129280" y="1444054"/>
                <a:ext cx="1192763" cy="653533"/>
              </a:xfrm>
              <a:prstGeom prst="rect">
                <a:avLst/>
              </a:prstGeom>
              <a:solidFill>
                <a:srgbClr val="FFFF00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Alarm2</a:t>
                </a:r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5529125" y="3402728"/>
              <a:ext cx="3750346" cy="2493486"/>
              <a:chOff x="4810330" y="938048"/>
              <a:chExt cx="3750346" cy="2488614"/>
            </a:xfrm>
          </p:grpSpPr>
          <p:sp>
            <p:nvSpPr>
              <p:cNvPr id="28" name="Abgerundetes Rechteck 27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1003155" y="3407600"/>
              <a:ext cx="3750346" cy="2488614"/>
              <a:chOff x="4810330" y="938048"/>
              <a:chExt cx="3750346" cy="2488614"/>
            </a:xfrm>
          </p:grpSpPr>
          <p:sp>
            <p:nvSpPr>
              <p:cNvPr id="35" name="Abgerundetes Rechteck 34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echteck 39"/>
              <p:cNvSpPr/>
              <p:nvPr/>
            </p:nvSpPr>
            <p:spPr bwMode="auto">
              <a:xfrm>
                <a:off x="6129280" y="1877619"/>
                <a:ext cx="1168061" cy="653533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Fehler ist</a:t>
                </a:r>
                <a:r>
                  <a:rPr kumimoji="0" lang="de-DE" sz="1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 behoben.</a:t>
                </a:r>
                <a:endPara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43" name="Gruppieren 42"/>
            <p:cNvGrpSpPr/>
            <p:nvPr/>
          </p:nvGrpSpPr>
          <p:grpSpPr>
            <a:xfrm>
              <a:off x="998858" y="808790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0" name="Rechteck 3"/>
            <p:cNvSpPr>
              <a:spLocks noChangeAspect="1"/>
            </p:cNvSpPr>
            <p:nvPr/>
          </p:nvSpPr>
          <p:spPr bwMode="auto">
            <a:xfrm>
              <a:off x="635155" y="940687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51" name="Rechteck 4"/>
            <p:cNvSpPr>
              <a:spLocks noChangeAspect="1"/>
            </p:cNvSpPr>
            <p:nvPr/>
          </p:nvSpPr>
          <p:spPr bwMode="auto">
            <a:xfrm>
              <a:off x="5162862" y="940687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9" name="Pfeil nach rechts 8"/>
            <p:cNvSpPr/>
            <p:nvPr/>
          </p:nvSpPr>
          <p:spPr bwMode="auto">
            <a:xfrm>
              <a:off x="4877319" y="1968329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2" name="Pfeil nach rechts 311"/>
            <p:cNvSpPr/>
            <p:nvPr/>
          </p:nvSpPr>
          <p:spPr bwMode="auto">
            <a:xfrm rot="5400000">
              <a:off x="7144590" y="3228061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3" name="Pfeil nach rechts 312"/>
            <p:cNvSpPr/>
            <p:nvPr/>
          </p:nvSpPr>
          <p:spPr bwMode="auto">
            <a:xfrm rot="10800000">
              <a:off x="4893085" y="4657037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Pfeil nach rechts 313"/>
            <p:cNvSpPr/>
            <p:nvPr/>
          </p:nvSpPr>
          <p:spPr bwMode="auto">
            <a:xfrm rot="16200000">
              <a:off x="2595143" y="3101556"/>
              <a:ext cx="557777" cy="333436"/>
            </a:xfrm>
            <a:prstGeom prst="rightArrow">
              <a:avLst/>
            </a:prstGeom>
            <a:solidFill>
              <a:schemeClr val="accent2"/>
            </a:soli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6851582" y="3909160"/>
              <a:ext cx="1150153" cy="653533"/>
            </a:xfrm>
            <a:prstGeom prst="rect">
              <a:avLst/>
            </a:prstGeom>
            <a:solidFill>
              <a:srgbClr val="FFFF00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smtClean="0">
                  <a:latin typeface="Arial" charset="0"/>
                </a:rPr>
                <a:t>Alarm2</a:t>
              </a:r>
              <a:endPara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571017" y="4660674"/>
              <a:ext cx="612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/>
                <a:t>Klick auf Button</a:t>
              </a:r>
              <a:endParaRPr lang="de-DE" sz="800" b="1" dirty="0"/>
            </a:p>
          </p:txBody>
        </p:sp>
        <p:sp>
          <p:nvSpPr>
            <p:cNvPr id="57" name="Pfeil nach unten 56"/>
            <p:cNvSpPr/>
            <p:nvPr/>
          </p:nvSpPr>
          <p:spPr bwMode="auto">
            <a:xfrm>
              <a:off x="7257131" y="4632976"/>
              <a:ext cx="267018" cy="329336"/>
            </a:xfrm>
            <a:prstGeom prst="downArrow">
              <a:avLst/>
            </a:prstGeom>
            <a:solidFill>
              <a:schemeClr val="accent2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Rechteck 5"/>
            <p:cNvSpPr>
              <a:spLocks noChangeAspect="1"/>
            </p:cNvSpPr>
            <p:nvPr/>
          </p:nvSpPr>
          <p:spPr bwMode="auto">
            <a:xfrm>
              <a:off x="5201495" y="3440045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59" name="Rechteck 6"/>
            <p:cNvSpPr>
              <a:spLocks noChangeAspect="1"/>
            </p:cNvSpPr>
            <p:nvPr/>
          </p:nvSpPr>
          <p:spPr bwMode="auto">
            <a:xfrm>
              <a:off x="635155" y="3440045"/>
              <a:ext cx="288000" cy="28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square" lIns="0" tIns="0" rIns="0" bIns="0" numCol="1" spcCol="7200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0"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lt1">
                      <a:lumMod val="10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-128"/>
                </a:rPr>
                <a:t>4</a:t>
              </a:r>
            </a:p>
          </p:txBody>
        </p:sp>
      </p:grpSp>
      <p:sp>
        <p:nvSpPr>
          <p:cNvPr id="38" name="Rechteck 37"/>
          <p:cNvSpPr/>
          <p:nvPr/>
        </p:nvSpPr>
        <p:spPr bwMode="auto">
          <a:xfrm>
            <a:off x="6000715" y="2418528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Alarm1 beheben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hteck 40"/>
          <p:cNvSpPr/>
          <p:nvPr/>
        </p:nvSpPr>
        <p:spPr bwMode="auto">
          <a:xfrm>
            <a:off x="7966467" y="2422811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Alarm2 beheben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hteck 41"/>
          <p:cNvSpPr/>
          <p:nvPr/>
        </p:nvSpPr>
        <p:spPr bwMode="auto">
          <a:xfrm>
            <a:off x="6018684" y="5016212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Alarm1 beheben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7984436" y="5020495"/>
            <a:ext cx="802826" cy="524690"/>
          </a:xfrm>
          <a:prstGeom prst="rect">
            <a:avLst/>
          </a:prstGeom>
          <a:solidFill>
            <a:schemeClr val="accent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Alarm2 beheben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Rechteck 51"/>
          <p:cNvSpPr/>
          <p:nvPr/>
        </p:nvSpPr>
        <p:spPr bwMode="auto">
          <a:xfrm>
            <a:off x="1479074" y="2418528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Alarm1 beheben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hteck 52"/>
          <p:cNvSpPr/>
          <p:nvPr/>
        </p:nvSpPr>
        <p:spPr bwMode="auto">
          <a:xfrm>
            <a:off x="3444826" y="2422811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Alarm2 beheben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6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) Bildschirm nach Ablauf von T (zwischen zwei Modalitäten)</a:t>
            </a:r>
            <a:endParaRPr lang="de-DE" dirty="0"/>
          </a:p>
        </p:txBody>
      </p:sp>
      <p:grpSp>
        <p:nvGrpSpPr>
          <p:cNvPr id="12289" name="Gruppieren 12288"/>
          <p:cNvGrpSpPr/>
          <p:nvPr/>
        </p:nvGrpSpPr>
        <p:grpSpPr>
          <a:xfrm>
            <a:off x="3080906" y="1818239"/>
            <a:ext cx="3750346" cy="2488614"/>
            <a:chOff x="3080906" y="1818239"/>
            <a:chExt cx="3750346" cy="248861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080906" y="1818239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88" name="Textfeld 12287"/>
            <p:cNvSpPr txBox="1"/>
            <p:nvPr/>
          </p:nvSpPr>
          <p:spPr>
            <a:xfrm>
              <a:off x="3542006" y="2256727"/>
              <a:ext cx="2828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Bitte wenden Sie sich an die Versuchsleitung bevor Sie fortfahren.</a:t>
              </a:r>
              <a:endParaRPr lang="de-DE" dirty="0"/>
            </a:p>
          </p:txBody>
        </p:sp>
      </p:grpSp>
      <p:sp>
        <p:nvSpPr>
          <p:cNvPr id="9" name="Rechteck 8"/>
          <p:cNvSpPr/>
          <p:nvPr/>
        </p:nvSpPr>
        <p:spPr bwMode="auto">
          <a:xfrm>
            <a:off x="4539900" y="3300886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Fortfahren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5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) Endbildschirm</a:t>
            </a:r>
            <a:endParaRPr lang="de-DE" dirty="0"/>
          </a:p>
        </p:txBody>
      </p:sp>
      <p:grpSp>
        <p:nvGrpSpPr>
          <p:cNvPr id="12289" name="Gruppieren 12288"/>
          <p:cNvGrpSpPr/>
          <p:nvPr/>
        </p:nvGrpSpPr>
        <p:grpSpPr>
          <a:xfrm>
            <a:off x="3080906" y="1818239"/>
            <a:ext cx="3750346" cy="2488614"/>
            <a:chOff x="3080906" y="1818239"/>
            <a:chExt cx="3750346" cy="248861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080906" y="1818239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88" name="Textfeld 12287"/>
            <p:cNvSpPr txBox="1"/>
            <p:nvPr/>
          </p:nvSpPr>
          <p:spPr>
            <a:xfrm>
              <a:off x="3542006" y="2469550"/>
              <a:ext cx="282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Versuch 1 ist beendet.</a:t>
              </a:r>
              <a:endParaRPr lang="de-DE" dirty="0"/>
            </a:p>
          </p:txBody>
        </p:sp>
      </p:grpSp>
      <p:sp>
        <p:nvSpPr>
          <p:cNvPr id="8" name="Rechteck 7"/>
          <p:cNvSpPr/>
          <p:nvPr/>
        </p:nvSpPr>
        <p:spPr bwMode="auto">
          <a:xfrm>
            <a:off x="4539900" y="3005020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Weiter mit Versuch 2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http://link.springer.com/chapter/10.1007/978-3-658-05734-3_38#page-5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7" y="1480344"/>
            <a:ext cx="58769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de-DE" dirty="0" smtClean="0"/>
              <a:t>2) Meldung </a:t>
            </a:r>
            <a:r>
              <a:rPr lang="de-DE" dirty="0"/>
              <a:t>des Arbeitsfortschrittes an den Benutzer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113495" y="863600"/>
            <a:ext cx="6792506" cy="5688340"/>
          </a:xfrm>
        </p:spPr>
        <p:txBody>
          <a:bodyPr/>
          <a:lstStyle/>
          <a:p>
            <a:r>
              <a:rPr lang="de-DE" sz="1600" b="1" dirty="0" smtClean="0"/>
              <a:t>Szenario:</a:t>
            </a:r>
          </a:p>
          <a:p>
            <a:pPr lvl="1"/>
            <a:r>
              <a:rPr lang="de-DE" sz="1400" dirty="0" smtClean="0"/>
              <a:t>Der Maschinenbenutzer erhält auf den mobilen Geräten kontinuierlich Informationen zum Stand des aktuellen Bearbeitungsprozesses und </a:t>
            </a:r>
            <a:br>
              <a:rPr lang="de-DE" sz="1400" dirty="0" smtClean="0"/>
            </a:br>
            <a:r>
              <a:rPr lang="de-DE" sz="1400" dirty="0" smtClean="0"/>
              <a:t>kann so sein Zeitmanagement besser einteilen. </a:t>
            </a:r>
          </a:p>
          <a:p>
            <a:r>
              <a:rPr lang="de-DE" sz="1600" b="1" dirty="0" smtClean="0"/>
              <a:t>Forschungsfrage:</a:t>
            </a:r>
          </a:p>
          <a:p>
            <a:pPr lvl="1"/>
            <a:r>
              <a:rPr lang="de-DE" sz="1400" dirty="0" smtClean="0"/>
              <a:t>Führt eine Meldung des Arbeitsfortschrittes an den Bediener zu kürzeren Durchlaufzeiten des Gesamtprozesses?</a:t>
            </a:r>
          </a:p>
          <a:p>
            <a:pPr lvl="1"/>
            <a:r>
              <a:rPr lang="de-DE" sz="1400" dirty="0" smtClean="0"/>
              <a:t>Welches der Geräte eignet sich dafür besser?</a:t>
            </a:r>
          </a:p>
          <a:p>
            <a:r>
              <a:rPr lang="de-DE" sz="1600" b="1" dirty="0" smtClean="0"/>
              <a:t>Laborszenario:</a:t>
            </a:r>
          </a:p>
          <a:p>
            <a:pPr lvl="1"/>
            <a:r>
              <a:rPr lang="de-DE" sz="1400" dirty="0" smtClean="0"/>
              <a:t>HMI-Programm mit mehreren Prozessschritten</a:t>
            </a:r>
            <a:r>
              <a:rPr lang="de-DE" dirty="0" smtClean="0"/>
              <a:t>, Start des nächsten Prozesses nach manueller Eingabe durch den Probanden</a:t>
            </a:r>
            <a:endParaRPr lang="de-DE" dirty="0"/>
          </a:p>
          <a:p>
            <a:pPr lvl="1"/>
            <a:r>
              <a:rPr lang="de-DE" sz="1400" dirty="0" smtClean="0"/>
              <a:t>Start des Programms nach Anschalten </a:t>
            </a:r>
            <a:r>
              <a:rPr lang="de-DE" dirty="0" smtClean="0"/>
              <a:t>durch den Probanden</a:t>
            </a:r>
          </a:p>
          <a:p>
            <a:pPr lvl="1"/>
            <a:r>
              <a:rPr lang="de-DE" sz="1400" dirty="0" smtClean="0"/>
              <a:t>dann bekommt er eine Montageaufgabe bekommt, für die er sich räumlich vom Gerät entfernen muss </a:t>
            </a:r>
            <a:endParaRPr lang="de-DE" dirty="0"/>
          </a:p>
          <a:p>
            <a:pPr marL="1138237" lvl="2" indent="-342900">
              <a:buFont typeface="+mj-lt"/>
              <a:buAutoNum type="alphaLcParenR"/>
            </a:pPr>
            <a:r>
              <a:rPr lang="de-DE" dirty="0" smtClean="0"/>
              <a:t>Der Proband erhält keine Information über die Dauer der </a:t>
            </a:r>
            <a:br>
              <a:rPr lang="de-DE" dirty="0" smtClean="0"/>
            </a:br>
            <a:r>
              <a:rPr lang="de-DE" dirty="0"/>
              <a:t>E</a:t>
            </a:r>
            <a:r>
              <a:rPr lang="de-DE" dirty="0" smtClean="0"/>
              <a:t>inzelvorgänge</a:t>
            </a:r>
          </a:p>
          <a:p>
            <a:pPr marL="1138237" lvl="2" indent="-342900">
              <a:buFont typeface="+mj-lt"/>
              <a:buAutoNum type="alphaLcParenR"/>
            </a:pPr>
            <a:r>
              <a:rPr lang="de-DE" sz="1400" dirty="0" smtClean="0"/>
              <a:t>Der Proband erhält einen </a:t>
            </a:r>
            <a:r>
              <a:rPr lang="de-DE" sz="1400" dirty="0" err="1" smtClean="0"/>
              <a:t>Timer</a:t>
            </a:r>
            <a:r>
              <a:rPr lang="de-DE" sz="1400" dirty="0" smtClean="0"/>
              <a:t> auf dem mobilen Gerät, der ihm </a:t>
            </a:r>
            <a:br>
              <a:rPr lang="de-DE" sz="1400" dirty="0" smtClean="0"/>
            </a:br>
            <a:r>
              <a:rPr lang="de-DE" sz="1400" dirty="0" smtClean="0"/>
              <a:t>die Restprozessdauer anzeigt  (+ Vibration und Ton)</a:t>
            </a:r>
          </a:p>
          <a:p>
            <a:pPr marL="366712" indent="-285750">
              <a:buFont typeface="Wingdings" panose="05000000000000000000" pitchFamily="2" charset="2"/>
              <a:buChar char="Ø"/>
            </a:pPr>
            <a:r>
              <a:rPr lang="de-DE" sz="1600" b="1" dirty="0" smtClean="0"/>
              <a:t>Messung der Dauer des gesamten Prozesses, subjektive Bewertung der Probanden der Beanspruchung</a:t>
            </a:r>
          </a:p>
          <a:p>
            <a:pPr marL="1138237" lvl="2" indent="-342900">
              <a:buFont typeface="+mj-lt"/>
              <a:buAutoNum type="alphaLcParenR"/>
            </a:pPr>
            <a:endParaRPr lang="de-DE" sz="1400" dirty="0" smtClean="0"/>
          </a:p>
          <a:p>
            <a:pPr marL="1154112" lvl="2" indent="-342900">
              <a:buFont typeface="+mj-lt"/>
              <a:buAutoNum type="alphaLcParenR"/>
            </a:pPr>
            <a:endParaRPr lang="de-DE" sz="1400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765737" y="1305903"/>
            <a:ext cx="1138634" cy="1671565"/>
            <a:chOff x="765737" y="1305903"/>
            <a:chExt cx="1138634" cy="1671565"/>
          </a:xfrm>
        </p:grpSpPr>
        <p:grpSp>
          <p:nvGrpSpPr>
            <p:cNvPr id="7" name="Gruppieren 6"/>
            <p:cNvGrpSpPr/>
            <p:nvPr/>
          </p:nvGrpSpPr>
          <p:grpSpPr>
            <a:xfrm>
              <a:off x="765737" y="1305903"/>
              <a:ext cx="1138634" cy="1671565"/>
              <a:chOff x="8560875" y="1350307"/>
              <a:chExt cx="1646473" cy="2356858"/>
            </a:xfrm>
          </p:grpSpPr>
          <p:grpSp>
            <p:nvGrpSpPr>
              <p:cNvPr id="9" name="Gruppieren 8"/>
              <p:cNvGrpSpPr/>
              <p:nvPr/>
            </p:nvGrpSpPr>
            <p:grpSpPr>
              <a:xfrm>
                <a:off x="8560875" y="1350307"/>
                <a:ext cx="1646473" cy="2356858"/>
                <a:chOff x="8356852" y="3224798"/>
                <a:chExt cx="1633621" cy="2356858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8356852" y="3224798"/>
                  <a:ext cx="1633621" cy="2356858"/>
                  <a:chOff x="3981079" y="3373727"/>
                  <a:chExt cx="3654892" cy="5093814"/>
                </a:xfrm>
              </p:grpSpPr>
              <p:pic>
                <p:nvPicPr>
                  <p:cNvPr id="13" name="Grafik 12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736" t="3480" r="13010"/>
                  <a:stretch/>
                </p:blipFill>
                <p:spPr>
                  <a:xfrm>
                    <a:off x="3981079" y="3373727"/>
                    <a:ext cx="3654892" cy="5093814"/>
                  </a:xfrm>
                  <a:prstGeom prst="rect">
                    <a:avLst/>
                  </a:prstGeom>
                  <a:effectLst>
                    <a:softEdge rad="31750"/>
                  </a:effectLst>
                </p:spPr>
              </p:pic>
              <p:sp>
                <p:nvSpPr>
                  <p:cNvPr id="14" name="Rechteck 13"/>
                  <p:cNvSpPr/>
                  <p:nvPr/>
                </p:nvSpPr>
                <p:spPr>
                  <a:xfrm rot="155636">
                    <a:off x="4356514" y="5142070"/>
                    <a:ext cx="1890251" cy="145561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2" name="Rechteck 11"/>
                <p:cNvSpPr/>
                <p:nvPr/>
              </p:nvSpPr>
              <p:spPr>
                <a:xfrm>
                  <a:off x="8748748" y="3780631"/>
                  <a:ext cx="468468" cy="13651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0" name="Trapezoid 9"/>
              <p:cNvSpPr/>
              <p:nvPr/>
            </p:nvSpPr>
            <p:spPr>
              <a:xfrm>
                <a:off x="9265610" y="1906140"/>
                <a:ext cx="200812" cy="136510"/>
              </a:xfrm>
              <a:prstGeom prst="trapezoid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" name="Textfeld 18"/>
            <p:cNvSpPr txBox="1"/>
            <p:nvPr/>
          </p:nvSpPr>
          <p:spPr>
            <a:xfrm rot="206172">
              <a:off x="833688" y="1941630"/>
              <a:ext cx="717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 smtClean="0">
                  <a:solidFill>
                    <a:schemeClr val="accent2"/>
                  </a:solidFill>
                </a:rPr>
                <a:t>Ende in:</a:t>
              </a:r>
              <a:endParaRPr lang="de-DE" sz="800" dirty="0">
                <a:solidFill>
                  <a:schemeClr val="accent2"/>
                </a:solidFill>
              </a:endParaRPr>
            </a:p>
            <a:p>
              <a:pPr algn="ctr"/>
              <a:r>
                <a:rPr lang="de-DE" sz="1200" b="1" dirty="0" smtClean="0">
                  <a:solidFill>
                    <a:schemeClr val="accent2"/>
                  </a:solidFill>
                </a:rPr>
                <a:t>12min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257321" y="3283697"/>
            <a:ext cx="2751393" cy="2217539"/>
            <a:chOff x="257321" y="3283697"/>
            <a:chExt cx="2751393" cy="2217539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257321" y="3283697"/>
              <a:ext cx="2449538" cy="1820239"/>
              <a:chOff x="257321" y="3283697"/>
              <a:chExt cx="2449538" cy="1820239"/>
            </a:xfrm>
          </p:grpSpPr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321" y="3283697"/>
                <a:ext cx="2449538" cy="1630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Flussdiagramm: Auszug 17"/>
              <p:cNvSpPr/>
              <p:nvPr/>
            </p:nvSpPr>
            <p:spPr bwMode="auto">
              <a:xfrm rot="18775787">
                <a:off x="1821112" y="4290653"/>
                <a:ext cx="491444" cy="1135122"/>
              </a:xfrm>
              <a:prstGeom prst="flowChartExtra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079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softEdge rad="31750"/>
              </a:effectLst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20" name="Textfeld 19"/>
            <p:cNvSpPr txBox="1"/>
            <p:nvPr/>
          </p:nvSpPr>
          <p:spPr>
            <a:xfrm rot="206172">
              <a:off x="2290797" y="5101126"/>
              <a:ext cx="717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 smtClean="0">
                  <a:solidFill>
                    <a:schemeClr val="accent2"/>
                  </a:solidFill>
                </a:rPr>
                <a:t>Ende in:</a:t>
              </a:r>
              <a:endParaRPr lang="de-DE" sz="800" dirty="0">
                <a:solidFill>
                  <a:schemeClr val="accent2"/>
                </a:solidFill>
              </a:endParaRPr>
            </a:p>
            <a:p>
              <a:pPr algn="ctr"/>
              <a:r>
                <a:rPr lang="de-DE" sz="1200" b="1" dirty="0" smtClean="0">
                  <a:solidFill>
                    <a:schemeClr val="accent2"/>
                  </a:solidFill>
                </a:rPr>
                <a:t>12min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4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Arbeitsfortschritt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59028" y="863600"/>
            <a:ext cx="7824722" cy="4976813"/>
          </a:xfrm>
        </p:spPr>
        <p:txBody>
          <a:bodyPr/>
          <a:lstStyle/>
          <a:p>
            <a:r>
              <a:rPr lang="de-DE" b="1" dirty="0" smtClean="0"/>
              <a:t>Unabhängige Variablen:</a:t>
            </a:r>
          </a:p>
          <a:p>
            <a:pPr lvl="1"/>
            <a:r>
              <a:rPr lang="de-DE" dirty="0"/>
              <a:t>Modalität (visuell, </a:t>
            </a:r>
            <a:r>
              <a:rPr lang="de-DE" dirty="0" err="1"/>
              <a:t>visuell+taktil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Ausgabegerät (Datenbrille, </a:t>
            </a:r>
            <a:r>
              <a:rPr lang="de-DE" dirty="0" err="1"/>
              <a:t>Smartwatch</a:t>
            </a:r>
            <a:r>
              <a:rPr lang="de-DE" dirty="0"/>
              <a:t>, Monitor)</a:t>
            </a:r>
          </a:p>
          <a:p>
            <a:r>
              <a:rPr lang="de-DE" b="1" dirty="0"/>
              <a:t>Konditionen:</a:t>
            </a:r>
          </a:p>
          <a:p>
            <a:pPr lvl="1"/>
            <a:r>
              <a:rPr lang="de-DE" dirty="0"/>
              <a:t>Monitor (visuell)</a:t>
            </a:r>
          </a:p>
          <a:p>
            <a:pPr lvl="1"/>
            <a:r>
              <a:rPr lang="de-DE" dirty="0"/>
              <a:t>Monitor + Datenbrille (visuell)</a:t>
            </a:r>
          </a:p>
          <a:p>
            <a:pPr lvl="1"/>
            <a:r>
              <a:rPr lang="de-DE" dirty="0"/>
              <a:t>Monitor + </a:t>
            </a:r>
            <a:r>
              <a:rPr lang="de-DE" dirty="0" err="1"/>
              <a:t>Smartwatch</a:t>
            </a:r>
            <a:r>
              <a:rPr lang="de-DE" dirty="0"/>
              <a:t> (</a:t>
            </a:r>
            <a:r>
              <a:rPr lang="de-DE" dirty="0" err="1"/>
              <a:t>visuell+taktil</a:t>
            </a:r>
            <a:r>
              <a:rPr lang="de-DE" dirty="0"/>
              <a:t>)</a:t>
            </a:r>
          </a:p>
          <a:p>
            <a:r>
              <a:rPr lang="de-DE" b="1" dirty="0" smtClean="0"/>
              <a:t>Abhängige Variablen:</a:t>
            </a:r>
          </a:p>
          <a:p>
            <a:pPr lvl="1"/>
            <a:r>
              <a:rPr lang="de-DE" dirty="0" smtClean="0"/>
              <a:t>Gesamtprozessdauer</a:t>
            </a:r>
          </a:p>
          <a:p>
            <a:pPr lvl="1"/>
            <a:r>
              <a:rPr lang="de-DE" dirty="0" smtClean="0"/>
              <a:t>Reaktionszeit</a:t>
            </a:r>
          </a:p>
          <a:p>
            <a:pPr lvl="1"/>
            <a:r>
              <a:rPr lang="de-DE" dirty="0" smtClean="0"/>
              <a:t>Beanspruchung, wahrgenommene Anstrengung</a:t>
            </a:r>
          </a:p>
          <a:p>
            <a:pPr lvl="1"/>
            <a:r>
              <a:rPr lang="de-DE" dirty="0"/>
              <a:t>[Gebrauchstauglichkeit</a:t>
            </a:r>
            <a:r>
              <a:rPr lang="de-DE" dirty="0" smtClean="0"/>
              <a:t>]</a:t>
            </a:r>
          </a:p>
          <a:p>
            <a:r>
              <a:rPr lang="de-DE" b="1" dirty="0" smtClean="0"/>
              <a:t>Methode:</a:t>
            </a:r>
          </a:p>
          <a:p>
            <a:pPr lvl="1"/>
            <a:r>
              <a:rPr lang="de-DE" dirty="0" smtClean="0"/>
              <a:t>Messung der Gesamtprozessdauer</a:t>
            </a:r>
          </a:p>
          <a:p>
            <a:pPr lvl="1"/>
            <a:r>
              <a:rPr lang="de-DE" dirty="0" smtClean="0"/>
              <a:t>Messung der Reaktionszeit </a:t>
            </a:r>
            <a:r>
              <a:rPr lang="de-DE" dirty="0"/>
              <a:t>(Ende Unterprozess </a:t>
            </a:r>
            <a:r>
              <a:rPr lang="de-DE" dirty="0" smtClean="0"/>
              <a:t>n </a:t>
            </a:r>
            <a:r>
              <a:rPr lang="de-DE" dirty="0"/>
              <a:t>bis Klick zum Start des nächsten Prozesses </a:t>
            </a:r>
            <a:r>
              <a:rPr lang="de-DE" dirty="0" smtClean="0"/>
              <a:t>n+1)</a:t>
            </a:r>
          </a:p>
          <a:p>
            <a:pPr lvl="1"/>
            <a:r>
              <a:rPr lang="de-DE" dirty="0" smtClean="0"/>
              <a:t>RSME </a:t>
            </a:r>
            <a:r>
              <a:rPr lang="de-DE" dirty="0"/>
              <a:t>(wahrgenommene </a:t>
            </a:r>
            <a:r>
              <a:rPr lang="de-DE" dirty="0" smtClean="0"/>
              <a:t>Anstrengung)</a:t>
            </a:r>
          </a:p>
          <a:p>
            <a:pPr lvl="1"/>
            <a:r>
              <a:rPr lang="de-DE" dirty="0" smtClean="0"/>
              <a:t>[Objektive </a:t>
            </a:r>
            <a:r>
              <a:rPr lang="de-DE" dirty="0"/>
              <a:t>Messung der Ermüdung vor </a:t>
            </a:r>
            <a:r>
              <a:rPr lang="de-DE" dirty="0" smtClean="0"/>
              <a:t>und </a:t>
            </a:r>
            <a:r>
              <a:rPr lang="de-DE" dirty="0"/>
              <a:t>nach dem </a:t>
            </a:r>
            <a:r>
              <a:rPr lang="de-DE" dirty="0" smtClean="0"/>
              <a:t>Versuch]</a:t>
            </a:r>
            <a:endParaRPr lang="de-DE" dirty="0"/>
          </a:p>
          <a:p>
            <a:pPr lvl="1"/>
            <a:r>
              <a:rPr lang="de-DE" dirty="0" smtClean="0"/>
              <a:t>[Gebrauchstauglichkeit]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748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Hinweise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r>
              <a:rPr lang="de-DE" sz="1600" dirty="0" smtClean="0">
                <a:sym typeface="Wingdings" panose="05000000000000000000" pitchFamily="2" charset="2"/>
              </a:rPr>
              <a:t>Montage Hauptaufgabe</a:t>
            </a: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r>
              <a:rPr lang="de-DE" sz="1600" dirty="0" err="1" smtClean="0">
                <a:sym typeface="Wingdings" panose="05000000000000000000" pitchFamily="2" charset="2"/>
              </a:rPr>
              <a:t>Eyetracking</a:t>
            </a:r>
            <a:r>
              <a:rPr lang="de-DE" sz="1600" dirty="0" smtClean="0">
                <a:sym typeface="Wingdings" panose="05000000000000000000" pitchFamily="2" charset="2"/>
              </a:rPr>
              <a:t>: Wie lange wendet er je nach Fall den Blick von der Montageaufgabe ab (Vorteil Datenbrille?)</a:t>
            </a: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r>
              <a:rPr lang="de-DE" sz="1600" dirty="0" smtClean="0">
                <a:sym typeface="Wingdings" panose="05000000000000000000" pitchFamily="2" charset="2"/>
              </a:rPr>
              <a:t>Gemessen wird die Gesamtzeit </a:t>
            </a:r>
            <a:r>
              <a:rPr lang="de-DE" sz="1600" dirty="0" err="1" smtClean="0">
                <a:sym typeface="Wingdings" panose="05000000000000000000" pitchFamily="2" charset="2"/>
              </a:rPr>
              <a:t>max</a:t>
            </a:r>
            <a:r>
              <a:rPr lang="de-DE" sz="1600" dirty="0" smtClean="0">
                <a:sym typeface="Wingdings" panose="05000000000000000000" pitchFamily="2" charset="2"/>
              </a:rPr>
              <a:t>(Montage, Überwachung) </a:t>
            </a: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endParaRPr lang="de-DE" sz="1600" dirty="0">
              <a:sym typeface="Wingdings" panose="05000000000000000000" pitchFamily="2" charset="2"/>
            </a:endParaRP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endParaRPr lang="de-DE" sz="1600" dirty="0" smtClean="0">
              <a:sym typeface="Wingdings" panose="05000000000000000000" pitchFamily="2" charset="2"/>
            </a:endParaRP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endParaRPr lang="de-DE" sz="1600" dirty="0">
              <a:sym typeface="Wingdings" panose="05000000000000000000" pitchFamily="2" charset="2"/>
            </a:endParaRP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endParaRPr lang="de-DE" sz="1600" dirty="0" smtClean="0">
              <a:sym typeface="Wingdings" panose="05000000000000000000" pitchFamily="2" charset="2"/>
            </a:endParaRP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endParaRPr lang="de-DE" sz="1600" dirty="0">
              <a:sym typeface="Wingdings" panose="05000000000000000000" pitchFamily="2" charset="2"/>
            </a:endParaRP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r>
              <a:rPr lang="de-DE" sz="1600" dirty="0" smtClean="0">
                <a:sym typeface="Wingdings" panose="05000000000000000000" pitchFamily="2" charset="2"/>
              </a:rPr>
              <a:t>Alarme farbig darstellen </a:t>
            </a: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r>
              <a:rPr lang="de-DE" sz="1600" dirty="0" smtClean="0">
                <a:sym typeface="Wingdings" panose="05000000000000000000" pitchFamily="2" charset="2"/>
              </a:rPr>
              <a:t>Montageaufgabe nicht räumlich entfernt</a:t>
            </a:r>
          </a:p>
          <a:p>
            <a:pPr marL="266700" lvl="1" indent="-2667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n"/>
            </a:pPr>
            <a:endParaRPr lang="de-DE" sz="16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4124525" y="2252192"/>
            <a:ext cx="4250989" cy="1615902"/>
            <a:chOff x="4124525" y="2252192"/>
            <a:chExt cx="4250989" cy="1615902"/>
          </a:xfrm>
        </p:grpSpPr>
        <p:sp>
          <p:nvSpPr>
            <p:cNvPr id="4" name="Rechteck 3"/>
            <p:cNvSpPr/>
            <p:nvPr/>
          </p:nvSpPr>
          <p:spPr bwMode="auto">
            <a:xfrm>
              <a:off x="4124528" y="2529191"/>
              <a:ext cx="3706238" cy="155643"/>
            </a:xfrm>
            <a:prstGeom prst="rect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4124527" y="3002607"/>
              <a:ext cx="4250987" cy="155643"/>
            </a:xfrm>
            <a:prstGeom prst="rect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Geschweifte Klammer rechts 5"/>
            <p:cNvSpPr/>
            <p:nvPr/>
          </p:nvSpPr>
          <p:spPr bwMode="auto">
            <a:xfrm rot="5400000">
              <a:off x="6091945" y="1293775"/>
              <a:ext cx="316150" cy="4250987"/>
            </a:xfrm>
            <a:prstGeom prst="rightBrace">
              <a:avLst>
                <a:gd name="adj1" fmla="val 6795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5187272" y="3560317"/>
              <a:ext cx="2125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 dirty="0"/>
                <a:t>g</a:t>
              </a:r>
              <a:r>
                <a:rPr lang="de-DE" sz="1400" b="1" dirty="0" smtClean="0"/>
                <a:t>emessene Zeit</a:t>
              </a:r>
              <a:endParaRPr lang="de-DE" sz="1400" b="1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24528" y="2745511"/>
              <a:ext cx="2125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/>
                <a:t>Montage</a:t>
              </a:r>
              <a:endParaRPr lang="de-DE" sz="1200" b="1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124525" y="2252192"/>
              <a:ext cx="2125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smtClean="0"/>
                <a:t>Überwachung</a:t>
              </a:r>
              <a:endParaRPr lang="de-DE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78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hlinkClick r:id="rId10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99455" y="2883353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Angemessenes HMI-Eingabefeedback</a:t>
            </a:r>
          </a:p>
        </p:txBody>
      </p:sp>
      <p:sp>
        <p:nvSpPr>
          <p:cNvPr id="12" name="Rechteck 11">
            <a:hlinkClick r:id="rId10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60000" y="2883353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3</a:t>
            </a:r>
          </a:p>
        </p:txBody>
      </p:sp>
      <p:sp>
        <p:nvSpPr>
          <p:cNvPr id="11" name="Rechteck 10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99455" y="2161676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Anzeige benötigter Maschinendaten in Blickrichtung des Benutzers</a:t>
            </a:r>
          </a:p>
        </p:txBody>
      </p:sp>
      <p:sp>
        <p:nvSpPr>
          <p:cNvPr id="10" name="Rechteck 9">
            <a:hlinkClick r:id="rId11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60000" y="2161676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2</a:t>
            </a:r>
          </a:p>
        </p:txBody>
      </p:sp>
      <p:sp>
        <p:nvSpPr>
          <p:cNvPr id="9" name="Rechteck 8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799455" y="1440000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dirty="0" smtClean="0">
                <a:ln>
                  <a:noFill/>
                </a:ln>
                <a:effectLst/>
                <a:latin typeface="Arial"/>
              </a:rPr>
              <a:t>Fernüberwachung und Meldung des </a:t>
            </a:r>
            <a:r>
              <a:rPr kumimoji="0" lang="de-DE" sz="1600" b="1" u="none" strike="noStrike" cap="none" normalizeH="0" baseline="0" dirty="0" err="1" smtClean="0">
                <a:ln>
                  <a:noFill/>
                </a:ln>
                <a:effectLst/>
                <a:latin typeface="Arial"/>
              </a:rPr>
              <a:t>Arbeitsforschrittes</a:t>
            </a:r>
            <a:r>
              <a:rPr kumimoji="0" lang="de-DE" sz="1600" b="1" u="none" strike="noStrike" cap="none" normalizeH="0" baseline="0" dirty="0" smtClean="0">
                <a:ln>
                  <a:noFill/>
                </a:ln>
                <a:effectLst/>
                <a:latin typeface="Arial"/>
              </a:rPr>
              <a:t> an den Benutzer</a:t>
            </a:r>
          </a:p>
        </p:txBody>
      </p:sp>
      <p:sp>
        <p:nvSpPr>
          <p:cNvPr id="8" name="Rechteck 7">
            <a:hlinkClick r:id="rId12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360000" y="1440000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1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780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Hypothesen Arbeitsfortschritt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H1:</a:t>
            </a:r>
            <a:r>
              <a:rPr lang="de-DE" dirty="0" smtClean="0"/>
              <a:t> Durch die Verwendung von Mobile Devices sinkt die 	Gesamtprozessdauer (Ressourcenmodell nach </a:t>
            </a:r>
            <a:r>
              <a:rPr lang="de-DE" dirty="0" err="1" smtClean="0"/>
              <a:t>Kahnemann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H2: </a:t>
            </a:r>
            <a:r>
              <a:rPr lang="de-DE" dirty="0" smtClean="0"/>
              <a:t>Durch die Verwendung von Mobile Devices sinkt die </a:t>
            </a:r>
            <a:r>
              <a:rPr lang="de-DE" dirty="0"/>
              <a:t>	Reaktionszeit (Ressourcenmodell nach </a:t>
            </a:r>
            <a:r>
              <a:rPr lang="de-DE" dirty="0" err="1" smtClean="0"/>
              <a:t>Kahnemann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H3: </a:t>
            </a:r>
            <a:r>
              <a:rPr lang="de-DE" dirty="0" smtClean="0"/>
              <a:t>Durch die Verwendung von Mobile Devices sinkt die 	(wahrgenommene) Beanspruchung</a:t>
            </a:r>
          </a:p>
          <a:p>
            <a:r>
              <a:rPr lang="de-DE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H4: </a:t>
            </a:r>
            <a:r>
              <a:rPr lang="de-D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Wird eines der Geräte als angenehmer empfunden?</a:t>
            </a:r>
          </a:p>
          <a:p>
            <a:r>
              <a:rPr lang="de-DE" b="1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H5: </a:t>
            </a:r>
            <a:r>
              <a:rPr lang="de-DE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Hat die Art des mobilen Gerätes einen Einfluss auf die 	Reaktionszeit und die Gesamtprozessdauer?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37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Programm für die HMI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8020" y="863600"/>
            <a:ext cx="7295730" cy="4976813"/>
          </a:xfrm>
        </p:spPr>
        <p:txBody>
          <a:bodyPr/>
          <a:lstStyle/>
          <a:p>
            <a:r>
              <a:rPr lang="de-DE" b="1" dirty="0" smtClean="0"/>
              <a:t>Voraussetzungen:</a:t>
            </a:r>
          </a:p>
          <a:p>
            <a:pPr lvl="1"/>
            <a:r>
              <a:rPr lang="de-DE" dirty="0" smtClean="0"/>
              <a:t>Programmiersprache kompatibel mit </a:t>
            </a:r>
            <a:r>
              <a:rPr lang="de-DE" dirty="0" err="1" smtClean="0"/>
              <a:t>Adroid</a:t>
            </a:r>
            <a:r>
              <a:rPr lang="de-DE" dirty="0" smtClean="0"/>
              <a:t> </a:t>
            </a:r>
            <a:r>
              <a:rPr lang="de-DE" dirty="0" err="1" smtClean="0"/>
              <a:t>Wear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Senden der Hinweise, die auf den mobile Devices angezeigt werden aus diesem Programm heraus (15 sec. vor Prozessende), wenn möglich</a:t>
            </a:r>
            <a:endParaRPr lang="de-DE" dirty="0"/>
          </a:p>
          <a:p>
            <a:r>
              <a:rPr lang="de-DE" b="1" dirty="0" smtClean="0"/>
              <a:t>Eigenschaften des Programms:</a:t>
            </a:r>
          </a:p>
          <a:p>
            <a:pPr lvl="1"/>
            <a:r>
              <a:rPr lang="de-DE" dirty="0"/>
              <a:t>Prozess unterteilt in 9 Teile (</a:t>
            </a:r>
            <a:r>
              <a:rPr lang="de-DE" dirty="0" smtClean="0"/>
              <a:t>Konditionen)</a:t>
            </a:r>
          </a:p>
          <a:p>
            <a:pPr lvl="1"/>
            <a:r>
              <a:rPr lang="de-DE" dirty="0" smtClean="0"/>
              <a:t>Der erste Unterprozess wird mit einer Interaktion (Klick auf einen Button) gestartet.</a:t>
            </a:r>
          </a:p>
          <a:p>
            <a:pPr lvl="1"/>
            <a:r>
              <a:rPr lang="de-DE" dirty="0" smtClean="0"/>
              <a:t>Wenn der Prozess beendet ist, erscheint die Eingabeaufforderung den nächsten Prozessschritt zu starten, der nach einer Interaktion beginnt</a:t>
            </a:r>
          </a:p>
          <a:p>
            <a:pPr lvl="1"/>
            <a:r>
              <a:rPr lang="de-DE" dirty="0" smtClean="0"/>
              <a:t>Der nächste Prozessschritt startet erst, wenn der Button geklickt wird</a:t>
            </a:r>
          </a:p>
          <a:p>
            <a:pPr lvl="1"/>
            <a:r>
              <a:rPr lang="de-DE" dirty="0" smtClean="0"/>
              <a:t>Etc. bis der letzte Unterprozess abgelaufen ist</a:t>
            </a:r>
          </a:p>
          <a:p>
            <a:r>
              <a:rPr lang="de-DE" b="1" dirty="0" smtClean="0"/>
              <a:t>Datenausgabe:</a:t>
            </a:r>
          </a:p>
          <a:p>
            <a:pPr lvl="1"/>
            <a:r>
              <a:rPr lang="de-DE" dirty="0" smtClean="0"/>
              <a:t>Reaktionszeiten (Ende Unterprozess n-1 bis Klick zum Start des nächsten Prozesses n)</a:t>
            </a:r>
            <a:endParaRPr lang="de-DE" dirty="0"/>
          </a:p>
          <a:p>
            <a:pPr lvl="1"/>
            <a:r>
              <a:rPr lang="de-DE" dirty="0" smtClean="0"/>
              <a:t>Gesamtprozessdauer</a:t>
            </a:r>
          </a:p>
          <a:p>
            <a:pPr marL="446087" lvl="1" indent="0">
              <a:buNone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 Entweder Daten direkt in Excel-Tabelle oder Ausgabe auf dem Bildschirm???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endParaRPr lang="de-DE" dirty="0" smtClean="0"/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566779" y="1299805"/>
            <a:ext cx="1745672" cy="126958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695249" y="1420719"/>
            <a:ext cx="1482390" cy="993358"/>
          </a:xfrm>
          <a:prstGeom prst="rect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1092403" y="1706646"/>
            <a:ext cx="688080" cy="421501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 P1</a:t>
            </a: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584367" y="2730604"/>
            <a:ext cx="1745672" cy="126958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/>
        </p:nvSpPr>
        <p:spPr bwMode="auto">
          <a:xfrm>
            <a:off x="712837" y="2851518"/>
            <a:ext cx="1482390" cy="993358"/>
          </a:xfrm>
          <a:prstGeom prst="rect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1092403" y="3144569"/>
            <a:ext cx="688080" cy="441651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noch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2:14min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584367" y="4134949"/>
            <a:ext cx="1745672" cy="126958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712837" y="4255863"/>
            <a:ext cx="1482390" cy="993358"/>
          </a:xfrm>
          <a:prstGeom prst="rect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934085" y="4403233"/>
            <a:ext cx="1046236" cy="733013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 smtClean="0">
                <a:latin typeface="Arial" charset="0"/>
              </a:rPr>
              <a:t>P1 beendet. Um fortzufahren, </a:t>
            </a:r>
            <a:r>
              <a:rPr lang="de-DE" sz="1200" dirty="0">
                <a:latin typeface="Arial" charset="0"/>
              </a:rPr>
              <a:t>S</a:t>
            </a: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tart P2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404241" y="4016871"/>
            <a:ext cx="31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rgbClr val="FF0000"/>
                </a:solidFill>
              </a:rPr>
              <a:t>!</a:t>
            </a:r>
            <a:endParaRPr lang="de-DE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0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Konditionen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28586" y="777188"/>
            <a:ext cx="4485304" cy="382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 smtClean="0"/>
          </a:p>
          <a:p>
            <a:r>
              <a:rPr lang="de-DE" dirty="0" smtClean="0"/>
              <a:t>Monitor		M1: visuell (je 2 mal)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>
              <a:spcAft>
                <a:spcPts val="1000"/>
              </a:spcAft>
            </a:pPr>
            <a:r>
              <a:rPr lang="de-DE" dirty="0" smtClean="0"/>
              <a:t>Datenbrille	M2: visuell (je 2 mal)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Smartwatch</a:t>
            </a:r>
            <a:r>
              <a:rPr lang="de-DE" dirty="0" smtClean="0"/>
              <a:t>	M3: visuell + taktil </a:t>
            </a:r>
            <a:br>
              <a:rPr lang="de-DE" dirty="0" smtClean="0"/>
            </a:br>
            <a:r>
              <a:rPr lang="de-DE" dirty="0" smtClean="0"/>
              <a:t>		(je 2 mal)</a:t>
            </a:r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	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228586" y="1891860"/>
            <a:ext cx="4390698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/>
        </p:nvCxnSpPr>
        <p:spPr bwMode="auto">
          <a:xfrm>
            <a:off x="228586" y="3005940"/>
            <a:ext cx="4390698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7" name="Gruppieren 226"/>
          <p:cNvGrpSpPr/>
          <p:nvPr/>
        </p:nvGrpSpPr>
        <p:grpSpPr>
          <a:xfrm>
            <a:off x="4782172" y="1233849"/>
            <a:ext cx="4826921" cy="437287"/>
            <a:chOff x="4782172" y="1233849"/>
            <a:chExt cx="4826921" cy="437287"/>
          </a:xfrm>
        </p:grpSpPr>
        <p:cxnSp>
          <p:nvCxnSpPr>
            <p:cNvPr id="89" name="Gerade Verbindung 88"/>
            <p:cNvCxnSpPr/>
            <p:nvPr/>
          </p:nvCxnSpPr>
          <p:spPr bwMode="auto">
            <a:xfrm>
              <a:off x="4947783" y="1320559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89"/>
            <p:cNvCxnSpPr/>
            <p:nvPr/>
          </p:nvCxnSpPr>
          <p:spPr bwMode="auto">
            <a:xfrm>
              <a:off x="5567918" y="1233849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90"/>
            <p:cNvCxnSpPr/>
            <p:nvPr/>
          </p:nvCxnSpPr>
          <p:spPr bwMode="auto">
            <a:xfrm>
              <a:off x="7244346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91"/>
            <p:cNvCxnSpPr/>
            <p:nvPr/>
          </p:nvCxnSpPr>
          <p:spPr bwMode="auto">
            <a:xfrm>
              <a:off x="8032634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92"/>
            <p:cNvCxnSpPr/>
            <p:nvPr/>
          </p:nvCxnSpPr>
          <p:spPr bwMode="auto">
            <a:xfrm>
              <a:off x="7024887" y="1233849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98"/>
            <p:cNvCxnSpPr/>
            <p:nvPr/>
          </p:nvCxnSpPr>
          <p:spPr bwMode="auto">
            <a:xfrm>
              <a:off x="4947783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99"/>
            <p:cNvCxnSpPr/>
            <p:nvPr/>
          </p:nvCxnSpPr>
          <p:spPr bwMode="auto">
            <a:xfrm>
              <a:off x="9335839" y="1236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7" name="Textfeld 86"/>
            <p:cNvSpPr txBox="1"/>
            <p:nvPr/>
          </p:nvSpPr>
          <p:spPr>
            <a:xfrm>
              <a:off x="4782172" y="1394137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9199190" y="1377281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4782172" y="2065286"/>
            <a:ext cx="4826921" cy="437287"/>
            <a:chOff x="4782172" y="1757849"/>
            <a:chExt cx="4826921" cy="437287"/>
          </a:xfrm>
        </p:grpSpPr>
        <p:cxnSp>
          <p:nvCxnSpPr>
            <p:cNvPr id="105" name="Gerade Verbindung 104"/>
            <p:cNvCxnSpPr/>
            <p:nvPr/>
          </p:nvCxnSpPr>
          <p:spPr bwMode="auto">
            <a:xfrm>
              <a:off x="4947783" y="1844559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106"/>
            <p:cNvCxnSpPr/>
            <p:nvPr/>
          </p:nvCxnSpPr>
          <p:spPr bwMode="auto">
            <a:xfrm>
              <a:off x="5896353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9" name="Gerade Verbindung 108"/>
            <p:cNvCxnSpPr/>
            <p:nvPr/>
          </p:nvCxnSpPr>
          <p:spPr bwMode="auto">
            <a:xfrm>
              <a:off x="6859344" y="1757849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1" name="Gerade Verbindung 110"/>
            <p:cNvCxnSpPr/>
            <p:nvPr/>
          </p:nvCxnSpPr>
          <p:spPr bwMode="auto">
            <a:xfrm>
              <a:off x="8749915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3" name="Gerade Verbindung 112"/>
            <p:cNvCxnSpPr/>
            <p:nvPr/>
          </p:nvCxnSpPr>
          <p:spPr bwMode="auto">
            <a:xfrm>
              <a:off x="7927481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5" name="Gerade Verbindung 114"/>
            <p:cNvCxnSpPr/>
            <p:nvPr/>
          </p:nvCxnSpPr>
          <p:spPr bwMode="auto">
            <a:xfrm>
              <a:off x="4947783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6" name="Gerade Verbindung 115"/>
            <p:cNvCxnSpPr/>
            <p:nvPr/>
          </p:nvCxnSpPr>
          <p:spPr bwMode="auto">
            <a:xfrm>
              <a:off x="9335839" y="1760476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3" name="Textfeld 102"/>
            <p:cNvSpPr txBox="1"/>
            <p:nvPr/>
          </p:nvSpPr>
          <p:spPr>
            <a:xfrm>
              <a:off x="4782172" y="1918137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9199190" y="1901281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4782172" y="2478924"/>
            <a:ext cx="4826921" cy="437287"/>
            <a:chOff x="4782172" y="2171487"/>
            <a:chExt cx="4826921" cy="437287"/>
          </a:xfrm>
        </p:grpSpPr>
        <p:cxnSp>
          <p:nvCxnSpPr>
            <p:cNvPr id="121" name="Gerade Verbindung 120"/>
            <p:cNvCxnSpPr/>
            <p:nvPr/>
          </p:nvCxnSpPr>
          <p:spPr bwMode="auto">
            <a:xfrm>
              <a:off x="4947783" y="2258197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2" name="Gerade Verbindung 121"/>
            <p:cNvCxnSpPr/>
            <p:nvPr/>
          </p:nvCxnSpPr>
          <p:spPr bwMode="auto">
            <a:xfrm>
              <a:off x="5339311" y="2171487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123"/>
            <p:cNvCxnSpPr/>
            <p:nvPr/>
          </p:nvCxnSpPr>
          <p:spPr bwMode="auto">
            <a:xfrm>
              <a:off x="6416619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6" name="Gerade Verbindung 125"/>
            <p:cNvCxnSpPr/>
            <p:nvPr/>
          </p:nvCxnSpPr>
          <p:spPr bwMode="auto">
            <a:xfrm>
              <a:off x="9031073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8" name="Gerade Verbindung 127"/>
            <p:cNvCxnSpPr/>
            <p:nvPr/>
          </p:nvCxnSpPr>
          <p:spPr bwMode="auto">
            <a:xfrm>
              <a:off x="8382054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1" name="Gerade Verbindung 130"/>
            <p:cNvCxnSpPr/>
            <p:nvPr/>
          </p:nvCxnSpPr>
          <p:spPr bwMode="auto">
            <a:xfrm>
              <a:off x="4947783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2" name="Gerade Verbindung 131"/>
            <p:cNvCxnSpPr/>
            <p:nvPr/>
          </p:nvCxnSpPr>
          <p:spPr bwMode="auto">
            <a:xfrm>
              <a:off x="9335839" y="2174114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9" name="Textfeld 118"/>
            <p:cNvSpPr txBox="1"/>
            <p:nvPr/>
          </p:nvSpPr>
          <p:spPr>
            <a:xfrm>
              <a:off x="4782172" y="2331775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9199190" y="2314919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</p:grpSp>
      <p:grpSp>
        <p:nvGrpSpPr>
          <p:cNvPr id="230" name="Gruppieren 229"/>
          <p:cNvGrpSpPr/>
          <p:nvPr/>
        </p:nvGrpSpPr>
        <p:grpSpPr>
          <a:xfrm>
            <a:off x="4787375" y="3196697"/>
            <a:ext cx="4826921" cy="468819"/>
            <a:chOff x="4787375" y="2613355"/>
            <a:chExt cx="4826921" cy="468819"/>
          </a:xfrm>
        </p:grpSpPr>
        <p:grpSp>
          <p:nvGrpSpPr>
            <p:cNvPr id="14" name="Gruppieren 13"/>
            <p:cNvGrpSpPr/>
            <p:nvPr/>
          </p:nvGrpSpPr>
          <p:grpSpPr>
            <a:xfrm>
              <a:off x="4952986" y="2613355"/>
              <a:ext cx="4390698" cy="170793"/>
              <a:chOff x="4952986" y="2613355"/>
              <a:chExt cx="4390698" cy="170793"/>
            </a:xfrm>
          </p:grpSpPr>
          <p:cxnSp>
            <p:nvCxnSpPr>
              <p:cNvPr id="137" name="Gerade Verbindung 136"/>
              <p:cNvCxnSpPr/>
              <p:nvPr/>
            </p:nvCxnSpPr>
            <p:spPr bwMode="auto">
              <a:xfrm>
                <a:off x="4952986" y="2700065"/>
                <a:ext cx="4390698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9" name="Gerade Verbindung 138"/>
              <p:cNvCxnSpPr/>
              <p:nvPr/>
            </p:nvCxnSpPr>
            <p:spPr bwMode="auto">
              <a:xfrm>
                <a:off x="5570470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Gerade Verbindung 139"/>
              <p:cNvCxnSpPr/>
              <p:nvPr/>
            </p:nvCxnSpPr>
            <p:spPr bwMode="auto">
              <a:xfrm>
                <a:off x="6004023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Gerade Verbindung 142"/>
              <p:cNvCxnSpPr/>
              <p:nvPr/>
            </p:nvCxnSpPr>
            <p:spPr bwMode="auto">
              <a:xfrm>
                <a:off x="8479213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Gerade Verbindung 145"/>
              <p:cNvCxnSpPr/>
              <p:nvPr/>
            </p:nvCxnSpPr>
            <p:spPr bwMode="auto">
              <a:xfrm>
                <a:off x="7099727" y="2613355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Gerade Verbindung 146"/>
              <p:cNvCxnSpPr/>
              <p:nvPr/>
            </p:nvCxnSpPr>
            <p:spPr bwMode="auto">
              <a:xfrm>
                <a:off x="4952986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Gerade Verbindung 147"/>
              <p:cNvCxnSpPr/>
              <p:nvPr/>
            </p:nvCxnSpPr>
            <p:spPr bwMode="auto">
              <a:xfrm>
                <a:off x="9341042" y="261598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uppieren 14"/>
            <p:cNvGrpSpPr/>
            <p:nvPr/>
          </p:nvGrpSpPr>
          <p:grpSpPr>
            <a:xfrm>
              <a:off x="4787375" y="2788319"/>
              <a:ext cx="4826921" cy="293855"/>
              <a:chOff x="4787375" y="2756787"/>
              <a:chExt cx="4826921" cy="293855"/>
            </a:xfrm>
          </p:grpSpPr>
          <p:sp>
            <p:nvSpPr>
              <p:cNvPr id="135" name="Textfeld 134"/>
              <p:cNvSpPr txBox="1"/>
              <p:nvPr/>
            </p:nvSpPr>
            <p:spPr>
              <a:xfrm>
                <a:off x="4787375" y="2773643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r>
                  <a:rPr lang="de-DE" sz="600" dirty="0" smtClean="0"/>
                  <a:t>0</a:t>
                </a:r>
                <a:endParaRPr lang="de-DE" dirty="0"/>
              </a:p>
            </p:txBody>
          </p:sp>
          <p:sp>
            <p:nvSpPr>
              <p:cNvPr id="136" name="Textfeld 135"/>
              <p:cNvSpPr txBox="1"/>
              <p:nvPr/>
            </p:nvSpPr>
            <p:spPr>
              <a:xfrm>
                <a:off x="9204393" y="2756787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endParaRPr lang="de-DE" dirty="0"/>
              </a:p>
            </p:txBody>
          </p:sp>
        </p:grpSp>
      </p:grpSp>
      <p:grpSp>
        <p:nvGrpSpPr>
          <p:cNvPr id="229" name="Gruppieren 228"/>
          <p:cNvGrpSpPr/>
          <p:nvPr/>
        </p:nvGrpSpPr>
        <p:grpSpPr>
          <a:xfrm>
            <a:off x="4787375" y="3710146"/>
            <a:ext cx="4826921" cy="476702"/>
            <a:chOff x="4787375" y="3126804"/>
            <a:chExt cx="4826921" cy="47670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4952986" y="3126804"/>
              <a:ext cx="4390698" cy="170793"/>
              <a:chOff x="4952986" y="3095272"/>
              <a:chExt cx="4390698" cy="170793"/>
            </a:xfrm>
          </p:grpSpPr>
          <p:cxnSp>
            <p:nvCxnSpPr>
              <p:cNvPr id="153" name="Gerade Verbindung 152"/>
              <p:cNvCxnSpPr/>
              <p:nvPr/>
            </p:nvCxnSpPr>
            <p:spPr bwMode="auto">
              <a:xfrm>
                <a:off x="4952986" y="3181982"/>
                <a:ext cx="4390698" cy="0"/>
              </a:xfrm>
              <a:prstGeom prst="line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Gerade Verbindung 154"/>
              <p:cNvCxnSpPr/>
              <p:nvPr/>
            </p:nvCxnSpPr>
            <p:spPr bwMode="auto">
              <a:xfrm>
                <a:off x="5870024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Gerade Verbindung 156"/>
              <p:cNvCxnSpPr/>
              <p:nvPr/>
            </p:nvCxnSpPr>
            <p:spPr bwMode="auto">
              <a:xfrm>
                <a:off x="7321761" y="3095272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Gerade Verbindung 159"/>
              <p:cNvCxnSpPr/>
              <p:nvPr/>
            </p:nvCxnSpPr>
            <p:spPr bwMode="auto">
              <a:xfrm>
                <a:off x="8150767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Gerade Verbindung 160"/>
              <p:cNvCxnSpPr/>
              <p:nvPr/>
            </p:nvCxnSpPr>
            <p:spPr bwMode="auto">
              <a:xfrm>
                <a:off x="7585832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3" name="Gerade Verbindung 162"/>
              <p:cNvCxnSpPr/>
              <p:nvPr/>
            </p:nvCxnSpPr>
            <p:spPr bwMode="auto">
              <a:xfrm>
                <a:off x="4952986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Gerade Verbindung 163"/>
              <p:cNvCxnSpPr/>
              <p:nvPr/>
            </p:nvCxnSpPr>
            <p:spPr bwMode="auto">
              <a:xfrm>
                <a:off x="9341042" y="3097899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" name="Gruppieren 12"/>
            <p:cNvGrpSpPr/>
            <p:nvPr/>
          </p:nvGrpSpPr>
          <p:grpSpPr>
            <a:xfrm>
              <a:off x="4787375" y="3309651"/>
              <a:ext cx="4826921" cy="293855"/>
              <a:chOff x="4787375" y="3278119"/>
              <a:chExt cx="4826921" cy="293855"/>
            </a:xfrm>
          </p:grpSpPr>
          <p:sp>
            <p:nvSpPr>
              <p:cNvPr id="151" name="Textfeld 150"/>
              <p:cNvSpPr txBox="1"/>
              <p:nvPr/>
            </p:nvSpPr>
            <p:spPr>
              <a:xfrm>
                <a:off x="4787375" y="3294975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r>
                  <a:rPr lang="de-DE" sz="600" dirty="0" smtClean="0"/>
                  <a:t>0</a:t>
                </a:r>
                <a:endParaRPr lang="de-DE" dirty="0"/>
              </a:p>
            </p:txBody>
          </p:sp>
          <p:sp>
            <p:nvSpPr>
              <p:cNvPr id="152" name="Textfeld 151"/>
              <p:cNvSpPr txBox="1"/>
              <p:nvPr/>
            </p:nvSpPr>
            <p:spPr>
              <a:xfrm>
                <a:off x="9204393" y="3278119"/>
                <a:ext cx="4099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 smtClean="0"/>
                  <a:t>T</a:t>
                </a:r>
                <a:endParaRPr lang="de-DE" dirty="0"/>
              </a:p>
            </p:txBody>
          </p:sp>
        </p:grpSp>
      </p:grpSp>
      <p:grpSp>
        <p:nvGrpSpPr>
          <p:cNvPr id="228" name="Gruppieren 227"/>
          <p:cNvGrpSpPr/>
          <p:nvPr/>
        </p:nvGrpSpPr>
        <p:grpSpPr>
          <a:xfrm>
            <a:off x="4787375" y="500189"/>
            <a:ext cx="4826921" cy="775283"/>
            <a:chOff x="4787375" y="500189"/>
            <a:chExt cx="4826921" cy="775283"/>
          </a:xfrm>
        </p:grpSpPr>
        <p:cxnSp>
          <p:nvCxnSpPr>
            <p:cNvPr id="12" name="Gerade Verbindung 11"/>
            <p:cNvCxnSpPr/>
            <p:nvPr/>
          </p:nvCxnSpPr>
          <p:spPr bwMode="auto">
            <a:xfrm>
              <a:off x="4952986" y="924895"/>
              <a:ext cx="4390698" cy="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Gerade Verbindung 17"/>
            <p:cNvCxnSpPr/>
            <p:nvPr/>
          </p:nvCxnSpPr>
          <p:spPr bwMode="auto">
            <a:xfrm>
              <a:off x="5226269" y="838185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5988269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/>
            <p:cNvCxnSpPr/>
            <p:nvPr/>
          </p:nvCxnSpPr>
          <p:spPr bwMode="auto">
            <a:xfrm>
              <a:off x="7225888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7991816" y="838185"/>
              <a:ext cx="0" cy="168166"/>
            </a:xfrm>
            <a:prstGeom prst="line">
              <a:avLst/>
            </a:prstGeom>
            <a:solidFill>
              <a:srgbClr val="DDDD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26"/>
            <p:cNvCxnSpPr/>
            <p:nvPr/>
          </p:nvCxnSpPr>
          <p:spPr bwMode="auto">
            <a:xfrm>
              <a:off x="4952986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27"/>
            <p:cNvCxnSpPr/>
            <p:nvPr/>
          </p:nvCxnSpPr>
          <p:spPr bwMode="auto">
            <a:xfrm>
              <a:off x="9341042" y="840812"/>
              <a:ext cx="0" cy="168166"/>
            </a:xfrm>
            <a:prstGeom prst="line">
              <a:avLst/>
            </a:prstGeom>
            <a:solidFill>
              <a:srgbClr val="DDDDDD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2" name="Textfeld 81"/>
            <p:cNvSpPr txBox="1"/>
            <p:nvPr/>
          </p:nvSpPr>
          <p:spPr>
            <a:xfrm>
              <a:off x="4787375" y="998473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r>
                <a:rPr lang="de-DE" sz="600" dirty="0" smtClean="0"/>
                <a:t>0</a:t>
              </a:r>
              <a:endParaRPr lang="de-DE" dirty="0"/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9204393" y="981617"/>
              <a:ext cx="4099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T</a:t>
              </a:r>
              <a:endParaRPr lang="de-DE" dirty="0"/>
            </a:p>
          </p:txBody>
        </p:sp>
        <p:sp>
          <p:nvSpPr>
            <p:cNvPr id="213" name="Textfeld 212"/>
            <p:cNvSpPr txBox="1"/>
            <p:nvPr/>
          </p:nvSpPr>
          <p:spPr>
            <a:xfrm>
              <a:off x="5147532" y="500189"/>
              <a:ext cx="8275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/>
                <a:t>Prozesse</a:t>
              </a:r>
              <a:endParaRPr lang="de-DE" sz="1200" dirty="0"/>
            </a:p>
          </p:txBody>
        </p:sp>
        <p:cxnSp>
          <p:nvCxnSpPr>
            <p:cNvPr id="215" name="Gerade Verbindung 214"/>
            <p:cNvCxnSpPr/>
            <p:nvPr/>
          </p:nvCxnSpPr>
          <p:spPr bwMode="auto">
            <a:xfrm>
              <a:off x="5663784" y="769025"/>
              <a:ext cx="319323" cy="92809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8" name="Gerade Verbindung 217"/>
            <p:cNvCxnSpPr/>
            <p:nvPr/>
          </p:nvCxnSpPr>
          <p:spPr bwMode="auto">
            <a:xfrm flipH="1">
              <a:off x="5234246" y="745376"/>
              <a:ext cx="289664" cy="114830"/>
            </a:xfrm>
            <a:prstGeom prst="line">
              <a:avLst/>
            </a:prstGeom>
            <a:solidFill>
              <a:srgbClr val="DDDDDD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uppieren 2"/>
          <p:cNvGrpSpPr/>
          <p:nvPr/>
        </p:nvGrpSpPr>
        <p:grpSpPr>
          <a:xfrm>
            <a:off x="4937282" y="4208627"/>
            <a:ext cx="4409082" cy="430888"/>
            <a:chOff x="4937282" y="5083640"/>
            <a:chExt cx="4409082" cy="430888"/>
          </a:xfrm>
        </p:grpSpPr>
        <p:grpSp>
          <p:nvGrpSpPr>
            <p:cNvPr id="214" name="Gruppieren 213"/>
            <p:cNvGrpSpPr/>
            <p:nvPr/>
          </p:nvGrpSpPr>
          <p:grpSpPr>
            <a:xfrm>
              <a:off x="4937282" y="5083640"/>
              <a:ext cx="4409082" cy="176049"/>
              <a:chOff x="4937282" y="5383194"/>
              <a:chExt cx="4409082" cy="176049"/>
            </a:xfrm>
          </p:grpSpPr>
          <p:cxnSp>
            <p:nvCxnSpPr>
              <p:cNvPr id="216" name="Gerade Verbindung mit Pfeil 215"/>
              <p:cNvCxnSpPr/>
              <p:nvPr/>
            </p:nvCxnSpPr>
            <p:spPr bwMode="auto">
              <a:xfrm flipV="1">
                <a:off x="4945165" y="5478517"/>
                <a:ext cx="4401199" cy="1"/>
              </a:xfrm>
              <a:prstGeom prst="straightConnector1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Gerade Verbindung 216"/>
              <p:cNvCxnSpPr/>
              <p:nvPr/>
            </p:nvCxnSpPr>
            <p:spPr bwMode="auto">
              <a:xfrm>
                <a:off x="4937282" y="5391077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Gerade Verbindung 218"/>
              <p:cNvCxnSpPr/>
              <p:nvPr/>
            </p:nvCxnSpPr>
            <p:spPr bwMode="auto">
              <a:xfrm>
                <a:off x="9343827" y="5383194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5" name="Textfeld 224"/>
            <p:cNvSpPr txBox="1"/>
            <p:nvPr/>
          </p:nvSpPr>
          <p:spPr>
            <a:xfrm>
              <a:off x="7099726" y="5237529"/>
              <a:ext cx="785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 smtClean="0">
                  <a:solidFill>
                    <a:schemeClr val="accent2"/>
                  </a:solidFill>
                </a:rPr>
                <a:t>random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9478623" y="852236"/>
            <a:ext cx="427377" cy="3179255"/>
            <a:chOff x="9526274" y="850608"/>
            <a:chExt cx="365021" cy="2582866"/>
          </a:xfrm>
        </p:grpSpPr>
        <p:grpSp>
          <p:nvGrpSpPr>
            <p:cNvPr id="220" name="Gruppieren 219"/>
            <p:cNvGrpSpPr/>
            <p:nvPr/>
          </p:nvGrpSpPr>
          <p:grpSpPr>
            <a:xfrm rot="16200000">
              <a:off x="8318926" y="2057956"/>
              <a:ext cx="2582866" cy="168169"/>
              <a:chOff x="4937282" y="5383194"/>
              <a:chExt cx="4409082" cy="176049"/>
            </a:xfrm>
          </p:grpSpPr>
          <p:cxnSp>
            <p:nvCxnSpPr>
              <p:cNvPr id="221" name="Gerade Verbindung mit Pfeil 220"/>
              <p:cNvCxnSpPr/>
              <p:nvPr/>
            </p:nvCxnSpPr>
            <p:spPr bwMode="auto">
              <a:xfrm flipV="1">
                <a:off x="4945165" y="5478517"/>
                <a:ext cx="4401199" cy="1"/>
              </a:xfrm>
              <a:prstGeom prst="straightConnector1">
                <a:avLst/>
              </a:prstGeom>
              <a:solidFill>
                <a:srgbClr val="DDDDDD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Gerade Verbindung 221"/>
              <p:cNvCxnSpPr/>
              <p:nvPr/>
            </p:nvCxnSpPr>
            <p:spPr bwMode="auto">
              <a:xfrm>
                <a:off x="4937282" y="5391077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Gerade Verbindung 222"/>
              <p:cNvCxnSpPr/>
              <p:nvPr/>
            </p:nvCxnSpPr>
            <p:spPr bwMode="auto">
              <a:xfrm>
                <a:off x="9343827" y="5383194"/>
                <a:ext cx="0" cy="168166"/>
              </a:xfrm>
              <a:prstGeom prst="line">
                <a:avLst/>
              </a:prstGeom>
              <a:solidFill>
                <a:srgbClr val="DDDDDD"/>
              </a:solidFill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26" name="Textfeld 225"/>
            <p:cNvSpPr txBox="1"/>
            <p:nvPr/>
          </p:nvSpPr>
          <p:spPr>
            <a:xfrm rot="16200000">
              <a:off x="9359935" y="2056781"/>
              <a:ext cx="785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 err="1" smtClean="0">
                  <a:solidFill>
                    <a:schemeClr val="accent2"/>
                  </a:solidFill>
                </a:rPr>
                <a:t>random</a:t>
              </a:r>
              <a:endParaRPr lang="de-DE" sz="12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6" name="Textfeld 85"/>
          <p:cNvSpPr txBox="1"/>
          <p:nvPr/>
        </p:nvSpPr>
        <p:spPr>
          <a:xfrm>
            <a:off x="254925" y="5060029"/>
            <a:ext cx="3904597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Konditionen und Prozesslängen permutieren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smtClean="0"/>
              <a:t>Gesamtzeit T immer gleich (8min?)</a:t>
            </a:r>
          </a:p>
        </p:txBody>
      </p:sp>
    </p:spTree>
    <p:extLst>
      <p:ext uri="{BB962C8B-B14F-4D97-AF65-F5344CB8AC3E}">
        <p14:creationId xmlns:p14="http://schemas.microsoft.com/office/powerpoint/2010/main" val="294225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) Startbildschirm</a:t>
            </a:r>
            <a:endParaRPr lang="de-DE" dirty="0"/>
          </a:p>
        </p:txBody>
      </p:sp>
      <p:grpSp>
        <p:nvGrpSpPr>
          <p:cNvPr id="12289" name="Gruppieren 12288"/>
          <p:cNvGrpSpPr/>
          <p:nvPr/>
        </p:nvGrpSpPr>
        <p:grpSpPr>
          <a:xfrm>
            <a:off x="3080906" y="1818239"/>
            <a:ext cx="3750346" cy="2488614"/>
            <a:chOff x="3080906" y="1818239"/>
            <a:chExt cx="3750346" cy="248861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080906" y="1818239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6284090" y="1850196"/>
                <a:ext cx="802826" cy="524690"/>
              </a:xfrm>
              <a:prstGeom prst="rect">
                <a:avLst/>
              </a:prstGeom>
              <a:solidFill>
                <a:schemeClr val="bg1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000" dirty="0" smtClean="0">
                    <a:latin typeface="Arial" charset="0"/>
                  </a:rPr>
                  <a:t>Start</a:t>
                </a:r>
                <a:endParaRPr kumimoji="0" lang="de-DE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88" name="Textfeld 12287"/>
            <p:cNvSpPr txBox="1"/>
            <p:nvPr/>
          </p:nvSpPr>
          <p:spPr>
            <a:xfrm>
              <a:off x="3777606" y="3486382"/>
              <a:ext cx="2483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Herzlich willkommen.</a:t>
              </a:r>
              <a:endParaRPr lang="de-DE" dirty="0"/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714544" y="2163980"/>
            <a:ext cx="2483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Versuch Teil 2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112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) Prozesse</a:t>
            </a:r>
            <a:endParaRPr lang="de-DE" dirty="0"/>
          </a:p>
        </p:txBody>
      </p:sp>
      <p:grpSp>
        <p:nvGrpSpPr>
          <p:cNvPr id="59" name="Gruppieren 58"/>
          <p:cNvGrpSpPr/>
          <p:nvPr/>
        </p:nvGrpSpPr>
        <p:grpSpPr>
          <a:xfrm>
            <a:off x="998858" y="808790"/>
            <a:ext cx="8271987" cy="5086298"/>
            <a:chOff x="543766" y="840322"/>
            <a:chExt cx="8271987" cy="5086298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43766" y="840322"/>
              <a:ext cx="8271987" cy="5086298"/>
              <a:chOff x="543766" y="840322"/>
              <a:chExt cx="8271987" cy="5086298"/>
            </a:xfrm>
          </p:grpSpPr>
          <p:grpSp>
            <p:nvGrpSpPr>
              <p:cNvPr id="69" name="Gruppieren 68"/>
              <p:cNvGrpSpPr/>
              <p:nvPr/>
            </p:nvGrpSpPr>
            <p:grpSpPr>
              <a:xfrm>
                <a:off x="5065407" y="840322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97" name="Abgerundetes Rechteck 96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hteck 97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hteck 101"/>
                <p:cNvSpPr/>
                <p:nvPr/>
              </p:nvSpPr>
              <p:spPr bwMode="auto">
                <a:xfrm>
                  <a:off x="6116928" y="1855588"/>
                  <a:ext cx="1192763" cy="653533"/>
                </a:xfrm>
                <a:prstGeom prst="rect">
                  <a:avLst/>
                </a:prstGeom>
                <a:solidFill>
                  <a:schemeClr val="bg1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Prozess</a:t>
                  </a:r>
                  <a:r>
                    <a:rPr kumimoji="0" lang="de-DE" sz="12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 1 läuft</a:t>
                  </a:r>
                  <a:endPara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543766" y="3438006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92" name="Abgerundetes Rechteck 91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hteck 92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1" name="Gruppieren 70"/>
              <p:cNvGrpSpPr/>
              <p:nvPr/>
            </p:nvGrpSpPr>
            <p:grpSpPr>
              <a:xfrm>
                <a:off x="5065407" y="3431126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86" name="Abgerundetes Rechteck 85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hteck 86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hteck 87"/>
                <p:cNvSpPr/>
                <p:nvPr/>
              </p:nvSpPr>
              <p:spPr bwMode="auto">
                <a:xfrm>
                  <a:off x="6141630" y="1778126"/>
                  <a:ext cx="1168061" cy="653533"/>
                </a:xfrm>
                <a:prstGeom prst="rect">
                  <a:avLst/>
                </a:prstGeom>
                <a:solidFill>
                  <a:schemeClr val="bg1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Prozess 1</a:t>
                  </a:r>
                </a:p>
              </p:txBody>
            </p:sp>
          </p:grpSp>
          <p:grpSp>
            <p:nvGrpSpPr>
              <p:cNvPr id="72" name="Gruppieren 71"/>
              <p:cNvGrpSpPr/>
              <p:nvPr/>
            </p:nvGrpSpPr>
            <p:grpSpPr>
              <a:xfrm>
                <a:off x="543766" y="840322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81" name="Abgerundetes Rechteck 80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hteck 81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sp>
          <p:nvSpPr>
            <p:cNvPr id="61" name="Rechteck 60"/>
            <p:cNvSpPr/>
            <p:nvPr/>
          </p:nvSpPr>
          <p:spPr bwMode="auto">
            <a:xfrm>
              <a:off x="1843862" y="4271204"/>
              <a:ext cx="1150153" cy="653533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Prozess 1 beendet</a:t>
              </a:r>
            </a:p>
          </p:txBody>
        </p:sp>
      </p:grpSp>
      <p:sp>
        <p:nvSpPr>
          <p:cNvPr id="103" name="Rechteck 102"/>
          <p:cNvSpPr/>
          <p:nvPr/>
        </p:nvSpPr>
        <p:spPr bwMode="auto">
          <a:xfrm>
            <a:off x="2284188" y="1726330"/>
            <a:ext cx="1150153" cy="653533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Prozess </a:t>
            </a:r>
            <a:r>
              <a:rPr lang="de-DE" sz="1200" dirty="0" smtClean="0">
                <a:latin typeface="Arial" charset="0"/>
              </a:rPr>
              <a:t>1 starten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Pfeil nach rechts 103"/>
          <p:cNvSpPr/>
          <p:nvPr/>
        </p:nvSpPr>
        <p:spPr bwMode="auto">
          <a:xfrm>
            <a:off x="4877319" y="1968329"/>
            <a:ext cx="557777" cy="333436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3"/>
          <p:cNvSpPr>
            <a:spLocks noChangeAspect="1"/>
          </p:cNvSpPr>
          <p:nvPr/>
        </p:nvSpPr>
        <p:spPr bwMode="auto">
          <a:xfrm>
            <a:off x="635155" y="940687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106" name="Rechteck 4"/>
          <p:cNvSpPr>
            <a:spLocks noChangeAspect="1"/>
          </p:cNvSpPr>
          <p:nvPr/>
        </p:nvSpPr>
        <p:spPr bwMode="auto">
          <a:xfrm>
            <a:off x="5162862" y="940687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108" name="Pfeil nach rechts 107"/>
          <p:cNvSpPr/>
          <p:nvPr/>
        </p:nvSpPr>
        <p:spPr bwMode="auto">
          <a:xfrm rot="5400000">
            <a:off x="7144590" y="3228061"/>
            <a:ext cx="557777" cy="333436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Pfeil nach rechts 108"/>
          <p:cNvSpPr/>
          <p:nvPr/>
        </p:nvSpPr>
        <p:spPr bwMode="auto">
          <a:xfrm rot="10800000">
            <a:off x="4893085" y="4657037"/>
            <a:ext cx="557777" cy="333436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hteck 5"/>
          <p:cNvSpPr>
            <a:spLocks noChangeAspect="1"/>
          </p:cNvSpPr>
          <p:nvPr/>
        </p:nvSpPr>
        <p:spPr bwMode="auto">
          <a:xfrm>
            <a:off x="5201495" y="3440045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112" name="Rechteck 6"/>
          <p:cNvSpPr>
            <a:spLocks noChangeAspect="1"/>
          </p:cNvSpPr>
          <p:nvPr/>
        </p:nvSpPr>
        <p:spPr bwMode="auto">
          <a:xfrm>
            <a:off x="635155" y="3440045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8594893" y="2676972"/>
            <a:ext cx="11193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Für Testversion </a:t>
            </a:r>
            <a:r>
              <a:rPr lang="de-DE" sz="800" dirty="0"/>
              <a:t>R</a:t>
            </a:r>
            <a:r>
              <a:rPr lang="de-DE" sz="800" dirty="0" smtClean="0"/>
              <a:t>estlaufzeit klein einblenden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1672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) Startbildschirm</a:t>
            </a:r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3080906" y="1818239"/>
            <a:ext cx="3750346" cy="2488614"/>
            <a:chOff x="4810330" y="938048"/>
            <a:chExt cx="3750346" cy="2488614"/>
          </a:xfrm>
        </p:grpSpPr>
        <p:sp>
          <p:nvSpPr>
            <p:cNvPr id="44" name="Abgerundetes Rechteck 43"/>
            <p:cNvSpPr/>
            <p:nvPr/>
          </p:nvSpPr>
          <p:spPr bwMode="auto">
            <a:xfrm>
              <a:off x="4810330" y="938048"/>
              <a:ext cx="3750346" cy="2488614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5078378" y="1213945"/>
              <a:ext cx="3184718" cy="1977859"/>
            </a:xfrm>
            <a:prstGeom prst="rect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hteck 45"/>
            <p:cNvSpPr/>
            <p:nvPr/>
          </p:nvSpPr>
          <p:spPr bwMode="auto">
            <a:xfrm>
              <a:off x="6284090" y="1850196"/>
              <a:ext cx="802826" cy="524690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000" dirty="0" smtClean="0">
                  <a:latin typeface="Arial" charset="0"/>
                </a:rPr>
                <a:t>Start Prozess 2</a:t>
              </a:r>
              <a:endPara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3542006" y="2256727"/>
            <a:ext cx="282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Prozess1 beendet.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993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) Prozesse</a:t>
            </a:r>
            <a:endParaRPr lang="de-DE" dirty="0"/>
          </a:p>
        </p:txBody>
      </p:sp>
      <p:grpSp>
        <p:nvGrpSpPr>
          <p:cNvPr id="59" name="Gruppieren 58"/>
          <p:cNvGrpSpPr/>
          <p:nvPr/>
        </p:nvGrpSpPr>
        <p:grpSpPr>
          <a:xfrm>
            <a:off x="998858" y="808790"/>
            <a:ext cx="8271987" cy="5086298"/>
            <a:chOff x="543766" y="840322"/>
            <a:chExt cx="8271987" cy="5086298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543766" y="840322"/>
              <a:ext cx="8271987" cy="5086298"/>
              <a:chOff x="543766" y="840322"/>
              <a:chExt cx="8271987" cy="5086298"/>
            </a:xfrm>
          </p:grpSpPr>
          <p:grpSp>
            <p:nvGrpSpPr>
              <p:cNvPr id="69" name="Gruppieren 68"/>
              <p:cNvGrpSpPr/>
              <p:nvPr/>
            </p:nvGrpSpPr>
            <p:grpSpPr>
              <a:xfrm>
                <a:off x="5065407" y="840322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97" name="Abgerundetes Rechteck 96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Rechteck 97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hteck 101"/>
                <p:cNvSpPr/>
                <p:nvPr/>
              </p:nvSpPr>
              <p:spPr bwMode="auto">
                <a:xfrm>
                  <a:off x="6116928" y="1855588"/>
                  <a:ext cx="1192763" cy="653533"/>
                </a:xfrm>
                <a:prstGeom prst="rect">
                  <a:avLst/>
                </a:prstGeom>
                <a:solidFill>
                  <a:schemeClr val="bg1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Prozess</a:t>
                  </a:r>
                  <a:r>
                    <a:rPr kumimoji="0" lang="de-DE" sz="12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 2 läuft</a:t>
                  </a:r>
                  <a:endPara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9" name="Gruppieren 88"/>
              <p:cNvGrpSpPr/>
              <p:nvPr/>
            </p:nvGrpSpPr>
            <p:grpSpPr>
              <a:xfrm>
                <a:off x="543766" y="3438006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92" name="Abgerundetes Rechteck 91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Rechteck 92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1" name="Gruppieren 70"/>
              <p:cNvGrpSpPr/>
              <p:nvPr/>
            </p:nvGrpSpPr>
            <p:grpSpPr>
              <a:xfrm>
                <a:off x="5065407" y="3431126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86" name="Abgerundetes Rechteck 85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Rechteck 86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hteck 87"/>
                <p:cNvSpPr/>
                <p:nvPr/>
              </p:nvSpPr>
              <p:spPr bwMode="auto">
                <a:xfrm>
                  <a:off x="6141630" y="1778126"/>
                  <a:ext cx="1168061" cy="653533"/>
                </a:xfrm>
                <a:prstGeom prst="rect">
                  <a:avLst/>
                </a:prstGeom>
                <a:solidFill>
                  <a:schemeClr val="bg1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2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Prozess</a:t>
                  </a:r>
                  <a:r>
                    <a:rPr kumimoji="0" lang="de-DE" sz="12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 2</a:t>
                  </a:r>
                  <a:endPara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2" name="Gruppieren 71"/>
              <p:cNvGrpSpPr/>
              <p:nvPr/>
            </p:nvGrpSpPr>
            <p:grpSpPr>
              <a:xfrm>
                <a:off x="543766" y="840322"/>
                <a:ext cx="3750346" cy="2488614"/>
                <a:chOff x="4810330" y="938048"/>
                <a:chExt cx="3750346" cy="2488614"/>
              </a:xfrm>
            </p:grpSpPr>
            <p:sp>
              <p:nvSpPr>
                <p:cNvPr id="81" name="Abgerundetes Rechteck 80"/>
                <p:cNvSpPr/>
                <p:nvPr/>
              </p:nvSpPr>
              <p:spPr bwMode="auto">
                <a:xfrm>
                  <a:off x="4810330" y="938048"/>
                  <a:ext cx="3750346" cy="2488614"/>
                </a:xfrm>
                <a:prstGeom prst="round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Rechteck 81"/>
                <p:cNvSpPr/>
                <p:nvPr/>
              </p:nvSpPr>
              <p:spPr bwMode="auto">
                <a:xfrm>
                  <a:off x="5078378" y="1213945"/>
                  <a:ext cx="3184718" cy="1977859"/>
                </a:xfrm>
                <a:prstGeom prst="rect">
                  <a:avLst/>
                </a:prstGeom>
                <a:solidFill>
                  <a:srgbClr val="DDDDDD"/>
                </a:solidFill>
                <a:ln w="1079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sp>
          <p:nvSpPr>
            <p:cNvPr id="61" name="Rechteck 60"/>
            <p:cNvSpPr/>
            <p:nvPr/>
          </p:nvSpPr>
          <p:spPr bwMode="auto">
            <a:xfrm>
              <a:off x="1843862" y="4271204"/>
              <a:ext cx="1150153" cy="653533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Prozess 2 beendet</a:t>
              </a:r>
            </a:p>
          </p:txBody>
        </p:sp>
      </p:grpSp>
      <p:sp>
        <p:nvSpPr>
          <p:cNvPr id="103" name="Rechteck 102"/>
          <p:cNvSpPr/>
          <p:nvPr/>
        </p:nvSpPr>
        <p:spPr bwMode="auto">
          <a:xfrm>
            <a:off x="2284188" y="1726330"/>
            <a:ext cx="1150153" cy="653533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Prozess </a:t>
            </a:r>
            <a:r>
              <a:rPr lang="de-DE" sz="1200" dirty="0" smtClean="0">
                <a:latin typeface="Arial" charset="0"/>
              </a:rPr>
              <a:t>2 starten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Pfeil nach rechts 103"/>
          <p:cNvSpPr/>
          <p:nvPr/>
        </p:nvSpPr>
        <p:spPr bwMode="auto">
          <a:xfrm>
            <a:off x="4877319" y="1968329"/>
            <a:ext cx="557777" cy="333436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Rechteck 3"/>
          <p:cNvSpPr>
            <a:spLocks noChangeAspect="1"/>
          </p:cNvSpPr>
          <p:nvPr/>
        </p:nvSpPr>
        <p:spPr bwMode="auto">
          <a:xfrm>
            <a:off x="635155" y="940687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1</a:t>
            </a:r>
          </a:p>
        </p:txBody>
      </p:sp>
      <p:sp>
        <p:nvSpPr>
          <p:cNvPr id="106" name="Rechteck 4"/>
          <p:cNvSpPr>
            <a:spLocks noChangeAspect="1"/>
          </p:cNvSpPr>
          <p:nvPr/>
        </p:nvSpPr>
        <p:spPr bwMode="auto">
          <a:xfrm>
            <a:off x="5162862" y="940687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2</a:t>
            </a:r>
          </a:p>
        </p:txBody>
      </p:sp>
      <p:sp>
        <p:nvSpPr>
          <p:cNvPr id="108" name="Pfeil nach rechts 107"/>
          <p:cNvSpPr/>
          <p:nvPr/>
        </p:nvSpPr>
        <p:spPr bwMode="auto">
          <a:xfrm rot="5400000">
            <a:off x="7144590" y="3228061"/>
            <a:ext cx="557777" cy="333436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Pfeil nach rechts 108"/>
          <p:cNvSpPr/>
          <p:nvPr/>
        </p:nvSpPr>
        <p:spPr bwMode="auto">
          <a:xfrm rot="10800000">
            <a:off x="4893085" y="4657037"/>
            <a:ext cx="557777" cy="333436"/>
          </a:xfrm>
          <a:prstGeom prst="rightArrow">
            <a:avLst/>
          </a:prstGeom>
          <a:solidFill>
            <a:schemeClr val="accent2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hteck 5"/>
          <p:cNvSpPr>
            <a:spLocks noChangeAspect="1"/>
          </p:cNvSpPr>
          <p:nvPr/>
        </p:nvSpPr>
        <p:spPr bwMode="auto">
          <a:xfrm>
            <a:off x="5201495" y="3440045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3</a:t>
            </a:r>
          </a:p>
        </p:txBody>
      </p:sp>
      <p:sp>
        <p:nvSpPr>
          <p:cNvPr id="28" name="Rechteck 6"/>
          <p:cNvSpPr>
            <a:spLocks noChangeAspect="1"/>
          </p:cNvSpPr>
          <p:nvPr/>
        </p:nvSpPr>
        <p:spPr bwMode="auto">
          <a:xfrm>
            <a:off x="635155" y="3440045"/>
            <a:ext cx="288000" cy="28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0" tIns="0" rIns="0" bIns="0" numCol="1" spcCol="7200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lt1">
                    <a:lumMod val="10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</a:rPr>
              <a:t>4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8594893" y="2676972"/>
            <a:ext cx="11193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800" dirty="0" smtClean="0"/>
              <a:t>Für Testversion </a:t>
            </a:r>
            <a:r>
              <a:rPr lang="de-DE" sz="800" dirty="0"/>
              <a:t>R</a:t>
            </a:r>
            <a:r>
              <a:rPr lang="de-DE" sz="800" dirty="0" smtClean="0"/>
              <a:t>estlaufzeit klein einblenden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0020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) Startbildschirm</a:t>
            </a:r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3080906" y="1818239"/>
            <a:ext cx="3750346" cy="2488614"/>
            <a:chOff x="4810330" y="938048"/>
            <a:chExt cx="3750346" cy="2488614"/>
          </a:xfrm>
        </p:grpSpPr>
        <p:sp>
          <p:nvSpPr>
            <p:cNvPr id="44" name="Abgerundetes Rechteck 43"/>
            <p:cNvSpPr/>
            <p:nvPr/>
          </p:nvSpPr>
          <p:spPr bwMode="auto">
            <a:xfrm>
              <a:off x="4810330" y="938048"/>
              <a:ext cx="3750346" cy="2488614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5078378" y="1213945"/>
              <a:ext cx="3184718" cy="1977859"/>
            </a:xfrm>
            <a:prstGeom prst="rect">
              <a:avLst/>
            </a:prstGeom>
            <a:solidFill>
              <a:srgbClr val="DDDDDD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Rechteck 45"/>
            <p:cNvSpPr/>
            <p:nvPr/>
          </p:nvSpPr>
          <p:spPr bwMode="auto">
            <a:xfrm>
              <a:off x="6284090" y="1850196"/>
              <a:ext cx="802826" cy="524690"/>
            </a:xfrm>
            <a:prstGeom prst="rect">
              <a:avLst/>
            </a:prstGeom>
            <a:solidFill>
              <a:schemeClr val="bg1"/>
            </a:solidFill>
            <a:ln w="1079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000" dirty="0" smtClean="0">
                  <a:latin typeface="Arial" charset="0"/>
                </a:rPr>
                <a:t>Start Prozess 3</a:t>
              </a:r>
              <a:endPara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3542006" y="2256727"/>
            <a:ext cx="282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Prozess 2 beendet.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862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Bildschirm nach Ablauf von T (zwischen zwei Modalitäten)</a:t>
            </a:r>
            <a:endParaRPr lang="de-DE" dirty="0"/>
          </a:p>
        </p:txBody>
      </p:sp>
      <p:grpSp>
        <p:nvGrpSpPr>
          <p:cNvPr id="12289" name="Gruppieren 12288"/>
          <p:cNvGrpSpPr/>
          <p:nvPr/>
        </p:nvGrpSpPr>
        <p:grpSpPr>
          <a:xfrm>
            <a:off x="3080906" y="1818239"/>
            <a:ext cx="3750346" cy="2488614"/>
            <a:chOff x="3080906" y="1818239"/>
            <a:chExt cx="3750346" cy="248861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080906" y="1818239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88" name="Textfeld 12287"/>
            <p:cNvSpPr txBox="1"/>
            <p:nvPr/>
          </p:nvSpPr>
          <p:spPr>
            <a:xfrm>
              <a:off x="3542006" y="2256727"/>
              <a:ext cx="2828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Bitte wenden Sie sich an die Versuchsleitung bevor Sie fortfahren.</a:t>
              </a:r>
              <a:endParaRPr lang="de-DE" sz="1400" dirty="0"/>
            </a:p>
          </p:txBody>
        </p:sp>
      </p:grpSp>
      <p:sp>
        <p:nvSpPr>
          <p:cNvPr id="9" name="Rechteck 8"/>
          <p:cNvSpPr/>
          <p:nvPr/>
        </p:nvSpPr>
        <p:spPr bwMode="auto">
          <a:xfrm>
            <a:off x="4539900" y="3300886"/>
            <a:ext cx="802826" cy="524690"/>
          </a:xfrm>
          <a:prstGeom prst="rect">
            <a:avLst/>
          </a:prstGeom>
          <a:solidFill>
            <a:schemeClr val="bg1"/>
          </a:solidFill>
          <a:ln w="1079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latin typeface="Arial" charset="0"/>
              </a:rPr>
              <a:t>Fortfahren</a:t>
            </a:r>
            <a:endParaRPr kumimoji="0" lang="de-D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dirty="0" smtClean="0"/>
              <a:t>) Endbildschirm</a:t>
            </a:r>
            <a:endParaRPr lang="de-DE" dirty="0"/>
          </a:p>
        </p:txBody>
      </p:sp>
      <p:grpSp>
        <p:nvGrpSpPr>
          <p:cNvPr id="12289" name="Gruppieren 12288"/>
          <p:cNvGrpSpPr/>
          <p:nvPr/>
        </p:nvGrpSpPr>
        <p:grpSpPr>
          <a:xfrm>
            <a:off x="3080906" y="1818239"/>
            <a:ext cx="3750346" cy="2488614"/>
            <a:chOff x="3080906" y="1818239"/>
            <a:chExt cx="3750346" cy="2488614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3080906" y="1818239"/>
              <a:ext cx="3750346" cy="2488614"/>
              <a:chOff x="4810330" y="938048"/>
              <a:chExt cx="3750346" cy="2488614"/>
            </a:xfrm>
          </p:grpSpPr>
          <p:sp>
            <p:nvSpPr>
              <p:cNvPr id="44" name="Abgerundetes Rechteck 43"/>
              <p:cNvSpPr/>
              <p:nvPr/>
            </p:nvSpPr>
            <p:spPr bwMode="auto">
              <a:xfrm>
                <a:off x="4810330" y="938048"/>
                <a:ext cx="3750346" cy="2488614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 bwMode="auto">
              <a:xfrm>
                <a:off x="5078378" y="1213945"/>
                <a:ext cx="3184718" cy="1977859"/>
              </a:xfrm>
              <a:prstGeom prst="rect">
                <a:avLst/>
              </a:prstGeom>
              <a:solidFill>
                <a:srgbClr val="DDDDDD"/>
              </a:solidFill>
              <a:ln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288" name="Textfeld 12287"/>
            <p:cNvSpPr txBox="1"/>
            <p:nvPr/>
          </p:nvSpPr>
          <p:spPr>
            <a:xfrm>
              <a:off x="3542006" y="2840051"/>
              <a:ext cx="2828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Vielen Dank für die Teilnahme.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18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hlinkClick r:id="rId11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99455" y="2883353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Angemessenes HMI-Eingabefeedback</a:t>
            </a:r>
          </a:p>
        </p:txBody>
      </p:sp>
      <p:sp>
        <p:nvSpPr>
          <p:cNvPr id="18" name="Rechteck 17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60000" y="2883353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3</a:t>
            </a:r>
          </a:p>
        </p:txBody>
      </p:sp>
      <p:sp>
        <p:nvSpPr>
          <p:cNvPr id="17" name="Rechteck 16">
            <a:hlinkClick r:id="rId12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799455" y="2161676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Anzeige benötigter Maschinendaten in Blickrichtung des Benutzers</a:t>
            </a:r>
          </a:p>
        </p:txBody>
      </p:sp>
      <p:sp>
        <p:nvSpPr>
          <p:cNvPr id="16" name="Rechteck 15">
            <a:hlinkClick r:id="rId12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360000" y="2161676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2</a:t>
            </a:r>
          </a:p>
        </p:txBody>
      </p:sp>
      <p:sp>
        <p:nvSpPr>
          <p:cNvPr id="15" name="Rechteck 14"/>
          <p:cNvSpPr/>
          <p:nvPr>
            <p:custDataLst>
              <p:tags r:id="rId6"/>
            </p:custDataLst>
          </p:nvPr>
        </p:nvSpPr>
        <p:spPr bwMode="auto">
          <a:xfrm>
            <a:off x="799455" y="1440000"/>
            <a:ext cx="9533945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600" u="none" strike="noStrike" cap="none" normalizeH="0" baseline="0" smtClean="0">
              <a:ln>
                <a:noFill/>
              </a:ln>
              <a:effectLst/>
              <a:latin typeface="Arial"/>
            </a:endParaRPr>
          </a:p>
        </p:txBody>
      </p:sp>
      <p:sp>
        <p:nvSpPr>
          <p:cNvPr id="14" name="Rechteck 13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799455" y="1440000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Fernüberwachung und Meldung des Arbeitsforschrittes an den Benutzer</a:t>
            </a:r>
          </a:p>
        </p:txBody>
      </p:sp>
      <p:sp>
        <p:nvSpPr>
          <p:cNvPr id="13" name="Rechteck 12">
            <a:hlinkClick r:id="rId13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60000" y="1440000"/>
            <a:ext cx="383011" cy="383010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2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hlinkClick r:id="rId11" action="ppaction://hlinksldjump"/>
          </p:cNvPr>
          <p:cNvSpPr/>
          <p:nvPr>
            <p:custDataLst>
              <p:tags r:id="rId2"/>
            </p:custDataLst>
          </p:nvPr>
        </p:nvSpPr>
        <p:spPr bwMode="auto">
          <a:xfrm>
            <a:off x="799455" y="2883353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Angemessenes HMI-Eingabefeedback</a:t>
            </a:r>
          </a:p>
        </p:txBody>
      </p:sp>
      <p:sp>
        <p:nvSpPr>
          <p:cNvPr id="18" name="Rechteck 17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360000" y="2883353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3</a:t>
            </a:r>
          </a:p>
        </p:txBody>
      </p:sp>
      <p:sp>
        <p:nvSpPr>
          <p:cNvPr id="17" name="Rechteck 16"/>
          <p:cNvSpPr/>
          <p:nvPr>
            <p:custDataLst>
              <p:tags r:id="rId4"/>
            </p:custDataLst>
          </p:nvPr>
        </p:nvSpPr>
        <p:spPr bwMode="auto">
          <a:xfrm>
            <a:off x="799455" y="2161676"/>
            <a:ext cx="9533945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600" u="none" strike="noStrike" cap="none" normalizeH="0" baseline="0" smtClean="0">
              <a:ln>
                <a:noFill/>
              </a:ln>
              <a:effectLst/>
              <a:latin typeface="Arial"/>
            </a:endParaRPr>
          </a:p>
        </p:txBody>
      </p:sp>
      <p:sp>
        <p:nvSpPr>
          <p:cNvPr id="16" name="Rechteck 15">
            <a:hlinkClick r:id="rId12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799455" y="2161676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Anzeige benötigter Maschinendaten in Blickrichtung des Benutzers</a:t>
            </a:r>
          </a:p>
        </p:txBody>
      </p:sp>
      <p:sp>
        <p:nvSpPr>
          <p:cNvPr id="15" name="Rechteck 14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360000" y="2161676"/>
            <a:ext cx="383011" cy="383010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2</a:t>
            </a:r>
          </a:p>
        </p:txBody>
      </p:sp>
      <p:sp>
        <p:nvSpPr>
          <p:cNvPr id="14" name="Rechteck 13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799455" y="1440000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Fernüberwachung und Meldung des Arbeitsforschrittes an den Benutzer</a:t>
            </a:r>
          </a:p>
        </p:txBody>
      </p:sp>
      <p:sp>
        <p:nvSpPr>
          <p:cNvPr id="13" name="Rechteck 12">
            <a:hlinkClick r:id="rId13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60000" y="1440000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1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2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17487" y="0"/>
            <a:ext cx="10067623" cy="719138"/>
          </a:xfrm>
        </p:spPr>
        <p:txBody>
          <a:bodyPr/>
          <a:lstStyle/>
          <a:p>
            <a:r>
              <a:rPr lang="de-DE" dirty="0" smtClean="0"/>
              <a:t>2) Anzeige </a:t>
            </a:r>
            <a:r>
              <a:rPr lang="de-DE" dirty="0"/>
              <a:t>benötigter Maschinendaten in Blickrichtung des Benutzers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 smtClean="0"/>
              <a:t>Szenario:</a:t>
            </a:r>
          </a:p>
          <a:p>
            <a:pPr lvl="1"/>
            <a:r>
              <a:rPr lang="de-DE" sz="1400" dirty="0" smtClean="0"/>
              <a:t>Dem Benutzer werden relevante Daten direkt auf dem mobilen Ausgabegerät eingeblendet, dass es während eines Vorgangs nicht notwendig ist, den Blick vom Maschinenraum abzuwenden</a:t>
            </a:r>
          </a:p>
          <a:p>
            <a:r>
              <a:rPr lang="de-DE" sz="1600" b="1" dirty="0" smtClean="0"/>
              <a:t>Forschungsfrage: </a:t>
            </a:r>
          </a:p>
          <a:p>
            <a:pPr lvl="1"/>
            <a:r>
              <a:rPr lang="de-DE" sz="1400" dirty="0" smtClean="0"/>
              <a:t>Wird die Bearbeitung der Arbeitsaufgabe beim Einsatz einer Datenbrille im Vergleich zur HMI als weniger anstrengend wahrgenommen?</a:t>
            </a:r>
          </a:p>
          <a:p>
            <a:pPr lvl="1"/>
            <a:r>
              <a:rPr lang="de-DE" sz="1400" dirty="0" smtClean="0"/>
              <a:t>Ist die Performanz bei Verwendung einer Datenbrille besser?</a:t>
            </a:r>
          </a:p>
          <a:p>
            <a:r>
              <a:rPr lang="de-DE" sz="1600" b="1" dirty="0" smtClean="0"/>
              <a:t>Laborszenario:</a:t>
            </a:r>
          </a:p>
          <a:p>
            <a:pPr lvl="1"/>
            <a:r>
              <a:rPr lang="de-DE" sz="1400" dirty="0" smtClean="0"/>
              <a:t>Dem Proband sitzt vor einem Computer</a:t>
            </a:r>
          </a:p>
          <a:p>
            <a:pPr marL="1154112" lvl="2" indent="-342900">
              <a:buFont typeface="+mj-lt"/>
              <a:buAutoNum type="alphaLcParenR"/>
            </a:pPr>
            <a:r>
              <a:rPr lang="de-DE" sz="1400" dirty="0" smtClean="0"/>
              <a:t>Ihm werden Symbole in der Umgebung (im peripheren Blickfeld) angezeigt (Körperdrehung erforderlich)</a:t>
            </a:r>
          </a:p>
          <a:p>
            <a:pPr marL="1154112" lvl="2" indent="-342900">
              <a:buFont typeface="+mj-lt"/>
              <a:buAutoNum type="alphaLcParenR"/>
            </a:pPr>
            <a:r>
              <a:rPr lang="de-DE" sz="1400" dirty="0" smtClean="0"/>
              <a:t>Er trägt eine Datenbrille, auf der ihm Symbole angezeigt werden (keine Drehung)</a:t>
            </a:r>
          </a:p>
          <a:p>
            <a:pPr marL="811212" lvl="2" indent="0">
              <a:buNone/>
            </a:pPr>
            <a:r>
              <a:rPr lang="de-DE" sz="1400" dirty="0" smtClean="0"/>
              <a:t>Er muss die gesehenen Symbole in den Computer eingeben</a:t>
            </a:r>
          </a:p>
          <a:p>
            <a:pPr marL="382587" indent="-285750">
              <a:buFont typeface="Wingdings" panose="05000000000000000000" pitchFamily="2" charset="2"/>
              <a:buChar char="Ø"/>
            </a:pPr>
            <a:r>
              <a:rPr lang="de-DE" sz="1600" b="1" dirty="0" smtClean="0"/>
              <a:t>Befragung des Probanden nach der subjektiven Beanspruchung (</a:t>
            </a:r>
            <a:r>
              <a:rPr lang="de-DE" b="1" dirty="0" smtClean="0"/>
              <a:t>RSME, NASA-TLX) </a:t>
            </a:r>
            <a:r>
              <a:rPr lang="de-DE" sz="1600" b="1" dirty="0" smtClean="0"/>
              <a:t>und Akzeptanz (TAM); Zeitmessung</a:t>
            </a:r>
            <a:r>
              <a:rPr lang="de-DE" sz="1600" dirty="0"/>
              <a:t>	</a:t>
            </a:r>
            <a:r>
              <a:rPr lang="de-DE" dirty="0" smtClean="0"/>
              <a:t>					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241824" y="1041689"/>
            <a:ext cx="2962355" cy="2012530"/>
            <a:chOff x="302280" y="1100964"/>
            <a:chExt cx="3098382" cy="201253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" r="7435"/>
            <a:stretch/>
          </p:blipFill>
          <p:spPr bwMode="auto">
            <a:xfrm>
              <a:off x="302280" y="1100964"/>
              <a:ext cx="3098382" cy="2012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eck 6"/>
            <p:cNvSpPr/>
            <p:nvPr/>
          </p:nvSpPr>
          <p:spPr bwMode="auto">
            <a:xfrm>
              <a:off x="2380463" y="1995055"/>
              <a:ext cx="884172" cy="92951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10795" cap="flat" cmpd="sng" algn="ctr">
              <a:solidFill>
                <a:srgbClr val="44FF1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smtClean="0">
                  <a:solidFill>
                    <a:srgbClr val="44FF11"/>
                  </a:solidFill>
                  <a:latin typeface="Arial" charset="0"/>
                </a:rPr>
                <a:t>x:   -1245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smtClean="0">
                  <a:solidFill>
                    <a:srgbClr val="44FF11"/>
                  </a:solidFill>
                  <a:latin typeface="Arial" charset="0"/>
                </a:rPr>
                <a:t>y:        78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smtClean="0">
                  <a:ln>
                    <a:noFill/>
                  </a:ln>
                  <a:solidFill>
                    <a:srgbClr val="44FF11"/>
                  </a:solidFill>
                  <a:effectLst/>
                  <a:latin typeface="Arial" charset="0"/>
                </a:rPr>
                <a:t>z:          0</a:t>
              </a:r>
            </a:p>
          </p:txBody>
        </p:sp>
      </p:grp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611725" y="3293548"/>
            <a:ext cx="2462399" cy="685662"/>
          </a:xfrm>
          <a:prstGeom prst="roundRect">
            <a:avLst>
              <a:gd name="adj" fmla="val 16667"/>
            </a:avLst>
          </a:prstGeom>
          <a:solidFill>
            <a:srgbClr val="C02A26"/>
          </a:solidFill>
          <a:ln w="10795">
            <a:noFill/>
            <a:round/>
            <a:headEnd/>
            <a:tailEnd/>
          </a:ln>
          <a:effectLst/>
          <a:extLst/>
        </p:spPr>
        <p:txBody>
          <a:bodyPr wrap="square" anchor="ctr"/>
          <a:lstStyle/>
          <a:p>
            <a:pPr marL="285750" indent="-285750">
              <a:buFontTx/>
              <a:buChar char="-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Anzeige: visuelle Ermüdung</a:t>
            </a:r>
          </a:p>
          <a:p>
            <a:pPr marL="285750" indent="-285750">
              <a:buFontTx/>
              <a:buChar char="-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Montageaufgabe!!!</a:t>
            </a:r>
          </a:p>
        </p:txBody>
      </p:sp>
    </p:spTree>
    <p:extLst>
      <p:ext uri="{BB962C8B-B14F-4D97-AF65-F5344CB8AC3E}">
        <p14:creationId xmlns:p14="http://schemas.microsoft.com/office/powerpoint/2010/main" val="15183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>
            <p:custDataLst>
              <p:tags r:id="rId2"/>
            </p:custDataLst>
          </p:nvPr>
        </p:nvSpPr>
        <p:spPr bwMode="auto">
          <a:xfrm>
            <a:off x="799455" y="2883353"/>
            <a:ext cx="9533945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1600" u="none" strike="noStrike" cap="none" normalizeH="0" baseline="0" smtClean="0">
              <a:ln>
                <a:noFill/>
              </a:ln>
              <a:effectLst/>
              <a:latin typeface="Arial"/>
            </a:endParaRPr>
          </a:p>
        </p:txBody>
      </p:sp>
      <p:sp>
        <p:nvSpPr>
          <p:cNvPr id="28" name="Rechteck 27">
            <a:hlinkClick r:id="rId11" action="ppaction://hlinksldjump"/>
          </p:cNvPr>
          <p:cNvSpPr/>
          <p:nvPr>
            <p:custDataLst>
              <p:tags r:id="rId3"/>
            </p:custDataLst>
          </p:nvPr>
        </p:nvSpPr>
        <p:spPr bwMode="auto">
          <a:xfrm>
            <a:off x="799455" y="2883353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Angemessenes HMI-Eingabefeedback</a:t>
            </a:r>
          </a:p>
        </p:txBody>
      </p:sp>
      <p:sp>
        <p:nvSpPr>
          <p:cNvPr id="27" name="Rechteck 26">
            <a:hlinkClick r:id="rId11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360000" y="2883353"/>
            <a:ext cx="383011" cy="383010"/>
          </a:xfrm>
          <a:prstGeom prst="rect">
            <a:avLst/>
          </a:prstGeom>
          <a:solidFill>
            <a:schemeClr val="accent2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3</a:t>
            </a:r>
          </a:p>
        </p:txBody>
      </p:sp>
      <p:sp>
        <p:nvSpPr>
          <p:cNvPr id="26" name="Rechteck 25">
            <a:hlinkClick r:id="rId12" action="ppaction://hlinksldjump"/>
          </p:cNvPr>
          <p:cNvSpPr/>
          <p:nvPr>
            <p:custDataLst>
              <p:tags r:id="rId5"/>
            </p:custDataLst>
          </p:nvPr>
        </p:nvSpPr>
        <p:spPr bwMode="auto">
          <a:xfrm>
            <a:off x="799455" y="2161676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Anzeige benötigter Maschinendaten in Blickrichtung des Benutzers</a:t>
            </a:r>
          </a:p>
        </p:txBody>
      </p:sp>
      <p:sp>
        <p:nvSpPr>
          <p:cNvPr id="25" name="Rechteck 24">
            <a:hlinkClick r:id="rId12" action="ppaction://hlinksldjump"/>
          </p:cNvPr>
          <p:cNvSpPr/>
          <p:nvPr>
            <p:custDataLst>
              <p:tags r:id="rId6"/>
            </p:custDataLst>
          </p:nvPr>
        </p:nvSpPr>
        <p:spPr bwMode="auto">
          <a:xfrm>
            <a:off x="360000" y="2161676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2</a:t>
            </a:r>
          </a:p>
        </p:txBody>
      </p:sp>
      <p:sp>
        <p:nvSpPr>
          <p:cNvPr id="24" name="Rechteck 23">
            <a:hlinkClick r:id="rId13" action="ppaction://hlinksldjump"/>
          </p:cNvPr>
          <p:cNvSpPr/>
          <p:nvPr>
            <p:custDataLst>
              <p:tags r:id="rId7"/>
            </p:custDataLst>
          </p:nvPr>
        </p:nvSpPr>
        <p:spPr bwMode="auto">
          <a:xfrm>
            <a:off x="799455" y="1440000"/>
            <a:ext cx="7128404" cy="383010"/>
          </a:xfrm>
          <a:prstGeom prst="rect">
            <a:avLst/>
          </a:prstGeom>
          <a:noFill/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0" bIns="6773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effectLst/>
                <a:latin typeface="Arial"/>
              </a:rPr>
              <a:t>Fernüberwachung und Meldung des Arbeitsforschrittes an den Benutzer</a:t>
            </a:r>
          </a:p>
        </p:txBody>
      </p:sp>
      <p:sp>
        <p:nvSpPr>
          <p:cNvPr id="23" name="Rechteck 22">
            <a:hlinkClick r:id="rId13" action="ppaction://hlinksldjump"/>
          </p:cNvPr>
          <p:cNvSpPr/>
          <p:nvPr>
            <p:custDataLst>
              <p:tags r:id="rId8"/>
            </p:custDataLst>
          </p:nvPr>
        </p:nvSpPr>
        <p:spPr bwMode="auto">
          <a:xfrm>
            <a:off x="360000" y="1440000"/>
            <a:ext cx="383011" cy="383010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67733" tIns="67733" rIns="67733" bIns="677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sz="1600" b="1" u="none" strike="noStrike" cap="none" normalizeH="0" baseline="0" smtClean="0">
                <a:ln>
                  <a:noFill/>
                </a:ln>
                <a:solidFill>
                  <a:schemeClr val="lt1"/>
                </a:solidFill>
                <a:effectLst/>
                <a:latin typeface="Arial"/>
              </a:rPr>
              <a:t>1</a:t>
            </a:r>
          </a:p>
        </p:txBody>
      </p:sp>
      <p:sp>
        <p:nvSpPr>
          <p:cNvPr id="22" name="Titel 2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83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8) Angemessenes </a:t>
            </a:r>
            <a:r>
              <a:rPr lang="de-DE" dirty="0"/>
              <a:t>(HMI-)</a:t>
            </a:r>
            <a:r>
              <a:rPr lang="de-DE" dirty="0" smtClean="0"/>
              <a:t>Eingabefeedback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b="1" dirty="0" smtClean="0"/>
              <a:t>Szenario:</a:t>
            </a:r>
          </a:p>
          <a:p>
            <a:pPr lvl="1"/>
            <a:r>
              <a:rPr lang="de-DE" sz="1400" dirty="0" smtClean="0"/>
              <a:t>Der </a:t>
            </a:r>
            <a:r>
              <a:rPr lang="de-DE" sz="1400" dirty="0"/>
              <a:t>B</a:t>
            </a:r>
            <a:r>
              <a:rPr lang="de-DE" sz="1400" dirty="0" smtClean="0"/>
              <a:t>enutzer tätigt eine Eingabe an der Maschine und erhält ein entsprechendes Eingabefeedback</a:t>
            </a:r>
          </a:p>
          <a:p>
            <a:r>
              <a:rPr lang="de-DE" sz="1600" b="1" dirty="0" smtClean="0"/>
              <a:t>Forschungsfrage:</a:t>
            </a:r>
          </a:p>
          <a:p>
            <a:pPr lvl="1"/>
            <a:r>
              <a:rPr lang="de-DE" sz="1400" dirty="0" smtClean="0"/>
              <a:t>Welche ist die Kombination von visueller, taktiler und auditiver Rückmeldung, die kultur- und altersübergreifend am besten wahrgenommen wird?</a:t>
            </a:r>
            <a:endParaRPr lang="de-DE" sz="1400" dirty="0"/>
          </a:p>
          <a:p>
            <a:r>
              <a:rPr lang="de-DE" sz="1600" b="1" dirty="0" smtClean="0"/>
              <a:t>Laborszenario:</a:t>
            </a:r>
          </a:p>
          <a:p>
            <a:pPr lvl="1"/>
            <a:r>
              <a:rPr lang="de-DE" sz="1400" dirty="0" smtClean="0"/>
              <a:t>Der Proband tätigt Eingaben an der HMI und erhält unterschiedliches Eingabefeedback (visuell, taktil, auditiv; einzeln und Kombinationen). </a:t>
            </a:r>
            <a:endParaRPr lang="de-DE" sz="1400" dirty="0"/>
          </a:p>
          <a:p>
            <a:pPr marL="1154112" lvl="2" indent="-342900">
              <a:buFont typeface="+mj-lt"/>
              <a:buAutoNum type="alphaLcParenR"/>
            </a:pPr>
            <a:r>
              <a:rPr lang="de-DE" sz="1400" dirty="0" smtClean="0"/>
              <a:t>jüngere Probanden</a:t>
            </a:r>
          </a:p>
          <a:p>
            <a:pPr marL="1138237" lvl="2" indent="-342900">
              <a:buFont typeface="+mj-lt"/>
              <a:buAutoNum type="alphaLcParenR"/>
            </a:pPr>
            <a:r>
              <a:rPr lang="de-DE" sz="1400" dirty="0" smtClean="0"/>
              <a:t>ältere Probanden</a:t>
            </a:r>
          </a:p>
          <a:p>
            <a:pPr marL="1138237" lvl="2" indent="-342900">
              <a:buFont typeface="+mj-lt"/>
              <a:buAutoNum type="alphaLcParenR"/>
            </a:pPr>
            <a:r>
              <a:rPr lang="de-DE" sz="1400" dirty="0" smtClean="0"/>
              <a:t>Probanden mit unterschiedlichem kulturellen Hintergrund</a:t>
            </a:r>
          </a:p>
          <a:p>
            <a:pPr marL="423862" lvl="1" indent="-342900">
              <a:spcBef>
                <a:spcPct val="30000"/>
              </a:spcBef>
              <a:buClr>
                <a:srgbClr val="006DB6"/>
              </a:buClr>
              <a:buSzPct val="90000"/>
              <a:buFont typeface="Wingdings" pitchFamily="2" charset="2"/>
              <a:buChar char="Ø"/>
            </a:pPr>
            <a:r>
              <a:rPr lang="de-DE" b="1" dirty="0" smtClean="0"/>
              <a:t>Messung der Fixationen, Befragung zur Nutzerzufriedenheit</a:t>
            </a:r>
            <a:endParaRPr lang="de-DE" dirty="0" smtClean="0"/>
          </a:p>
        </p:txBody>
      </p:sp>
      <p:grpSp>
        <p:nvGrpSpPr>
          <p:cNvPr id="24" name="Gruppieren 23"/>
          <p:cNvGrpSpPr/>
          <p:nvPr/>
        </p:nvGrpSpPr>
        <p:grpSpPr>
          <a:xfrm>
            <a:off x="385408" y="1201568"/>
            <a:ext cx="2493818" cy="2372906"/>
            <a:chOff x="1253271" y="2623683"/>
            <a:chExt cx="2736838" cy="2750757"/>
          </a:xfrm>
        </p:grpSpPr>
        <p:pic>
          <p:nvPicPr>
            <p:cNvPr id="11270" name="Picture 6" descr="http://img.directindustry.de/images_di/photo-g/hmi-terminal-touchscreen-14075-3227953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01" t="8859" b="6363"/>
            <a:stretch/>
          </p:blipFill>
          <p:spPr bwMode="auto">
            <a:xfrm>
              <a:off x="1253271" y="2623683"/>
              <a:ext cx="2736838" cy="27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uppieren 22"/>
            <p:cNvGrpSpPr/>
            <p:nvPr/>
          </p:nvGrpSpPr>
          <p:grpSpPr>
            <a:xfrm rot="4136212">
              <a:off x="2844920" y="3507653"/>
              <a:ext cx="258427" cy="248121"/>
              <a:chOff x="1337593" y="3432150"/>
              <a:chExt cx="258427" cy="248121"/>
            </a:xfrm>
          </p:grpSpPr>
          <p:sp>
            <p:nvSpPr>
              <p:cNvPr id="22" name="Halber Rahmen 21"/>
              <p:cNvSpPr/>
              <p:nvPr/>
            </p:nvSpPr>
            <p:spPr bwMode="auto">
              <a:xfrm>
                <a:off x="1337593" y="3521574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Halber Rahmen 24"/>
              <p:cNvSpPr/>
              <p:nvPr/>
            </p:nvSpPr>
            <p:spPr bwMode="auto">
              <a:xfrm>
                <a:off x="1438307" y="3432150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Halber Rahmen 25"/>
              <p:cNvSpPr/>
              <p:nvPr/>
            </p:nvSpPr>
            <p:spPr bwMode="auto">
              <a:xfrm>
                <a:off x="1375422" y="3574473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Halber Rahmen 26"/>
              <p:cNvSpPr/>
              <p:nvPr/>
            </p:nvSpPr>
            <p:spPr bwMode="auto">
              <a:xfrm>
                <a:off x="1477535" y="3483789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 rot="15835431">
              <a:off x="2650655" y="3888580"/>
              <a:ext cx="258427" cy="248121"/>
              <a:chOff x="1337593" y="3432150"/>
              <a:chExt cx="258427" cy="248121"/>
            </a:xfrm>
          </p:grpSpPr>
          <p:sp>
            <p:nvSpPr>
              <p:cNvPr id="30" name="Halber Rahmen 29"/>
              <p:cNvSpPr/>
              <p:nvPr/>
            </p:nvSpPr>
            <p:spPr bwMode="auto">
              <a:xfrm>
                <a:off x="1337593" y="3521574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Halber Rahmen 30"/>
              <p:cNvSpPr/>
              <p:nvPr/>
            </p:nvSpPr>
            <p:spPr bwMode="auto">
              <a:xfrm>
                <a:off x="1438307" y="3432150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Halber Rahmen 31"/>
              <p:cNvSpPr/>
              <p:nvPr/>
            </p:nvSpPr>
            <p:spPr bwMode="auto">
              <a:xfrm>
                <a:off x="1375422" y="3574473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Halber Rahmen 32"/>
              <p:cNvSpPr/>
              <p:nvPr/>
            </p:nvSpPr>
            <p:spPr bwMode="auto">
              <a:xfrm>
                <a:off x="1477535" y="3483789"/>
                <a:ext cx="118485" cy="105798"/>
              </a:xfrm>
              <a:prstGeom prst="halfFrame">
                <a:avLst>
                  <a:gd name="adj1" fmla="val 11904"/>
                  <a:gd name="adj2" fmla="val 11903"/>
                </a:avLst>
              </a:prstGeom>
              <a:solidFill>
                <a:srgbClr val="FF00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16" name="AutoShape 2"/>
          <p:cNvSpPr>
            <a:spLocks noChangeArrowheads="1"/>
          </p:cNvSpPr>
          <p:nvPr/>
        </p:nvSpPr>
        <p:spPr bwMode="gray">
          <a:xfrm rot="2640000">
            <a:off x="6618060" y="2090824"/>
            <a:ext cx="3029413" cy="1161169"/>
          </a:xfrm>
          <a:prstGeom prst="roundRect">
            <a:avLst>
              <a:gd name="adj" fmla="val 16667"/>
            </a:avLst>
          </a:prstGeom>
          <a:solidFill>
            <a:srgbClr val="C02A26"/>
          </a:solidFill>
          <a:ln w="10795">
            <a:noFill/>
            <a:round/>
            <a:headEnd/>
            <a:tailEnd/>
          </a:ln>
          <a:effectLst/>
          <a:extLst/>
        </p:spPr>
        <p:txBody>
          <a:bodyPr wrap="square" anchor="ctr"/>
          <a:lstStyle/>
          <a:p>
            <a:pPr marL="285750" indent="-285750">
              <a:buFontTx/>
              <a:buChar char="-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Kulturelle Unterschiede schwierig zu erfassen</a:t>
            </a:r>
          </a:p>
          <a:p>
            <a:pPr marL="285750" indent="-285750">
              <a:buFontTx/>
              <a:buChar char="-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Im Rahmen einer MA </a:t>
            </a:r>
            <a:b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</a:b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(Online-Fragebogen)</a:t>
            </a:r>
          </a:p>
          <a:p>
            <a:pPr marL="285750" indent="-285750">
              <a:buFontTx/>
              <a:buChar char="-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Steinke kontaktieren wg. Probanden im chinesischen Werk</a:t>
            </a:r>
          </a:p>
        </p:txBody>
      </p:sp>
    </p:spTree>
    <p:extLst>
      <p:ext uri="{BB962C8B-B14F-4D97-AF65-F5344CB8AC3E}">
        <p14:creationId xmlns:p14="http://schemas.microsoft.com/office/powerpoint/2010/main" val="45592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smtClean="0"/>
              <a:t>Backup: Agenda</a:t>
            </a:r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10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 Fernüberwachung und Arbeitsfortschritt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Allgemein:</a:t>
            </a:r>
          </a:p>
          <a:p>
            <a:pPr lvl="1"/>
            <a:r>
              <a:rPr lang="de-DE" dirty="0" smtClean="0"/>
              <a:t>2 Versuchsteile  </a:t>
            </a:r>
          </a:p>
          <a:p>
            <a:pPr lvl="1"/>
            <a:r>
              <a:rPr lang="de-DE" dirty="0" smtClean="0"/>
              <a:t>3 Geräte</a:t>
            </a:r>
          </a:p>
          <a:p>
            <a:pPr lvl="1"/>
            <a:r>
              <a:rPr lang="de-DE" dirty="0" smtClean="0"/>
              <a:t>9 Konditionen/Versuch</a:t>
            </a:r>
          </a:p>
          <a:p>
            <a:pPr lvl="1"/>
            <a:endParaRPr lang="de-DE" dirty="0"/>
          </a:p>
          <a:p>
            <a:r>
              <a:rPr lang="de-DE" b="1" dirty="0" err="1" smtClean="0"/>
              <a:t>Vortests</a:t>
            </a:r>
            <a:r>
              <a:rPr lang="de-DE" b="1" dirty="0" smtClean="0"/>
              <a:t>: </a:t>
            </a:r>
            <a:r>
              <a:rPr lang="de-DE" dirty="0">
                <a:hlinkClick r:id="rId2" action="ppaction://hlinkfile"/>
              </a:rPr>
              <a:t>(\empirische Versuchsplanung\</a:t>
            </a:r>
            <a:r>
              <a:rPr lang="de-DE" dirty="0" err="1">
                <a:hlinkClick r:id="rId2" action="ppaction://hlinkfile"/>
              </a:rPr>
              <a:t>Vortests</a:t>
            </a:r>
            <a:r>
              <a:rPr lang="de-DE" dirty="0" smtClean="0">
                <a:hlinkClick r:id="rId2" action="ppaction://hlinkfile"/>
              </a:rPr>
              <a:t>):</a:t>
            </a:r>
            <a:r>
              <a:rPr lang="de-DE" dirty="0"/>
              <a:t>,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netprojects/iawiki/index.php/Kategorie:Empirische_Testverfahren</a:t>
            </a:r>
            <a:endParaRPr lang="de-DE" dirty="0"/>
          </a:p>
          <a:p>
            <a:pPr lvl="1"/>
            <a:r>
              <a:rPr lang="de-DE" dirty="0"/>
              <a:t>Technikaffinität (TA-EG</a:t>
            </a:r>
            <a:r>
              <a:rPr lang="de-DE" dirty="0" smtClean="0"/>
              <a:t>) 5min, </a:t>
            </a:r>
          </a:p>
          <a:p>
            <a:pPr lvl="1"/>
            <a:r>
              <a:rPr lang="de-DE" dirty="0" smtClean="0"/>
              <a:t>Sehschwäche (</a:t>
            </a:r>
            <a:r>
              <a:rPr lang="de-DE" dirty="0" err="1" smtClean="0"/>
              <a:t>Vistec</a:t>
            </a:r>
            <a:r>
              <a:rPr lang="de-DE" dirty="0" smtClean="0"/>
              <a:t> Roda, </a:t>
            </a:r>
            <a:r>
              <a:rPr lang="de-DE" dirty="0" err="1" smtClean="0"/>
              <a:t>Landold</a:t>
            </a:r>
            <a:r>
              <a:rPr lang="de-DE" dirty="0" smtClean="0"/>
              <a:t>, </a:t>
            </a:r>
            <a:r>
              <a:rPr lang="de-DE" dirty="0" err="1" smtClean="0"/>
              <a:t>Ishihara</a:t>
            </a:r>
            <a:r>
              <a:rPr lang="de-DE" dirty="0" smtClean="0"/>
              <a:t>) 5-10min, </a:t>
            </a:r>
          </a:p>
          <a:p>
            <a:pPr lvl="1"/>
            <a:r>
              <a:rPr lang="de-DE" dirty="0" smtClean="0"/>
              <a:t>Erfahrung </a:t>
            </a:r>
            <a:r>
              <a:rPr lang="de-DE" dirty="0"/>
              <a:t>mit </a:t>
            </a:r>
            <a:r>
              <a:rPr lang="de-DE" dirty="0" smtClean="0"/>
              <a:t>Montageaufgaben 1min, </a:t>
            </a:r>
          </a:p>
          <a:p>
            <a:pPr lvl="1"/>
            <a:r>
              <a:rPr lang="de-DE" dirty="0" err="1" smtClean="0"/>
              <a:t>Motoriktest</a:t>
            </a:r>
            <a:r>
              <a:rPr lang="de-DE" dirty="0" smtClean="0"/>
              <a:t> (MLS </a:t>
            </a:r>
            <a:r>
              <a:rPr lang="de-DE" dirty="0" err="1" smtClean="0"/>
              <a:t>Schuhfried</a:t>
            </a:r>
            <a:r>
              <a:rPr lang="de-DE" dirty="0"/>
              <a:t>) </a:t>
            </a:r>
            <a:r>
              <a:rPr lang="de-DE" dirty="0" smtClean="0"/>
              <a:t>5min bzw. (</a:t>
            </a:r>
            <a:r>
              <a:rPr lang="de-DE" dirty="0" err="1" smtClean="0"/>
              <a:t>Purdue</a:t>
            </a:r>
            <a:r>
              <a:rPr lang="de-DE" dirty="0" smtClean="0"/>
              <a:t> </a:t>
            </a:r>
            <a:r>
              <a:rPr lang="de-DE" dirty="0" err="1"/>
              <a:t>Pegboard</a:t>
            </a:r>
            <a:r>
              <a:rPr lang="de-DE" dirty="0"/>
              <a:t> Test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Franzi fragen</a:t>
            </a:r>
            <a:r>
              <a:rPr lang="de-DE" dirty="0" smtClean="0"/>
              <a:t>) 3-10 min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Nachtests:</a:t>
            </a:r>
          </a:p>
          <a:p>
            <a:pPr lvl="1"/>
            <a:r>
              <a:rPr lang="de-DE" dirty="0" smtClean="0"/>
              <a:t>Visual </a:t>
            </a:r>
            <a:r>
              <a:rPr lang="de-DE" dirty="0" err="1" smtClean="0"/>
              <a:t>Fatigue</a:t>
            </a:r>
            <a:r>
              <a:rPr lang="de-DE" dirty="0" smtClean="0"/>
              <a:t> Test (nach jeder Kondition) 5min,</a:t>
            </a:r>
          </a:p>
          <a:p>
            <a:pPr lvl="1"/>
            <a:r>
              <a:rPr lang="de-DE" dirty="0" smtClean="0"/>
              <a:t>RSME (nach jeder Kombination), 0,25min</a:t>
            </a:r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4797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Versuch Fernüberwachung und Arbeitsfortschritt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Design:</a:t>
            </a:r>
          </a:p>
          <a:p>
            <a:pPr lvl="1"/>
            <a:r>
              <a:rPr lang="de-DE" dirty="0" smtClean="0"/>
              <a:t>Einfache Montageaufgabe z.B. Vergaser, Motor, Zylinderblock</a:t>
            </a:r>
          </a:p>
          <a:p>
            <a:pPr lvl="1"/>
            <a:endParaRPr lang="de-DE" dirty="0" smtClean="0"/>
          </a:p>
          <a:p>
            <a:pPr lvl="1"/>
            <a:r>
              <a:rPr lang="de-DE" b="1" dirty="0" smtClean="0"/>
              <a:t>Versuchsteil 1) Fernüberwachung</a:t>
            </a:r>
          </a:p>
          <a:p>
            <a:pPr lvl="2"/>
            <a:r>
              <a:rPr lang="de-DE" dirty="0" smtClean="0"/>
              <a:t>Bei der Montageaufgabe poppen unterschiedliche Meldungen auf dem mobilen </a:t>
            </a:r>
            <a:r>
              <a:rPr lang="de-DE" dirty="0"/>
              <a:t>Gerät </a:t>
            </a:r>
            <a:r>
              <a:rPr lang="de-DE" dirty="0" smtClean="0"/>
              <a:t>auf, auf die der Proband je nach Meldung entsprechend reagieren muss</a:t>
            </a:r>
          </a:p>
          <a:p>
            <a:pPr lvl="2"/>
            <a:endParaRPr lang="de-DE" dirty="0" smtClean="0"/>
          </a:p>
          <a:p>
            <a:pPr lvl="1"/>
            <a:r>
              <a:rPr lang="de-DE" b="1" dirty="0" smtClean="0"/>
              <a:t>Versuchsteil 2) Arbeitsfortschritt</a:t>
            </a:r>
          </a:p>
          <a:p>
            <a:pPr lvl="2"/>
            <a:r>
              <a:rPr lang="de-DE" dirty="0" smtClean="0"/>
              <a:t>Der Proband sitzt vor einem Programm, bei dem er Vorgänge unterschiedlicher Dauer starten muss. Zwischendurch muss er die </a:t>
            </a:r>
            <a:r>
              <a:rPr lang="de-DE" dirty="0"/>
              <a:t>M</a:t>
            </a:r>
            <a:r>
              <a:rPr lang="de-DE" dirty="0" smtClean="0"/>
              <a:t>ontageaufgabe lösen</a:t>
            </a:r>
          </a:p>
          <a:p>
            <a:pPr marL="1211262" lvl="2" indent="-400050">
              <a:buFont typeface="+mj-lt"/>
              <a:buAutoNum type="alphaLcParenR"/>
            </a:pPr>
            <a:r>
              <a:rPr lang="de-DE" dirty="0" smtClean="0"/>
              <a:t>Ohne </a:t>
            </a:r>
            <a:r>
              <a:rPr lang="de-DE" dirty="0"/>
              <a:t>U</a:t>
            </a:r>
            <a:r>
              <a:rPr lang="de-DE" dirty="0" smtClean="0"/>
              <a:t>nterstützung</a:t>
            </a:r>
          </a:p>
          <a:p>
            <a:pPr marL="1211262" lvl="2" indent="-400050">
              <a:buAutoNum type="alphaLcParenR"/>
            </a:pPr>
            <a:r>
              <a:rPr lang="de-DE" dirty="0" smtClean="0"/>
              <a:t>Mit Unterstützung durch mobiles Gerät (Hinweis 15 Sec. vor Prozessende)</a:t>
            </a:r>
            <a:endParaRPr lang="de-DE" dirty="0"/>
          </a:p>
          <a:p>
            <a:pPr marL="496887" indent="-400050">
              <a:buFont typeface="Symbol" panose="05050102010706020507" pitchFamily="18" charset="2"/>
              <a:buChar char="-"/>
            </a:pPr>
            <a:r>
              <a:rPr lang="de-DE" dirty="0" smtClean="0"/>
              <a:t>Probelauf für alle Probanden, immer gleiche Abfolge</a:t>
            </a:r>
          </a:p>
          <a:p>
            <a:pPr marL="496887" indent="-400050">
              <a:buFont typeface="Symbol" panose="05050102010706020507" pitchFamily="18" charset="2"/>
              <a:buChar char="-"/>
            </a:pPr>
            <a:r>
              <a:rPr lang="de-DE" dirty="0" err="1" smtClean="0"/>
              <a:t>Zeit</a:t>
            </a:r>
            <a:r>
              <a:rPr lang="de-DE" sz="1100" dirty="0" err="1" smtClean="0"/>
              <a:t>ges</a:t>
            </a:r>
            <a:r>
              <a:rPr lang="de-DE" dirty="0" smtClean="0"/>
              <a:t>: 5min+5min+1min+5min </a:t>
            </a:r>
            <a:r>
              <a:rPr lang="de-DE" dirty="0" err="1" smtClean="0"/>
              <a:t>Vortests</a:t>
            </a:r>
            <a:r>
              <a:rPr lang="de-DE" dirty="0" smtClean="0"/>
              <a:t> + 3min x 2xProbelauf + 3min x 2x9Konditionen + 0,25min x 2x9RSME + 5min Fragebogen = 85,5min</a:t>
            </a:r>
          </a:p>
          <a:p>
            <a:pPr lvl="2"/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499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Fernüberwachung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3371850" y="863600"/>
            <a:ext cx="6534150" cy="4976813"/>
          </a:xfrm>
        </p:spPr>
        <p:txBody>
          <a:bodyPr/>
          <a:lstStyle/>
          <a:p>
            <a:r>
              <a:rPr lang="de-DE" sz="1600" b="1" dirty="0" smtClean="0"/>
              <a:t>Szenario:</a:t>
            </a:r>
          </a:p>
          <a:p>
            <a:pPr lvl="1"/>
            <a:r>
              <a:rPr lang="de-DE" sz="1400" dirty="0" smtClean="0"/>
              <a:t>Wenn der Benutzer nicht direkt an der Maschine steht, bekommt er Alarme auf den mobilen Geräten angezeigt, sodass er unverzüglich reagieren und einschreiten kann.</a:t>
            </a:r>
          </a:p>
          <a:p>
            <a:r>
              <a:rPr lang="de-DE" sz="1600" b="1" dirty="0" smtClean="0"/>
              <a:t>Forschungsfrage:</a:t>
            </a:r>
          </a:p>
          <a:p>
            <a:pPr lvl="1"/>
            <a:r>
              <a:rPr lang="de-DE" sz="1400" dirty="0" smtClean="0"/>
              <a:t>Wird ein Alarm auf einem der Geräte besser/schneller bemerkt als auf der HMI und kann dadurch die Reaktionszeit verkürzt werden?</a:t>
            </a:r>
          </a:p>
          <a:p>
            <a:pPr lvl="1"/>
            <a:r>
              <a:rPr lang="de-DE" sz="1400" dirty="0" smtClean="0"/>
              <a:t>Welches der Geräte unterstützt eine kurze Reaktionszeit? </a:t>
            </a:r>
            <a:r>
              <a:rPr lang="de-DE" sz="1400" dirty="0" smtClean="0">
                <a:sym typeface="Wingdings" panose="05000000000000000000" pitchFamily="2" charset="2"/>
              </a:rPr>
              <a:t> Wie kann ich den Benutzer am besten darauf aufmerksam machen?</a:t>
            </a:r>
            <a:endParaRPr lang="de-DE" sz="1400" dirty="0"/>
          </a:p>
          <a:p>
            <a:r>
              <a:rPr lang="de-DE" sz="1600" b="1" dirty="0" smtClean="0"/>
              <a:t>Laborszenario:</a:t>
            </a:r>
            <a:endParaRPr lang="de-DE" sz="1600" b="1" dirty="0"/>
          </a:p>
          <a:p>
            <a:pPr lvl="1"/>
            <a:r>
              <a:rPr lang="de-DE" sz="1400" dirty="0" smtClean="0"/>
              <a:t>HMI vs. </a:t>
            </a:r>
            <a:r>
              <a:rPr lang="de-DE" sz="1400" dirty="0" err="1" smtClean="0"/>
              <a:t>Smartwatch</a:t>
            </a:r>
            <a:r>
              <a:rPr lang="de-DE" sz="1400" dirty="0" smtClean="0"/>
              <a:t> vs</a:t>
            </a:r>
            <a:r>
              <a:rPr lang="de-DE" sz="1400" dirty="0"/>
              <a:t>. </a:t>
            </a:r>
            <a:r>
              <a:rPr lang="de-DE" sz="1400" dirty="0" smtClean="0"/>
              <a:t>Datenbrille</a:t>
            </a:r>
          </a:p>
          <a:p>
            <a:pPr lvl="1"/>
            <a:r>
              <a:rPr lang="de-DE" sz="1400" dirty="0" smtClean="0"/>
              <a:t>Proband bekommt Montageaufgabe, dabei poppen Meldungen unterschiedlicher </a:t>
            </a:r>
            <a:r>
              <a:rPr lang="de-DE" dirty="0"/>
              <a:t>W</a:t>
            </a:r>
            <a:r>
              <a:rPr lang="de-DE" sz="1400" dirty="0" smtClean="0"/>
              <a:t>ichtigkeit auf, diese erfordern das Klicken auf eine bestimmte Kategorie, z.B.:</a:t>
            </a:r>
          </a:p>
          <a:p>
            <a:pPr lvl="2"/>
            <a:r>
              <a:rPr lang="de-DE" dirty="0" smtClean="0"/>
              <a:t>Alarm1: wichtig</a:t>
            </a:r>
            <a:r>
              <a:rPr lang="de-DE" sz="1400" dirty="0" smtClean="0"/>
              <a:t>         		</a:t>
            </a:r>
            <a:r>
              <a:rPr lang="de-DE" sz="1400" dirty="0" smtClean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sofort bearbeiten</a:t>
            </a:r>
            <a:endParaRPr lang="de-DE" sz="1400" dirty="0" smtClean="0"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ym typeface="Wingdings" panose="05000000000000000000" pitchFamily="2" charset="2"/>
              </a:rPr>
              <a:t>Alarm2: unwichtig	                 	</a:t>
            </a:r>
            <a:r>
              <a:rPr lang="de-DE" sz="1400" dirty="0" smtClean="0">
                <a:sym typeface="Wingdings" panose="05000000000000000000" pitchFamily="2" charset="2"/>
              </a:rPr>
              <a:t> demnächst bearbeiten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b="1" dirty="0" smtClean="0"/>
              <a:t>Messung der Reaktionszeit, Fehlerrate und Rate der nicht bemerkten Meldungen auf beiden Geräten + subjektive/objektive Beanspruchung</a:t>
            </a:r>
          </a:p>
          <a:p>
            <a:endParaRPr lang="de-DE" dirty="0" smtClean="0"/>
          </a:p>
          <a:p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765737" y="1305903"/>
            <a:ext cx="1138634" cy="1671565"/>
            <a:chOff x="765737" y="1305903"/>
            <a:chExt cx="1138634" cy="1671565"/>
          </a:xfrm>
        </p:grpSpPr>
        <p:grpSp>
          <p:nvGrpSpPr>
            <p:cNvPr id="5" name="Gruppieren 4"/>
            <p:cNvGrpSpPr/>
            <p:nvPr/>
          </p:nvGrpSpPr>
          <p:grpSpPr>
            <a:xfrm>
              <a:off x="765737" y="1305903"/>
              <a:ext cx="1138634" cy="1671565"/>
              <a:chOff x="8560875" y="1350307"/>
              <a:chExt cx="1646473" cy="2356858"/>
            </a:xfrm>
          </p:grpSpPr>
          <p:grpSp>
            <p:nvGrpSpPr>
              <p:cNvPr id="8" name="Gruppieren 7"/>
              <p:cNvGrpSpPr/>
              <p:nvPr/>
            </p:nvGrpSpPr>
            <p:grpSpPr>
              <a:xfrm>
                <a:off x="8560875" y="1350307"/>
                <a:ext cx="1646473" cy="2356858"/>
                <a:chOff x="8356852" y="3224798"/>
                <a:chExt cx="1633621" cy="2356858"/>
              </a:xfrm>
            </p:grpSpPr>
            <p:grpSp>
              <p:nvGrpSpPr>
                <p:cNvPr id="12" name="Gruppieren 11"/>
                <p:cNvGrpSpPr/>
                <p:nvPr/>
              </p:nvGrpSpPr>
              <p:grpSpPr>
                <a:xfrm>
                  <a:off x="8356852" y="3224798"/>
                  <a:ext cx="1633621" cy="2356858"/>
                  <a:chOff x="3981079" y="3373727"/>
                  <a:chExt cx="3654892" cy="5093814"/>
                </a:xfrm>
              </p:grpSpPr>
              <p:pic>
                <p:nvPicPr>
                  <p:cNvPr id="17" name="Grafik 16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7736" t="3480" r="13010"/>
                  <a:stretch/>
                </p:blipFill>
                <p:spPr>
                  <a:xfrm>
                    <a:off x="3981079" y="3373727"/>
                    <a:ext cx="3654892" cy="5093814"/>
                  </a:xfrm>
                  <a:prstGeom prst="rect">
                    <a:avLst/>
                  </a:prstGeom>
                  <a:effectLst>
                    <a:softEdge rad="31750"/>
                  </a:effectLst>
                </p:spPr>
              </p:pic>
              <p:sp>
                <p:nvSpPr>
                  <p:cNvPr id="19" name="Rechteck 18"/>
                  <p:cNvSpPr/>
                  <p:nvPr/>
                </p:nvSpPr>
                <p:spPr>
                  <a:xfrm rot="155636">
                    <a:off x="4356514" y="5142070"/>
                    <a:ext cx="1890251" cy="145561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1" name="Rechteck 10"/>
                <p:cNvSpPr/>
                <p:nvPr/>
              </p:nvSpPr>
              <p:spPr>
                <a:xfrm>
                  <a:off x="8748748" y="3780631"/>
                  <a:ext cx="468468" cy="136510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" name="Trapezoid 6"/>
              <p:cNvSpPr/>
              <p:nvPr/>
            </p:nvSpPr>
            <p:spPr>
              <a:xfrm>
                <a:off x="9265610" y="1906140"/>
                <a:ext cx="200812" cy="136510"/>
              </a:xfrm>
              <a:prstGeom prst="trapezoid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24" y="1946068"/>
              <a:ext cx="426951" cy="360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Gruppieren 26"/>
          <p:cNvGrpSpPr/>
          <p:nvPr/>
        </p:nvGrpSpPr>
        <p:grpSpPr>
          <a:xfrm>
            <a:off x="257321" y="3283697"/>
            <a:ext cx="2729462" cy="2331172"/>
            <a:chOff x="257321" y="3283697"/>
            <a:chExt cx="2729462" cy="2331172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21" y="3283697"/>
              <a:ext cx="2449538" cy="1630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934" y="5142433"/>
              <a:ext cx="559849" cy="472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Flussdiagramm: Auszug 24"/>
            <p:cNvSpPr/>
            <p:nvPr/>
          </p:nvSpPr>
          <p:spPr bwMode="auto">
            <a:xfrm rot="18775787">
              <a:off x="1821112" y="4290653"/>
              <a:ext cx="491444" cy="1135122"/>
            </a:xfrm>
            <a:prstGeom prst="flowChartExtra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079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softEdge rad="31750"/>
            </a:effectLst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7301720" y="101960"/>
            <a:ext cx="2341044" cy="1001366"/>
          </a:xfrm>
          <a:prstGeom prst="roundRect">
            <a:avLst>
              <a:gd name="adj" fmla="val 16667"/>
            </a:avLst>
          </a:prstGeom>
          <a:solidFill>
            <a:srgbClr val="C02A26"/>
          </a:solidFill>
          <a:ln w="10795">
            <a:noFill/>
            <a:round/>
            <a:headEnd/>
            <a:tailEnd/>
          </a:ln>
          <a:effectLst/>
          <a:extLst/>
        </p:spPr>
        <p:txBody>
          <a:bodyPr wrap="square" anchor="ctr"/>
          <a:lstStyle/>
          <a:p>
            <a:pPr marL="285750" indent="-285750">
              <a:buFontTx/>
              <a:buChar char="-"/>
            </a:pPr>
            <a:r>
              <a:rPr lang="de-DE" sz="1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AWII-Vorlesungseinheit 4+5 Menschliche Informationsverarbeitung (über Schwellenwerte für Reize)</a:t>
            </a:r>
          </a:p>
        </p:txBody>
      </p:sp>
    </p:spTree>
    <p:extLst>
      <p:ext uri="{BB962C8B-B14F-4D97-AF65-F5344CB8AC3E}">
        <p14:creationId xmlns:p14="http://schemas.microsoft.com/office/powerpoint/2010/main" val="20537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Fernüberwachung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Unabhängige Variablen:</a:t>
            </a:r>
          </a:p>
          <a:p>
            <a:pPr lvl="1"/>
            <a:r>
              <a:rPr lang="de-DE" dirty="0" smtClean="0"/>
              <a:t>Modalität (visuell, </a:t>
            </a:r>
            <a:r>
              <a:rPr lang="de-DE" dirty="0" err="1" smtClean="0"/>
              <a:t>visuell+taktil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Ausgabegerät (Datenbrille, </a:t>
            </a:r>
            <a:r>
              <a:rPr lang="de-DE" dirty="0" err="1" smtClean="0"/>
              <a:t>Smartwatch</a:t>
            </a:r>
            <a:r>
              <a:rPr lang="de-DE" dirty="0" smtClean="0"/>
              <a:t>, Monitor)</a:t>
            </a:r>
          </a:p>
          <a:p>
            <a:r>
              <a:rPr lang="de-DE" b="1" dirty="0" smtClean="0"/>
              <a:t>Konditionen:</a:t>
            </a:r>
          </a:p>
          <a:p>
            <a:pPr lvl="1"/>
            <a:r>
              <a:rPr lang="de-DE" dirty="0" smtClean="0"/>
              <a:t>Monitor (visuell)</a:t>
            </a:r>
          </a:p>
          <a:p>
            <a:pPr lvl="1"/>
            <a:r>
              <a:rPr lang="de-DE" dirty="0" smtClean="0"/>
              <a:t>Monitor + Datenbrille (visuell)</a:t>
            </a:r>
          </a:p>
          <a:p>
            <a:pPr lvl="1"/>
            <a:r>
              <a:rPr lang="de-DE" dirty="0" smtClean="0"/>
              <a:t>Monitor + </a:t>
            </a:r>
            <a:r>
              <a:rPr lang="de-DE" dirty="0" err="1" smtClean="0"/>
              <a:t>Smartwatch</a:t>
            </a:r>
            <a:r>
              <a:rPr lang="de-DE" dirty="0" smtClean="0"/>
              <a:t> (</a:t>
            </a:r>
            <a:r>
              <a:rPr lang="de-DE" dirty="0" err="1" smtClean="0"/>
              <a:t>visuell+taktil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Abhängige Variablen:</a:t>
            </a:r>
          </a:p>
          <a:p>
            <a:pPr lvl="1"/>
            <a:r>
              <a:rPr lang="de-DE" dirty="0" smtClean="0"/>
              <a:t>Anzahl der nicht bemerkten Meldungen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entspricht nicht der Realität, trotzdem aufnehmen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Fehlerrate</a:t>
            </a:r>
            <a:endParaRPr lang="de-DE" dirty="0" smtClean="0"/>
          </a:p>
          <a:p>
            <a:pPr lvl="1"/>
            <a:r>
              <a:rPr lang="de-DE" dirty="0" smtClean="0"/>
              <a:t>Reaktionszeit</a:t>
            </a:r>
          </a:p>
          <a:p>
            <a:pPr lvl="1"/>
            <a:r>
              <a:rPr lang="de-DE" dirty="0" smtClean="0"/>
              <a:t>Objektive Beanspruchung, wahrgenommene Anstrengung</a:t>
            </a:r>
          </a:p>
          <a:p>
            <a:r>
              <a:rPr lang="de-DE" b="1" dirty="0" smtClean="0"/>
              <a:t>Methode:</a:t>
            </a:r>
          </a:p>
          <a:p>
            <a:pPr lvl="1"/>
            <a:r>
              <a:rPr lang="de-DE" dirty="0" smtClean="0"/>
              <a:t>Messung der Reaktionszeit, Fehlerrate, unbemerkten Meldungen</a:t>
            </a:r>
          </a:p>
          <a:p>
            <a:pPr lvl="1"/>
            <a:r>
              <a:rPr lang="de-DE" dirty="0" smtClean="0"/>
              <a:t>RSME </a:t>
            </a:r>
          </a:p>
          <a:p>
            <a:pPr lvl="1"/>
            <a:r>
              <a:rPr lang="de-DE" dirty="0" smtClean="0"/>
              <a:t>Herzschlag, Blutdruck, EOG</a:t>
            </a:r>
          </a:p>
          <a:p>
            <a:pPr lvl="1"/>
            <a:r>
              <a:rPr lang="de-DE" dirty="0" smtClean="0"/>
              <a:t>Anzahl der Schrauben (Arbeitsleistung), Montagezeit, Alarmzeit</a:t>
            </a:r>
          </a:p>
          <a:p>
            <a:endParaRPr lang="de-DE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305246" y="881516"/>
            <a:ext cx="2477373" cy="3903318"/>
          </a:xfrm>
          <a:prstGeom prst="roundRect">
            <a:avLst>
              <a:gd name="adj" fmla="val 16667"/>
            </a:avLst>
          </a:prstGeom>
          <a:solidFill>
            <a:srgbClr val="C02A26"/>
          </a:solidFill>
          <a:ln w="10795">
            <a:noFill/>
            <a:round/>
            <a:headEnd/>
            <a:tailEnd/>
          </a:ln>
          <a:effectLst/>
          <a:extLst/>
        </p:spPr>
        <p:txBody>
          <a:bodyPr wrap="square" anchor="ctr"/>
          <a:lstStyle/>
          <a:p>
            <a:pPr algn="ctr"/>
            <a:r>
              <a:rPr lang="de-DE" sz="1600" b="1" dirty="0" err="1" smtClean="0">
                <a:solidFill>
                  <a:srgbClr val="FFFFFF"/>
                </a:solidFill>
                <a:latin typeface="Arial" panose="020B0604020202020204" pitchFamily="34" charset="0"/>
              </a:rPr>
              <a:t>Vortests</a:t>
            </a:r>
            <a:r>
              <a:rPr lang="de-DE" sz="16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!</a:t>
            </a:r>
          </a:p>
          <a:p>
            <a:pPr algn="ctr"/>
            <a:endParaRPr lang="de-DE" sz="16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- Untersucht werden Ausgabegeräte nicht Rückmeldungen </a:t>
            </a: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Modalität nicht so wichtig</a:t>
            </a:r>
          </a:p>
          <a:p>
            <a:pPr algn="ctr"/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- Alle Kombinationen testen</a:t>
            </a:r>
          </a:p>
          <a:p>
            <a:pPr algn="ctr"/>
            <a:endParaRPr lang="de-DE" sz="1200" b="1" dirty="0">
              <a:solidFill>
                <a:srgbClr val="FFFFFF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Fragebogen: </a:t>
            </a:r>
          </a:p>
          <a:p>
            <a:pPr algn="ctr"/>
            <a:endParaRPr lang="de-DE" sz="1200" b="1" dirty="0">
              <a:solidFill>
                <a:srgbClr val="FFFFFF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Welche Modalität hat ihnen am besten geholfen, den Alarm zu bemerken? </a:t>
            </a:r>
          </a:p>
          <a:p>
            <a:pPr marL="228600" indent="-228600" algn="ctr">
              <a:buFont typeface="+mj-lt"/>
              <a:buAutoNum type="arabicPeriod"/>
            </a:pPr>
            <a:endParaRPr lang="de-DE" sz="1200" b="1" dirty="0">
              <a:solidFill>
                <a:srgbClr val="FFFFFF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Wurde bei der </a:t>
            </a:r>
            <a:r>
              <a:rPr lang="de-DE" sz="1200" b="1" dirty="0" err="1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Smartwatch</a:t>
            </a:r>
            <a:r>
              <a:rPr lang="de-DE" sz="1200" b="1" dirty="0" smtClean="0">
                <a:solidFill>
                  <a:srgbClr val="FFFF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das auditive Feedback überhaupt bemerkt?</a:t>
            </a:r>
          </a:p>
          <a:p>
            <a:pPr algn="ctr"/>
            <a:endParaRPr lang="de-DE" sz="12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1) Hypothesen Fernüberwachung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29967" y="863600"/>
            <a:ext cx="8253784" cy="4976813"/>
          </a:xfrm>
        </p:spPr>
        <p:txBody>
          <a:bodyPr/>
          <a:lstStyle/>
          <a:p>
            <a:r>
              <a:rPr lang="de-DE" b="1" dirty="0" smtClean="0"/>
              <a:t>H1:</a:t>
            </a:r>
            <a:r>
              <a:rPr lang="de-DE" dirty="0" smtClean="0"/>
              <a:t> Durch die Verwendung von mehreren Modalitäten sinkt die </a:t>
            </a:r>
            <a:br>
              <a:rPr lang="de-DE" dirty="0" smtClean="0"/>
            </a:br>
            <a:r>
              <a:rPr lang="de-DE" dirty="0" smtClean="0"/>
              <a:t>	Fehlerrate (mehr Meldungen werden bemerkt 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 Redundanzprinzip, Erwartung an Consumer-Technologien</a:t>
            </a:r>
            <a:r>
              <a:rPr lang="de-DE" dirty="0" smtClean="0"/>
              <a:t>)</a:t>
            </a:r>
          </a:p>
          <a:p>
            <a:r>
              <a:rPr lang="de-DE" b="1" dirty="0" smtClean="0"/>
              <a:t>H2:</a:t>
            </a:r>
            <a:r>
              <a:rPr lang="de-DE" dirty="0" smtClean="0"/>
              <a:t> Durch die Verwendung von mehreren Modalitäten steigt die </a:t>
            </a:r>
            <a:br>
              <a:rPr lang="de-DE" dirty="0" smtClean="0"/>
            </a:br>
            <a:r>
              <a:rPr lang="de-DE" dirty="0" smtClean="0"/>
              <a:t>	Reaktionszeit (Meldungen werden schneller bemerkt</a:t>
            </a:r>
            <a:br>
              <a:rPr lang="de-DE" dirty="0" smtClean="0"/>
            </a:br>
            <a:r>
              <a:rPr lang="de-DE" dirty="0" smtClean="0"/>
              <a:t>	</a:t>
            </a:r>
            <a:r>
              <a:rPr lang="de-DE" dirty="0" smtClean="0">
                <a:sym typeface="Wingdings" panose="05000000000000000000" pitchFamily="2" charset="2"/>
              </a:rPr>
              <a:t> Redundanzprinzip, Erwartung an Consumer-Technologien</a:t>
            </a:r>
            <a:r>
              <a:rPr lang="de-DE" dirty="0" smtClean="0"/>
              <a:t>) </a:t>
            </a:r>
            <a:br>
              <a:rPr lang="de-DE" dirty="0" smtClean="0"/>
            </a:br>
            <a:r>
              <a:rPr lang="de-DE" dirty="0" smtClean="0"/>
              <a:t>	[siehe </a:t>
            </a:r>
            <a:r>
              <a:rPr lang="de-DE" dirty="0" err="1" smtClean="0"/>
              <a:t>Kohrs</a:t>
            </a:r>
            <a:r>
              <a:rPr lang="de-DE" dirty="0" smtClean="0"/>
              <a:t> 2013]</a:t>
            </a:r>
          </a:p>
          <a:p>
            <a:r>
              <a:rPr lang="de-DE" b="1" dirty="0" smtClean="0"/>
              <a:t>H3:</a:t>
            </a:r>
            <a:r>
              <a:rPr lang="de-DE" dirty="0" smtClean="0"/>
              <a:t> Taktiles Eingabefeedback wird als angenehmer empfunden als 	auditives 	Feedback, da es unaufdringlicher ist</a:t>
            </a:r>
          </a:p>
          <a:p>
            <a:r>
              <a:rPr lang="de-DE" b="1" dirty="0" smtClean="0"/>
              <a:t>H4:</a:t>
            </a:r>
            <a:r>
              <a:rPr lang="de-DE" dirty="0" smtClean="0"/>
              <a:t> Werden 3 Modalitäten gleichzeitig verwendet, steigt die Reaktionszeit/ sinkt die 	Fehlerrate </a:t>
            </a:r>
            <a:r>
              <a:rPr lang="de-DE" dirty="0">
                <a:sym typeface="Wingdings" panose="05000000000000000000" pitchFamily="2" charset="2"/>
              </a:rPr>
              <a:t>im Mittel </a:t>
            </a:r>
            <a:r>
              <a:rPr lang="de-DE" dirty="0" smtClean="0"/>
              <a:t>im Gegensatz zu </a:t>
            </a:r>
            <a:br>
              <a:rPr lang="de-DE" dirty="0" smtClean="0"/>
            </a:br>
            <a:r>
              <a:rPr lang="de-DE" dirty="0" smtClean="0"/>
              <a:t> 	der Verwendung von 2 Modalitäten </a:t>
            </a:r>
            <a:r>
              <a:rPr lang="de-DE" dirty="0" smtClean="0">
                <a:sym typeface="Wingdings" panose="05000000000000000000" pitchFamily="2" charset="2"/>
              </a:rPr>
              <a:t>an, da alle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Sinneskanäle angesprochen werden und von jedem 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	individuellen Wahrnehmungstyp  bemerkt werden</a:t>
            </a:r>
          </a:p>
          <a:p>
            <a:r>
              <a:rPr lang="de-DE" b="1" dirty="0" smtClean="0">
                <a:sym typeface="Wingdings" panose="05000000000000000000" pitchFamily="2" charset="2"/>
              </a:rPr>
              <a:t>H5:</a:t>
            </a:r>
            <a:r>
              <a:rPr lang="de-DE" dirty="0" smtClean="0">
                <a:sym typeface="Wingdings" panose="05000000000000000000" pitchFamily="2" charset="2"/>
              </a:rPr>
              <a:t> Visuelle Reize werden auf der Datenbrille schneller/besser wahrgenommen als 	auf der </a:t>
            </a:r>
            <a:r>
              <a:rPr lang="de-DE" dirty="0" err="1" smtClean="0">
                <a:sym typeface="Wingdings" panose="05000000000000000000" pitchFamily="2" charset="2"/>
              </a:rPr>
              <a:t>Smartwatch</a:t>
            </a:r>
            <a:r>
              <a:rPr lang="de-DE" dirty="0" smtClean="0">
                <a:sym typeface="Wingdings" panose="05000000000000000000" pitchFamily="2" charset="2"/>
              </a:rPr>
              <a:t> (Blickfeld)  Reaktionszeit geringer bei Datenbrille</a:t>
            </a:r>
          </a:p>
          <a:p>
            <a:r>
              <a:rPr lang="de-DE" b="1" dirty="0">
                <a:sym typeface="Wingdings" panose="05000000000000000000" pitchFamily="2" charset="2"/>
              </a:rPr>
              <a:t>H6: </a:t>
            </a:r>
            <a:r>
              <a:rPr lang="de-DE" dirty="0" smtClean="0">
                <a:sym typeface="Wingdings" panose="05000000000000000000" pitchFamily="2" charset="2"/>
              </a:rPr>
              <a:t>Auditive Reize werden auf der Datenbrille schneller/besser wahrgenommen </a:t>
            </a:r>
            <a:r>
              <a:rPr lang="de-DE" dirty="0">
                <a:sym typeface="Wingdings" panose="05000000000000000000" pitchFamily="2" charset="2"/>
              </a:rPr>
              <a:t>als </a:t>
            </a:r>
            <a:r>
              <a:rPr lang="de-DE" dirty="0" smtClean="0">
                <a:sym typeface="Wingdings" panose="05000000000000000000" pitchFamily="2" charset="2"/>
              </a:rPr>
              <a:t>	auf </a:t>
            </a:r>
            <a:r>
              <a:rPr lang="de-DE" dirty="0">
                <a:sym typeface="Wingdings" panose="05000000000000000000" pitchFamily="2" charset="2"/>
              </a:rPr>
              <a:t>der </a:t>
            </a:r>
            <a:r>
              <a:rPr lang="de-DE" dirty="0" err="1" smtClean="0">
                <a:sym typeface="Wingdings" panose="05000000000000000000" pitchFamily="2" charset="2"/>
              </a:rPr>
              <a:t>Smartwatch</a:t>
            </a:r>
            <a:r>
              <a:rPr lang="de-DE" dirty="0" smtClean="0">
                <a:sym typeface="Wingdings" panose="05000000000000000000" pitchFamily="2" charset="2"/>
              </a:rPr>
              <a:t> (Nähe zum Ohr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smtClean="0">
                <a:sym typeface="Wingdings" panose="05000000000000000000" pitchFamily="2" charset="2"/>
              </a:rPr>
              <a:t> Reaktionszeit geringer </a:t>
            </a:r>
            <a:r>
              <a:rPr lang="de-DE" dirty="0">
                <a:sym typeface="Wingdings" panose="05000000000000000000" pitchFamily="2" charset="2"/>
              </a:rPr>
              <a:t>bei </a:t>
            </a:r>
            <a:r>
              <a:rPr lang="de-DE" dirty="0" smtClean="0">
                <a:sym typeface="Wingdings" panose="05000000000000000000" pitchFamily="2" charset="2"/>
              </a:rPr>
              <a:t>Datenbrille</a:t>
            </a:r>
          </a:p>
          <a:p>
            <a:endParaRPr lang="de-DE" dirty="0" smtClean="0">
              <a:sym typeface="Wingdings" panose="05000000000000000000" pitchFamily="2" charset="2"/>
            </a:endParaRP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2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  <a:r>
              <a:rPr lang="de-DE" dirty="0" smtClean="0"/>
              <a:t>) Programm für die HMI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22288" y="863600"/>
            <a:ext cx="7061462" cy="4976813"/>
          </a:xfrm>
        </p:spPr>
        <p:txBody>
          <a:bodyPr/>
          <a:lstStyle/>
          <a:p>
            <a:r>
              <a:rPr lang="de-DE" b="1" dirty="0" smtClean="0"/>
              <a:t>Voraussetzungen:</a:t>
            </a:r>
          </a:p>
          <a:p>
            <a:pPr lvl="1"/>
            <a:r>
              <a:rPr lang="de-DE" dirty="0" smtClean="0"/>
              <a:t>Programmiersprache kompatibel mit </a:t>
            </a:r>
            <a:r>
              <a:rPr lang="de-DE" dirty="0" err="1" smtClean="0"/>
              <a:t>Adroid</a:t>
            </a:r>
            <a:r>
              <a:rPr lang="de-DE" dirty="0" smtClean="0"/>
              <a:t> </a:t>
            </a:r>
            <a:r>
              <a:rPr lang="de-DE" dirty="0" err="1" smtClean="0"/>
              <a:t>Wear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Senden der Alarme, die auf den mobile Devices angezeigt werden aus diesem Programm heraus, wenn möglich</a:t>
            </a:r>
            <a:endParaRPr lang="de-DE" dirty="0"/>
          </a:p>
          <a:p>
            <a:r>
              <a:rPr lang="de-DE" b="1" dirty="0" smtClean="0"/>
              <a:t>Eigenschaften des Programms:</a:t>
            </a:r>
          </a:p>
          <a:p>
            <a:pPr lvl="1"/>
            <a:r>
              <a:rPr lang="de-DE" dirty="0" smtClean="0"/>
              <a:t>Prozess unterteilt in </a:t>
            </a:r>
            <a:r>
              <a:rPr lang="de-DE" dirty="0" smtClean="0">
                <a:sym typeface="Wingdings" panose="05000000000000000000" pitchFamily="2" charset="2"/>
              </a:rPr>
              <a:t>6 Teile (2x3Konditionen)</a:t>
            </a:r>
            <a:endParaRPr lang="de-DE" dirty="0" smtClean="0"/>
          </a:p>
          <a:p>
            <a:pPr marL="446087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smtClean="0"/>
              <a:t>Der </a:t>
            </a:r>
            <a:r>
              <a:rPr lang="de-DE" dirty="0"/>
              <a:t>P</a:t>
            </a:r>
            <a:r>
              <a:rPr lang="de-DE" dirty="0" smtClean="0"/>
              <a:t>rozess wird mit einer Interaktion (Klick auf einen Button) gestartet.</a:t>
            </a:r>
          </a:p>
          <a:p>
            <a:pPr lvl="1"/>
            <a:r>
              <a:rPr lang="de-DE" dirty="0" smtClean="0"/>
              <a:t>Alarme blinken sowohl auf der HMI als auch auf den mobilen Geräten auf.</a:t>
            </a:r>
          </a:p>
          <a:p>
            <a:pPr lvl="1"/>
            <a:r>
              <a:rPr lang="de-DE" dirty="0" smtClean="0"/>
              <a:t>Meldungen </a:t>
            </a:r>
            <a:r>
              <a:rPr lang="de-DE" dirty="0"/>
              <a:t>unterschiedlicher </a:t>
            </a:r>
            <a:r>
              <a:rPr lang="de-DE" dirty="0" smtClean="0"/>
              <a:t>Wichtigkeit poppen </a:t>
            </a:r>
            <a:r>
              <a:rPr lang="de-DE" dirty="0"/>
              <a:t>auf, diese erfordern das Klicken auf eine bestimmte Kategorie, z.B.:</a:t>
            </a:r>
          </a:p>
          <a:p>
            <a:pPr lvl="2"/>
            <a:r>
              <a:rPr lang="de-DE" dirty="0"/>
              <a:t>Alarm1: wichtig         		</a:t>
            </a:r>
            <a:r>
              <a:rPr lang="de-DE" dirty="0">
                <a:sym typeface="Wingdings" panose="05000000000000000000" pitchFamily="2" charset="2"/>
              </a:rPr>
              <a:t> sofort bearbeiten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Alarm2: </a:t>
            </a:r>
            <a:r>
              <a:rPr lang="de-DE" dirty="0" smtClean="0">
                <a:sym typeface="Wingdings" panose="05000000000000000000" pitchFamily="2" charset="2"/>
              </a:rPr>
              <a:t>unwichtiger</a:t>
            </a:r>
            <a:r>
              <a:rPr lang="de-DE" dirty="0">
                <a:sym typeface="Wingdings" panose="05000000000000000000" pitchFamily="2" charset="2"/>
              </a:rPr>
              <a:t>	                 	 demnächst </a:t>
            </a:r>
            <a:r>
              <a:rPr lang="de-DE" dirty="0" smtClean="0">
                <a:sym typeface="Wingdings" panose="05000000000000000000" pitchFamily="2" charset="2"/>
              </a:rPr>
              <a:t>bearbeiten</a:t>
            </a:r>
            <a:endParaRPr lang="de-DE" dirty="0" smtClean="0"/>
          </a:p>
          <a:p>
            <a:r>
              <a:rPr lang="de-DE" b="1" dirty="0" smtClean="0"/>
              <a:t>Datenausgabe:</a:t>
            </a:r>
          </a:p>
          <a:p>
            <a:pPr lvl="1"/>
            <a:r>
              <a:rPr lang="de-DE" dirty="0" smtClean="0"/>
              <a:t>Reaktionszeiten (Zeit vom Aufpoppen eines Alarms bis zur Eingabe) </a:t>
            </a:r>
            <a:endParaRPr lang="de-DE" dirty="0"/>
          </a:p>
          <a:p>
            <a:pPr lvl="1"/>
            <a:r>
              <a:rPr lang="de-DE" dirty="0" smtClean="0"/>
              <a:t>Nicht bemerkte Alarme</a:t>
            </a:r>
          </a:p>
          <a:p>
            <a:pPr lvl="1"/>
            <a:r>
              <a:rPr lang="de-DE" dirty="0" smtClean="0"/>
              <a:t>Fehlerrate</a:t>
            </a:r>
          </a:p>
          <a:p>
            <a:pPr marL="446087" lvl="1" indent="0">
              <a:buNone/>
            </a:pP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Entweder Daten direkt in Excel-Tabelle oder Ausgabe auf dem Bildschirm???</a:t>
            </a:r>
            <a:endParaRPr lang="de-DE" dirty="0" smtClean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246586" y="4524703"/>
            <a:ext cx="31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>
                <a:solidFill>
                  <a:srgbClr val="FF0000"/>
                </a:solidFill>
              </a:rPr>
              <a:t>!</a:t>
            </a:r>
            <a:endParaRPr lang="de-DE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35&quot;/&gt;&lt;CPresentation id=&quot;1&quot;&gt;&lt;m_precDefaultNumber/&gt;&lt;m_precDefaultPercent/&gt;&lt;m_precDefaultDate&gt;&lt;m_bNumberIsYear val=&quot;0&quot;/&gt;&lt;m_strFormatTime&gt;%d.%m.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EE4P_AGENDAWIZARDSTYLE" val="WZL"/>
  <p:tag name="THINKCELLUNDODONOTDELETE" val="0"/>
  <p:tag name="EE4P_STYLE_ID" val="6cd991bf-f022-4378-96e7-2c338aeb3f5a"/>
  <p:tag name="EE4P_AGENDAWIZARD" val="&lt;ee4p&gt;&lt;layouts&gt;&lt;layout name=&quot;WZL&quot; id=&quot;4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5&quot; rightDistribute=&quot;1&quot; dock=&quot;1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17&quot; top=&quot;68&quot; width=&quot;745.5&quot; height=&quot;392&quot; /&gt;&lt;subtitle&gt;&lt;position left=&quot;42.5&quot; top=&quot;109.625&quot; width=&quot;646.5&quot; height=&quot;16.75&quot; /&gt;&lt;font size=&quot;16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color=&quot;2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2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30&quot; bottomMinSpacing=&quot;0&quot; bottomMaxSpacing=&quot;0&quot;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2&quot; /&gt;&lt;/element&gt;&lt;element field=&quot;topic&quot; type=&quot;autoshape&quot; autoShapeType=&quot;1&quot; indent=&quot;38.92811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30&quot; bottomMinSpacing=&quot;0&quot; bottomMaxSpacing=&quot;0&quot;&gt;&lt;element type=&quot;autoshape&quot; autoShapeType=&quot;1&quot; value=&quot;&quot;&gt;&lt;position left=&quot;38.92811*2*scale*fontScale&quot; top=&quot;0&quot; width=&quot;agendaWidth-topicLeftSpacing-itemNoWidth-38.92811*scale*fontScale&quot; height=&quot;itemHeight&quot; /&gt;&lt;fill foreColor=&quot;5&quot; visible=&quot;1&quot; /&gt;&lt;/element&gt;&lt;element field=&quot;itemno&quot; type=&quot;autoshape&quot; autoShapeType=&quot;1&quot; indent=&quot;38.92811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2&quot; /&gt;&lt;/element&gt;&lt;element field=&quot;topic&quot; type=&quot;autoshape&quot; autoShapeType=&quot;1&quot; indent=&quot;38.92811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8.92811&quot; indentType=&quot;1&quot;&gt;&lt;paragraphformat alignment=&quot;1&quot; /&gt;&lt;/element&gt;&lt;element field=&quot;freecolumn&quot; type=&quot;autoshape&quot; autoShapeType=&quot;1&quot; indent=&quot;38.92811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2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2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30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5&quot; visible=&quot;1&quot; /&gt;&lt;font bold=&quot;1&quot; italic=&quot;1&quot; color=&quot;2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30&quot; bottomMinSpacing=&quot;0&quot; bottomMaxSpacing=&quot;0&quot;&gt;&lt;element type=&quot;autoshape&quot; autoShapeType=&quot;1&quot; value=&quot;&quot;&gt;&lt;position left=&quot;38.92811*scale*fontScale&quot; top=&quot;0&quot; width=&quot;agendaWidth-topicLeftSpacing-itemNoWidth&quot; height=&quot;itemHeight&quot; /&gt;&lt;fill foreColor=&quot;5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2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Agenda&quot; title=&quot;Agenda&quot; subtitle=&quot;&quot; sizingModeId=&quot;2&quot; fontSize=&quot;16&quot; startTime=&quot;900&quot; timeFormatId=&quot;1&quot; startItemNo=&quot;1&quot; createSingleAgendaSlide=&quot;1&quot; createSeparatingSlides=&quot;1&quot; createBackupSlide=&quot;1&quot; layoutId=&quot;4_1&quot; singleSlideId=&quot;DBBE355A-0972-4435-B009-2262B678DD81&quot; backupSlideId=&quot;edb37c4d-1a21-4234-8a2a-afcdcb3a9ebe&quot; fontSizeAuto=&quot;0&quot; createSections=&quot;0&quot;&gt;&lt;columns&gt;&lt;column field=&quot;itemno&quot; label=&quot;No.&quot; checked=&quot;1&quot; leftSpacing=&quot;0&quot; rightSpacing=&quot;0&quot; dock=&quot;1&quot; fixedWidth=&quot;33.92811&quot; /&gt;&lt;column field=&quot;topic&quot; label=&quot;Topic&quot; leftSpacing=&quot;4.444445&quot; rightDistribute=&quot;1&quot; dock=&quot;1&quot; rightSpacing=&quot;189.4127&quot; /&gt;&lt;column field=&quot;responsible&quot; label=&quot;Responsible&quot; visible=&quot;1&quot; checked=&quot;0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0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Fernüberwachung und Meldung des Arbeitsforschrittes an den Benutzer&quot; agendaSlideId=&quot;e33dd2b3-f8ee-4db8-ac98-68701899647a&quot; /&gt;&lt;item duration=&quot;10&quot; level=&quot;1&quot; generateAgendaSlide=&quot;1&quot; showAgendaItem=&quot;1&quot; isBreak=&quot;0&quot; topic=&quot;Anzeige benötigter Maschinendaten in Blickrichtung des Benutzers&quot; responsible=&quot;ProCom/Fecken-Kirfel&quot; agendaSlideId=&quot;CF3F1E62-F3F9-492D-BA66-0EA77A58B858&quot; itemNo=&quot;2&quot; subItemNo=&quot;0&quot; /&gt;&lt;item duration=&quot;10&quot; level=&quot;1&quot; generateAgendaSlide=&quot;1&quot; showAgendaItem=&quot;1&quot; isBreak=&quot;0&quot; topic=&quot;Angemessenes HMI-Eingabefeedback&quot; responsible=&quot;Siemens/WZL&quot; agendaSlideId=&quot;5AD038BC-66B5-4BFD-96BF-9CFB17E85DB9&quot; itemNo=&quot;3&quot; subItemNo=&quot;0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.Trbgss7USz_M7ypBUJ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VuQR2G.kmPKDa5a6IZG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WmcM3MwUuAvd3JD.p4U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tpat8qEUKysvjUWOdj6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MWiOza9UmyiCF6eVgm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D_YiItCEGG8qcT68K1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89xYOn102lKt_7wNcEq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DBBE355A-0972-4435-B009-2262B678DD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Topic"/>
  <p:tag name="EE4P_AGENDAWIZARD_CONTENT" val="/Angemessenes HMI-Eingabefeedback"/>
  <p:tag name="EE4P_AGENDAWIZARD_PROPERTIES" val="62.94921/227.0357/561.2916/30.1582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ItemNo"/>
  <p:tag name="EE4P_AGENDAWIZARD_CONTENT" val="/3"/>
  <p:tag name="EE4P_AGENDAWIZARD_PROPERTIES" val="28.34646/227.0357/30.15835/30.158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Topic"/>
  <p:tag name="EE4P_AGENDAWIZARD_CONTENT" val="/Anzeige benötigter Maschinendaten in Blickrichtung des Benutzers"/>
  <p:tag name="EE4P_AGENDAWIZARD_PROPERTIES" val="62.94921/170.2107/561.2916/30.158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ItemNo"/>
  <p:tag name="EE4P_AGENDAWIZARD_CONTENT" val="/2"/>
  <p:tag name="EE4P_AGENDAWIZARD_PROPERTIES" val="28.34646/170.2107/30.15835/30.1582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Topic"/>
  <p:tag name="EE4P_AGENDAWIZARD_CONTENT" val="/Fernüberwachung und Meldung des Arbeitsforschrittes an den Benutzer"/>
  <p:tag name="EE4P_AGENDAWIZARD_PROPERTIES" val="62.94921/113.3858/561.2916/30.158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ItemNo"/>
  <p:tag name="EE4P_AGENDAWIZARD_CONTENT" val="/1"/>
  <p:tag name="EE4P_AGENDAWIZARD_PROPERTIES" val="28.34646/113.3858/30.15835/30.158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e33dd2b3-f8ee-4db8-ac98-68701899647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Topic"/>
  <p:tag name="EE4P_AGENDAWIZARD_CONTENT" val="/Angemessenes HMI-Eingabefeedback"/>
  <p:tag name="EE4P_AGENDAWIZARD_PROPERTIES" val="62.94921/227.0357/561.2916/30.158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ItemNo"/>
  <p:tag name="EE4P_AGENDAWIZARD_CONTENT" val="/3"/>
  <p:tag name="EE4P_AGENDAWIZARD_PROPERTIES" val="28.34646/227.0357/30.15835/30.158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Topic"/>
  <p:tag name="EE4P_AGENDAWIZARD_CONTENT" val="/Anzeige benötigter Maschinendaten in Blickrichtung des Benutzers"/>
  <p:tag name="EE4P_AGENDAWIZARD_PROPERTIES" val="62.94921/170.2107/561.2916/30.1582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ItemNo"/>
  <p:tag name="EE4P_AGENDAWIZARD_CONTENT" val="/2"/>
  <p:tag name="EE4P_AGENDAWIZARD_PROPERTIES" val="28.34646/170.2107/30.15835/30.158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.Trbgss7USz_M7ypBUJp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Topic"/>
  <p:tag name="EE4P_AGENDAWIZARD_CONTENT" val="/Fernüberwachung und Meldung des Arbeitsforschrittes an den Benutzer"/>
  <p:tag name="EE4P_AGENDAWIZARD_PROPERTIES" val="62.94921/113.3858/561.2916/30.158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ItemNo"/>
  <p:tag name="EE4P_AGENDAWIZARD_CONTENT" val="/1"/>
  <p:tag name="EE4P_AGENDAWIZARD_PROPERTIES" val="28.34646/113.3858/30.15835/30.1582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CF3F1E62-F3F9-492D-BA66-0EA77A58B85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Topic"/>
  <p:tag name="EE4P_AGENDAWIZARD_CONTENT" val="/Angemessenes HMI-Eingabefeedback"/>
  <p:tag name="EE4P_AGENDAWIZARD_PROPERTIES" val="62.94921/227.0357/561.2916/30.1582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ItemNo"/>
  <p:tag name="EE4P_AGENDAWIZARD_CONTENT" val="/3"/>
  <p:tag name="EE4P_AGENDAWIZARD_PROPERTIES" val="28.34646/227.0357/30.15835/30.158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Topic"/>
  <p:tag name="EE4P_AGENDAWIZARD_CONTENT" val="/Anzeige benötigter Maschinendaten in Blickrichtung des Benutzers"/>
  <p:tag name="EE4P_AGENDAWIZARD_PROPERTIES" val="62.94921/170.2107/561.2916/30.1582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ItemNo"/>
  <p:tag name="EE4P_AGENDAWIZARD_CONTENT" val="/2"/>
  <p:tag name="EE4P_AGENDAWIZARD_PROPERTIES" val="28.34646/170.2107/30.15835/30.158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VuQR2G.kmPKDa5a6IZG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Topic"/>
  <p:tag name="EE4P_AGENDAWIZARD_CONTENT" val="/Fernüberwachung und Meldung des Arbeitsforschrittes an den Benutzer"/>
  <p:tag name="EE4P_AGENDAWIZARD_PROPERTIES" val="62.94921/113.3858/561.2916/30.158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ItemNo"/>
  <p:tag name="EE4P_AGENDAWIZARD_CONTENT" val="/1"/>
  <p:tag name="EE4P_AGENDAWIZARD_PROPERTIES" val="28.34646/113.3858/30.15835/30.1582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5AD038BC-66B5-4BFD-96BF-9CFB17E85DB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Topic"/>
  <p:tag name="EE4P_AGENDAWIZARD_CONTENT" val="/Angemessenes HMI-Eingabefeedback"/>
  <p:tag name="EE4P_AGENDAWIZARD_PROPERTIES" val="62.94921/227.0357/561.2916/30.158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5AD038BC-66B5-4BFD-96BF-9CFB17E85DB9_ItemNo"/>
  <p:tag name="EE4P_AGENDAWIZARD_CONTENT" val="/3"/>
  <p:tag name="EE4P_AGENDAWIZARD_PROPERTIES" val="28.34646/227.0357/30.15835/30.1582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Topic"/>
  <p:tag name="EE4P_AGENDAWIZARD_CONTENT" val="/Anzeige benötigter Maschinendaten in Blickrichtung des Benutzers"/>
  <p:tag name="EE4P_AGENDAWIZARD_PROPERTIES" val="62.94921/170.2107/561.2916/30.1582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CF3F1E62-F3F9-492D-BA66-0EA77A58B858_ItemNo"/>
  <p:tag name="EE4P_AGENDAWIZARD_CONTENT" val="/2"/>
  <p:tag name="EE4P_AGENDAWIZARD_PROPERTIES" val="28.34646/170.2107/30.15835/30.1582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Topic"/>
  <p:tag name="EE4P_AGENDAWIZARD_CONTENT" val="/Fernüberwachung und Meldung des Arbeitsforschrittes an den Benutzer"/>
  <p:tag name="EE4P_AGENDAWIZARD_PROPERTIES" val="62.94921/113.3858/561.2916/30.158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uWmcM3MwUuAvd3JD.p4U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3dd2b3-f8ee-4db8-ac98-68701899647a_ItemNo"/>
  <p:tag name="EE4P_AGENDAWIZARD_CONTENT" val="/1"/>
  <p:tag name="EE4P_AGENDAWIZARD_PROPERTIES" val="28.34646/113.3858/30.15835/30.1582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edb37c4d-1a21-4234-8a2a-afcdcb3a9eb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tpat8qEUKysvjUWOdj6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zMWiOza9UmyiCF6eVgmO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D_YiItCEGG8qcT68K1A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I89xYOn102lKt_7wNcEqQ"/>
</p:tagLst>
</file>

<file path=ppt/theme/theme1.xml><?xml version="1.0" encoding="utf-8"?>
<a:theme xmlns:a="http://schemas.openxmlformats.org/drawingml/2006/main" name="Folie mit neuem IPT-Logo und WZL größer">
  <a:themeElements>
    <a:clrScheme name="WZL-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3D3E9"/>
      </a:accent1>
      <a:accent2>
        <a:srgbClr val="006DB6"/>
      </a:accent2>
      <a:accent3>
        <a:srgbClr val="80B6DA"/>
      </a:accent3>
      <a:accent4>
        <a:srgbClr val="4D99CC"/>
      </a:accent4>
      <a:accent5>
        <a:srgbClr val="DC0000"/>
      </a:accent5>
      <a:accent6>
        <a:srgbClr val="FF9900"/>
      </a:accent6>
      <a:hlink>
        <a:srgbClr val="80B6DA"/>
      </a:hlink>
      <a:folHlink>
        <a:srgbClr val="4D99CC"/>
      </a:folHlink>
    </a:clrScheme>
    <a:fontScheme name="Folie mit neuem IPT-Logo und WZL größ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1079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olie mit neuem IPT-Logo und WZL größer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3D3E9"/>
        </a:accent1>
        <a:accent2>
          <a:srgbClr val="006DB6"/>
        </a:accent2>
        <a:accent3>
          <a:srgbClr val="FFFFFF"/>
        </a:accent3>
        <a:accent4>
          <a:srgbClr val="000000"/>
        </a:accent4>
        <a:accent5>
          <a:srgbClr val="D6E6F2"/>
        </a:accent5>
        <a:accent6>
          <a:srgbClr val="0062A5"/>
        </a:accent6>
        <a:hlink>
          <a:srgbClr val="80B6DA"/>
        </a:hlink>
        <a:folHlink>
          <a:srgbClr val="4D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1592</Words>
  <Application>Microsoft Office PowerPoint</Application>
  <PresentationFormat>A4-Papier (210x297 mm)</PresentationFormat>
  <Paragraphs>387</Paragraphs>
  <Slides>34</Slides>
  <Notes>2</Notes>
  <HiddenSlides>5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6" baseType="lpstr">
      <vt:lpstr>Folie mit neuem IPT-Logo und WZL größer</vt:lpstr>
      <vt:lpstr>think-cell Folie</vt:lpstr>
      <vt:lpstr>PowerPoint-Präsentation</vt:lpstr>
      <vt:lpstr>Agenda</vt:lpstr>
      <vt:lpstr>Agenda</vt:lpstr>
      <vt:lpstr>Versuch Fernüberwachung und Arbeitsfortschritt </vt:lpstr>
      <vt:lpstr>Versuch Fernüberwachung und Arbeitsfortschritt </vt:lpstr>
      <vt:lpstr>1) Fernüberwachung</vt:lpstr>
      <vt:lpstr>1) Fernüberwachung</vt:lpstr>
      <vt:lpstr>1) Hypothesen Fernüberwachung</vt:lpstr>
      <vt:lpstr>1) Programm für die HMI</vt:lpstr>
      <vt:lpstr>Konditionen</vt:lpstr>
      <vt:lpstr>1) Startbildschirm</vt:lpstr>
      <vt:lpstr>1) Alarm1: Werkzeug wechseln</vt:lpstr>
      <vt:lpstr>1) Alarm2: Fehlermeldung</vt:lpstr>
      <vt:lpstr>1) Bildschirm nach Ablauf von T (zwischen zwei Modalitäten)</vt:lpstr>
      <vt:lpstr>1) Endbildschirm</vt:lpstr>
      <vt:lpstr>http://link.springer.com/chapter/10.1007/978-3-658-05734-3_38#page-5</vt:lpstr>
      <vt:lpstr>2) Meldung des Arbeitsfortschrittes an den Benutzer</vt:lpstr>
      <vt:lpstr>2) Arbeitsfortschritt </vt:lpstr>
      <vt:lpstr>2) Hinweise</vt:lpstr>
      <vt:lpstr>2) Hypothesen Arbeitsfortschritt</vt:lpstr>
      <vt:lpstr>2) Programm für die HMI</vt:lpstr>
      <vt:lpstr>Konditionen</vt:lpstr>
      <vt:lpstr>2) Startbildschirm</vt:lpstr>
      <vt:lpstr>2) Prozesse</vt:lpstr>
      <vt:lpstr>2) Startbildschirm</vt:lpstr>
      <vt:lpstr>2) Prozesse</vt:lpstr>
      <vt:lpstr>2) Startbildschirm</vt:lpstr>
      <vt:lpstr>2) Bildschirm nach Ablauf von T (zwischen zwei Modalitäten)</vt:lpstr>
      <vt:lpstr>2) Endbildschirm</vt:lpstr>
      <vt:lpstr>Agenda</vt:lpstr>
      <vt:lpstr>2) Anzeige benötigter Maschinendaten in Blickrichtung des Benutzers</vt:lpstr>
      <vt:lpstr>Agenda</vt:lpstr>
      <vt:lpstr>8) Angemessenes (HMI-)Eingabefeedback</vt:lpstr>
      <vt:lpstr>Backup: Agenda</vt:lpstr>
    </vt:vector>
  </TitlesOfParts>
  <Company>WZL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MaxiMMI-Powerpoint-Vorlage.pptx</dc:title>
  <dc:creator>Kolster</dc:creator>
  <cp:lastModifiedBy>Julia Czerniak Wilmes</cp:lastModifiedBy>
  <cp:revision>1463</cp:revision>
  <cp:lastPrinted>2014-06-12T12:45:34Z</cp:lastPrinted>
  <dcterms:created xsi:type="dcterms:W3CDTF">2012-08-08T12:34:47Z</dcterms:created>
  <dcterms:modified xsi:type="dcterms:W3CDTF">2015-09-03T06:22:24Z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_NewReviewCycle">
    <vt:lpwstr/>
  </property>
</Properties>
</file>