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77" r:id="rId2"/>
    <p:sldId id="256" r:id="rId3"/>
    <p:sldId id="257" r:id="rId4"/>
    <p:sldId id="258" r:id="rId5"/>
    <p:sldId id="281" r:id="rId6"/>
    <p:sldId id="260" r:id="rId7"/>
    <p:sldId id="261" r:id="rId8"/>
    <p:sldId id="262" r:id="rId9"/>
    <p:sldId id="263" r:id="rId10"/>
    <p:sldId id="264" r:id="rId11"/>
    <p:sldId id="265" r:id="rId12"/>
    <p:sldId id="266" r:id="rId13"/>
    <p:sldId id="267" r:id="rId14"/>
    <p:sldId id="284" r:id="rId15"/>
    <p:sldId id="269"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2"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2C6"/>
    <a:srgbClr val="008A00"/>
    <a:srgbClr val="00188F"/>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605" autoAdjust="0"/>
    <p:restoredTop sz="85424" autoAdjust="0"/>
  </p:normalViewPr>
  <p:slideViewPr>
    <p:cSldViewPr>
      <p:cViewPr varScale="1">
        <p:scale>
          <a:sx n="114" d="100"/>
          <a:sy n="114" d="100"/>
        </p:scale>
        <p:origin x="230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6"/>
    </p:cViewPr>
  </p:sorterViewPr>
  <p:notesViewPr>
    <p:cSldViewPr>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B15CE-72C7-4F52-B44D-DEB2CB65452D}" type="datetimeFigureOut">
              <a:rPr lang="en-US" smtClean="0"/>
              <a:t>8/1/2017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C05FC6-45CD-407B-9538-F397EFA5C0CC}" type="slidenum">
              <a:rPr lang="en-US" smtClean="0"/>
              <a:t>‹#›</a:t>
            </a:fld>
            <a:endParaRPr lang="en-US" dirty="0"/>
          </a:p>
        </p:txBody>
      </p:sp>
    </p:spTree>
    <p:extLst>
      <p:ext uri="{BB962C8B-B14F-4D97-AF65-F5344CB8AC3E}">
        <p14:creationId xmlns:p14="http://schemas.microsoft.com/office/powerpoint/2010/main" val="407516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u="none" dirty="0">
                <a:latin typeface="Segoe" panose="020B0502040504020203" pitchFamily="34" charset="0"/>
                <a:cs typeface="Arial" panose="020B0604020202020204" pitchFamily="34" charset="0"/>
              </a:rPr>
              <a:t>This introduction </a:t>
            </a:r>
            <a:r>
              <a:rPr lang="en-US" sz="1000" dirty="0">
                <a:latin typeface="Segoe" panose="020B0502040504020203" pitchFamily="34" charset="0"/>
                <a:cs typeface="Arial" panose="020B0604020202020204" pitchFamily="34" charset="0"/>
              </a:rPr>
              <a:t>module (known as “Module</a:t>
            </a:r>
            <a:r>
              <a:rPr lang="en-US" sz="1000" baseline="0" dirty="0">
                <a:latin typeface="Segoe" panose="020B0502040504020203" pitchFamily="34" charset="0"/>
                <a:cs typeface="Arial" panose="020B0604020202020204" pitchFamily="34" charset="0"/>
              </a:rPr>
              <a:t> 0”) </a:t>
            </a:r>
            <a:r>
              <a:rPr lang="en-US" sz="1000" dirty="0">
                <a:latin typeface="Segoe" panose="020B0502040504020203" pitchFamily="34" charset="0"/>
                <a:cs typeface="Arial" panose="020B0604020202020204" pitchFamily="34" charset="0"/>
              </a:rPr>
              <a:t>provides students with an overview of the course content materials and the logistics of Course </a:t>
            </a:r>
            <a:r>
              <a:rPr lang="en-US" sz="1000" dirty="0"/>
              <a:t>10962C</a:t>
            </a:r>
            <a:r>
              <a:rPr lang="en-US" sz="1000" dirty="0">
                <a:latin typeface="Segoe" panose="020B0502040504020203" pitchFamily="34" charset="0"/>
                <a:cs typeface="Arial" panose="020B0604020202020204" pitchFamily="34" charset="0"/>
              </a:rPr>
              <a:t>, </a:t>
            </a:r>
            <a:r>
              <a:rPr lang="en-US" sz="1000" i="1" dirty="0"/>
              <a:t>Advanced Automated Administration with Windows PowerShell.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Required materials</a:t>
            </a:r>
          </a:p>
          <a:p>
            <a:r>
              <a:rPr lang="en-US" sz="1000" dirty="0">
                <a:latin typeface="Segoe" panose="020B0502040504020203" pitchFamily="34" charset="0"/>
                <a:cs typeface="Arial" panose="020B0604020202020204" pitchFamily="34" charset="0"/>
              </a:rPr>
              <a:t>To teach this course, you need the following materials:</a:t>
            </a:r>
          </a:p>
          <a:p>
            <a:pPr>
              <a:buFontTx/>
              <a:buChar char="•"/>
            </a:pPr>
            <a:r>
              <a:rPr lang="en-US" sz="1000" dirty="0">
                <a:latin typeface="Segoe" panose="020B0502040504020203" pitchFamily="34" charset="0"/>
                <a:cs typeface="Arial" panose="020B0604020202020204" pitchFamily="34" charset="0"/>
              </a:rPr>
              <a:t> Course Handbook</a:t>
            </a:r>
          </a:p>
          <a:p>
            <a:pPr>
              <a:buFontTx/>
              <a:buChar char="•"/>
            </a:pPr>
            <a:r>
              <a:rPr lang="en-US" sz="1000" dirty="0">
                <a:latin typeface="Segoe" panose="020B0502040504020203" pitchFamily="34" charset="0"/>
                <a:cs typeface="Arial" panose="020B0604020202020204" pitchFamily="34" charset="0"/>
              </a:rPr>
              <a:t> Trainer materials, including the following:</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Trainer Preparation Guide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Microsoft PowerPoint files for this course</a:t>
            </a:r>
            <a:endParaRPr lang="en-US" sz="1000" dirty="0">
              <a:solidFill>
                <a:srgbClr val="7030A0"/>
              </a:solidFill>
              <a:latin typeface="Segoe" panose="020B0502040504020203" pitchFamily="34" charset="0"/>
              <a:cs typeface="Arial" panose="020B0604020202020204" pitchFamily="34" charset="0"/>
            </a:endParaRP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Microsoft Hyper</a:t>
            </a:r>
            <a:r>
              <a:rPr lang="en-CA" sz="1000" kern="1200" dirty="0">
                <a:solidFill>
                  <a:schemeClr val="tx1"/>
                </a:solidFill>
                <a:effectLst/>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V Classroom Setup Guide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Virtual</a:t>
            </a:r>
            <a:r>
              <a:rPr lang="en-US" sz="1000" baseline="0" dirty="0">
                <a:latin typeface="Segoe" panose="020B0502040504020203" pitchFamily="34" charset="0"/>
                <a:cs typeface="Arial" panose="020B0604020202020204" pitchFamily="34" charset="0"/>
              </a:rPr>
              <a:t> machines (</a:t>
            </a:r>
            <a:r>
              <a:rPr lang="en-US" sz="1000" dirty="0">
                <a:latin typeface="Segoe" panose="020B0502040504020203" pitchFamily="34" charset="0"/>
                <a:cs typeface="Arial" panose="020B0604020202020204" pitchFamily="34" charset="0"/>
              </a:rPr>
              <a:t>VMs) for the course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The latest error logs for the course (if any) </a:t>
            </a:r>
            <a:endParaRPr lang="en-US" sz="1000" dirty="0">
              <a:solidFill>
                <a:srgbClr val="FF3300"/>
              </a:solidFill>
              <a:latin typeface="Segoe" panose="020B0502040504020203" pitchFamily="34" charset="0"/>
              <a:cs typeface="Arial" panose="020B0604020202020204" pitchFamily="34" charset="0"/>
            </a:endParaRPr>
          </a:p>
          <a:p>
            <a:pPr marL="228600" lvl="1" indent="0">
              <a:buNone/>
            </a:pPr>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Important</a:t>
            </a:r>
            <a:r>
              <a:rPr lang="en-US" sz="1000" b="0" dirty="0">
                <a:latin typeface="Segoe" panose="020B0502040504020203" pitchFamily="34" charset="0"/>
                <a:cs typeface="Arial" panose="020B0604020202020204" pitchFamily="34" charset="0"/>
              </a:rPr>
              <a:t>:</a:t>
            </a:r>
            <a:r>
              <a:rPr lang="en-US" sz="1000" b="1" dirty="0">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We recommend that you use Microsoft PowerPoint</a:t>
            </a:r>
            <a:r>
              <a:rPr lang="en-CA" sz="1000" kern="1200" dirty="0">
                <a:solidFill>
                  <a:schemeClr val="tx1"/>
                </a:solidFill>
                <a:effectLst/>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2007 or newer to display the course slides. If you use PowerPoint Viewer or an older version of PowerPoint, some features of the slides might not display correctly.</a:t>
            </a:r>
          </a:p>
          <a:p>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Preparation tasks</a:t>
            </a:r>
          </a:p>
          <a:p>
            <a:r>
              <a:rPr lang="en-US" sz="1000" dirty="0">
                <a:latin typeface="Segoe" panose="020B0502040504020203" pitchFamily="34" charset="0"/>
                <a:cs typeface="Arial" panose="020B0604020202020204" pitchFamily="34" charset="0"/>
              </a:rPr>
              <a:t>To prepare for this course, you must follow and complete the tasks that the Trainer Preparation Guide outlines.</a:t>
            </a:r>
          </a:p>
          <a:p>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Presentation</a:t>
            </a:r>
            <a:r>
              <a:rPr lang="en-US" sz="1000" b="0" dirty="0">
                <a:latin typeface="Segoe" panose="020B0502040504020203" pitchFamily="34" charset="0"/>
                <a:cs typeface="Arial" panose="020B0604020202020204" pitchFamily="34" charset="0"/>
              </a:rPr>
              <a:t>:</a:t>
            </a:r>
            <a:r>
              <a:rPr lang="en-US" sz="1000" dirty="0">
                <a:solidFill>
                  <a:srgbClr val="FF0000"/>
                </a:solidFill>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30 minutes</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10962C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3112420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 Use this slide for digital courseware. Use the previous slide for printed courseware. &gt;&gt;</a:t>
            </a: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Introduce the students to their course materials.</a:t>
            </a:r>
            <a:endParaRPr lang="en-IE" sz="1000" dirty="0">
              <a:latin typeface="Segoe" panose="020B0502040504020203" pitchFamily="34" charset="0"/>
              <a:cs typeface="Arial" panose="020B0604020202020204" pitchFamily="34" charset="0"/>
            </a:endParaRPr>
          </a:p>
          <a:p>
            <a:endParaRPr lang="en-IE"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Take the opportunity to make sure that all the students can sign in and access their content. In addition, demonstrate some of the features and functionality. </a:t>
            </a:r>
          </a:p>
          <a:p>
            <a:endParaRPr lang="en-IE"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Also, you can mention that the courseware is updated over time. Their content will also be updated, so they’ll always have the latest, most technically up-to-date content, and they will not lose any comments, notes, or highlights they have made.</a:t>
            </a:r>
          </a:p>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10</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10962C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10962C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10962C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Mention to the students that this </a:t>
            </a:r>
            <a:r>
              <a:rPr lang="en-US" sz="1000" dirty="0">
                <a:latin typeface="Segoe" panose="020B0502040504020203" pitchFamily="34" charset="0"/>
                <a:cs typeface="Arial" panose="020B0604020202020204" pitchFamily="34" charset="0"/>
              </a:rPr>
              <a:t>course is not associated with any Microsoft certification path.</a:t>
            </a:r>
          </a:p>
        </p:txBody>
      </p:sp>
      <p:sp>
        <p:nvSpPr>
          <p:cNvPr id="4" name="Slide Number Placeholder 3"/>
          <p:cNvSpPr>
            <a:spLocks noGrp="1"/>
          </p:cNvSpPr>
          <p:nvPr>
            <p:ph type="sldNum" sz="quarter" idx="10"/>
          </p:nvPr>
        </p:nvSpPr>
        <p:spPr/>
        <p:txBody>
          <a:bodyPr/>
          <a:lstStyle/>
          <a:p>
            <a:fld id="{E2FF7759-803D-4F76-9AEC-98B2D9A07B0D}" type="slidenum">
              <a:rPr lang="en-US" smtClean="0"/>
              <a:t>13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10962C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601086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Tell the students whether the course labs will be run as on</a:t>
            </a:r>
            <a:r>
              <a:rPr lang="en-CA" sz="1000" dirty="0">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premises local labs or as Microsoft Labs Online (MLO) hosted labs. </a:t>
            </a:r>
            <a:endParaRPr lang="en-CA" sz="1000" dirty="0">
              <a:latin typeface="Segoe" panose="020B0502040504020203" pitchFamily="34" charset="0"/>
              <a:cs typeface="Arial" panose="020B0604020202020204" pitchFamily="34" charset="0"/>
            </a:endParaRP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You run on</a:t>
            </a:r>
            <a:r>
              <a:rPr lang="en-CA" sz="1000" dirty="0">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premises labs on the local host machines in Hyper</a:t>
            </a:r>
            <a:r>
              <a:rPr lang="en-CA" sz="1000" dirty="0">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V.</a:t>
            </a:r>
            <a:endParaRPr lang="en-CA" sz="1000" dirty="0">
              <a:latin typeface="Segoe" panose="020B0502040504020203" pitchFamily="34" charset="0"/>
              <a:cs typeface="Arial" panose="020B0604020202020204" pitchFamily="34" charset="0"/>
            </a:endParaRP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You access MLO labs on the local host machines via a web browser, similar to the way that you access the VMs running on a hosted platform via a browser.</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10962C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636870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This course will use the following virtual machines:</a:t>
            </a:r>
          </a:p>
          <a:p>
            <a:pPr marL="171450" indent="-171450" rtl="0" eaLnBrk="1" fontAlgn="ctr" latinLnBrk="0" hangingPunct="1">
              <a:buFont typeface="Arial" panose="020B0604020202020204" pitchFamily="34" charset="0"/>
              <a:buChar char="•"/>
            </a:pPr>
            <a:r>
              <a:rPr lang="en-US" sz="1200" b="1" i="0" u="none" strike="noStrike" kern="1200" dirty="0">
                <a:solidFill>
                  <a:schemeClr val="tx1"/>
                </a:solidFill>
                <a:effectLst/>
                <a:latin typeface="+mn-lt"/>
                <a:ea typeface="+mn-ea"/>
                <a:cs typeface="+mn-cs"/>
              </a:rPr>
              <a:t>10962C-LON-DC1</a:t>
            </a:r>
          </a:p>
          <a:p>
            <a:pPr marL="171450" indent="-171450" rtl="0" eaLnBrk="1" fontAlgn="ctr" latinLnBrk="0" hangingPunct="1">
              <a:buFont typeface="Arial" panose="020B0604020202020204" pitchFamily="34" charset="0"/>
              <a:buChar char="•"/>
            </a:pPr>
            <a:r>
              <a:rPr lang="en-US" sz="1200" b="1" i="0" u="none" strike="noStrike" kern="1200" dirty="0">
                <a:solidFill>
                  <a:schemeClr val="tx1"/>
                </a:solidFill>
                <a:effectLst/>
                <a:latin typeface="+mn-lt"/>
                <a:ea typeface="+mn-ea"/>
                <a:cs typeface="+mn-cs"/>
              </a:rPr>
              <a:t>10962C-LON-SVR1</a:t>
            </a:r>
          </a:p>
          <a:p>
            <a:pPr marL="171450" indent="-171450" rtl="0" eaLnBrk="1" fontAlgn="ctr" latinLnBrk="0" hangingPunct="1">
              <a:buFont typeface="Arial" panose="020B0604020202020204" pitchFamily="34" charset="0"/>
              <a:buChar char="•"/>
            </a:pPr>
            <a:r>
              <a:rPr lang="en-US" sz="1200" b="1" i="0" u="none" strike="noStrike" kern="1200" dirty="0">
                <a:solidFill>
                  <a:schemeClr val="tx1"/>
                </a:solidFill>
                <a:effectLst/>
                <a:latin typeface="+mn-lt"/>
                <a:ea typeface="+mn-ea"/>
                <a:cs typeface="+mn-cs"/>
              </a:rPr>
              <a:t>10962C-LON-CL1</a:t>
            </a:r>
          </a:p>
          <a:p>
            <a:pPr marL="171450" indent="-171450">
              <a:buFont typeface="Arial" panose="020B0604020202020204" pitchFamily="34" charset="0"/>
              <a:buChar char="•"/>
            </a:pPr>
            <a:endParaRPr lang="en-US" sz="1000" dirty="0">
              <a:latin typeface="Segoe" panose="020B0502040504020203" pitchFamily="34" charset="0"/>
              <a:cs typeface="Arial" panose="020B0604020202020204" pitchFamily="34" charset="0"/>
            </a:endParaRPr>
          </a:p>
          <a:p>
            <a:pPr indent="0">
              <a:buFont typeface="Arial" panose="020B0604020202020204" pitchFamily="34" charset="0"/>
              <a:buNone/>
            </a:pPr>
            <a:endParaRPr lang="en-US"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15</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10962C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559361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 Use this slide for MLO. Use the next slide for on-premises local labs. &gt;&gt;</a:t>
            </a:r>
            <a:endParaRPr lang="en-CA"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&lt;&lt; Delete the slide that you are not using.&gt;&gt;</a:t>
            </a:r>
            <a:endParaRPr lang="en-US" sz="1000" dirty="0">
              <a:latin typeface="Segoe" panose="020B0502040504020203" pitchFamily="34" charset="0"/>
              <a:cs typeface="Arial" panose="020B0604020202020204" pitchFamily="34" charset="0"/>
            </a:endParaRPr>
          </a:p>
          <a:p>
            <a:pPr>
              <a:defRPr/>
            </a:pPr>
            <a:endParaRPr lang="en-US" sz="1000" dirty="0">
              <a:latin typeface="Segoe" panose="020B0502040504020203" pitchFamily="34" charset="0"/>
              <a:cs typeface="Arial" panose="020B0604020202020204" pitchFamily="34" charset="0"/>
            </a:endParaRPr>
          </a:p>
          <a:p>
            <a:pPr>
              <a:defRPr/>
            </a:pPr>
            <a:r>
              <a:rPr lang="en-US" sz="1000" dirty="0">
                <a:latin typeface="Segoe" panose="020B0502040504020203" pitchFamily="34" charset="0"/>
                <a:cs typeface="Arial" panose="020B0604020202020204" pitchFamily="34" charset="0"/>
              </a:rPr>
              <a:t>Take this opportunity to show the students the lab environment. </a:t>
            </a:r>
          </a:p>
          <a:p>
            <a:pPr>
              <a:defRPr/>
            </a:pPr>
            <a:endParaRPr lang="en-US" sz="1000" dirty="0">
              <a:latin typeface="Segoe" panose="020B0502040504020203" pitchFamily="34" charset="0"/>
              <a:cs typeface="Arial" panose="020B0604020202020204" pitchFamily="34" charset="0"/>
            </a:endParaRPr>
          </a:p>
          <a:p>
            <a:pPr>
              <a:defRPr/>
            </a:pPr>
            <a:r>
              <a:rPr lang="en-US" sz="1000" dirty="0">
                <a:latin typeface="Segoe" panose="020B0502040504020203" pitchFamily="34" charset="0"/>
                <a:cs typeface="Arial" panose="020B0604020202020204" pitchFamily="34" charset="0"/>
              </a:rPr>
              <a:t>Take a moment to sign in and describe the lab environment to the students. Be sure to point out the online Lab Notes document, which contains details about any changes to the lab steps. </a:t>
            </a:r>
          </a:p>
          <a:p>
            <a:pPr>
              <a:defRPr/>
            </a:pPr>
            <a:endParaRPr lang="en-US" sz="1000" dirty="0">
              <a:latin typeface="Segoe" panose="020B0502040504020203" pitchFamily="34" charset="0"/>
              <a:cs typeface="Arial" panose="020B0604020202020204" pitchFamily="34" charset="0"/>
            </a:endParaRPr>
          </a:p>
          <a:p>
            <a:pPr>
              <a:defRPr/>
            </a:pPr>
            <a:r>
              <a:rPr lang="en-US" sz="1000" dirty="0">
                <a:latin typeface="Segoe" panose="020B0502040504020203" pitchFamily="34" charset="0"/>
                <a:cs typeface="Arial" panose="020B0604020202020204" pitchFamily="34" charset="0"/>
              </a:rPr>
              <a:t>In addition, an optional Navigation exists in the Windows Server</a:t>
            </a:r>
            <a:r>
              <a:rPr lang="en-CA" sz="1000" dirty="0">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2012 demonstration (on the last slide), which is relevant if you are using MLO.</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16</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10962C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562725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 Use this slide for on-premises local labs. Use the previous slide for MLO. &gt;&gt;</a:t>
            </a:r>
            <a:endParaRPr lang="en-CA"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&lt;&lt; Delete the slide that you are not using. &gt;&gt;</a:t>
            </a:r>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17</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10962C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636870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10962C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250731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dirty="0">
                <a:latin typeface="Segoe" panose="020B0502040504020203" pitchFamily="34" charset="0"/>
                <a:cs typeface="Arial" panose="020B0604020202020204" pitchFamily="34" charset="0"/>
              </a:rPr>
              <a:t>Welcome the students to the course, and introduce yourself. Provide a brief overview of your background to establish credibility.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10962C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the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the student expectations on a whiteboard or flip chart that you can reference during the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10962C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the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the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5</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10962C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audience for this course. This is an opportunity for you to identify students who might not have the appropriate background or experience to attend the course.</a:t>
            </a:r>
            <a:endParaRPr lang="en-US" sz="1000" dirty="0">
              <a:latin typeface="Segoe" panose="020B0502040504020203" pitchFamily="34" charset="0"/>
              <a:cs typeface="Arial" panose="020B0604020202020204" pitchFamily="34" charset="0"/>
            </a:endParaRP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6</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10962C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course prerequisites.</a:t>
            </a:r>
          </a:p>
        </p:txBody>
      </p:sp>
      <p:sp>
        <p:nvSpPr>
          <p:cNvPr id="4" name="Slide Number Placeholder 3"/>
          <p:cNvSpPr>
            <a:spLocks noGrp="1"/>
          </p:cNvSpPr>
          <p:nvPr>
            <p:ph type="sldNum" sz="quarter" idx="10"/>
          </p:nvPr>
        </p:nvSpPr>
        <p:spPr/>
        <p:txBody>
          <a:bodyPr/>
          <a:lstStyle/>
          <a:p>
            <a:fld id="{04C05FC6-45CD-407B-9538-F397EFA5C0CC}" type="slidenum">
              <a:rPr lang="en-US" smtClean="0"/>
              <a:t>7</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10962C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8</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10962C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 Use this slide for printed courseware. Use the next slide for digital courseware. &gt;&gt;</a:t>
            </a: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Introduce the students to their course materials.</a:t>
            </a:r>
          </a:p>
          <a:p>
            <a:r>
              <a:rPr lang="en-US" sz="1000" dirty="0">
                <a:latin typeface="Segoe" panose="020B0502040504020203" pitchFamily="34" charset="0"/>
                <a:cs typeface="Arial" panose="020B0604020202020204" pitchFamily="34" charset="0"/>
              </a:rPr>
              <a:t>Explain how you intend for students to use the Course Handbook in the class and the digital companion content outside the class:</a:t>
            </a:r>
            <a:endParaRPr lang="en-US" sz="1000" dirty="0">
              <a:solidFill>
                <a:srgbClr val="FF0000"/>
              </a:solidFill>
              <a:latin typeface="Segoe" panose="020B0502040504020203" pitchFamily="34" charset="0"/>
              <a:cs typeface="Arial" panose="020B0604020202020204" pitchFamily="34" charset="0"/>
            </a:endParaRPr>
          </a:p>
          <a:p>
            <a:pPr marL="454153" lvl="1" indent="-227077">
              <a:buFont typeface="Arial" pitchFamily="34" charset="0"/>
              <a:buChar char="•"/>
            </a:pPr>
            <a:r>
              <a:rPr lang="en-US" sz="1000" dirty="0">
                <a:latin typeface="Segoe" panose="020B0502040504020203" pitchFamily="34" charset="0"/>
                <a:cs typeface="Arial" panose="020B0604020202020204" pitchFamily="34" charset="0"/>
              </a:rPr>
              <a:t>Explain that students can refer to the Course Handbook during the lecture, because it contains all the critical technical information they need in a crisp, tightly focused format that is suited for an effective in-class learning experience.</a:t>
            </a:r>
          </a:p>
          <a:p>
            <a:pPr marL="454153" lvl="1" indent="-227077">
              <a:buFont typeface="Arial" pitchFamily="34" charset="0"/>
              <a:buChar char="•"/>
            </a:pPr>
            <a:r>
              <a:rPr lang="en-US" sz="1000" dirty="0">
                <a:latin typeface="Segoe" panose="020B0502040504020203" pitchFamily="34" charset="0"/>
                <a:cs typeface="Arial" panose="020B0604020202020204" pitchFamily="34" charset="0"/>
              </a:rPr>
              <a:t>Mention that the digital companion content on the </a:t>
            </a:r>
            <a:r>
              <a:rPr lang="en-US" sz="1000" b="1" dirty="0">
                <a:latin typeface="Segoe" panose="020B0502040504020203" pitchFamily="34" charset="0"/>
                <a:cs typeface="Arial" panose="020B0604020202020204" pitchFamily="34" charset="0"/>
              </a:rPr>
              <a:t>http://www.microsoft.com</a:t>
            </a:r>
            <a:br>
              <a:rPr lang="en-US" sz="1000" b="1" dirty="0">
                <a:latin typeface="Segoe" panose="020B0502040504020203" pitchFamily="34" charset="0"/>
                <a:cs typeface="Arial" panose="020B0604020202020204" pitchFamily="34" charset="0"/>
              </a:rPr>
            </a:br>
            <a:r>
              <a:rPr lang="en-US" sz="1000" b="1" dirty="0">
                <a:latin typeface="Segoe" panose="020B0502040504020203" pitchFamily="34" charset="0"/>
                <a:cs typeface="Arial" panose="020B0604020202020204" pitchFamily="34" charset="0"/>
              </a:rPr>
              <a:t>/learning/companionmoc </a:t>
            </a:r>
            <a:r>
              <a:rPr lang="en-US" sz="1000" dirty="0">
                <a:latin typeface="Segoe" panose="020B0502040504020203" pitchFamily="34" charset="0"/>
                <a:cs typeface="Arial" panose="020B0604020202020204" pitchFamily="34" charset="0"/>
              </a:rPr>
              <a:t>website has been released. The digital companion content supplements the Course Handbook, and it provides an opportunity for extended self-directed learning beyond the classroom.</a:t>
            </a:r>
          </a:p>
        </p:txBody>
      </p:sp>
      <p:sp>
        <p:nvSpPr>
          <p:cNvPr id="4" name="Slide Number Placeholder 3"/>
          <p:cNvSpPr>
            <a:spLocks noGrp="1"/>
          </p:cNvSpPr>
          <p:nvPr>
            <p:ph type="sldNum" sz="quarter" idx="10"/>
          </p:nvPr>
        </p:nvSpPr>
        <p:spPr/>
        <p:txBody>
          <a:bodyPr/>
          <a:lstStyle/>
          <a:p>
            <a:fld id="{E2FF7759-803D-4F76-9AEC-98B2D9A07B0D}" type="slidenum">
              <a:rPr lang="en-US" smtClean="0"/>
              <a:t>9</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10962C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342058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MOC Title Slide">
    <p:spTree>
      <p:nvGrpSpPr>
        <p:cNvPr id="1" name=""/>
        <p:cNvGrpSpPr/>
        <p:nvPr/>
      </p:nvGrpSpPr>
      <p:grpSpPr>
        <a:xfrm>
          <a:off x="0" y="0"/>
          <a:ext cx="0" cy="0"/>
          <a:chOff x="0" y="0"/>
          <a:chExt cx="0" cy="0"/>
        </a:xfrm>
      </p:grpSpPr>
      <p:sp>
        <p:nvSpPr>
          <p:cNvPr id="9" name="Rectangle 8"/>
          <p:cNvSpPr/>
          <p:nvPr userDrawn="1"/>
        </p:nvSpPr>
        <p:spPr>
          <a:xfrm>
            <a:off x="14177" y="2514600"/>
            <a:ext cx="9144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userDrawn="1"/>
        </p:nvSpPr>
        <p:spPr>
          <a:xfrm>
            <a:off x="304800" y="1447800"/>
            <a:ext cx="8229600" cy="923330"/>
          </a:xfrm>
          <a:prstGeom prst="rect">
            <a:avLst/>
          </a:prstGeom>
          <a:noFill/>
        </p:spPr>
        <p:txBody>
          <a:bodyPr wrap="square" rtlCol="0">
            <a:spAutoFit/>
          </a:bodyPr>
          <a:lstStyle/>
          <a:p>
            <a:r>
              <a:rPr lang="en-US" sz="5200" spc="-100"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2667000" y="2514600"/>
            <a:ext cx="6324599" cy="1371600"/>
          </a:xfrm>
          <a:prstGeom prst="rect">
            <a:avLst/>
          </a:prstGeom>
        </p:spPr>
        <p:txBody>
          <a:bodyPr anchor="ctr"/>
          <a:lstStyle>
            <a:lvl1pPr marL="0" indent="0">
              <a:buNone/>
              <a:defRPr sz="72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2667000" y="3886200"/>
            <a:ext cx="6080033" cy="1143000"/>
          </a:xfrm>
          <a:prstGeom prst="rect">
            <a:avLst/>
          </a:prstGeom>
        </p:spPr>
        <p:txBody>
          <a:bodyPr/>
          <a:lstStyle>
            <a:lvl1pPr marL="0" indent="0">
              <a:buNone/>
              <a:defRPr sz="28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827119"/>
            <a:ext cx="1988671" cy="731520"/>
          </a:xfrm>
          <a:prstGeom prst="rect">
            <a:avLst/>
          </a:prstGeom>
        </p:spPr>
      </p:pic>
      <p:pic>
        <p:nvPicPr>
          <p:cNvPr id="2" name="Picture 1"/>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8481" y="2514600"/>
            <a:ext cx="2533081" cy="2514600"/>
          </a:xfrm>
          <a:prstGeom prst="rect">
            <a:avLst/>
          </a:prstGeom>
        </p:spPr>
      </p:pic>
    </p:spTree>
    <p:extLst>
      <p:ext uri="{BB962C8B-B14F-4D97-AF65-F5344CB8AC3E}">
        <p14:creationId xmlns:p14="http://schemas.microsoft.com/office/powerpoint/2010/main" val="8685587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t>8/1/2017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Tree>
    <p:extLst>
      <p:ext uri="{BB962C8B-B14F-4D97-AF65-F5344CB8AC3E}">
        <p14:creationId xmlns:p14="http://schemas.microsoft.com/office/powerpoint/2010/main" val="343052691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pipe.courseware-marketplace.com/en-GB/Account/Login"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www.microsoft.com/learning/companionmoc"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microsoft.com/en-us/learning/certification-overview.aspx"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10962C</a:t>
            </a:r>
          </a:p>
        </p:txBody>
      </p:sp>
      <p:sp>
        <p:nvSpPr>
          <p:cNvPr id="3" name="Text Placeholder 2"/>
          <p:cNvSpPr>
            <a:spLocks noGrp="1"/>
          </p:cNvSpPr>
          <p:nvPr>
            <p:ph type="body" sz="quarter" idx="11"/>
          </p:nvPr>
        </p:nvSpPr>
        <p:spPr/>
        <p:txBody>
          <a:bodyPr/>
          <a:lstStyle/>
          <a:p>
            <a:r>
              <a:rPr lang="en-US" dirty="0"/>
              <a:t>Advanced Automated Administration with Windows PowerShell</a:t>
            </a:r>
          </a:p>
        </p:txBody>
      </p:sp>
    </p:spTree>
    <p:extLst>
      <p:ext uri="{BB962C8B-B14F-4D97-AF65-F5344CB8AC3E}">
        <p14:creationId xmlns:p14="http://schemas.microsoft.com/office/powerpoint/2010/main" val="2501202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course materials  </a:t>
            </a:r>
            <a:r>
              <a:rPr lang="en-IE" i="1" dirty="0"/>
              <a:t>(OPTIONAL)</a:t>
            </a:r>
          </a:p>
        </p:txBody>
      </p:sp>
      <p:sp>
        <p:nvSpPr>
          <p:cNvPr id="6" name="Text Placeholder 2"/>
          <p:cNvSpPr>
            <a:spLocks noGrp="1"/>
          </p:cNvSpPr>
          <p:nvPr>
            <p:ph type="body" sz="quarter" idx="13"/>
          </p:nvPr>
        </p:nvSpPr>
        <p:spPr>
          <a:xfrm>
            <a:off x="457200" y="1143000"/>
            <a:ext cx="6096000" cy="5159598"/>
          </a:xfrm>
        </p:spPr>
        <p:txBody>
          <a:bodyPr/>
          <a:lstStyle/>
          <a:p>
            <a:pPr marL="0" indent="0">
              <a:spcBef>
                <a:spcPts val="0"/>
              </a:spcBef>
              <a:spcAft>
                <a:spcPts val="600"/>
              </a:spcAft>
              <a:buNone/>
            </a:pPr>
            <a:r>
              <a:rPr lang="en-US" sz="1800" b="1" dirty="0">
                <a:solidFill>
                  <a:srgbClr val="0070C0"/>
                </a:solidFill>
              </a:rPr>
              <a:t>Microsoft Official Course Handbook (Digital)</a:t>
            </a:r>
          </a:p>
          <a:p>
            <a:pPr marL="560070" indent="-285750">
              <a:spcBef>
                <a:spcPts val="0"/>
              </a:spcBef>
              <a:spcAft>
                <a:spcPts val="600"/>
              </a:spcAft>
            </a:pPr>
            <a:r>
              <a:rPr lang="en-US" sz="1800" dirty="0"/>
              <a:t>Access online by using the Skillpipe reader by arvato, at </a:t>
            </a:r>
            <a:r>
              <a:rPr lang="en-US" sz="1800" dirty="0">
                <a:hlinkClick r:id="rId3"/>
              </a:rPr>
              <a:t>https://skillpipe.courseware-marketplace.com/en-GB/Account/Login</a:t>
            </a:r>
            <a:endParaRPr lang="en-US" sz="1800" dirty="0"/>
          </a:p>
          <a:p>
            <a:pPr marL="560070" indent="-285750">
              <a:spcBef>
                <a:spcPts val="0"/>
              </a:spcBef>
              <a:spcAft>
                <a:spcPts val="600"/>
              </a:spcAft>
            </a:pPr>
            <a:r>
              <a:rPr lang="en-US" sz="1800" dirty="0"/>
              <a:t>Register/sign in and redeem your digital courseware</a:t>
            </a:r>
          </a:p>
          <a:p>
            <a:pPr marL="560070" indent="-285750">
              <a:spcBef>
                <a:spcPts val="0"/>
              </a:spcBef>
              <a:spcAft>
                <a:spcPts val="600"/>
              </a:spcAft>
            </a:pPr>
            <a:r>
              <a:rPr lang="en-US" sz="1800" dirty="0"/>
              <a:t>Easily add notes and comments, and highlight content </a:t>
            </a:r>
          </a:p>
          <a:p>
            <a:pPr marL="560070" indent="-285750">
              <a:spcBef>
                <a:spcPts val="0"/>
              </a:spcBef>
              <a:spcAft>
                <a:spcPts val="600"/>
              </a:spcAft>
            </a:pPr>
            <a:r>
              <a:rPr lang="en-US" sz="1800" dirty="0"/>
              <a:t>Organized by module</a:t>
            </a:r>
            <a:endParaRPr lang="en-US" sz="1800" strike="sngStrike" dirty="0"/>
          </a:p>
          <a:p>
            <a:pPr marL="560070" indent="-285750">
              <a:spcBef>
                <a:spcPts val="0"/>
              </a:spcBef>
              <a:spcAft>
                <a:spcPts val="600"/>
              </a:spcAft>
            </a:pPr>
            <a:r>
              <a:rPr lang="en-US" sz="1800" dirty="0"/>
              <a:t>Includes Labs and Lab Answer Keys</a:t>
            </a:r>
          </a:p>
          <a:p>
            <a:pPr marL="560070" indent="-285750">
              <a:spcBef>
                <a:spcPts val="0"/>
              </a:spcBef>
              <a:spcAft>
                <a:spcPts val="600"/>
              </a:spcAft>
            </a:pPr>
            <a:r>
              <a:rPr lang="en-US" sz="1800" dirty="0"/>
              <a:t>Module Reviews and Takeaways make great on-the-job references </a:t>
            </a:r>
          </a:p>
          <a:p>
            <a:pPr marL="0" indent="0">
              <a:spcBef>
                <a:spcPts val="0"/>
              </a:spcBef>
              <a:spcAft>
                <a:spcPts val="600"/>
              </a:spcAft>
              <a:buNone/>
            </a:pPr>
            <a:endParaRPr lang="en-US" sz="1800" b="1" dirty="0">
              <a:solidFill>
                <a:srgbClr val="0070C0"/>
              </a:solidFill>
            </a:endParaRPr>
          </a:p>
          <a:p>
            <a:pPr marL="0" indent="0">
              <a:spcBef>
                <a:spcPts val="0"/>
              </a:spcBef>
              <a:spcAft>
                <a:spcPts val="600"/>
              </a:spcAft>
              <a:buNone/>
            </a:pPr>
            <a:r>
              <a:rPr lang="en-US" sz="1800" b="1" dirty="0">
                <a:solidFill>
                  <a:srgbClr val="0070C0"/>
                </a:solidFill>
              </a:rPr>
              <a:t>Digital Companion Content</a:t>
            </a:r>
          </a:p>
          <a:p>
            <a:pPr marL="560070" indent="-285750">
              <a:spcBef>
                <a:spcPts val="0"/>
              </a:spcBef>
              <a:spcAft>
                <a:spcPts val="600"/>
              </a:spcAft>
            </a:pPr>
            <a:r>
              <a:rPr lang="en-US" sz="1800" dirty="0"/>
              <a:t>Supplemental content and helpful links</a:t>
            </a:r>
          </a:p>
          <a:p>
            <a:pPr marL="560070" indent="-285750">
              <a:spcBef>
                <a:spcPts val="0"/>
              </a:spcBef>
              <a:spcAft>
                <a:spcPts val="600"/>
              </a:spcAft>
            </a:pPr>
            <a:r>
              <a:rPr lang="en-US" sz="1800" dirty="0"/>
              <a:t>Download at: </a:t>
            </a:r>
            <a:r>
              <a:rPr lang="en-US" sz="1800" dirty="0">
                <a:solidFill>
                  <a:srgbClr val="0070C0"/>
                </a:solidFill>
                <a:hlinkClick r:id="rId4"/>
              </a:rPr>
              <a:t>http://www.microsoft.com/learning/companionmoc</a:t>
            </a:r>
            <a:endParaRPr lang="en-US" sz="1800" dirty="0">
              <a:solidFill>
                <a:srgbClr val="0070C0"/>
              </a:solidFill>
            </a:endParaRPr>
          </a:p>
          <a:p>
            <a:pPr indent="-182880"/>
            <a:endParaRPr lang="en-US" sz="1800" dirty="0"/>
          </a:p>
          <a:p>
            <a:pPr marL="0" indent="0">
              <a:buNone/>
            </a:pPr>
            <a:endParaRPr lang="en-US" dirty="0"/>
          </a:p>
        </p:txBody>
      </p:sp>
      <p:grpSp>
        <p:nvGrpSpPr>
          <p:cNvPr id="11" name="Group 10"/>
          <p:cNvGrpSpPr>
            <a:grpSpLocks noChangeAspect="1"/>
          </p:cNvGrpSpPr>
          <p:nvPr/>
        </p:nvGrpSpPr>
        <p:grpSpPr>
          <a:xfrm>
            <a:off x="6477000" y="1746462"/>
            <a:ext cx="2249252" cy="1605783"/>
            <a:chOff x="3410187" y="4340003"/>
            <a:chExt cx="1707683" cy="1219146"/>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0187" y="4340003"/>
              <a:ext cx="1707683" cy="1219146"/>
            </a:xfrm>
            <a:prstGeom prst="rect">
              <a:avLst/>
            </a:prstGeom>
          </p:spPr>
        </p:pic>
        <p:sp>
          <p:nvSpPr>
            <p:cNvPr id="13" name="Rectangle 12"/>
            <p:cNvSpPr/>
            <p:nvPr/>
          </p:nvSpPr>
          <p:spPr bwMode="auto">
            <a:xfrm>
              <a:off x="3602863" y="4380585"/>
              <a:ext cx="1322329" cy="840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675" y="1986696"/>
            <a:ext cx="14859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255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 </a:t>
            </a:r>
          </a:p>
          <a:p>
            <a:pPr marL="0" indent="0">
              <a:spcBef>
                <a:spcPts val="0"/>
              </a:spcBef>
              <a:buNone/>
            </a:pPr>
            <a:r>
              <a:rPr lang="en-CA" sz="2000" dirty="0"/>
              <a:t>Creating advanced functions</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 </a:t>
            </a:r>
          </a:p>
          <a:p>
            <a:pPr marL="0" indent="0">
              <a:spcBef>
                <a:spcPts val="0"/>
              </a:spcBef>
              <a:buNone/>
            </a:pPr>
            <a:r>
              <a:rPr lang="en-US" sz="2000" dirty="0"/>
              <a:t>Using Microsoft .NET Framework and REST API in Windows PowerShell</a:t>
            </a:r>
            <a:endParaRPr lang="en-CA" sz="2000" dirty="0"/>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 </a:t>
            </a:r>
          </a:p>
          <a:p>
            <a:pPr marL="0" indent="0">
              <a:spcBef>
                <a:spcPts val="0"/>
              </a:spcBef>
              <a:buNone/>
            </a:pPr>
            <a:r>
              <a:rPr lang="en-CA" sz="2000" dirty="0"/>
              <a:t>Writing controller scripts</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4: </a:t>
            </a:r>
          </a:p>
          <a:p>
            <a:pPr marL="0" indent="0">
              <a:spcBef>
                <a:spcPts val="0"/>
              </a:spcBef>
              <a:buNone/>
            </a:pPr>
            <a:r>
              <a:rPr lang="en-CA" sz="2000" dirty="0"/>
              <a:t>Handling script errors</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 </a:t>
            </a:r>
          </a:p>
          <a:p>
            <a:pPr marL="0" indent="0">
              <a:spcBef>
                <a:spcPts val="0"/>
              </a:spcBef>
              <a:buNone/>
            </a:pPr>
            <a:r>
              <a:rPr lang="en-US" sz="2000" dirty="0"/>
              <a:t>Using XML, JSON, and custom formatted data</a:t>
            </a:r>
            <a:endParaRPr lang="en-US" dirty="0"/>
          </a:p>
        </p:txBody>
      </p:sp>
    </p:spTree>
    <p:extLst>
      <p:ext uri="{BB962C8B-B14F-4D97-AF65-F5344CB8AC3E}">
        <p14:creationId xmlns:p14="http://schemas.microsoft.com/office/powerpoint/2010/main" val="174381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US" sz="2000" dirty="0">
                <a:solidFill>
                  <a:srgbClr val="0070C0"/>
                </a:solidFill>
              </a:rPr>
              <a:t>Module 6: </a:t>
            </a:r>
          </a:p>
          <a:p>
            <a:pPr marL="0" indent="0">
              <a:spcBef>
                <a:spcPts val="0"/>
              </a:spcBef>
              <a:buNone/>
            </a:pPr>
            <a:r>
              <a:rPr lang="en-US" sz="2000" dirty="0"/>
              <a:t>Enhancing server management with Desired State Configuration and Just Enough Administration</a:t>
            </a:r>
          </a:p>
          <a:p>
            <a:pPr marL="0" indent="0">
              <a:spcBef>
                <a:spcPts val="0"/>
              </a:spcBef>
              <a:buNone/>
            </a:pPr>
            <a:endParaRPr lang="en-US" sz="2000" dirty="0">
              <a:solidFill>
                <a:srgbClr val="0070C0"/>
              </a:solidFill>
            </a:endParaRPr>
          </a:p>
          <a:p>
            <a:pPr marL="0" indent="0">
              <a:spcBef>
                <a:spcPts val="0"/>
              </a:spcBef>
              <a:buNone/>
            </a:pPr>
            <a:r>
              <a:rPr lang="en-US" sz="2000" dirty="0">
                <a:solidFill>
                  <a:srgbClr val="0070C0"/>
                </a:solidFill>
              </a:rPr>
              <a:t>Module 7: </a:t>
            </a:r>
          </a:p>
          <a:p>
            <a:pPr marL="0" indent="0">
              <a:spcBef>
                <a:spcPts val="0"/>
              </a:spcBef>
              <a:buNone/>
            </a:pPr>
            <a:r>
              <a:rPr lang="en-US" sz="2000" dirty="0"/>
              <a:t>Analyzing and debugging scripts</a:t>
            </a:r>
          </a:p>
          <a:p>
            <a:pPr marL="0" indent="0">
              <a:spcBef>
                <a:spcPts val="0"/>
              </a:spcBef>
              <a:buNone/>
            </a:pPr>
            <a:endParaRPr lang="en-US" sz="2000" dirty="0">
              <a:solidFill>
                <a:srgbClr val="0070C0"/>
              </a:solidFill>
            </a:endParaRPr>
          </a:p>
          <a:p>
            <a:pPr marL="0" indent="0">
              <a:spcBef>
                <a:spcPts val="0"/>
              </a:spcBef>
              <a:buNone/>
            </a:pPr>
            <a:r>
              <a:rPr lang="en-US" sz="2000" dirty="0">
                <a:solidFill>
                  <a:srgbClr val="0070C0"/>
                </a:solidFill>
              </a:rPr>
              <a:t>Module 8: </a:t>
            </a:r>
          </a:p>
          <a:p>
            <a:pPr marL="0" indent="0">
              <a:spcBef>
                <a:spcPts val="0"/>
              </a:spcBef>
              <a:buNone/>
            </a:pPr>
            <a:r>
              <a:rPr lang="en-US" sz="2000" dirty="0"/>
              <a:t>Understanding Windows PowerShell Workflow</a:t>
            </a:r>
          </a:p>
          <a:p>
            <a:pPr marL="0" indent="0">
              <a:spcBef>
                <a:spcPts val="0"/>
              </a:spcBef>
              <a:buNone/>
            </a:pPr>
            <a:endParaRPr lang="en-US" dirty="0"/>
          </a:p>
        </p:txBody>
      </p:sp>
    </p:spTree>
    <p:extLst>
      <p:ext uri="{BB962C8B-B14F-4D97-AF65-F5344CB8AC3E}">
        <p14:creationId xmlns:p14="http://schemas.microsoft.com/office/powerpoint/2010/main" val="4156281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Certification Program</a:t>
            </a:r>
          </a:p>
        </p:txBody>
      </p:sp>
      <p:sp>
        <p:nvSpPr>
          <p:cNvPr id="3" name="TextBox 2"/>
          <p:cNvSpPr txBox="1"/>
          <p:nvPr/>
        </p:nvSpPr>
        <p:spPr>
          <a:xfrm>
            <a:off x="457200" y="1436914"/>
            <a:ext cx="4724400" cy="4832092"/>
          </a:xfrm>
          <a:prstGeom prst="rect">
            <a:avLst/>
          </a:prstGeom>
          <a:noFill/>
        </p:spPr>
        <p:txBody>
          <a:bodyPr wrap="square" rtlCol="0">
            <a:spAutoFit/>
          </a:bodyPr>
          <a:lstStyle/>
          <a:p>
            <a:r>
              <a:rPr lang="en-US" sz="3800" dirty="0">
                <a:solidFill>
                  <a:srgbClr val="0072C6"/>
                </a:solidFill>
              </a:rPr>
              <a:t>Get ahead.</a:t>
            </a:r>
          </a:p>
          <a:p>
            <a:endParaRPr lang="en-US" dirty="0"/>
          </a:p>
          <a:p>
            <a:r>
              <a:rPr lang="en-US" dirty="0"/>
              <a:t>Microsoft Certifications demonstrate that you have the skills to design, deploy, and optimize the latest technology solutions. </a:t>
            </a:r>
          </a:p>
          <a:p>
            <a:endParaRPr lang="en-US" dirty="0"/>
          </a:p>
          <a:p>
            <a:r>
              <a:rPr lang="en-US" dirty="0"/>
              <a:t>Ask your Microsoft Learning Partner how </a:t>
            </a:r>
            <a:br>
              <a:rPr lang="en-US" dirty="0"/>
            </a:br>
            <a:r>
              <a:rPr lang="en-US" dirty="0"/>
              <a:t>you can prepare for certification.</a:t>
            </a:r>
          </a:p>
          <a:p>
            <a:endParaRPr lang="en-US" dirty="0"/>
          </a:p>
          <a:p>
            <a:r>
              <a:rPr lang="en-US" dirty="0"/>
              <a:t>For more information about Microsoft Certifications, go to:</a:t>
            </a:r>
          </a:p>
          <a:p>
            <a:r>
              <a:rPr lang="en-US" dirty="0">
                <a:hlinkClick r:id="rId3"/>
              </a:rPr>
              <a:t>https://www.microsoft.com/en-us/learning/certification-overview.aspx</a:t>
            </a:r>
            <a:endParaRPr lang="en-US" dirty="0"/>
          </a:p>
          <a:p>
            <a:endParaRPr lang="en-US" dirty="0"/>
          </a:p>
          <a:p>
            <a:endParaRPr lang="en-US" dirty="0"/>
          </a:p>
          <a:p>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5867400"/>
            <a:ext cx="1898910" cy="698502"/>
          </a:xfrm>
          <a:prstGeom prst="rect">
            <a:avLst/>
          </a:prstGeom>
        </p:spPr>
      </p:pic>
      <p:sp>
        <p:nvSpPr>
          <p:cNvPr id="4" name="TextBox 3"/>
          <p:cNvSpPr txBox="1"/>
          <p:nvPr/>
        </p:nvSpPr>
        <p:spPr>
          <a:xfrm>
            <a:off x="457200" y="1066800"/>
            <a:ext cx="5029200" cy="523220"/>
          </a:xfrm>
          <a:prstGeom prst="rect">
            <a:avLst/>
          </a:prstGeom>
          <a:noFill/>
        </p:spPr>
        <p:txBody>
          <a:bodyPr wrap="square" rtlCol="0">
            <a:spAutoFit/>
          </a:bodyPr>
          <a:lstStyle/>
          <a:p>
            <a:r>
              <a:rPr lang="en-US" sz="2800" dirty="0">
                <a:solidFill>
                  <a:srgbClr val="00188F"/>
                </a:solidFill>
              </a:rPr>
              <a:t>Get trained. Get certified.</a:t>
            </a:r>
          </a:p>
        </p:txBody>
      </p:sp>
      <p:sp>
        <p:nvSpPr>
          <p:cNvPr id="9" name="Rectangle 8"/>
          <p:cNvSpPr/>
          <p:nvPr/>
        </p:nvSpPr>
        <p:spPr>
          <a:xfrm>
            <a:off x="5791200" y="1992086"/>
            <a:ext cx="2819400" cy="16764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6003471" y="2322454"/>
            <a:ext cx="2438400" cy="1015663"/>
          </a:xfrm>
          <a:prstGeom prst="rect">
            <a:avLst/>
          </a:prstGeom>
          <a:noFill/>
        </p:spPr>
        <p:txBody>
          <a:bodyPr wrap="square" rtlCol="0">
            <a:spAutoFit/>
          </a:bodyPr>
          <a:lstStyle/>
          <a:p>
            <a:r>
              <a:rPr lang="en-US" sz="2000" dirty="0">
                <a:solidFill>
                  <a:schemeClr val="bg1"/>
                </a:solidFill>
              </a:rPr>
              <a:t>Microsoft Certified Solutions Expert (MCSE)</a:t>
            </a:r>
          </a:p>
        </p:txBody>
      </p:sp>
      <p:sp>
        <p:nvSpPr>
          <p:cNvPr id="11" name="Rectangle 10"/>
          <p:cNvSpPr/>
          <p:nvPr/>
        </p:nvSpPr>
        <p:spPr>
          <a:xfrm>
            <a:off x="5791200" y="3962400"/>
            <a:ext cx="2819400" cy="16764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019800" y="4292767"/>
            <a:ext cx="2438400" cy="1015663"/>
          </a:xfrm>
          <a:prstGeom prst="rect">
            <a:avLst/>
          </a:prstGeom>
          <a:noFill/>
        </p:spPr>
        <p:txBody>
          <a:bodyPr wrap="square" rtlCol="0">
            <a:spAutoFit/>
          </a:bodyPr>
          <a:lstStyle/>
          <a:p>
            <a:r>
              <a:rPr lang="en-US" sz="2000" dirty="0">
                <a:solidFill>
                  <a:schemeClr val="bg1"/>
                </a:solidFill>
              </a:rPr>
              <a:t>Microsoft Certified Solutions Associate (MCSA)</a:t>
            </a:r>
          </a:p>
        </p:txBody>
      </p:sp>
    </p:spTree>
    <p:extLst>
      <p:ext uri="{BB962C8B-B14F-4D97-AF65-F5344CB8AC3E}">
        <p14:creationId xmlns:p14="http://schemas.microsoft.com/office/powerpoint/2010/main" val="397213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for the labs</a:t>
            </a:r>
          </a:p>
        </p:txBody>
      </p:sp>
      <p:sp>
        <p:nvSpPr>
          <p:cNvPr id="4" name="Text Placeholder 3"/>
          <p:cNvSpPr>
            <a:spLocks noGrp="1"/>
          </p:cNvSpPr>
          <p:nvPr>
            <p:ph type="body" sz="quarter" idx="13"/>
          </p:nvPr>
        </p:nvSpPr>
        <p:spPr>
          <a:xfrm>
            <a:off x="457200" y="1066800"/>
            <a:ext cx="8094490" cy="1018169"/>
          </a:xfrm>
        </p:spPr>
        <p:txBody>
          <a:bodyPr/>
          <a:lstStyle/>
          <a:p>
            <a:pPr marL="0" indent="0">
              <a:spcBef>
                <a:spcPts val="0"/>
              </a:spcBef>
              <a:buNone/>
            </a:pPr>
            <a:r>
              <a:rPr lang="en-US" sz="1800" dirty="0"/>
              <a:t>Your lab activities will be centered around a fictitious company that we will call </a:t>
            </a:r>
            <a:r>
              <a:rPr lang="en-US" sz="1800" dirty="0" err="1"/>
              <a:t>Adatum</a:t>
            </a:r>
            <a:r>
              <a:rPr lang="en-US" sz="1800" dirty="0"/>
              <a:t> Corporation, through which you will learn how to:</a:t>
            </a:r>
          </a:p>
          <a:p>
            <a:pPr marL="0" indent="0">
              <a:spcBef>
                <a:spcPts val="0"/>
              </a:spcBef>
              <a:buNone/>
            </a:pPr>
            <a:endParaRPr lang="en-US" sz="2000" dirty="0"/>
          </a:p>
          <a:p>
            <a:pPr marL="0" indent="0">
              <a:spcAft>
                <a:spcPts val="600"/>
              </a:spcAft>
              <a:buNone/>
            </a:pPr>
            <a:endParaRPr lang="en-US" sz="2400" dirty="0"/>
          </a:p>
        </p:txBody>
      </p:sp>
      <p:pic>
        <p:nvPicPr>
          <p:cNvPr id="6" name="Picture 5"/>
          <p:cNvPicPr>
            <a:picLocks noChangeAspect="1"/>
          </p:cNvPicPr>
          <p:nvPr/>
        </p:nvPicPr>
        <p:blipFill>
          <a:blip r:embed="rId3"/>
          <a:stretch>
            <a:fillRect/>
          </a:stretch>
        </p:blipFill>
        <p:spPr>
          <a:xfrm>
            <a:off x="7382277" y="2057400"/>
            <a:ext cx="170646" cy="1483302"/>
          </a:xfrm>
          <a:prstGeom prst="rect">
            <a:avLst/>
          </a:prstGeom>
        </p:spPr>
      </p:pic>
      <p:pic>
        <p:nvPicPr>
          <p:cNvPr id="7" name="Picture 6"/>
          <p:cNvPicPr>
            <a:picLocks noChangeAspect="1"/>
          </p:cNvPicPr>
          <p:nvPr/>
        </p:nvPicPr>
        <p:blipFill>
          <a:blip r:embed="rId4"/>
          <a:stretch>
            <a:fillRect/>
          </a:stretch>
        </p:blipFill>
        <p:spPr>
          <a:xfrm>
            <a:off x="7660866" y="2057400"/>
            <a:ext cx="157519" cy="1378292"/>
          </a:xfrm>
          <a:prstGeom prst="rect">
            <a:avLst/>
          </a:prstGeom>
        </p:spPr>
      </p:pic>
      <p:pic>
        <p:nvPicPr>
          <p:cNvPr id="8" name="Picture 7"/>
          <p:cNvPicPr>
            <a:picLocks noChangeAspect="1"/>
          </p:cNvPicPr>
          <p:nvPr/>
        </p:nvPicPr>
        <p:blipFill>
          <a:blip r:embed="rId5"/>
          <a:stretch>
            <a:fillRect/>
          </a:stretch>
        </p:blipFill>
        <p:spPr>
          <a:xfrm>
            <a:off x="7938440" y="2057400"/>
            <a:ext cx="170646" cy="1247024"/>
          </a:xfrm>
          <a:prstGeom prst="rect">
            <a:avLst/>
          </a:prstGeom>
        </p:spPr>
      </p:pic>
      <p:pic>
        <p:nvPicPr>
          <p:cNvPr id="9" name="Picture 8"/>
          <p:cNvPicPr>
            <a:picLocks noChangeAspect="1"/>
          </p:cNvPicPr>
          <p:nvPr/>
        </p:nvPicPr>
        <p:blipFill>
          <a:blip r:embed="rId6"/>
          <a:stretch>
            <a:fillRect/>
          </a:stretch>
        </p:blipFill>
        <p:spPr>
          <a:xfrm>
            <a:off x="8262905" y="2057400"/>
            <a:ext cx="406924" cy="1155137"/>
          </a:xfrm>
          <a:prstGeom prst="rect">
            <a:avLst/>
          </a:prstGeom>
        </p:spPr>
      </p:pic>
      <p:sp>
        <p:nvSpPr>
          <p:cNvPr id="10" name="TextBox 9"/>
          <p:cNvSpPr txBox="1"/>
          <p:nvPr/>
        </p:nvSpPr>
        <p:spPr>
          <a:xfrm>
            <a:off x="457200" y="1752600"/>
            <a:ext cx="6629400" cy="800219"/>
          </a:xfrm>
          <a:prstGeom prst="rect">
            <a:avLst/>
          </a:prstGeom>
          <a:noFill/>
        </p:spPr>
        <p:txBody>
          <a:bodyPr wrap="square" rtlCol="0">
            <a:spAutoFit/>
          </a:bodyPr>
          <a:lstStyle/>
          <a:p>
            <a:pPr marL="560070" indent="-285750">
              <a:spcBef>
                <a:spcPts val="0"/>
              </a:spcBef>
              <a:spcAft>
                <a:spcPts val="600"/>
              </a:spcAft>
              <a:buClr>
                <a:srgbClr val="0070C0"/>
              </a:buClr>
              <a:buFont typeface="Arial" pitchFamily="34" charset="0"/>
              <a:buChar char="•"/>
            </a:pPr>
            <a:r>
              <a:rPr lang="en-US" dirty="0">
                <a:latin typeface="Segoe UI" pitchFamily="34" charset="0"/>
                <a:ea typeface="Segoe UI" pitchFamily="34" charset="0"/>
                <a:cs typeface="Segoe UI" pitchFamily="34" charset="0"/>
              </a:rPr>
              <a:t>Write tools that perform production automation tasks</a:t>
            </a:r>
          </a:p>
          <a:p>
            <a:pPr marL="285750" indent="-285750">
              <a:spcBef>
                <a:spcPts val="0"/>
              </a:spcBef>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2027976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VM environment</a:t>
            </a:r>
          </a:p>
        </p:txBody>
      </p:sp>
      <p:graphicFrame>
        <p:nvGraphicFramePr>
          <p:cNvPr id="6" name="Group 29"/>
          <p:cNvGraphicFramePr>
            <a:graphicFrameLocks noGrp="1"/>
          </p:cNvGraphicFramePr>
          <p:nvPr>
            <p:extLst>
              <p:ext uri="{D42A27DB-BD31-4B8C-83A1-F6EECF244321}">
                <p14:modId xmlns:p14="http://schemas.microsoft.com/office/powerpoint/2010/main" val="4197698588"/>
              </p:ext>
            </p:extLst>
          </p:nvPr>
        </p:nvGraphicFramePr>
        <p:xfrm>
          <a:off x="457201" y="1196752"/>
          <a:ext cx="8279604" cy="4726542"/>
        </p:xfrm>
        <a:graphic>
          <a:graphicData uri="http://schemas.openxmlformats.org/drawingml/2006/table">
            <a:tbl>
              <a:tblPr>
                <a:tableStyleId>{BC89EF96-8CEA-46FF-86C4-4CE0E7609802}</a:tableStyleId>
              </a:tblPr>
              <a:tblGrid>
                <a:gridCol w="2895600">
                  <a:extLst>
                    <a:ext uri="{9D8B030D-6E8A-4147-A177-3AD203B41FA5}">
                      <a16:colId xmlns:a16="http://schemas.microsoft.com/office/drawing/2014/main" val="20000"/>
                    </a:ext>
                  </a:extLst>
                </a:gridCol>
                <a:gridCol w="5384004">
                  <a:extLst>
                    <a:ext uri="{9D8B030D-6E8A-4147-A177-3AD203B41FA5}">
                      <a16:colId xmlns:a16="http://schemas.microsoft.com/office/drawing/2014/main" val="20001"/>
                    </a:ext>
                  </a:extLst>
                </a:gridCol>
              </a:tblGrid>
              <a:tr h="477475">
                <a:tc>
                  <a:txBody>
                    <a:body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2000" b="1" u="none" strike="noStrike" cap="none" normalizeH="0" baseline="0" dirty="0">
                          <a:ln>
                            <a:noFill/>
                          </a:ln>
                          <a:solidFill>
                            <a:srgbClr val="0070C0"/>
                          </a:solidFill>
                          <a:effectLst/>
                        </a:rPr>
                        <a:t>VM name</a:t>
                      </a:r>
                      <a:endParaRPr kumimoji="0" lang="en-US" sz="2000" b="1" i="0" u="none" strike="noStrike" cap="none" normalizeH="0" baseline="0" dirty="0">
                        <a:ln>
                          <a:noFill/>
                        </a:ln>
                        <a:solidFill>
                          <a:srgbClr val="0070C0"/>
                        </a:solidFill>
                        <a:effectLst/>
                        <a:latin typeface="Verdana" pitchFamily="34" charset="0"/>
                        <a:cs typeface="Arial" charset="0"/>
                      </a:endParaRPr>
                    </a:p>
                  </a:txBody>
                  <a:tcPr marT="91421" marB="91421" anchor="ctr" horzOverflow="overflow">
                    <a:lnL w="12700" cap="flat" cmpd="sng" algn="ctr">
                      <a:no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u="none" strike="noStrike" cap="none" normalizeH="0" baseline="0" dirty="0">
                          <a:ln>
                            <a:noFill/>
                          </a:ln>
                          <a:solidFill>
                            <a:srgbClr val="0070C0"/>
                          </a:solidFill>
                          <a:effectLst/>
                        </a:rPr>
                        <a:t>Use</a:t>
                      </a:r>
                      <a:endParaRPr kumimoji="0" lang="en-US" sz="2000" b="1" i="0" u="none" strike="noStrike" cap="none" normalizeH="0" baseline="0" dirty="0">
                        <a:ln>
                          <a:noFill/>
                        </a:ln>
                        <a:solidFill>
                          <a:srgbClr val="0070C0"/>
                        </a:solidFill>
                        <a:effectLst/>
                        <a:latin typeface="Verdana" pitchFamily="34" charset="0"/>
                        <a:cs typeface="Arial" charset="0"/>
                      </a:endParaRPr>
                    </a:p>
                  </a:txBody>
                  <a:tcPr marT="91421" marB="91421" anchor="ctr" horzOverflow="overflow">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1221373">
                <a:tc>
                  <a:txBody>
                    <a:bodyPr/>
                    <a:lstStyle/>
                    <a:p>
                      <a:pPr>
                        <a:lnSpc>
                          <a:spcPct val="114000"/>
                        </a:lnSpc>
                        <a:spcAft>
                          <a:spcPts val="0"/>
                        </a:spcAft>
                      </a:pPr>
                      <a:r>
                        <a:rPr lang="en-US" sz="2000" dirty="0">
                          <a:latin typeface="+mn-lt"/>
                        </a:rPr>
                        <a:t>10962C-LON-DC1</a:t>
                      </a:r>
                    </a:p>
                  </a:txBody>
                  <a:tcPr marL="68580" marR="68580" marT="0" marB="0" anchor="ctr">
                    <a:lnL w="12700" cap="flat" cmpd="sng" algn="ctr">
                      <a:noFill/>
                      <a:prstDash val="solid"/>
                      <a:round/>
                      <a:headEnd type="none" w="med" len="med"/>
                      <a:tailEnd type="none" w="med" len="med"/>
                    </a:lnL>
                  </a:tcPr>
                </a:tc>
                <a:tc>
                  <a:txBody>
                    <a:bodyPr/>
                    <a:lstStyle/>
                    <a:p>
                      <a:pPr>
                        <a:lnSpc>
                          <a:spcPct val="114000"/>
                        </a:lnSpc>
                        <a:spcAft>
                          <a:spcPts val="0"/>
                        </a:spcAft>
                      </a:pPr>
                      <a:r>
                        <a:rPr lang="en-US" sz="2000" dirty="0">
                          <a:latin typeface="+mn-lt"/>
                        </a:rPr>
                        <a:t>Windows Server 2016 domain controller (Server with Desktop Experience) for Adatum.com</a:t>
                      </a: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351294">
                <a:tc>
                  <a:txBody>
                    <a:bodyPr/>
                    <a:lstStyle/>
                    <a:p>
                      <a:pPr>
                        <a:lnSpc>
                          <a:spcPct val="114000"/>
                        </a:lnSpc>
                        <a:spcAft>
                          <a:spcPts val="0"/>
                        </a:spcAft>
                      </a:pPr>
                      <a:r>
                        <a:rPr lang="en-US" sz="2000" dirty="0">
                          <a:latin typeface="+mn-lt"/>
                        </a:rPr>
                        <a:t>10962C-LON-SVR1</a:t>
                      </a:r>
                    </a:p>
                  </a:txBody>
                  <a:tcPr marL="68580" marR="68580" marT="0" marB="0" anchor="ctr">
                    <a:lnL w="12700" cap="flat" cmpd="sng" algn="ctr">
                      <a:noFill/>
                      <a:prstDash val="solid"/>
                      <a:round/>
                      <a:headEnd type="none" w="med" len="med"/>
                      <a:tailEnd type="none" w="med" len="med"/>
                    </a:lnL>
                  </a:tcPr>
                </a:tc>
                <a:tc>
                  <a:txBody>
                    <a:bodyPr/>
                    <a:lstStyle/>
                    <a:p>
                      <a:pPr>
                        <a:lnSpc>
                          <a:spcPct val="114000"/>
                        </a:lnSpc>
                        <a:spcAft>
                          <a:spcPts val="0"/>
                        </a:spcAft>
                      </a:pPr>
                      <a:r>
                        <a:rPr lang="en-US" sz="2000" dirty="0">
                          <a:latin typeface="+mn-lt"/>
                        </a:rPr>
                        <a:t>Server with Desktop Experience installation of Server 2016 and a member of the Adatum.com domain</a:t>
                      </a: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76400">
                <a:tc>
                  <a:txBody>
                    <a:bodyPr/>
                    <a:lstStyle/>
                    <a:p>
                      <a:pPr>
                        <a:lnSpc>
                          <a:spcPct val="114000"/>
                        </a:lnSpc>
                        <a:spcAft>
                          <a:spcPts val="0"/>
                        </a:spcAft>
                      </a:pPr>
                      <a:r>
                        <a:rPr lang="en-US" sz="2000" dirty="0">
                          <a:latin typeface="+mn-lt"/>
                        </a:rPr>
                        <a:t>10962C-LON-CL1</a:t>
                      </a:r>
                    </a:p>
                  </a:txBody>
                  <a:tcPr marL="68580" marR="68580" marT="0" marB="0" anchor="ctr">
                    <a:lnL w="12700" cap="flat" cmpd="sng" algn="ctr">
                      <a:noFill/>
                      <a:prstDash val="solid"/>
                      <a:round/>
                      <a:headEnd type="none" w="med" len="med"/>
                      <a:tailEnd type="none" w="med" len="med"/>
                    </a:lnL>
                  </a:tcPr>
                </a:tc>
                <a:tc>
                  <a:txBody>
                    <a:bodyPr/>
                    <a:lstStyle/>
                    <a:p>
                      <a:pPr>
                        <a:lnSpc>
                          <a:spcPct val="114000"/>
                        </a:lnSpc>
                        <a:spcAft>
                          <a:spcPts val="0"/>
                        </a:spcAft>
                      </a:pPr>
                      <a:r>
                        <a:rPr lang="en-US" sz="2000" dirty="0">
                          <a:latin typeface="+mn-lt"/>
                        </a:rPr>
                        <a:t>Windows 10 and a member of the Adatum.com domain</a:t>
                      </a: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3627897360"/>
                  </a:ext>
                </a:extLst>
              </a:tr>
            </a:tbl>
          </a:graphicData>
        </a:graphic>
      </p:graphicFrame>
    </p:spTree>
    <p:extLst>
      <p:ext uri="{BB962C8B-B14F-4D97-AF65-F5344CB8AC3E}">
        <p14:creationId xmlns:p14="http://schemas.microsoft.com/office/powerpoint/2010/main" val="2604699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p:cNvSpPr>
            <a:spLocks noGrp="1"/>
          </p:cNvSpPr>
          <p:nvPr>
            <p:ph type="body" sz="quarter" idx="13"/>
          </p:nvPr>
        </p:nvSpPr>
        <p:spPr>
          <a:xfrm>
            <a:off x="457200" y="1219200"/>
            <a:ext cx="8001000" cy="5105400"/>
          </a:xfrm>
        </p:spPr>
        <p:txBody>
          <a:bodyPr/>
          <a:lstStyle/>
          <a:p>
            <a:pPr marL="0" indent="0">
              <a:spcBef>
                <a:spcPts val="0"/>
              </a:spcBef>
              <a:spcAft>
                <a:spcPts val="600"/>
              </a:spcAft>
              <a:buNone/>
            </a:pPr>
            <a:r>
              <a:rPr lang="en-US" sz="2000" dirty="0"/>
              <a:t>In this demonstration, you will learn how to:</a:t>
            </a:r>
          </a:p>
          <a:p>
            <a:pPr>
              <a:spcBef>
                <a:spcPts val="0"/>
              </a:spcBef>
              <a:spcAft>
                <a:spcPts val="600"/>
              </a:spcAft>
            </a:pPr>
            <a:r>
              <a:rPr lang="en-US" sz="2000" dirty="0"/>
              <a:t>Access the MLO lab environment</a:t>
            </a:r>
          </a:p>
          <a:p>
            <a:pPr>
              <a:spcBef>
                <a:spcPts val="0"/>
              </a:spcBef>
              <a:spcAft>
                <a:spcPts val="600"/>
              </a:spcAft>
            </a:pPr>
            <a:r>
              <a:rPr lang="en-US" sz="2000" dirty="0"/>
              <a:t>Switch between </a:t>
            </a:r>
            <a:r>
              <a:rPr lang="en-CA" sz="2000" dirty="0"/>
              <a:t>VMs</a:t>
            </a:r>
            <a:endParaRPr lang="en-US" sz="2000" dirty="0"/>
          </a:p>
          <a:p>
            <a:pPr>
              <a:spcBef>
                <a:spcPts val="0"/>
              </a:spcBef>
              <a:spcAft>
                <a:spcPts val="600"/>
              </a:spcAft>
            </a:pPr>
            <a:endParaRPr lang="en-US" sz="2000" dirty="0"/>
          </a:p>
          <a:p>
            <a:pPr marL="0" indent="0">
              <a:spcBef>
                <a:spcPts val="0"/>
              </a:spcBef>
              <a:spcAft>
                <a:spcPts val="600"/>
              </a:spcAft>
              <a:buNone/>
            </a:pPr>
            <a:r>
              <a:rPr lang="en-US" sz="2000" dirty="0"/>
              <a:t>Read the online Lab Notes carefully, because some procedures related to on-premises labs versus online labs might have slightly different steps. The Lab Notes point out any differences.</a:t>
            </a:r>
          </a:p>
        </p:txBody>
      </p:sp>
      <p:sp>
        <p:nvSpPr>
          <p:cNvPr id="9" name="Title 1"/>
          <p:cNvSpPr>
            <a:spLocks noGrp="1"/>
          </p:cNvSpPr>
          <p:nvPr>
            <p:ph type="title"/>
          </p:nvPr>
        </p:nvSpPr>
        <p:spPr>
          <a:xfrm>
            <a:off x="457200" y="0"/>
            <a:ext cx="8686800" cy="822960"/>
          </a:xfrm>
        </p:spPr>
        <p:txBody>
          <a:bodyPr/>
          <a:lstStyle/>
          <a:p>
            <a:r>
              <a:rPr lang="en-US" dirty="0"/>
              <a:t>Demonstration: Using Microsoft Labs Online </a:t>
            </a:r>
            <a:r>
              <a:rPr lang="en-US" i="1" dirty="0"/>
              <a:t>(OPTIONAL)</a:t>
            </a:r>
          </a:p>
        </p:txBody>
      </p:sp>
    </p:spTree>
    <p:extLst>
      <p:ext uri="{BB962C8B-B14F-4D97-AF65-F5344CB8AC3E}">
        <p14:creationId xmlns:p14="http://schemas.microsoft.com/office/powerpoint/2010/main" val="2696346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Hyper-V Manager </a:t>
            </a:r>
            <a:r>
              <a:rPr lang="en-US" i="1" dirty="0"/>
              <a:t>(OPTIONAL)</a:t>
            </a:r>
            <a:endParaRPr lang="en-US" dirty="0"/>
          </a:p>
        </p:txBody>
      </p:sp>
      <p:sp>
        <p:nvSpPr>
          <p:cNvPr id="4" name="Text Placeholder 3"/>
          <p:cNvSpPr>
            <a:spLocks noGrp="1"/>
          </p:cNvSpPr>
          <p:nvPr>
            <p:ph type="body" sz="quarter" idx="13"/>
          </p:nvPr>
        </p:nvSpPr>
        <p:spPr>
          <a:xfrm>
            <a:off x="457200" y="1008584"/>
            <a:ext cx="7859216" cy="5544616"/>
          </a:xfrm>
        </p:spPr>
        <p:txBody>
          <a:bodyPr/>
          <a:lstStyle/>
          <a:p>
            <a:pPr marL="0" indent="0">
              <a:spcBef>
                <a:spcPts val="0"/>
              </a:spcBef>
              <a:spcAft>
                <a:spcPts val="600"/>
              </a:spcAft>
              <a:buNone/>
            </a:pPr>
            <a:r>
              <a:rPr lang="en-US" sz="1800" dirty="0"/>
              <a:t>In this demonstration, you will learn how to:</a:t>
            </a:r>
          </a:p>
          <a:p>
            <a:pPr>
              <a:spcBef>
                <a:spcPts val="0"/>
              </a:spcBef>
              <a:spcAft>
                <a:spcPts val="600"/>
              </a:spcAft>
            </a:pPr>
            <a:r>
              <a:rPr lang="en-US" sz="1800" dirty="0"/>
              <a:t>Open Hyper-V Manager</a:t>
            </a:r>
          </a:p>
          <a:p>
            <a:pPr>
              <a:spcBef>
                <a:spcPts val="0"/>
              </a:spcBef>
              <a:spcAft>
                <a:spcPts val="600"/>
              </a:spcAft>
            </a:pPr>
            <a:r>
              <a:rPr lang="en-US" sz="1800" dirty="0"/>
              <a:t>Navigate the various sections/panes within Hyper-V Manager:</a:t>
            </a:r>
          </a:p>
          <a:p>
            <a:pPr lvl="1">
              <a:spcBef>
                <a:spcPts val="0"/>
              </a:spcBef>
              <a:spcAft>
                <a:spcPts val="600"/>
              </a:spcAft>
            </a:pPr>
            <a:r>
              <a:rPr lang="en-CA" sz="1800" dirty="0"/>
              <a:t>VMs</a:t>
            </a:r>
            <a:r>
              <a:rPr lang="en-US" sz="1800" dirty="0"/>
              <a:t>, snapshots, and actions (server specific and VM</a:t>
            </a:r>
            <a:r>
              <a:rPr lang="en-CA" sz="1800" dirty="0"/>
              <a:t> </a:t>
            </a:r>
            <a:r>
              <a:rPr lang="en-US" sz="1800" dirty="0"/>
              <a:t>specific)</a:t>
            </a:r>
          </a:p>
          <a:p>
            <a:pPr>
              <a:spcBef>
                <a:spcPts val="0"/>
              </a:spcBef>
              <a:spcAft>
                <a:spcPts val="600"/>
              </a:spcAft>
            </a:pPr>
            <a:r>
              <a:rPr lang="en-US" sz="1800" dirty="0"/>
              <a:t>Identify the </a:t>
            </a:r>
            <a:r>
              <a:rPr lang="en-CA" sz="1800" dirty="0"/>
              <a:t>VMs </a:t>
            </a:r>
            <a:r>
              <a:rPr lang="en-US" sz="1800" dirty="0"/>
              <a:t>you will use in the labs for this course</a:t>
            </a:r>
          </a:p>
          <a:p>
            <a:pPr>
              <a:spcBef>
                <a:spcPts val="0"/>
              </a:spcBef>
              <a:spcAft>
                <a:spcPts val="600"/>
              </a:spcAft>
            </a:pPr>
            <a:r>
              <a:rPr lang="en-US" sz="1800" dirty="0"/>
              <a:t>Take a snapshot and apply a snapshot</a:t>
            </a:r>
          </a:p>
          <a:p>
            <a:pPr>
              <a:spcBef>
                <a:spcPts val="0"/>
              </a:spcBef>
              <a:spcAft>
                <a:spcPts val="600"/>
              </a:spcAft>
            </a:pPr>
            <a:r>
              <a:rPr lang="en-US" sz="1800" dirty="0"/>
              <a:t>Connect to a </a:t>
            </a:r>
            <a:r>
              <a:rPr lang="en-CA" sz="1800" dirty="0"/>
              <a:t>VM</a:t>
            </a:r>
            <a:endParaRPr lang="en-US" sz="1800" dirty="0"/>
          </a:p>
          <a:p>
            <a:pPr>
              <a:spcBef>
                <a:spcPts val="0"/>
              </a:spcBef>
              <a:spcAft>
                <a:spcPts val="600"/>
              </a:spcAft>
            </a:pPr>
            <a:r>
              <a:rPr lang="en-US" sz="1800" dirty="0"/>
              <a:t>Start and sign in to a </a:t>
            </a:r>
            <a:r>
              <a:rPr lang="en-CA" sz="1800" dirty="0"/>
              <a:t>VM</a:t>
            </a:r>
            <a:endParaRPr lang="en-US" sz="1800" dirty="0"/>
          </a:p>
          <a:p>
            <a:pPr>
              <a:spcBef>
                <a:spcPts val="0"/>
              </a:spcBef>
              <a:spcAft>
                <a:spcPts val="600"/>
              </a:spcAft>
            </a:pPr>
            <a:r>
              <a:rPr lang="en-US" sz="1800" dirty="0"/>
              <a:t>Switch between full screen and window modes</a:t>
            </a:r>
          </a:p>
          <a:p>
            <a:pPr>
              <a:spcBef>
                <a:spcPts val="0"/>
              </a:spcBef>
              <a:spcAft>
                <a:spcPts val="600"/>
              </a:spcAft>
            </a:pPr>
            <a:r>
              <a:rPr lang="en-US" sz="1800" dirty="0"/>
              <a:t>Revert to the previous snapshot</a:t>
            </a:r>
          </a:p>
          <a:p>
            <a:pPr>
              <a:spcBef>
                <a:spcPts val="0"/>
              </a:spcBef>
              <a:spcAft>
                <a:spcPts val="600"/>
              </a:spcAft>
            </a:pPr>
            <a:r>
              <a:rPr lang="en-US" sz="1800" dirty="0"/>
              <a:t>Shut down a </a:t>
            </a:r>
            <a:r>
              <a:rPr lang="en-CA" sz="1800" dirty="0"/>
              <a:t>VM:</a:t>
            </a:r>
            <a:r>
              <a:rPr lang="en-US" sz="1800" dirty="0"/>
              <a:t> </a:t>
            </a:r>
          </a:p>
          <a:p>
            <a:pPr lvl="1">
              <a:spcBef>
                <a:spcPts val="0"/>
              </a:spcBef>
              <a:spcAft>
                <a:spcPts val="600"/>
              </a:spcAft>
            </a:pPr>
            <a:r>
              <a:rPr lang="en-US" sz="1800" dirty="0"/>
              <a:t>Know when to shut down versus turn off a VM</a:t>
            </a:r>
          </a:p>
          <a:p>
            <a:pPr>
              <a:spcBef>
                <a:spcPts val="0"/>
              </a:spcBef>
              <a:spcAft>
                <a:spcPts val="600"/>
              </a:spcAft>
            </a:pPr>
            <a:r>
              <a:rPr lang="en-US" sz="1800" dirty="0"/>
              <a:t>Close Hyper-V Manager</a:t>
            </a:r>
          </a:p>
        </p:txBody>
      </p:sp>
    </p:spTree>
    <p:extLst>
      <p:ext uri="{BB962C8B-B14F-4D97-AF65-F5344CB8AC3E}">
        <p14:creationId xmlns:p14="http://schemas.microsoft.com/office/powerpoint/2010/main" val="191146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
            <a:ext cx="8229600" cy="822960"/>
          </a:xfrm>
        </p:spPr>
        <p:txBody>
          <a:bodyPr/>
          <a:lstStyle/>
          <a:p>
            <a:r>
              <a:rPr lang="en-US" sz="3600" dirty="0"/>
              <a:t>Welcome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11" name="Content Placeholder 2"/>
          <p:cNvSpPr>
            <a:spLocks noGrp="1"/>
          </p:cNvSpPr>
          <p:nvPr>
            <p:ph type="body" sz="quarter" idx="13"/>
          </p:nvPr>
        </p:nvSpPr>
        <p:spPr>
          <a:xfrm>
            <a:off x="457200" y="1447800"/>
            <a:ext cx="8229600" cy="4921251"/>
          </a:xfrm>
          <a:prstGeom prst="rect">
            <a:avLst/>
          </a:prstGeom>
        </p:spPr>
        <p:txBody>
          <a:bodyPr numCol="2" spcCol="457200"/>
          <a:lstStyle/>
          <a:p>
            <a:pPr marL="0" indent="0">
              <a:spcBef>
                <a:spcPts val="0"/>
              </a:spcBef>
              <a:buNone/>
            </a:pPr>
            <a:r>
              <a:rPr lang="en-US" sz="1800" dirty="0"/>
              <a:t>We’ve worked together with the Microsoft Partner Network and Microsoft IT Academies to bring you a world-class learning experience.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Microsoft Certified Trainers + Instructors. </a:t>
            </a:r>
            <a:r>
              <a:rPr lang="en-US" sz="1800" dirty="0"/>
              <a:t>Your instructor is a premier technical and instructional expert who meets ongoing certification requirements.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Customer Satisfaction Guarantee.</a:t>
            </a:r>
            <a:r>
              <a:rPr lang="en-US" sz="1800" dirty="0">
                <a:solidFill>
                  <a:srgbClr val="0070C0"/>
                </a:solidFill>
              </a:rPr>
              <a:t> </a:t>
            </a:r>
            <a:r>
              <a:rPr lang="en-US" sz="1800" dirty="0"/>
              <a:t>Our partners offer a satisfaction guarantee and we hold them accountable for it. </a:t>
            </a:r>
            <a:br>
              <a:rPr lang="en-US" sz="1800" dirty="0"/>
            </a:br>
            <a:br>
              <a:rPr lang="en-US" sz="1800" dirty="0"/>
            </a:br>
            <a:br>
              <a:rPr lang="en-US" sz="1800" dirty="0"/>
            </a:br>
            <a:br>
              <a:rPr lang="en-US" sz="1800" dirty="0"/>
            </a:br>
            <a:br>
              <a:rPr lang="en-US" sz="1800" dirty="0"/>
            </a:br>
            <a:br>
              <a:rPr lang="en-US" sz="1800" dirty="0"/>
            </a:br>
            <a:r>
              <a:rPr lang="en-US" sz="1800" dirty="0"/>
              <a:t>At the end of class, please complete an evaluation of today’s experience. We value your feedback!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Certification Exam Benefits. </a:t>
            </a:r>
            <a:r>
              <a:rPr lang="en-US" sz="1800" dirty="0"/>
              <a:t>After training, consider pursuing a Microsoft Certification to help distinguish your technical expertise and experience. Ask your instructor about available exam promotions and discounts.</a:t>
            </a:r>
          </a:p>
          <a:p>
            <a:pPr marL="0" indent="0">
              <a:spcBef>
                <a:spcPts val="0"/>
              </a:spcBef>
              <a:buNone/>
            </a:pPr>
            <a:endParaRPr lang="en-US" sz="1800" dirty="0"/>
          </a:p>
          <a:p>
            <a:pPr marL="0" indent="0">
              <a:spcBef>
                <a:spcPts val="0"/>
              </a:spcBef>
              <a:buNone/>
            </a:pPr>
            <a:r>
              <a:rPr lang="en-US" sz="1800" dirty="0"/>
              <a:t>We wish you a great learning experience and ongoing career success!</a:t>
            </a:r>
          </a:p>
          <a:p>
            <a:pPr marL="0" indent="0">
              <a:lnSpc>
                <a:spcPct val="97000"/>
              </a:lnSpc>
              <a:buNone/>
            </a:pPr>
            <a:endParaRPr lang="en-US" sz="1800" dirty="0"/>
          </a:p>
          <a:p>
            <a:pPr marL="0" indent="0">
              <a:lnSpc>
                <a:spcPct val="97000"/>
              </a:lnSpc>
              <a:buNone/>
            </a:pPr>
            <a:endParaRPr lang="nl-NL" sz="1000" dirty="0"/>
          </a:p>
          <a:p>
            <a:pPr marL="0" indent="0">
              <a:lnSpc>
                <a:spcPct val="97000"/>
              </a:lnSpc>
              <a:buNone/>
            </a:pPr>
            <a:endParaRPr lang="nl-NL" sz="1000" dirty="0"/>
          </a:p>
          <a:p>
            <a:pPr>
              <a:lnSpc>
                <a:spcPct val="97000"/>
              </a:lnSpc>
            </a:pPr>
            <a:endParaRPr lang="en-US" sz="1800" dirty="0"/>
          </a:p>
        </p:txBody>
      </p:sp>
      <p:sp>
        <p:nvSpPr>
          <p:cNvPr id="3" name="TextBox 2"/>
          <p:cNvSpPr txBox="1"/>
          <p:nvPr/>
        </p:nvSpPr>
        <p:spPr>
          <a:xfrm>
            <a:off x="457200" y="990600"/>
            <a:ext cx="7772400" cy="646331"/>
          </a:xfrm>
          <a:prstGeom prst="rect">
            <a:avLst/>
          </a:prstGeom>
          <a:noFill/>
        </p:spPr>
        <p:txBody>
          <a:bodyPr wrap="square" rtlCol="0">
            <a:spAutoFit/>
          </a:bodyPr>
          <a:lstStyle/>
          <a:p>
            <a:r>
              <a:rPr lang="en-US" b="1" dirty="0">
                <a:solidFill>
                  <a:srgbClr val="0070C0"/>
                </a:solidFill>
              </a:rPr>
              <a:t>Thank you for joining us today.</a:t>
            </a:r>
            <a:r>
              <a:rPr lang="en-US" dirty="0"/>
              <a:t> </a:t>
            </a:r>
          </a:p>
          <a:p>
            <a:endParaRPr lang="en-US" dirty="0"/>
          </a:p>
        </p:txBody>
      </p:sp>
    </p:spTree>
    <p:extLst>
      <p:ext uri="{BB962C8B-B14F-4D97-AF65-F5344CB8AC3E}">
        <p14:creationId xmlns:p14="http://schemas.microsoft.com/office/powerpoint/2010/main" val="874130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Instructor introduction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457200" y="1066800"/>
            <a:ext cx="5486400" cy="5105400"/>
          </a:xfrm>
        </p:spPr>
        <p:txBody>
          <a:bodyPr/>
          <a:lstStyle/>
          <a:p>
            <a:r>
              <a:rPr lang="en-US" sz="2400" dirty="0">
                <a:solidFill>
                  <a:srgbClr val="0070C0"/>
                </a:solidFill>
              </a:rPr>
              <a:t>Instructor: </a:t>
            </a:r>
            <a:r>
              <a:rPr lang="en-US" sz="2400" dirty="0"/>
              <a:t>&lt;Name&gt;</a:t>
            </a:r>
          </a:p>
          <a:p>
            <a:r>
              <a:rPr lang="en-US" sz="2400" dirty="0"/>
              <a:t>&lt;Title or other credentials, e.g. Microsoft Certified Trainer&gt;</a:t>
            </a:r>
          </a:p>
          <a:p>
            <a:r>
              <a:rPr lang="en-US" sz="2400" dirty="0"/>
              <a:t>&lt;Affiliation/Company&gt;</a:t>
            </a:r>
          </a:p>
          <a:p>
            <a:r>
              <a:rPr lang="en-US" sz="2400" dirty="0"/>
              <a:t>&lt;A few words about my technical and professional experience&gt; </a:t>
            </a:r>
          </a:p>
          <a:p>
            <a:endParaRPr lang="en-US" sz="2400" dirty="0"/>
          </a:p>
        </p:txBody>
      </p:sp>
      <p:grpSp>
        <p:nvGrpSpPr>
          <p:cNvPr id="17" name="Group 16"/>
          <p:cNvGrpSpPr>
            <a:grpSpLocks noChangeAspect="1"/>
          </p:cNvGrpSpPr>
          <p:nvPr/>
        </p:nvGrpSpPr>
        <p:grpSpPr>
          <a:xfrm>
            <a:off x="6286358" y="1066800"/>
            <a:ext cx="2091928" cy="1331227"/>
            <a:chOff x="1066800" y="1066800"/>
            <a:chExt cx="3352800" cy="2133600"/>
          </a:xfrm>
        </p:grpSpPr>
        <p:grpSp>
          <p:nvGrpSpPr>
            <p:cNvPr id="18" name="Group 17"/>
            <p:cNvGrpSpPr/>
            <p:nvPr/>
          </p:nvGrpSpPr>
          <p:grpSpPr>
            <a:xfrm>
              <a:off x="1066800" y="1066800"/>
              <a:ext cx="3352800" cy="2133600"/>
              <a:chOff x="762000" y="1066800"/>
              <a:chExt cx="3352800" cy="2133600"/>
            </a:xfrm>
            <a:solidFill>
              <a:srgbClr val="0072C6"/>
            </a:solidFill>
          </p:grpSpPr>
          <p:sp>
            <p:nvSpPr>
              <p:cNvPr id="20" name="Rounded Rectangle 19"/>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236856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Student introductions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p:txBody>
          <a:bodyPr/>
          <a:lstStyle/>
          <a:p>
            <a:pPr marL="0" indent="0">
              <a:buNone/>
            </a:pPr>
            <a:r>
              <a:rPr lang="en-US" sz="2400" dirty="0"/>
              <a:t>Let’s get acquainted:</a:t>
            </a:r>
          </a:p>
          <a:p>
            <a:endParaRPr lang="en-US" sz="1200" dirty="0"/>
          </a:p>
          <a:p>
            <a:r>
              <a:rPr lang="en-US" sz="2400" dirty="0"/>
              <a:t>Your name</a:t>
            </a:r>
          </a:p>
          <a:p>
            <a:r>
              <a:rPr lang="en-US" sz="2400" dirty="0"/>
              <a:t>Company affiliation</a:t>
            </a:r>
          </a:p>
          <a:p>
            <a:r>
              <a:rPr lang="en-US" sz="2400" dirty="0"/>
              <a:t>Title/function</a:t>
            </a:r>
          </a:p>
          <a:p>
            <a:r>
              <a:rPr lang="en-US" sz="2400" dirty="0"/>
              <a:t>Windows Server 2012 or Windows Server 2016 experience</a:t>
            </a:r>
          </a:p>
          <a:p>
            <a:r>
              <a:rPr lang="en-US" sz="2400" dirty="0"/>
              <a:t>Experience with Windows PowerShell</a:t>
            </a:r>
          </a:p>
          <a:p>
            <a:r>
              <a:rPr lang="en-US" sz="2400" dirty="0"/>
              <a:t>Your expectations for the course</a:t>
            </a:r>
          </a:p>
          <a:p>
            <a:endParaRPr lang="en-CA" sz="2400" dirty="0"/>
          </a:p>
          <a:p>
            <a:endParaRPr lang="en-US" sz="2400" dirty="0"/>
          </a:p>
        </p:txBody>
      </p:sp>
      <p:grpSp>
        <p:nvGrpSpPr>
          <p:cNvPr id="11" name="Group 10"/>
          <p:cNvGrpSpPr>
            <a:grpSpLocks noChangeAspect="1"/>
          </p:cNvGrpSpPr>
          <p:nvPr/>
        </p:nvGrpSpPr>
        <p:grpSpPr>
          <a:xfrm>
            <a:off x="6286358" y="1066800"/>
            <a:ext cx="2091928" cy="1331227"/>
            <a:chOff x="1066800" y="1066800"/>
            <a:chExt cx="3352800" cy="2133600"/>
          </a:xfrm>
        </p:grpSpPr>
        <p:grpSp>
          <p:nvGrpSpPr>
            <p:cNvPr id="12" name="Group 11"/>
            <p:cNvGrpSpPr/>
            <p:nvPr/>
          </p:nvGrpSpPr>
          <p:grpSpPr>
            <a:xfrm>
              <a:off x="1066800" y="1066800"/>
              <a:ext cx="3352800" cy="2133600"/>
              <a:chOff x="762000" y="1066800"/>
              <a:chExt cx="3352800" cy="2133600"/>
            </a:xfrm>
            <a:solidFill>
              <a:srgbClr val="0072C6"/>
            </a:solidFill>
          </p:grpSpPr>
          <p:sp>
            <p:nvSpPr>
              <p:cNvPr id="14" name="Rounded Rectangle 13"/>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34511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Facilities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356960" y="1075461"/>
            <a:ext cx="8229600" cy="5105400"/>
          </a:xfrm>
        </p:spPr>
        <p:txBody>
          <a:bodyPr/>
          <a:lstStyle/>
          <a:p>
            <a:pPr>
              <a:spcBef>
                <a:spcPts val="0"/>
              </a:spcBef>
              <a:spcAft>
                <a:spcPts val="600"/>
              </a:spcAft>
            </a:pPr>
            <a:r>
              <a:rPr lang="en-US" sz="2400" dirty="0"/>
              <a:t>Class hours</a:t>
            </a:r>
          </a:p>
          <a:p>
            <a:pPr>
              <a:spcBef>
                <a:spcPts val="0"/>
              </a:spcBef>
              <a:spcAft>
                <a:spcPts val="600"/>
              </a:spcAft>
            </a:pPr>
            <a:r>
              <a:rPr lang="en-US" sz="2400" dirty="0"/>
              <a:t>Building hours</a:t>
            </a:r>
          </a:p>
          <a:p>
            <a:pPr>
              <a:spcBef>
                <a:spcPts val="0"/>
              </a:spcBef>
              <a:spcAft>
                <a:spcPts val="600"/>
              </a:spcAft>
            </a:pPr>
            <a:r>
              <a:rPr lang="en-US" sz="2400" dirty="0"/>
              <a:t>Parking</a:t>
            </a:r>
          </a:p>
          <a:p>
            <a:pPr>
              <a:spcBef>
                <a:spcPts val="0"/>
              </a:spcBef>
              <a:spcAft>
                <a:spcPts val="600"/>
              </a:spcAft>
            </a:pPr>
            <a:r>
              <a:rPr lang="en-US" sz="2400" dirty="0"/>
              <a:t>Restrooms</a:t>
            </a:r>
          </a:p>
          <a:p>
            <a:pPr>
              <a:spcBef>
                <a:spcPts val="0"/>
              </a:spcBef>
              <a:spcAft>
                <a:spcPts val="600"/>
              </a:spcAft>
            </a:pPr>
            <a:r>
              <a:rPr lang="en-US" sz="2400" dirty="0"/>
              <a:t>Meals</a:t>
            </a:r>
          </a:p>
          <a:p>
            <a:pPr>
              <a:spcBef>
                <a:spcPts val="0"/>
              </a:spcBef>
              <a:spcAft>
                <a:spcPts val="600"/>
              </a:spcAft>
            </a:pPr>
            <a:r>
              <a:rPr lang="en-US" sz="2400" dirty="0"/>
              <a:t>Phones</a:t>
            </a:r>
          </a:p>
          <a:p>
            <a:pPr>
              <a:spcBef>
                <a:spcPts val="0"/>
              </a:spcBef>
              <a:spcAft>
                <a:spcPts val="600"/>
              </a:spcAft>
            </a:pPr>
            <a:r>
              <a:rPr lang="en-US" sz="2400" dirty="0"/>
              <a:t>Messages</a:t>
            </a:r>
          </a:p>
          <a:p>
            <a:pPr>
              <a:spcBef>
                <a:spcPts val="0"/>
              </a:spcBef>
              <a:spcAft>
                <a:spcPts val="600"/>
              </a:spcAft>
            </a:pPr>
            <a:r>
              <a:rPr lang="en-US" sz="2400" dirty="0"/>
              <a:t>Smoking</a:t>
            </a:r>
          </a:p>
          <a:p>
            <a:pPr>
              <a:spcBef>
                <a:spcPts val="0"/>
              </a:spcBef>
              <a:spcAft>
                <a:spcPts val="600"/>
              </a:spcAft>
            </a:pPr>
            <a:r>
              <a:rPr lang="en-US" sz="2400" dirty="0"/>
              <a:t>Internet access </a:t>
            </a:r>
          </a:p>
          <a:p>
            <a:pPr>
              <a:spcBef>
                <a:spcPts val="0"/>
              </a:spcBef>
              <a:spcAft>
                <a:spcPts val="600"/>
              </a:spcAft>
            </a:pPr>
            <a:r>
              <a:rPr lang="en-US" sz="2400" dirty="0"/>
              <a:t>Recycling</a:t>
            </a:r>
          </a:p>
          <a:p>
            <a:pPr>
              <a:spcBef>
                <a:spcPts val="0"/>
              </a:spcBef>
              <a:spcAft>
                <a:spcPts val="600"/>
              </a:spcAft>
            </a:pPr>
            <a:r>
              <a:rPr lang="en-US" sz="2400" dirty="0"/>
              <a:t>Emergency procedures</a:t>
            </a:r>
          </a:p>
          <a:p>
            <a:endParaRPr lang="en-CA" sz="2400" dirty="0"/>
          </a:p>
          <a:p>
            <a:endParaRPr lang="en-US" sz="2400" dirty="0"/>
          </a:p>
        </p:txBody>
      </p:sp>
      <p:pic>
        <p:nvPicPr>
          <p:cNvPr id="6" name="Picture 5"/>
          <p:cNvPicPr>
            <a:picLocks noChangeAspect="1"/>
          </p:cNvPicPr>
          <p:nvPr/>
        </p:nvPicPr>
        <p:blipFill>
          <a:blip r:embed="rId4"/>
          <a:stretch>
            <a:fillRect/>
          </a:stretch>
        </p:blipFill>
        <p:spPr>
          <a:xfrm>
            <a:off x="4425490" y="2174981"/>
            <a:ext cx="1202732" cy="1202732"/>
          </a:xfrm>
          <a:prstGeom prst="rect">
            <a:avLst/>
          </a:prstGeom>
        </p:spPr>
      </p:pic>
      <p:pic>
        <p:nvPicPr>
          <p:cNvPr id="32" name="Picture 31"/>
          <p:cNvPicPr>
            <a:picLocks noChangeAspect="1"/>
          </p:cNvPicPr>
          <p:nvPr/>
        </p:nvPicPr>
        <p:blipFill>
          <a:blip r:embed="rId5"/>
          <a:stretch>
            <a:fillRect/>
          </a:stretch>
        </p:blipFill>
        <p:spPr>
          <a:xfrm>
            <a:off x="6003725" y="1691520"/>
            <a:ext cx="1082875" cy="1686193"/>
          </a:xfrm>
          <a:prstGeom prst="rect">
            <a:avLst/>
          </a:prstGeom>
        </p:spPr>
      </p:pic>
      <p:grpSp>
        <p:nvGrpSpPr>
          <p:cNvPr id="39" name="Group 38"/>
          <p:cNvGrpSpPr>
            <a:grpSpLocks noChangeAspect="1"/>
          </p:cNvGrpSpPr>
          <p:nvPr/>
        </p:nvGrpSpPr>
        <p:grpSpPr>
          <a:xfrm>
            <a:off x="4318611" y="3616842"/>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829139" y="3377713"/>
            <a:ext cx="758815" cy="1500602"/>
          </a:xfrm>
          <a:prstGeom prst="rect">
            <a:avLst/>
          </a:prstGeom>
        </p:spPr>
      </p:pic>
      <p:pic>
        <p:nvPicPr>
          <p:cNvPr id="10" name="Picture 9"/>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477000" y="3476235"/>
            <a:ext cx="609600" cy="1402080"/>
          </a:xfrm>
          <a:prstGeom prst="rect">
            <a:avLst/>
          </a:prstGeom>
        </p:spPr>
      </p:pic>
    </p:spTree>
    <p:extLst>
      <p:ext uri="{BB962C8B-B14F-4D97-AF65-F5344CB8AC3E}">
        <p14:creationId xmlns:p14="http://schemas.microsoft.com/office/powerpoint/2010/main" val="401695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Audience </a:t>
            </a:r>
          </a:p>
        </p:txBody>
      </p:sp>
      <p:sp>
        <p:nvSpPr>
          <p:cNvPr id="3" name="Text Placeholder 2"/>
          <p:cNvSpPr>
            <a:spLocks noGrp="1"/>
          </p:cNvSpPr>
          <p:nvPr>
            <p:ph type="body" sz="quarter" idx="13"/>
          </p:nvPr>
        </p:nvSpPr>
        <p:spPr/>
        <p:txBody>
          <a:bodyPr/>
          <a:lstStyle/>
          <a:p>
            <a:pPr marL="0" indent="0">
              <a:spcBef>
                <a:spcPts val="0"/>
              </a:spcBef>
              <a:spcAft>
                <a:spcPts val="1200"/>
              </a:spcAft>
              <a:buNone/>
            </a:pPr>
            <a:r>
              <a:rPr lang="en-CA" sz="2000" dirty="0"/>
              <a:t>Candidates who attend this course typically are IT professionals who have:</a:t>
            </a:r>
          </a:p>
          <a:p>
            <a:r>
              <a:rPr lang="en-US" sz="2000" dirty="0"/>
              <a:t>Experience in general Windows Server and Windows client administration. </a:t>
            </a:r>
          </a:p>
          <a:p>
            <a:r>
              <a:rPr lang="en-US" sz="2000" dirty="0"/>
              <a:t>A foundational knowledge of Windows PowerShell, which can be obtained by taking Course 10961C:</a:t>
            </a:r>
            <a:r>
              <a:rPr lang="en-US" sz="2000" i="1" dirty="0"/>
              <a:t> Automating Administration with Windows PowerShell</a:t>
            </a:r>
            <a:r>
              <a:rPr lang="en-US" sz="2000" dirty="0"/>
              <a:t>. </a:t>
            </a:r>
          </a:p>
          <a:p>
            <a:pPr>
              <a:spcBef>
                <a:spcPts val="0"/>
              </a:spcBef>
              <a:spcAft>
                <a:spcPts val="1200"/>
              </a:spcAft>
            </a:pPr>
            <a:endParaRPr lang="en-CA" sz="2400" dirty="0"/>
          </a:p>
          <a:p>
            <a:endParaRPr lang="en-US" sz="2400" dirty="0"/>
          </a:p>
        </p:txBody>
      </p:sp>
    </p:spTree>
    <p:extLst>
      <p:ext uri="{BB962C8B-B14F-4D97-AF65-F5344CB8AC3E}">
        <p14:creationId xmlns:p14="http://schemas.microsoft.com/office/powerpoint/2010/main" val="371201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Prerequisites</a:t>
            </a:r>
          </a:p>
        </p:txBody>
      </p:sp>
      <p:sp>
        <p:nvSpPr>
          <p:cNvPr id="3" name="Text Placeholder 2"/>
          <p:cNvSpPr>
            <a:spLocks noGrp="1"/>
          </p:cNvSpPr>
          <p:nvPr>
            <p:ph type="body" sz="quarter" idx="13"/>
          </p:nvPr>
        </p:nvSpPr>
        <p:spPr/>
        <p:txBody>
          <a:bodyPr/>
          <a:lstStyle/>
          <a:p>
            <a:pPr marL="0" indent="0">
              <a:spcBef>
                <a:spcPts val="0"/>
              </a:spcBef>
              <a:spcAft>
                <a:spcPts val="1200"/>
              </a:spcAft>
              <a:buNone/>
            </a:pPr>
            <a:r>
              <a:rPr lang="en-CA" sz="2000" dirty="0"/>
              <a:t>Before attending this course, students must have:</a:t>
            </a:r>
          </a:p>
          <a:p>
            <a:pPr lvl="0"/>
            <a:r>
              <a:rPr lang="en-US" sz="2000" dirty="0"/>
              <a:t>Experience with Windows networking technologies and implementation.</a:t>
            </a:r>
          </a:p>
          <a:p>
            <a:pPr lvl="0"/>
            <a:r>
              <a:rPr lang="en-US" sz="2000" dirty="0"/>
              <a:t>Experience with Windows Server administration, maintenance, and troubleshooting.</a:t>
            </a:r>
          </a:p>
          <a:p>
            <a:pPr lvl="0"/>
            <a:r>
              <a:rPr lang="en-US" sz="2000" dirty="0"/>
              <a:t>Experience with Windows client administration, maintenance, and troubleshooting.</a:t>
            </a:r>
          </a:p>
          <a:p>
            <a:pPr lvl="0"/>
            <a:r>
              <a:rPr lang="en-US" sz="2000" dirty="0"/>
              <a:t>Experience using Windows PowerShell to run commands and to create basic non-modularized scripts.</a:t>
            </a:r>
          </a:p>
          <a:p>
            <a:pPr marL="0" indent="0">
              <a:spcBef>
                <a:spcPts val="0"/>
              </a:spcBef>
              <a:spcAft>
                <a:spcPts val="1200"/>
              </a:spcAft>
              <a:buNone/>
            </a:pPr>
            <a:endParaRPr lang="en-CA" sz="2400" dirty="0"/>
          </a:p>
          <a:p>
            <a:pPr>
              <a:spcBef>
                <a:spcPts val="0"/>
              </a:spcBef>
              <a:spcAft>
                <a:spcPts val="1200"/>
              </a:spcAft>
            </a:pPr>
            <a:endParaRPr lang="en-US" sz="2400" dirty="0"/>
          </a:p>
        </p:txBody>
      </p:sp>
    </p:spTree>
    <p:extLst>
      <p:ext uri="{BB962C8B-B14F-4D97-AF65-F5344CB8AC3E}">
        <p14:creationId xmlns:p14="http://schemas.microsoft.com/office/powerpoint/2010/main" val="242758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Objectives</a:t>
            </a:r>
          </a:p>
        </p:txBody>
      </p:sp>
      <p:sp>
        <p:nvSpPr>
          <p:cNvPr id="3" name="Text Placeholder 2"/>
          <p:cNvSpPr>
            <a:spLocks noGrp="1"/>
          </p:cNvSpPr>
          <p:nvPr>
            <p:ph type="body" sz="quarter" idx="13"/>
          </p:nvPr>
        </p:nvSpPr>
        <p:spPr/>
        <p:txBody>
          <a:bodyPr/>
          <a:lstStyle/>
          <a:p>
            <a:pPr marL="0" indent="0">
              <a:spcBef>
                <a:spcPts val="0"/>
              </a:spcBef>
              <a:spcAft>
                <a:spcPts val="600"/>
              </a:spcAft>
              <a:buNone/>
            </a:pPr>
            <a:r>
              <a:rPr lang="en-CA" sz="2400" dirty="0">
                <a:solidFill>
                  <a:srgbClr val="0070C0"/>
                </a:solidFill>
              </a:rPr>
              <a:t>After completing this course, students will be able to:</a:t>
            </a:r>
            <a:endParaRPr lang="en-US" sz="2400" dirty="0">
              <a:solidFill>
                <a:srgbClr val="0070C0"/>
              </a:solidFill>
            </a:endParaRPr>
          </a:p>
          <a:p>
            <a:r>
              <a:rPr lang="en-GB" sz="2000" dirty="0"/>
              <a:t>Create advanced functions.</a:t>
            </a:r>
          </a:p>
          <a:p>
            <a:r>
              <a:rPr lang="en-GB" sz="2000" dirty="0"/>
              <a:t>Use Microsoft .NET Framework and REST API in Windows PowerShell.</a:t>
            </a:r>
          </a:p>
          <a:p>
            <a:r>
              <a:rPr lang="en-GB" sz="2000" dirty="0"/>
              <a:t>Write controller scripts.</a:t>
            </a:r>
          </a:p>
          <a:p>
            <a:r>
              <a:rPr lang="en-GB" sz="2000" dirty="0"/>
              <a:t>Handle script errors.</a:t>
            </a:r>
          </a:p>
          <a:p>
            <a:r>
              <a:rPr lang="en-GB" sz="2000" dirty="0"/>
              <a:t>Use XML, JSON and custom formatted data files.</a:t>
            </a:r>
          </a:p>
          <a:p>
            <a:r>
              <a:rPr lang="en-GB" sz="2000" dirty="0"/>
              <a:t>Manage server configurations by using Desired State Configuration (DSC) and Just Enough Administration (JEA).</a:t>
            </a:r>
          </a:p>
          <a:p>
            <a:r>
              <a:rPr lang="en-GB" sz="2000" dirty="0"/>
              <a:t>Analyze and debug scripts.</a:t>
            </a:r>
          </a:p>
          <a:p>
            <a:r>
              <a:rPr lang="en-GB" sz="2000" dirty="0"/>
              <a:t>Explain Windows PowerShell workflows. </a:t>
            </a:r>
          </a:p>
          <a:p>
            <a:pPr marL="0" indent="0">
              <a:buNone/>
            </a:pPr>
            <a:endParaRPr lang="en-US" sz="1800" dirty="0"/>
          </a:p>
        </p:txBody>
      </p:sp>
    </p:spTree>
    <p:extLst>
      <p:ext uri="{BB962C8B-B14F-4D97-AF65-F5344CB8AC3E}">
        <p14:creationId xmlns:p14="http://schemas.microsoft.com/office/powerpoint/2010/main" val="165624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768969" y="2195911"/>
            <a:ext cx="4876800" cy="2247868"/>
          </a:xfrm>
        </p:spPr>
        <p:txBody>
          <a:bodyPr/>
          <a:lstStyle/>
          <a:p>
            <a:pPr marL="0" indent="0">
              <a:buNone/>
            </a:pPr>
            <a:r>
              <a:rPr lang="en-US" sz="2000" b="1" dirty="0">
                <a:solidFill>
                  <a:srgbClr val="0070C0"/>
                </a:solidFill>
              </a:rPr>
              <a:t>Microsoft Official Course handbook</a:t>
            </a:r>
          </a:p>
          <a:p>
            <a:pPr marL="560070" indent="-285750"/>
            <a:r>
              <a:rPr lang="en-US" sz="2000" dirty="0"/>
              <a:t>Organized by modules</a:t>
            </a:r>
          </a:p>
          <a:p>
            <a:pPr marL="560070" indent="-285750"/>
            <a:r>
              <a:rPr lang="en-US" sz="2000" dirty="0"/>
              <a:t>Includes labs and Lab Answer Keys</a:t>
            </a:r>
          </a:p>
          <a:p>
            <a:pPr marL="560070" indent="-285750"/>
            <a:r>
              <a:rPr lang="en-US" sz="2000" dirty="0"/>
              <a:t>Has Module Reviews and Takeaways, which make great on-the-job references</a:t>
            </a:r>
            <a:endParaRPr lang="en-US" sz="1800" dirty="0"/>
          </a:p>
        </p:txBody>
      </p:sp>
      <p:sp>
        <p:nvSpPr>
          <p:cNvPr id="5" name="Title 4"/>
          <p:cNvSpPr>
            <a:spLocks noGrp="1"/>
          </p:cNvSpPr>
          <p:nvPr>
            <p:ph type="title"/>
          </p:nvPr>
        </p:nvSpPr>
        <p:spPr>
          <a:xfrm>
            <a:off x="465909" y="0"/>
            <a:ext cx="8229600" cy="822960"/>
          </a:xfrm>
        </p:spPr>
        <p:txBody>
          <a:bodyPr/>
          <a:lstStyle/>
          <a:p>
            <a:r>
              <a:rPr lang="en-US" dirty="0"/>
              <a:t>Your course materials  </a:t>
            </a:r>
            <a:r>
              <a:rPr lang="en-IE" i="1" dirty="0"/>
              <a:t>(OPTIONAL)</a:t>
            </a:r>
            <a:endParaRPr lang="en-US" dirty="0">
              <a:solidFill>
                <a:srgbClr val="FFFF00"/>
              </a:solidFill>
            </a:endParaRPr>
          </a:p>
        </p:txBody>
      </p:sp>
      <p:sp>
        <p:nvSpPr>
          <p:cNvPr id="11" name="TextBox 10"/>
          <p:cNvSpPr txBox="1"/>
          <p:nvPr/>
        </p:nvSpPr>
        <p:spPr>
          <a:xfrm>
            <a:off x="533400" y="1066800"/>
            <a:ext cx="8077200" cy="707886"/>
          </a:xfrm>
          <a:prstGeom prst="rect">
            <a:avLst/>
          </a:prstGeom>
          <a:noFill/>
        </p:spPr>
        <p:txBody>
          <a:bodyPr wrap="square" rtlCol="0">
            <a:spAutoFit/>
          </a:bodyPr>
          <a:lstStyle/>
          <a:p>
            <a:r>
              <a:rPr lang="en-US" sz="2000" dirty="0"/>
              <a:t>Designed to optimize your classroom learning experience </a:t>
            </a:r>
          </a:p>
          <a:p>
            <a:r>
              <a:rPr lang="en-US" sz="2000" dirty="0"/>
              <a:t>and support you back on the job</a:t>
            </a:r>
          </a:p>
        </p:txBody>
      </p:sp>
      <p:pic>
        <p:nvPicPr>
          <p:cNvPr id="2" name="Picture 1"/>
          <p:cNvPicPr>
            <a:picLocks noChangeAspect="1"/>
          </p:cNvPicPr>
          <p:nvPr/>
        </p:nvPicPr>
        <p:blipFill>
          <a:blip r:embed="rId3"/>
          <a:stretch>
            <a:fillRect/>
          </a:stretch>
        </p:blipFill>
        <p:spPr>
          <a:xfrm>
            <a:off x="642257" y="2018526"/>
            <a:ext cx="2795032" cy="2096274"/>
          </a:xfrm>
          <a:prstGeom prst="rect">
            <a:avLst/>
          </a:prstGeom>
          <a:ln>
            <a:solidFill>
              <a:schemeClr val="tx1"/>
            </a:solidFill>
          </a:ln>
        </p:spPr>
      </p:pic>
    </p:spTree>
    <p:extLst>
      <p:ext uri="{BB962C8B-B14F-4D97-AF65-F5344CB8AC3E}">
        <p14:creationId xmlns:p14="http://schemas.microsoft.com/office/powerpoint/2010/main" val="2611702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1636</Words>
  <Application>Microsoft Office PowerPoint</Application>
  <PresentationFormat>On-screen Show (4:3)</PresentationFormat>
  <Paragraphs>258</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Courier New</vt:lpstr>
      <vt:lpstr>Segoe</vt:lpstr>
      <vt:lpstr>Segoe UI</vt:lpstr>
      <vt:lpstr>Segoe UI Light</vt:lpstr>
      <vt:lpstr>Verdana</vt:lpstr>
      <vt:lpstr>Office Theme</vt:lpstr>
      <vt:lpstr>PowerPoint Presentation</vt:lpstr>
      <vt:lpstr>Welcome</vt:lpstr>
      <vt:lpstr>Hello! Instructor introduction</vt:lpstr>
      <vt:lpstr>Hello! Student introductions</vt:lpstr>
      <vt:lpstr>Facilities</vt:lpstr>
      <vt:lpstr>About this course: Audience </vt:lpstr>
      <vt:lpstr>About this course: Prerequisites</vt:lpstr>
      <vt:lpstr>About this course: Objectives</vt:lpstr>
      <vt:lpstr>Your course materials  (OPTIONAL)</vt:lpstr>
      <vt:lpstr>Your course materials  (OPTIONAL)</vt:lpstr>
      <vt:lpstr>Course outline</vt:lpstr>
      <vt:lpstr>Course outline, continued</vt:lpstr>
      <vt:lpstr>Microsoft Certification Program</vt:lpstr>
      <vt:lpstr>Preparing for the labs</vt:lpstr>
      <vt:lpstr>VM environment</vt:lpstr>
      <vt:lpstr>Demonstration: Using Microsoft Labs Online (OPTIONAL)</vt:lpstr>
      <vt:lpstr>Demonstration: Using Hyper-V Manager (OPTIONAL)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2017-05-11T01:45:56Z</dcterms:created>
  <dcterms:modified xsi:type="dcterms:W3CDTF">2017-08-01T20:53:10Z</dcterms:modified>
</cp:coreProperties>
</file>