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ppt/tags/tag67.xml" ContentType="application/vnd.openxmlformats-officedocument.presentationml.tags+xml"/>
  <Override PartName="/ppt/notesSlides/notesSlide66.xml" ContentType="application/vnd.openxmlformats-officedocument.presentationml.notesSlide+xml"/>
  <Override PartName="/ppt/tags/tag68.xml" ContentType="application/vnd.openxmlformats-officedocument.presentationml.tags+xml"/>
  <Override PartName="/ppt/notesSlides/notesSlide67.xml" ContentType="application/vnd.openxmlformats-officedocument.presentationml.notesSlide+xml"/>
  <Override PartName="/ppt/tags/tag69.xml" ContentType="application/vnd.openxmlformats-officedocument.presentationml.tags+xml"/>
  <Override PartName="/ppt/notesSlides/notesSlide68.xml" ContentType="application/vnd.openxmlformats-officedocument.presentationml.notesSlide+xml"/>
  <Override PartName="/ppt/tags/tag70.xml" ContentType="application/vnd.openxmlformats-officedocument.presentationml.tags+xml"/>
  <Override PartName="/ppt/notesSlides/notesSlide69.xml" ContentType="application/vnd.openxmlformats-officedocument.presentationml.notesSlide+xml"/>
  <Override PartName="/ppt/tags/tag71.xml" ContentType="application/vnd.openxmlformats-officedocument.presentationml.tags+xml"/>
  <Override PartName="/ppt/notesSlides/notesSlide70.xml" ContentType="application/vnd.openxmlformats-officedocument.presentationml.notesSlide+xml"/>
  <Override PartName="/ppt/tags/tag72.xml" ContentType="application/vnd.openxmlformats-officedocument.presentationml.tags+xml"/>
  <Override PartName="/ppt/notesSlides/notesSlide71.xml" ContentType="application/vnd.openxmlformats-officedocument.presentationml.notesSlide+xml"/>
  <Override PartName="/ppt/tags/tag73.xml" ContentType="application/vnd.openxmlformats-officedocument.presentationml.tags+xml"/>
  <Override PartName="/ppt/notesSlides/notesSlide72.xml" ContentType="application/vnd.openxmlformats-officedocument.presentationml.notesSlide+xml"/>
  <Override PartName="/ppt/tags/tag74.xml" ContentType="application/vnd.openxmlformats-officedocument.presentationml.tags+xml"/>
  <Override PartName="/ppt/notesSlides/notesSlide73.xml" ContentType="application/vnd.openxmlformats-officedocument.presentationml.notesSlide+xml"/>
  <Override PartName="/ppt/tags/tag75.xml" ContentType="application/vnd.openxmlformats-officedocument.presentationml.tags+xml"/>
  <Override PartName="/ppt/notesSlides/notesSlide74.xml" ContentType="application/vnd.openxmlformats-officedocument.presentationml.notesSlide+xml"/>
  <Override PartName="/ppt/tags/tag76.xml" ContentType="application/vnd.openxmlformats-officedocument.presentationml.tags+xml"/>
  <Override PartName="/ppt/notesSlides/notesSlide75.xml" ContentType="application/vnd.openxmlformats-officedocument.presentationml.notesSlide+xml"/>
  <Override PartName="/ppt/tags/tag77.xml" ContentType="application/vnd.openxmlformats-officedocument.presentationml.tags+xml"/>
  <Override PartName="/ppt/notesSlides/notesSlide76.xml" ContentType="application/vnd.openxmlformats-officedocument.presentationml.notesSlide+xml"/>
  <Override PartName="/ppt/tags/tag78.xml" ContentType="application/vnd.openxmlformats-officedocument.presentationml.tags+xml"/>
  <Override PartName="/ppt/notesSlides/notesSlide77.xml" ContentType="application/vnd.openxmlformats-officedocument.presentationml.notesSlide+xml"/>
  <Override PartName="/ppt/tags/tag79.xml" ContentType="application/vnd.openxmlformats-officedocument.presentationml.tags+xml"/>
  <Override PartName="/ppt/notesSlides/notesSlide78.xml" ContentType="application/vnd.openxmlformats-officedocument.presentationml.notesSlide+xml"/>
  <Override PartName="/ppt/tags/tag80.xml" ContentType="application/vnd.openxmlformats-officedocument.presentationml.tags+xml"/>
  <Override PartName="/ppt/notesSlides/notesSlide7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81"/>
  </p:notesMasterIdLst>
  <p:sldIdLst>
    <p:sldId id="256" r:id="rId2"/>
    <p:sldId id="327" r:id="rId3"/>
    <p:sldId id="257" r:id="rId4"/>
    <p:sldId id="328"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329" r:id="rId34"/>
    <p:sldId id="286" r:id="rId35"/>
    <p:sldId id="287" r:id="rId36"/>
    <p:sldId id="288" r:id="rId37"/>
    <p:sldId id="289" r:id="rId38"/>
    <p:sldId id="334" r:id="rId39"/>
    <p:sldId id="290" r:id="rId40"/>
    <p:sldId id="291" r:id="rId41"/>
    <p:sldId id="292" r:id="rId42"/>
    <p:sldId id="293" r:id="rId43"/>
    <p:sldId id="294" r:id="rId44"/>
    <p:sldId id="295" r:id="rId45"/>
    <p:sldId id="296" r:id="rId46"/>
    <p:sldId id="297" r:id="rId47"/>
    <p:sldId id="298" r:id="rId48"/>
    <p:sldId id="299" r:id="rId49"/>
    <p:sldId id="300" r:id="rId50"/>
    <p:sldId id="330" r:id="rId51"/>
    <p:sldId id="301" r:id="rId52"/>
    <p:sldId id="302" r:id="rId53"/>
    <p:sldId id="303" r:id="rId54"/>
    <p:sldId id="304" r:id="rId55"/>
    <p:sldId id="305" r:id="rId56"/>
    <p:sldId id="306" r:id="rId57"/>
    <p:sldId id="307" r:id="rId58"/>
    <p:sldId id="308" r:id="rId59"/>
    <p:sldId id="331" r:id="rId60"/>
    <p:sldId id="309" r:id="rId61"/>
    <p:sldId id="332"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33" r:id="rId78"/>
    <p:sldId id="325" r:id="rId79"/>
    <p:sldId id="326" r:id="rId80"/>
  </p:sldIdLst>
  <p:sldSz cx="9144000" cy="6858000" type="screen4x3"/>
  <p:notesSz cx="6858000" cy="9144000"/>
  <p:embeddedFontLst>
    <p:embeddedFont>
      <p:font typeface="Verdana" panose="020B0604030504040204" pitchFamily="34" charset="0"/>
      <p:regular r:id="rId82"/>
      <p:bold r:id="rId83"/>
      <p:italic r:id="rId84"/>
      <p:boldItalic r:id="rId85"/>
    </p:embeddedFont>
    <p:embeddedFont>
      <p:font typeface="Calibri" panose="020F0502020204030204" pitchFamily="34" charset="0"/>
      <p:regular r:id="rId86"/>
      <p:bold r:id="rId87"/>
      <p:italic r:id="rId88"/>
      <p:boldItalic r:id="rId89"/>
    </p:embeddedFont>
    <p:embeddedFont>
      <p:font typeface="Segoe UI" panose="020B0502040204020203" pitchFamily="34" charset="0"/>
      <p:regular r:id="rId90"/>
      <p:bold r:id="rId91"/>
      <p:italic r:id="rId92"/>
      <p:boldItalic r:id="rId93"/>
    </p:embeddedFont>
    <p:embeddedFont>
      <p:font typeface="Mangal" panose="02040503050203030202" pitchFamily="18" charset="0"/>
      <p:regular r:id="rId94"/>
      <p:bold r:id="rId95"/>
    </p:embeddedFont>
  </p:embeddedFontLst>
  <p:custDataLst>
    <p:tags r:id="rId9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41" autoAdjust="0"/>
    <p:restoredTop sz="93957" autoAdjust="0"/>
  </p:normalViewPr>
  <p:slideViewPr>
    <p:cSldViewPr>
      <p:cViewPr varScale="1">
        <p:scale>
          <a:sx n="114" d="100"/>
          <a:sy n="114" d="100"/>
        </p:scale>
        <p:origin x="2304" y="108"/>
      </p:cViewPr>
      <p:guideLst>
        <p:guide orient="horz" pos="2160"/>
        <p:guide pos="2880"/>
      </p:guideLst>
    </p:cSldViewPr>
  </p:slideViewPr>
  <p:notesTextViewPr>
    <p:cViewPr>
      <p:scale>
        <a:sx n="1" d="1"/>
        <a:sy n="1" d="1"/>
      </p:scale>
      <p:origin x="0" y="0"/>
    </p:cViewPr>
  </p:notesTextViewPr>
  <p:sorterViewPr>
    <p:cViewPr>
      <p:scale>
        <a:sx n="100" d="100"/>
        <a:sy n="100" d="100"/>
      </p:scale>
      <p:origin x="0" y="-13980"/>
    </p:cViewPr>
  </p:sorterViewPr>
  <p:notesViewPr>
    <p:cSldViewPr>
      <p:cViewPr varScale="1">
        <p:scale>
          <a:sx n="87" d="100"/>
          <a:sy n="87" d="100"/>
        </p:scale>
        <p:origin x="3840" y="84"/>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3.fntdata"/><Relationship Id="rId89" Type="http://schemas.openxmlformats.org/officeDocument/2006/relationships/font" Target="fonts/font8.fntdata"/><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fntdata"/><Relationship Id="rId90" Type="http://schemas.openxmlformats.org/officeDocument/2006/relationships/font" Target="fonts/font9.fntdata"/><Relationship Id="rId95"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4.fntdata"/><Relationship Id="rId93" Type="http://schemas.openxmlformats.org/officeDocument/2006/relationships/font" Target="fonts/font12.fntdata"/><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2.fntdata"/><Relationship Id="rId88" Type="http://schemas.openxmlformats.org/officeDocument/2006/relationships/font" Target="fonts/font7.fntdata"/><Relationship Id="rId91" Type="http://schemas.openxmlformats.org/officeDocument/2006/relationships/font" Target="fonts/font10.fntdata"/><Relationship Id="rId96"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font" Target="fonts/font5.fntdata"/><Relationship Id="rId94" Type="http://schemas.openxmlformats.org/officeDocument/2006/relationships/font" Target="fonts/font13.fntdata"/><Relationship Id="rId99" Type="http://schemas.openxmlformats.org/officeDocument/2006/relationships/theme" Target="theme/theme1.xml"/><Relationship Id="rId10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A31EB9-C1D3-4EB3-9794-BCE2BF98DE49}" type="datetimeFigureOut">
              <a:rPr lang="en-GB" smtClean="0"/>
              <a:t>08/08/2017</a:t>
            </a:fld>
            <a:endParaRPr lang="en-GB"/>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B582DA-91AD-4602-AD12-64B4E22C92A2}" type="slidenum">
              <a:rPr lang="en-GB" smtClean="0"/>
              <a:t>‹#›</a:t>
            </a:fld>
            <a:endParaRPr lang="en-GB"/>
          </a:p>
        </p:txBody>
      </p:sp>
    </p:spTree>
    <p:extLst>
      <p:ext uri="{BB962C8B-B14F-4D97-AF65-F5344CB8AC3E}">
        <p14:creationId xmlns:p14="http://schemas.microsoft.com/office/powerpoint/2010/main" val="3849777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ka.ms/kqz2nv"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Presentation: </a:t>
            </a:r>
            <a:r>
              <a:rPr lang="en-GB" sz="1000" b="1" dirty="0">
                <a:latin typeface="Arial"/>
                <a:ea typeface="Calibri"/>
                <a:cs typeface="Times New Roman"/>
              </a:rPr>
              <a:t>220 minutes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Lab: </a:t>
            </a:r>
            <a:r>
              <a:rPr lang="en-GB" sz="1000" b="1" dirty="0">
                <a:latin typeface="Arial"/>
                <a:ea typeface="Calibri"/>
                <a:cs typeface="Times New Roman"/>
              </a:rPr>
              <a:t>155 minutes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After completing this module, students will be able to:</a:t>
            </a:r>
          </a:p>
          <a:p>
            <a:pPr marL="342900" lvl="0" indent="-342900">
              <a:lnSpc>
                <a:spcPct val="115000"/>
              </a:lnSpc>
              <a:spcAft>
                <a:spcPts val="995"/>
              </a:spcAft>
              <a:buFont typeface="Symbol"/>
              <a:buChar char=""/>
            </a:pPr>
            <a:r>
              <a:rPr lang="en-US" sz="1000" dirty="0">
                <a:effectLst/>
                <a:latin typeface="Arial"/>
                <a:ea typeface="Times New Roman"/>
                <a:cs typeface="Times New Roman"/>
              </a:rPr>
              <a:t>Describe how to parameterize a command and create an advanced function.</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Convert a script and function into a script module.</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Define parameter attributes and input validation for a function.</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Change a function to accept pipeline input.</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Describe how to produce complex pipeline output in a function.</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Describe how to document a function by using comment-based Help.</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Describe how to create functions that support </a:t>
            </a:r>
            <a:r>
              <a:rPr lang="en-US" sz="1000" i="1" dirty="0">
                <a:effectLst/>
                <a:latin typeface="Arial"/>
                <a:ea typeface="Times New Roman"/>
                <a:cs typeface="Times New Roman"/>
              </a:rPr>
              <a:t>–</a:t>
            </a:r>
            <a:r>
              <a:rPr lang="en-US" sz="1000" i="1" dirty="0" err="1">
                <a:effectLst/>
                <a:latin typeface="Arial"/>
                <a:ea typeface="Times New Roman"/>
                <a:cs typeface="Times New Roman"/>
              </a:rPr>
              <a:t>WhatIf</a:t>
            </a:r>
            <a:r>
              <a:rPr lang="en-US" sz="1000" dirty="0">
                <a:effectLst/>
                <a:latin typeface="Arial"/>
                <a:ea typeface="Times New Roman"/>
                <a:cs typeface="Times New Roman"/>
              </a:rPr>
              <a:t> and </a:t>
            </a:r>
            <a:r>
              <a:rPr lang="en-US" sz="1000" i="1" dirty="0">
                <a:effectLst/>
                <a:latin typeface="Arial"/>
                <a:ea typeface="Times New Roman"/>
                <a:cs typeface="Times New Roman"/>
              </a:rPr>
              <a:t>–Confirm</a:t>
            </a:r>
            <a:r>
              <a:rPr lang="en-US" sz="1000" dirty="0">
                <a:effectLst/>
                <a:latin typeface="Arial"/>
                <a:ea typeface="Times New Roman"/>
                <a:cs typeface="Times New Roman"/>
              </a:rPr>
              <a:t>. </a:t>
            </a:r>
            <a:endParaRPr lang="en-GB" sz="1000" dirty="0">
              <a:effectLst/>
              <a:latin typeface="Arial"/>
              <a:ea typeface="Times New Roman"/>
              <a:cs typeface="Times New Roman"/>
            </a:endParaRPr>
          </a:p>
          <a:p>
            <a:pPr>
              <a:lnSpc>
                <a:spcPct val="115000"/>
              </a:lnSpc>
              <a:spcAft>
                <a:spcPts val="1000"/>
              </a:spcAft>
            </a:pPr>
            <a:r>
              <a:rPr lang="en-GB" sz="1000" b="1" dirty="0">
                <a:latin typeface="Arial"/>
                <a:ea typeface="Calibri"/>
                <a:cs typeface="Times New Roman"/>
              </a:rPr>
              <a:t>Required materials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To teach this module, you need the Microsoft PowerPoint file </a:t>
            </a:r>
            <a:r>
              <a:rPr lang="en-GB" sz="1000" b="1" dirty="0">
                <a:latin typeface="Arial"/>
                <a:ea typeface="Calibri"/>
                <a:cs typeface="Times New Roman"/>
              </a:rPr>
              <a:t>10962C_01.pptx</a:t>
            </a:r>
            <a:r>
              <a:rPr lang="en-GB" sz="1000" dirty="0">
                <a:latin typeface="Arial"/>
                <a:ea typeface="Calibri"/>
                <a:cs typeface="Times New Roman"/>
              </a:rPr>
              <a:t>.</a:t>
            </a:r>
          </a:p>
          <a:p>
            <a:pPr>
              <a:lnSpc>
                <a:spcPct val="115000"/>
              </a:lnSpc>
              <a:spcAft>
                <a:spcPts val="1000"/>
              </a:spcAft>
            </a:pPr>
            <a:r>
              <a:rPr lang="en-GB" sz="1000" b="1" dirty="0">
                <a:latin typeface="Arial"/>
                <a:ea typeface="Calibri"/>
                <a:cs typeface="Times New Roman"/>
              </a:rPr>
              <a:t>Preparation tasks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To prepare for this module, you should:</a:t>
            </a:r>
          </a:p>
          <a:p>
            <a:pPr marL="342900" lvl="0" indent="-342900">
              <a:lnSpc>
                <a:spcPct val="115000"/>
              </a:lnSpc>
              <a:spcAft>
                <a:spcPts val="995"/>
              </a:spcAft>
              <a:buFont typeface="Symbol"/>
              <a:buChar char=""/>
            </a:pPr>
            <a:r>
              <a:rPr lang="en-US" sz="1000" dirty="0">
                <a:effectLst/>
                <a:latin typeface="Arial"/>
                <a:ea typeface="Times New Roman"/>
                <a:cs typeface="Times New Roman"/>
              </a:rPr>
              <a:t>Read all of this module’s materials.</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Practice performing the demonstrations and labs.</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endParaRPr lang="en-GB" sz="1000">
              <a:latin typeface="Arial"/>
            </a:endParaRPr>
          </a:p>
        </p:txBody>
      </p:sp>
    </p:spTree>
    <p:extLst>
      <p:ext uri="{BB962C8B-B14F-4D97-AF65-F5344CB8AC3E}">
        <p14:creationId xmlns:p14="http://schemas.microsoft.com/office/powerpoint/2010/main" val="2656982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panose="020B0604020202020204" pitchFamily="34" charset="0"/>
                <a:ea typeface="Calibri"/>
                <a:cs typeface="Arial" panose="020B0604020202020204" pitchFamily="34" charset="0"/>
              </a:rPr>
              <a:t>Preparation Steps</a:t>
            </a:r>
            <a:endParaRPr lang="en-GB" sz="1000" dirty="0">
              <a:latin typeface="Arial" panose="020B0604020202020204" pitchFamily="34" charset="0"/>
              <a:ea typeface="Calibri"/>
              <a:cs typeface="Arial" panose="020B0604020202020204" pitchFamily="34" charset="0"/>
            </a:endParaRPr>
          </a:p>
          <a:p>
            <a:r>
              <a:rPr lang="en-US" sz="1000" dirty="0">
                <a:latin typeface="Arial" panose="020B0604020202020204" pitchFamily="34" charset="0"/>
                <a:cs typeface="Arial" panose="020B0604020202020204" pitchFamily="34" charset="0"/>
              </a:rPr>
              <a:t>To complete this demonstration, you must start the </a:t>
            </a:r>
            <a:r>
              <a:rPr lang="en-US" sz="1000" b="1" dirty="0">
                <a:latin typeface="Arial" panose="020B0604020202020204" pitchFamily="34" charset="0"/>
                <a:cs typeface="Arial" panose="020B0604020202020204" pitchFamily="34" charset="0"/>
              </a:rPr>
              <a:t>10962C-LON-CL1</a:t>
            </a:r>
            <a:r>
              <a:rPr lang="en-US" sz="10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10962C-LON-DC1</a:t>
            </a:r>
            <a:r>
              <a:rPr lang="en-US" sz="1000" dirty="0">
                <a:latin typeface="Arial" panose="020B0604020202020204" pitchFamily="34" charset="0"/>
                <a:cs typeface="Arial" panose="020B0604020202020204" pitchFamily="34" charset="0"/>
              </a:rPr>
              <a:t>, and </a:t>
            </a:r>
            <a:br>
              <a:rPr lang="en-US" sz="1000" dirty="0">
                <a:latin typeface="Arial" panose="020B0604020202020204" pitchFamily="34" charset="0"/>
                <a:cs typeface="Arial" panose="020B0604020202020204" pitchFamily="34" charset="0"/>
              </a:rPr>
            </a:br>
            <a:r>
              <a:rPr lang="en-US" sz="1000" b="1" dirty="0">
                <a:latin typeface="Arial" panose="020B0604020202020204" pitchFamily="34" charset="0"/>
                <a:cs typeface="Arial" panose="020B0604020202020204" pitchFamily="34" charset="0"/>
              </a:rPr>
              <a:t>10962C-LON-SVR1 </a:t>
            </a:r>
            <a:r>
              <a:rPr lang="en-US" sz="1000" dirty="0">
                <a:latin typeface="Arial" panose="020B0604020202020204" pitchFamily="34" charset="0"/>
                <a:cs typeface="Arial" panose="020B0604020202020204" pitchFamily="34" charset="0"/>
              </a:rPr>
              <a:t>VMs. You must sign in to </a:t>
            </a:r>
            <a:r>
              <a:rPr lang="en-US" sz="1000" b="1" dirty="0">
                <a:latin typeface="Arial" panose="020B0604020202020204" pitchFamily="34" charset="0"/>
                <a:cs typeface="Arial" panose="020B0604020202020204" pitchFamily="34" charset="0"/>
              </a:rPr>
              <a:t>LON-CL1</a:t>
            </a:r>
            <a:r>
              <a:rPr lang="en-US" sz="1000" dirty="0">
                <a:latin typeface="Arial" panose="020B0604020202020204" pitchFamily="34" charset="0"/>
                <a:cs typeface="Arial" panose="020B0604020202020204" pitchFamily="34" charset="0"/>
              </a:rPr>
              <a:t> as </a:t>
            </a:r>
            <a:r>
              <a:rPr lang="en-US" sz="1000" b="1" dirty="0">
                <a:latin typeface="Arial" panose="020B0604020202020204" pitchFamily="34" charset="0"/>
                <a:cs typeface="Arial" panose="020B0604020202020204" pitchFamily="34" charset="0"/>
              </a:rPr>
              <a:t>ADATUM\Administrator</a:t>
            </a:r>
            <a:r>
              <a:rPr lang="en-US" sz="1000" dirty="0">
                <a:latin typeface="Arial" panose="020B0604020202020204" pitchFamily="34" charset="0"/>
                <a:cs typeface="Arial" panose="020B0604020202020204" pitchFamily="34" charset="0"/>
              </a:rPr>
              <a:t> with the password </a:t>
            </a:r>
            <a:r>
              <a:rPr lang="en-US" sz="1000" b="1" dirty="0">
                <a:latin typeface="Arial" panose="020B0604020202020204" pitchFamily="34" charset="0"/>
                <a:cs typeface="Arial" panose="020B0604020202020204" pitchFamily="34" charset="0"/>
              </a:rPr>
              <a:t>Pa55w.rd</a:t>
            </a:r>
            <a:r>
              <a:rPr lang="en-US" sz="1000" dirty="0">
                <a:latin typeface="Arial" panose="020B0604020202020204" pitchFamily="34" charset="0"/>
                <a:cs typeface="Arial" panose="020B0604020202020204" pitchFamily="34" charset="0"/>
              </a:rPr>
              <a:t>. Then, start Windows PowerShell ISE. Make sure that the </a:t>
            </a:r>
            <a:r>
              <a:rPr lang="en-US" sz="1000" b="1" dirty="0">
                <a:latin typeface="Arial" panose="020B0604020202020204" pitchFamily="34" charset="0"/>
                <a:cs typeface="Arial" panose="020B0604020202020204" pitchFamily="34" charset="0"/>
              </a:rPr>
              <a:t>Windows PowerShell ISE</a:t>
            </a:r>
            <a:r>
              <a:rPr lang="en-US" sz="1000" dirty="0">
                <a:latin typeface="Arial" panose="020B0604020202020204" pitchFamily="34" charset="0"/>
                <a:cs typeface="Arial" panose="020B0604020202020204" pitchFamily="34" charset="0"/>
              </a:rPr>
              <a:t> window title bar displays “Administrator”. If it does not, click in the </a:t>
            </a:r>
            <a:r>
              <a:rPr lang="en-US" sz="1000" b="1" dirty="0">
                <a:latin typeface="Arial" panose="020B0604020202020204" pitchFamily="34" charset="0"/>
                <a:cs typeface="Arial" panose="020B0604020202020204" pitchFamily="34" charset="0"/>
              </a:rPr>
              <a:t>10962C-LON-CL1</a:t>
            </a:r>
            <a:r>
              <a:rPr lang="en-US" sz="1000" dirty="0">
                <a:latin typeface="Arial" panose="020B0604020202020204" pitchFamily="34" charset="0"/>
                <a:cs typeface="Arial" panose="020B0604020202020204" pitchFamily="34" charset="0"/>
              </a:rPr>
              <a:t> virtual machine window, and click </a:t>
            </a:r>
            <a:r>
              <a:rPr lang="en-US" sz="1000" b="1" dirty="0">
                <a:latin typeface="Arial" panose="020B0604020202020204" pitchFamily="34" charset="0"/>
                <a:cs typeface="Arial" panose="020B0604020202020204" pitchFamily="34" charset="0"/>
              </a:rPr>
              <a:t>Start</a:t>
            </a:r>
            <a:r>
              <a:rPr lang="en-US" sz="1000" dirty="0">
                <a:latin typeface="Arial" panose="020B0604020202020204" pitchFamily="34" charset="0"/>
                <a:cs typeface="Arial" panose="020B0604020202020204" pitchFamily="34" charset="0"/>
              </a:rPr>
              <a:t>. In the </a:t>
            </a:r>
            <a:r>
              <a:rPr lang="en-US" sz="1000" b="1" dirty="0">
                <a:latin typeface="Arial" panose="020B0604020202020204" pitchFamily="34" charset="0"/>
                <a:cs typeface="Arial" panose="020B0604020202020204" pitchFamily="34" charset="0"/>
              </a:rPr>
              <a:t>Start</a:t>
            </a:r>
            <a:r>
              <a:rPr lang="en-US" sz="1000" dirty="0">
                <a:latin typeface="Arial" panose="020B0604020202020204" pitchFamily="34" charset="0"/>
                <a:cs typeface="Arial" panose="020B0604020202020204" pitchFamily="34" charset="0"/>
              </a:rPr>
              <a:t> menu, expand the </a:t>
            </a:r>
            <a:r>
              <a:rPr lang="en-US" sz="1000" b="1" dirty="0">
                <a:latin typeface="Arial" panose="020B0604020202020204" pitchFamily="34" charset="0"/>
                <a:cs typeface="Arial" panose="020B0604020202020204" pitchFamily="34" charset="0"/>
              </a:rPr>
              <a:t>Windows PowerShell </a:t>
            </a:r>
            <a:r>
              <a:rPr lang="en-US" sz="1000" dirty="0">
                <a:latin typeface="Arial" panose="020B0604020202020204" pitchFamily="34" charset="0"/>
                <a:cs typeface="Arial" panose="020B0604020202020204" pitchFamily="34" charset="0"/>
              </a:rPr>
              <a:t>folder. Right-click </a:t>
            </a:r>
            <a:r>
              <a:rPr lang="en-US" sz="1000" b="1" dirty="0">
                <a:latin typeface="Arial" panose="020B0604020202020204" pitchFamily="34" charset="0"/>
                <a:cs typeface="Arial" panose="020B0604020202020204" pitchFamily="34" charset="0"/>
              </a:rPr>
              <a:t>Windows PowerShell ISE</a:t>
            </a:r>
            <a:r>
              <a:rPr lang="en-US" sz="1000" dirty="0">
                <a:latin typeface="Arial" panose="020B0604020202020204" pitchFamily="34" charset="0"/>
                <a:cs typeface="Arial" panose="020B0604020202020204" pitchFamily="34" charset="0"/>
              </a:rPr>
              <a:t>, in the shortcut menu, click </a:t>
            </a:r>
            <a:r>
              <a:rPr lang="en-US" sz="1000" b="1" dirty="0">
                <a:latin typeface="Arial" panose="020B0604020202020204" pitchFamily="34" charset="0"/>
                <a:cs typeface="Arial" panose="020B0604020202020204" pitchFamily="34" charset="0"/>
              </a:rPr>
              <a:t>More</a:t>
            </a:r>
            <a:r>
              <a:rPr lang="en-US" sz="1000" dirty="0">
                <a:latin typeface="Arial" panose="020B0604020202020204" pitchFamily="34" charset="0"/>
                <a:cs typeface="Arial" panose="020B0604020202020204" pitchFamily="34" charset="0"/>
              </a:rPr>
              <a:t>, and then click </a:t>
            </a:r>
            <a:r>
              <a:rPr lang="en-US" sz="1000" b="1" dirty="0">
                <a:latin typeface="Arial" panose="020B0604020202020204" pitchFamily="34" charset="0"/>
                <a:cs typeface="Arial" panose="020B0604020202020204" pitchFamily="34" charset="0"/>
              </a:rPr>
              <a:t>Run as administrator</a:t>
            </a:r>
            <a:r>
              <a:rPr lang="en-US" sz="1000" dirty="0">
                <a:latin typeface="Arial" panose="020B0604020202020204" pitchFamily="34" charset="0"/>
                <a:cs typeface="Arial" panose="020B0604020202020204" pitchFamily="34" charset="0"/>
              </a:rPr>
              <a:t>.</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You can find the files for this demonstration on </a:t>
            </a:r>
            <a:r>
              <a:rPr lang="en-US" sz="1000" b="1" dirty="0">
                <a:latin typeface="Arial" panose="020B0604020202020204" pitchFamily="34" charset="0"/>
                <a:cs typeface="Arial" panose="020B0604020202020204" pitchFamily="34" charset="0"/>
              </a:rPr>
              <a:t>LON-CL1</a:t>
            </a:r>
            <a:r>
              <a:rPr lang="en-US" sz="1000" dirty="0">
                <a:latin typeface="Arial" panose="020B0604020202020204" pitchFamily="34" charset="0"/>
                <a:cs typeface="Arial" panose="020B0604020202020204" pitchFamily="34" charset="0"/>
              </a:rPr>
              <a:t> in </a:t>
            </a:r>
            <a:r>
              <a:rPr lang="en-US" sz="1000" b="1" dirty="0">
                <a:latin typeface="Arial" panose="020B0604020202020204" pitchFamily="34" charset="0"/>
                <a:cs typeface="Arial" panose="020B0604020202020204" pitchFamily="34" charset="0"/>
              </a:rPr>
              <a:t>E:\Allfiles\Mod01\Democode\Lesson01</a:t>
            </a:r>
            <a:br>
              <a:rPr lang="en-US" sz="1000" b="1" dirty="0">
                <a:latin typeface="Arial" panose="020B0604020202020204" pitchFamily="34" charset="0"/>
                <a:cs typeface="Arial" panose="020B0604020202020204" pitchFamily="34" charset="0"/>
              </a:rPr>
            </a:br>
            <a:r>
              <a:rPr lang="en-US" sz="1000" b="1" dirty="0">
                <a:latin typeface="Arial" panose="020B0604020202020204" pitchFamily="34" charset="0"/>
                <a:cs typeface="Arial" panose="020B0604020202020204" pitchFamily="34" charset="0"/>
              </a:rPr>
              <a:t>\Demo02</a:t>
            </a:r>
            <a:r>
              <a:rPr lang="en-US" sz="1000" dirty="0">
                <a:latin typeface="Arial" panose="020B0604020202020204" pitchFamily="34" charset="0"/>
                <a:cs typeface="Arial" panose="020B0604020202020204" pitchFamily="34" charset="0"/>
              </a:rPr>
              <a:t>. Use Windows PowerShell ISE to open all the files in that folder. Each step in the demonstration instructions corresponds to one of the demonstration files. You should display the corresponding file when describing each demonstration step.</a:t>
            </a:r>
          </a:p>
          <a:p>
            <a:endParaRPr lang="en-GB" sz="1000" dirty="0">
              <a:latin typeface="Arial" panose="020B0604020202020204" pitchFamily="34" charset="0"/>
              <a:ea typeface="Calibri"/>
              <a:cs typeface="Arial" panose="020B0604020202020204" pitchFamily="34" charset="0"/>
            </a:endParaRPr>
          </a:p>
          <a:p>
            <a:pPr>
              <a:lnSpc>
                <a:spcPct val="115000"/>
              </a:lnSpc>
              <a:spcAft>
                <a:spcPts val="1000"/>
              </a:spcAft>
            </a:pPr>
            <a:r>
              <a:rPr lang="en-GB" sz="1000" b="1" dirty="0">
                <a:latin typeface="Arial" panose="020B0604020202020204" pitchFamily="34" charset="0"/>
                <a:ea typeface="Calibri"/>
                <a:cs typeface="Arial" panose="020B0604020202020204" pitchFamily="34" charset="0"/>
              </a:rPr>
              <a:t>Demonstration Steps</a:t>
            </a:r>
            <a:endParaRPr lang="en-GB" sz="1000" dirty="0">
              <a:latin typeface="Arial" panose="020B0604020202020204" pitchFamily="34" charset="0"/>
              <a:ea typeface="Calibri"/>
              <a:cs typeface="Arial" panose="020B0604020202020204" pitchFamily="34"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Open </a:t>
            </a:r>
            <a:r>
              <a:rPr lang="en-US" sz="1000" b="1" dirty="0">
                <a:latin typeface="Arial" panose="020B0604020202020204" pitchFamily="34" charset="0"/>
                <a:cs typeface="Arial" panose="020B0604020202020204" pitchFamily="34" charset="0"/>
              </a:rPr>
              <a:t>E:\Allfiles\Mod01\Democode\Lesson01\Demo02\Step-01.ps1</a:t>
            </a:r>
            <a:r>
              <a:rPr lang="en-US" sz="1000" dirty="0">
                <a:latin typeface="Arial" panose="020B0604020202020204" pitchFamily="34" charset="0"/>
                <a:cs typeface="Arial" panose="020B0604020202020204" pitchFamily="34" charset="0"/>
              </a:rPr>
              <a:t>, and then point out the function’s name followed by its parameter. A test value is provided to the parameter. </a:t>
            </a: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After you run the script once, change </a:t>
            </a:r>
            <a:r>
              <a:rPr lang="en-US" sz="1000" b="1" dirty="0">
                <a:latin typeface="Arial" panose="020B0604020202020204" pitchFamily="34" charset="0"/>
                <a:cs typeface="Arial" panose="020B0604020202020204" pitchFamily="34" charset="0"/>
              </a:rPr>
              <a:t>localhost</a:t>
            </a:r>
            <a:r>
              <a:rPr lang="en-US" sz="1000" dirty="0">
                <a:latin typeface="Arial" panose="020B0604020202020204" pitchFamily="34" charset="0"/>
                <a:cs typeface="Arial" panose="020B0604020202020204" pitchFamily="34" charset="0"/>
              </a:rPr>
              <a:t> to </a:t>
            </a:r>
            <a:r>
              <a:rPr lang="en-US" sz="1000" b="1" dirty="0">
                <a:latin typeface="Arial" panose="020B0604020202020204" pitchFamily="34" charset="0"/>
                <a:cs typeface="Arial" panose="020B0604020202020204" pitchFamily="34" charset="0"/>
              </a:rPr>
              <a:t>lon-dc1.adatum.com</a:t>
            </a:r>
            <a:r>
              <a:rPr lang="en-US" sz="1000" dirty="0">
                <a:latin typeface="Arial" panose="020B0604020202020204" pitchFamily="34" charset="0"/>
                <a:cs typeface="Arial" panose="020B0604020202020204" pitchFamily="34" charset="0"/>
              </a:rPr>
              <a:t> and then run the script again.</a:t>
            </a: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Point out that when you define a parameter, a dollar sign ($) precedes the parameter’s name because inside the script, the parameter works as a variable. When you run the command, a dash precedes the parameter name.</a:t>
            </a:r>
            <a:endParaRPr lang="en-GB"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10</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4277805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11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654962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a:latin typeface="Arial"/>
                <a:ea typeface="Calibri"/>
                <a:cs typeface="Times New Roman"/>
              </a:rPr>
              <a:t>Students will find example answers on the </a:t>
            </a:r>
            <a:r>
              <a:rPr lang="en-GB" sz="1000" b="1">
                <a:latin typeface="Arial"/>
                <a:ea typeface="Calibri"/>
                <a:cs typeface="Times New Roman"/>
              </a:rPr>
              <a:t>LON-CL1</a:t>
            </a:r>
            <a:r>
              <a:rPr lang="en-GB" sz="1000">
                <a:latin typeface="Arial"/>
                <a:ea typeface="Calibri"/>
                <a:cs typeface="Times New Roman"/>
              </a:rPr>
              <a:t> computer in </a:t>
            </a:r>
            <a:r>
              <a:rPr lang="en-GB" sz="1000" b="1">
                <a:latin typeface="Arial"/>
                <a:ea typeface="Calibri"/>
                <a:cs typeface="Times New Roman"/>
              </a:rPr>
              <a:t>E:\Allfiles\Mod01\Labfiles</a:t>
            </a:r>
            <a:r>
              <a:rPr lang="en-GB" sz="1000">
                <a:latin typeface="Arial"/>
                <a:ea typeface="Calibri"/>
                <a:cs typeface="Times New Roman"/>
              </a:rPr>
              <a:t>.</a:t>
            </a:r>
          </a:p>
          <a:p>
            <a:pPr>
              <a:lnSpc>
                <a:spcPct val="115000"/>
              </a:lnSpc>
              <a:spcAft>
                <a:spcPts val="1000"/>
              </a:spcAft>
            </a:pPr>
            <a:r>
              <a:rPr lang="en-GB" sz="1000" b="1">
                <a:latin typeface="Arial"/>
                <a:ea typeface="Calibri"/>
                <a:cs typeface="Times New Roman"/>
              </a:rPr>
              <a:t>Exercise 1: Converting a command into an advanced function</a:t>
            </a:r>
          </a:p>
          <a:p>
            <a:pPr>
              <a:lnSpc>
                <a:spcPct val="115000"/>
              </a:lnSpc>
              <a:spcAft>
                <a:spcPts val="1000"/>
              </a:spcAft>
            </a:pPr>
            <a:r>
              <a:rPr lang="en-GB" sz="1000">
                <a:latin typeface="Arial"/>
                <a:ea typeface="Calibri"/>
                <a:cs typeface="Times New Roman"/>
              </a:rPr>
              <a:t>In this exercise, you will convert a command into a parameterized advanced function and test the function.</a:t>
            </a:r>
          </a:p>
          <a:p>
            <a:pPr>
              <a:lnSpc>
                <a:spcPct val="115000"/>
              </a:lnSpc>
              <a:spcAft>
                <a:spcPts val="1000"/>
              </a:spcAft>
            </a:pPr>
            <a:r>
              <a:rPr lang="en-GB" sz="1000" b="1">
                <a:latin typeface="Arial"/>
                <a:ea typeface="Calibri"/>
                <a:cs typeface="Times New Roman"/>
              </a:rPr>
              <a:t>Instructor Note:</a:t>
            </a:r>
            <a:r>
              <a:rPr lang="en-GB" sz="1000">
                <a:latin typeface="Arial"/>
                <a:ea typeface="Calibri"/>
                <a:cs typeface="Times New Roman"/>
              </a:rPr>
              <a:t> This exercise includes four tasks. Students should not spend more than six minutes on each task.</a:t>
            </a:r>
          </a:p>
          <a:p>
            <a:pPr>
              <a:lnSpc>
                <a:spcPct val="115000"/>
              </a:lnSpc>
              <a:spcAft>
                <a:spcPts val="1000"/>
              </a:spcAft>
            </a:pPr>
            <a:r>
              <a:rPr lang="en-GB" sz="1000">
                <a:solidFill>
                  <a:srgbClr val="000000"/>
                </a:solidFill>
                <a:latin typeface="Arial"/>
                <a:ea typeface="Calibri"/>
                <a:cs typeface="Times New Roman"/>
              </a:rPr>
              <a:t>Several additional minutes are provided for you to introduce the lab and to review student questions at the end of the lab.</a:t>
            </a:r>
            <a:endParaRPr lang="en-GB" sz="1000">
              <a:latin typeface="Arial"/>
              <a:ea typeface="Calibri"/>
              <a:cs typeface="Times New Roman"/>
            </a:endParaRPr>
          </a:p>
          <a:p>
            <a:pPr>
              <a:lnSpc>
                <a:spcPct val="115000"/>
              </a:lnSpc>
              <a:spcAft>
                <a:spcPts val="1000"/>
              </a:spcAft>
            </a:pPr>
            <a:r>
              <a:rPr lang="en-GB" sz="1000">
                <a:solidFill>
                  <a:srgbClr val="000000"/>
                </a:solidFill>
                <a:latin typeface="Arial"/>
                <a:ea typeface="Calibri"/>
                <a:cs typeface="Times New Roman"/>
              </a:rPr>
              <a:t>Monitor students’ progress. You might want to use a clock or a timer to keep track of the lab time and to inform students when they should be moving on to the next task. Students who are not ready to move on might want to review the example solution for their current task so that they can move on to the next task and complete the lab.</a:t>
            </a:r>
            <a:endParaRPr lang="en-GB"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12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1813612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a:p>
        </p:txBody>
      </p:sp>
      <p:sp>
        <p:nvSpPr>
          <p:cNvPr id="4" name="Slide Number Placeholder 3"/>
          <p:cNvSpPr>
            <a:spLocks noGrp="1"/>
          </p:cNvSpPr>
          <p:nvPr>
            <p:ph type="sldNum" sz="quarter" idx="10"/>
          </p:nvPr>
        </p:nvSpPr>
        <p:spPr/>
        <p:txBody>
          <a:bodyPr/>
          <a:lstStyle/>
          <a:p>
            <a:fld id="{C5B582DA-91AD-4602-AD12-64B4E22C92A2}" type="slidenum">
              <a:rPr lang="en-GB" smtClean="0"/>
              <a:t>13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920745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a:latin typeface="Arial"/>
                <a:ea typeface="Calibri"/>
                <a:cs typeface="Times New Roman"/>
              </a:rPr>
              <a:t>Question</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Why did you use </a:t>
            </a:r>
            <a:r>
              <a:rPr lang="en-GB" sz="1000" b="1">
                <a:latin typeface="Arial"/>
                <a:ea typeface="Calibri"/>
                <a:cs typeface="Times New Roman"/>
              </a:rPr>
              <a:t>Get-CorpOSInfo</a:t>
            </a:r>
            <a:r>
              <a:rPr lang="en-GB" sz="1000">
                <a:latin typeface="Arial"/>
                <a:ea typeface="Calibri"/>
                <a:cs typeface="Times New Roman"/>
              </a:rPr>
              <a:t> as the command name?</a:t>
            </a:r>
          </a:p>
          <a:p>
            <a:pPr>
              <a:lnSpc>
                <a:spcPct val="115000"/>
              </a:lnSpc>
              <a:spcAft>
                <a:spcPts val="1000"/>
              </a:spcAft>
            </a:pPr>
            <a:r>
              <a:rPr lang="en-GB" sz="1000" b="1">
                <a:latin typeface="Arial"/>
                <a:ea typeface="Calibri"/>
                <a:cs typeface="Times New Roman"/>
              </a:rPr>
              <a:t>Answer</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The command name follows Windows PowerShell command-line interface standards. The command name consists of a standard shell verb, </a:t>
            </a:r>
            <a:r>
              <a:rPr lang="en-GB" sz="1000" b="1">
                <a:latin typeface="Arial"/>
                <a:ea typeface="Calibri"/>
                <a:cs typeface="Times New Roman"/>
              </a:rPr>
              <a:t>Get</a:t>
            </a:r>
            <a:r>
              <a:rPr lang="en-GB" sz="1000">
                <a:latin typeface="Arial"/>
                <a:ea typeface="Calibri"/>
                <a:cs typeface="Times New Roman"/>
              </a:rPr>
              <a:t>, followed by a hyphen. The second part of the command name includes a prefix, </a:t>
            </a:r>
            <a:r>
              <a:rPr lang="en-GB" sz="1000" b="1">
                <a:latin typeface="Arial"/>
                <a:ea typeface="Calibri"/>
                <a:cs typeface="Times New Roman"/>
              </a:rPr>
              <a:t>Corp</a:t>
            </a:r>
            <a:r>
              <a:rPr lang="en-GB" sz="1000">
                <a:latin typeface="Arial"/>
                <a:ea typeface="Calibri"/>
                <a:cs typeface="Times New Roman"/>
              </a:rPr>
              <a:t>, that helps make sure that the command name will be unique. In your environment, you might include an abbreviated form of your organization name as a prefix.</a:t>
            </a:r>
          </a:p>
        </p:txBody>
      </p:sp>
      <p:sp>
        <p:nvSpPr>
          <p:cNvPr id="4" name="Slide Number Placeholder 3"/>
          <p:cNvSpPr>
            <a:spLocks noGrp="1"/>
          </p:cNvSpPr>
          <p:nvPr>
            <p:ph type="sldNum" sz="quarter" idx="10"/>
          </p:nvPr>
        </p:nvSpPr>
        <p:spPr/>
        <p:txBody>
          <a:bodyPr/>
          <a:lstStyle/>
          <a:p>
            <a:fld id="{C5B582DA-91AD-4602-AD12-64B4E22C92A2}" type="slidenum">
              <a:rPr lang="en-GB" smtClean="0"/>
              <a:t>14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565629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a:latin typeface="Arial"/>
                <a:ea typeface="Calibri"/>
                <a:cs typeface="Times New Roman"/>
              </a:rPr>
              <a:t>The purpose of this lesson is to reduce or eliminate the need to include a test command at the end of a script. By entering commands into a script module, the students will be able to test them in a more realistic way. However, students often forget that they must remove and reimport the module when they make changes. Watch the students’ progress carefully for that error.</a:t>
            </a:r>
          </a:p>
        </p:txBody>
      </p:sp>
      <p:sp>
        <p:nvSpPr>
          <p:cNvPr id="4" name="Slide Number Placeholder 3"/>
          <p:cNvSpPr>
            <a:spLocks noGrp="1"/>
          </p:cNvSpPr>
          <p:nvPr>
            <p:ph type="sldNum" sz="quarter" idx="10"/>
          </p:nvPr>
        </p:nvSpPr>
        <p:spPr/>
        <p:txBody>
          <a:bodyPr/>
          <a:lstStyle/>
          <a:p>
            <a:fld id="{C5B582DA-91AD-4602-AD12-64B4E22C92A2}" type="slidenum">
              <a:rPr lang="en-GB" smtClean="0"/>
              <a:t>15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117722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a:latin typeface="Arial"/>
                <a:ea typeface="Calibri"/>
                <a:cs typeface="Times New Roman"/>
              </a:rPr>
              <a:t>Consider showing students the correct folder locations by using File Explorer. They will encounter this again in an upcoming demonstration. However, many students have problems visualizing the correct path. They often forget that a folder must be created for the module and that both the folder name and module file name must match. The more you can emphasize that, the better.</a:t>
            </a:r>
          </a:p>
        </p:txBody>
      </p:sp>
      <p:sp>
        <p:nvSpPr>
          <p:cNvPr id="4" name="Slide Number Placeholder 3"/>
          <p:cNvSpPr>
            <a:spLocks noGrp="1"/>
          </p:cNvSpPr>
          <p:nvPr>
            <p:ph type="sldNum" sz="quarter" idx="10"/>
          </p:nvPr>
        </p:nvSpPr>
        <p:spPr/>
        <p:txBody>
          <a:bodyPr/>
          <a:lstStyle/>
          <a:p>
            <a:fld id="{C5B582DA-91AD-4602-AD12-64B4E22C92A2}" type="slidenum">
              <a:rPr lang="en-GB" smtClean="0"/>
              <a:t>16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735708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Consider showing students an example of a module manifest available at </a:t>
            </a:r>
            <a:r>
              <a:rPr lang="en-GB" sz="1000" u="sng">
                <a:solidFill>
                  <a:srgbClr val="0000FF"/>
                </a:solidFill>
                <a:latin typeface="Arial"/>
                <a:ea typeface="Calibri"/>
                <a:cs typeface="Segoe UI"/>
                <a:hlinkClick r:id="rId3"/>
              </a:rPr>
              <a:t>https://aka.ms/kqz2nv</a:t>
            </a:r>
            <a:r>
              <a:rPr lang="en-GB" sz="1000">
                <a:latin typeface="Arial"/>
                <a:ea typeface="Calibri"/>
                <a:cs typeface="Times New Roman"/>
              </a:rPr>
              <a:t>.</a:t>
            </a:r>
          </a:p>
          <a:p>
            <a:pPr>
              <a:lnSpc>
                <a:spcPct val="115000"/>
              </a:lnSpc>
              <a:spcAft>
                <a:spcPts val="1000"/>
              </a:spcAft>
            </a:pPr>
            <a:r>
              <a:rPr lang="en-GB" sz="1000">
                <a:latin typeface="Arial"/>
                <a:ea typeface="Calibri"/>
                <a:cs typeface="Times New Roman"/>
              </a:rPr>
              <a:t>Emphasize that module manifests are optional but that we recommend them when implementing shared modules.</a:t>
            </a:r>
          </a:p>
        </p:txBody>
      </p:sp>
      <p:sp>
        <p:nvSpPr>
          <p:cNvPr id="4" name="Slide Number Placeholder 3"/>
          <p:cNvSpPr>
            <a:spLocks noGrp="1"/>
          </p:cNvSpPr>
          <p:nvPr>
            <p:ph type="sldNum" sz="quarter" idx="10"/>
          </p:nvPr>
        </p:nvSpPr>
        <p:spPr/>
        <p:txBody>
          <a:bodyPr/>
          <a:lstStyle/>
          <a:p>
            <a:fld id="{C5B582DA-91AD-4602-AD12-64B4E22C92A2}" type="slidenum">
              <a:rPr lang="en-GB" smtClean="0"/>
              <a:t>17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996594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18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4249935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To complete this demonstration, the </a:t>
            </a:r>
            <a:r>
              <a:rPr lang="en-GB" sz="1000" b="1" dirty="0">
                <a:latin typeface="Arial"/>
                <a:ea typeface="Calibri"/>
                <a:cs typeface="Times New Roman"/>
              </a:rPr>
              <a:t>10962C-LON-CL1</a:t>
            </a:r>
            <a:r>
              <a:rPr lang="en-GB" sz="1000" dirty="0">
                <a:latin typeface="Arial"/>
                <a:ea typeface="Calibri"/>
                <a:cs typeface="Times New Roman"/>
              </a:rPr>
              <a:t>, </a:t>
            </a:r>
            <a:r>
              <a:rPr lang="en-GB" sz="1000" b="1" dirty="0">
                <a:latin typeface="Arial"/>
                <a:ea typeface="Calibri"/>
                <a:cs typeface="Times New Roman"/>
              </a:rPr>
              <a:t>10962C-LON-DC1</a:t>
            </a:r>
            <a:r>
              <a:rPr lang="en-GB" sz="1000" dirty="0">
                <a:latin typeface="Arial"/>
                <a:ea typeface="Calibri"/>
                <a:cs typeface="Times New Roman"/>
              </a:rPr>
              <a:t>, and </a:t>
            </a:r>
            <a:r>
              <a:rPr lang="en-GB" sz="1000" b="1" dirty="0">
                <a:latin typeface="Arial"/>
                <a:ea typeface="Calibri"/>
                <a:cs typeface="Times New Roman"/>
              </a:rPr>
              <a:t>10962C-LON-SVR1</a:t>
            </a:r>
            <a:r>
              <a:rPr lang="en-GB" sz="1000" dirty="0">
                <a:latin typeface="Arial"/>
                <a:ea typeface="Calibri"/>
                <a:cs typeface="Times New Roman"/>
              </a:rPr>
              <a:t> VMs must be started. You must be signed in to </a:t>
            </a:r>
            <a:r>
              <a:rPr lang="en-GB" sz="1000" b="1" dirty="0">
                <a:latin typeface="Arial"/>
                <a:ea typeface="Calibri"/>
                <a:cs typeface="Times New Roman"/>
              </a:rPr>
              <a:t>LON-CL1</a:t>
            </a:r>
            <a:r>
              <a:rPr lang="en-GB" sz="1000" dirty="0">
                <a:latin typeface="Arial"/>
                <a:ea typeface="Calibri"/>
                <a:cs typeface="Times New Roman"/>
              </a:rPr>
              <a:t> as </a:t>
            </a:r>
            <a:r>
              <a:rPr lang="en-GB" sz="1000" b="1" dirty="0">
                <a:latin typeface="Arial"/>
                <a:ea typeface="Calibri"/>
                <a:cs typeface="Times New Roman"/>
              </a:rPr>
              <a:t>ADATUM\Administrator</a:t>
            </a:r>
            <a:r>
              <a:rPr lang="en-GB" sz="1000" dirty="0">
                <a:latin typeface="Arial"/>
                <a:ea typeface="Calibri"/>
                <a:cs typeface="Times New Roman"/>
              </a:rPr>
              <a:t> with the password </a:t>
            </a:r>
            <a:r>
              <a:rPr lang="en-GB" sz="1000" b="1" dirty="0">
                <a:latin typeface="Arial"/>
                <a:ea typeface="Calibri"/>
                <a:cs typeface="Times New Roman"/>
              </a:rPr>
              <a:t>Pa55w.rd</a:t>
            </a:r>
            <a:r>
              <a:rPr lang="en-GB" sz="1000" dirty="0">
                <a:latin typeface="Arial"/>
                <a:ea typeface="Calibri"/>
                <a:cs typeface="Times New Roman"/>
              </a:rPr>
              <a:t>. Then, start Windows PowerShell ISE. Make sure that the </a:t>
            </a:r>
            <a:r>
              <a:rPr lang="en-GB" sz="1000" b="1" dirty="0">
                <a:latin typeface="Arial"/>
                <a:ea typeface="Calibri"/>
                <a:cs typeface="Times New Roman"/>
              </a:rPr>
              <a:t>Windows PowerShell ISE</a:t>
            </a:r>
            <a:r>
              <a:rPr lang="en-GB" sz="1000" dirty="0">
                <a:latin typeface="Arial"/>
                <a:ea typeface="Calibri"/>
                <a:cs typeface="Times New Roman"/>
              </a:rPr>
              <a:t> window title bar displays “Administrator”. If it does not, click in the </a:t>
            </a:r>
            <a:r>
              <a:rPr lang="en-GB" sz="1000" b="1" dirty="0">
                <a:latin typeface="Arial"/>
                <a:ea typeface="Calibri"/>
                <a:cs typeface="Times New Roman"/>
              </a:rPr>
              <a:t>10962C-LON-CL1</a:t>
            </a:r>
            <a:r>
              <a:rPr lang="en-GB" sz="1000" dirty="0">
                <a:latin typeface="Arial"/>
                <a:ea typeface="Calibri"/>
                <a:cs typeface="Times New Roman"/>
              </a:rPr>
              <a:t> virtual machine window, and click </a:t>
            </a:r>
            <a:r>
              <a:rPr lang="en-GB" sz="1000" b="1" dirty="0">
                <a:latin typeface="Arial"/>
                <a:ea typeface="Calibri"/>
                <a:cs typeface="Times New Roman"/>
              </a:rPr>
              <a:t>Start</a:t>
            </a:r>
            <a:r>
              <a:rPr lang="en-GB" sz="1000" dirty="0">
                <a:latin typeface="Arial"/>
                <a:ea typeface="Calibri"/>
                <a:cs typeface="Times New Roman"/>
              </a:rPr>
              <a:t>. In the </a:t>
            </a:r>
            <a:r>
              <a:rPr lang="en-GB" sz="1000" b="1" dirty="0">
                <a:latin typeface="Arial"/>
                <a:ea typeface="Calibri"/>
                <a:cs typeface="Times New Roman"/>
              </a:rPr>
              <a:t>Start</a:t>
            </a:r>
            <a:r>
              <a:rPr lang="en-GB" sz="1000" dirty="0">
                <a:latin typeface="Arial"/>
                <a:ea typeface="Calibri"/>
                <a:cs typeface="Times New Roman"/>
              </a:rPr>
              <a:t> menu, expand the </a:t>
            </a:r>
            <a:r>
              <a:rPr lang="en-GB" sz="1000" b="1" dirty="0">
                <a:latin typeface="Arial"/>
                <a:ea typeface="Calibri"/>
                <a:cs typeface="Times New Roman"/>
              </a:rPr>
              <a:t>Windows PowerShell</a:t>
            </a:r>
            <a:r>
              <a:rPr lang="en-GB" sz="1000" dirty="0">
                <a:latin typeface="Arial"/>
                <a:ea typeface="Calibri"/>
                <a:cs typeface="Times New Roman"/>
              </a:rPr>
              <a:t> folder. Right-click </a:t>
            </a:r>
            <a:r>
              <a:rPr lang="en-GB" sz="1000" b="1" dirty="0">
                <a:latin typeface="Arial"/>
                <a:ea typeface="Calibri"/>
                <a:cs typeface="Times New Roman"/>
              </a:rPr>
              <a:t>Windows PowerShell ISE</a:t>
            </a:r>
            <a:r>
              <a:rPr lang="en-GB" sz="1000" dirty="0">
                <a:latin typeface="Arial"/>
                <a:ea typeface="Calibri"/>
                <a:cs typeface="Times New Roman"/>
              </a:rPr>
              <a:t>, in the shortcut menu, click </a:t>
            </a:r>
            <a:r>
              <a:rPr lang="en-GB" sz="1000" b="1" dirty="0">
                <a:latin typeface="Arial"/>
                <a:ea typeface="Calibri"/>
                <a:cs typeface="Times New Roman"/>
              </a:rPr>
              <a:t>More</a:t>
            </a:r>
            <a:r>
              <a:rPr lang="en-GB" sz="1000" dirty="0">
                <a:latin typeface="Arial"/>
                <a:ea typeface="Calibri"/>
                <a:cs typeface="Times New Roman"/>
              </a:rPr>
              <a:t>, and then click </a:t>
            </a:r>
            <a:r>
              <a:rPr lang="en-GB" sz="1000" b="1" dirty="0">
                <a:latin typeface="Arial"/>
                <a:ea typeface="Calibri"/>
                <a:cs typeface="Times New Roman"/>
              </a:rPr>
              <a:t>Run as administrator</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You can find the files for this demonstration on </a:t>
            </a:r>
            <a:r>
              <a:rPr lang="en-GB" sz="1000" b="1" dirty="0">
                <a:latin typeface="Arial"/>
                <a:ea typeface="Calibri"/>
                <a:cs typeface="Times New Roman"/>
              </a:rPr>
              <a:t>LON-CL1</a:t>
            </a:r>
            <a:r>
              <a:rPr lang="en-GB" sz="1000" dirty="0">
                <a:latin typeface="Arial"/>
                <a:ea typeface="Calibri"/>
                <a:cs typeface="Times New Roman"/>
              </a:rPr>
              <a:t> in </a:t>
            </a:r>
            <a:r>
              <a:rPr lang="en-GB" sz="1000" b="1" dirty="0">
                <a:latin typeface="Arial"/>
                <a:ea typeface="Calibri"/>
                <a:cs typeface="Times New Roman"/>
              </a:rPr>
              <a:t>E:\Allfiles\Mod01\Democode\Lesson02</a:t>
            </a:r>
            <a:br>
              <a:rPr lang="en-GB" sz="1000" b="1" dirty="0">
                <a:latin typeface="Arial"/>
                <a:ea typeface="Calibri"/>
                <a:cs typeface="Times New Roman"/>
              </a:rPr>
            </a:br>
            <a:r>
              <a:rPr lang="en-GB" sz="1000" b="1" dirty="0">
                <a:latin typeface="Arial"/>
                <a:ea typeface="Calibri"/>
                <a:cs typeface="Times New Roman"/>
              </a:rPr>
              <a:t>\Demo01</a:t>
            </a:r>
            <a:r>
              <a:rPr lang="en-GB" sz="1000" dirty="0">
                <a:latin typeface="Arial"/>
                <a:ea typeface="Calibri"/>
                <a:cs typeface="Times New Roman"/>
              </a:rPr>
              <a:t>. Use Windows PowerShell ISE to open all the files in that folder. Each step in the demonstration instructions corresponds to one of the demonstration files. You should display the corresponding file when describing each demonstration step.</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a:t>
            </a:r>
            <a:r>
              <a:rPr lang="en-US" sz="1000" b="1" dirty="0">
                <a:effectLst/>
                <a:latin typeface="Arial"/>
                <a:ea typeface="Times New Roman"/>
                <a:cs typeface="Times New Roman"/>
              </a:rPr>
              <a:t>E:\Allfiles\Mod01\Democode\Lesson02\Demo01\Step-01.ps1</a:t>
            </a:r>
            <a:r>
              <a:rPr lang="en-US" sz="1000" dirty="0">
                <a:effectLst/>
                <a:latin typeface="Arial"/>
                <a:ea typeface="Times New Roman"/>
                <a:cs typeface="Times New Roman"/>
              </a:rPr>
              <a:t>. In the script file, remove any commands outside the function. Point out that only the function is included in the script file.</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Save the file in </a:t>
            </a:r>
            <a:r>
              <a:rPr lang="en-US" sz="1000" b="1" dirty="0">
                <a:effectLst/>
                <a:latin typeface="Arial"/>
                <a:ea typeface="Times New Roman"/>
                <a:cs typeface="Times New Roman"/>
              </a:rPr>
              <a:t>\Documents\</a:t>
            </a:r>
            <a:r>
              <a:rPr lang="en-US" sz="1000" b="1" dirty="0" err="1">
                <a:effectLst/>
                <a:latin typeface="Arial"/>
                <a:ea typeface="Times New Roman"/>
                <a:cs typeface="Times New Roman"/>
              </a:rPr>
              <a:t>WindowsPowerShell</a:t>
            </a:r>
            <a:r>
              <a:rPr lang="en-US" sz="1000" b="1" dirty="0">
                <a:effectLst/>
                <a:latin typeface="Arial"/>
                <a:ea typeface="Times New Roman"/>
                <a:cs typeface="Times New Roman"/>
              </a:rPr>
              <a:t>\Modules\</a:t>
            </a:r>
            <a:r>
              <a:rPr lang="en-US" sz="1000" b="1" dirty="0" err="1">
                <a:effectLst/>
                <a:latin typeface="Arial"/>
                <a:ea typeface="Times New Roman"/>
                <a:cs typeface="Times New Roman"/>
              </a:rPr>
              <a:t>DemoTools</a:t>
            </a:r>
            <a:r>
              <a:rPr lang="en-US" sz="1000" b="1" dirty="0">
                <a:effectLst/>
                <a:latin typeface="Arial"/>
                <a:ea typeface="Times New Roman"/>
                <a:cs typeface="Times New Roman"/>
              </a:rPr>
              <a:t>\DemoTools.psm1</a:t>
            </a:r>
            <a:r>
              <a:rPr lang="en-US" sz="1000" dirty="0">
                <a:effectLst/>
                <a:latin typeface="Arial"/>
                <a:ea typeface="Times New Roman"/>
                <a:cs typeface="Times New Roman"/>
              </a:rPr>
              <a:t>. Create the folder structure if necessary. </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19</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490824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r>
              <a:rPr lang="en-GB"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a:p>
            <a:endParaRPr lang="en-GB" sz="1000" dirty="0">
              <a:solidFill>
                <a:prstClr val="black"/>
              </a:solidFill>
              <a:latin typeface="Arial"/>
              <a:ea typeface="Times New Roman"/>
              <a:cs typeface="Segoe UI"/>
            </a:endParaRPr>
          </a:p>
          <a:p>
            <a:r>
              <a:rPr lang="en-GB" sz="1000" dirty="0">
                <a:solidFill>
                  <a:prstClr val="black"/>
                </a:solidFill>
                <a:latin typeface="Arial"/>
                <a:ea typeface="Times New Roman"/>
                <a:cs typeface="Segoe UI"/>
              </a:rPr>
              <a:t>Throughout the demos in this module, you will be asked to save changes to Windows PowerShell scripts. In case you are prompted to confirm whether the existing file should be replaced, click Yes.</a:t>
            </a:r>
            <a:endParaRPr lang="en-GB" dirty="0"/>
          </a:p>
        </p:txBody>
      </p:sp>
      <p:sp>
        <p:nvSpPr>
          <p:cNvPr id="4" name="Slide Number Placeholder 3"/>
          <p:cNvSpPr>
            <a:spLocks noGrp="1"/>
          </p:cNvSpPr>
          <p:nvPr>
            <p:ph type="sldNum" sz="quarter" idx="10"/>
          </p:nvPr>
        </p:nvSpPr>
        <p:spPr/>
        <p:txBody>
          <a:bodyPr/>
          <a:lstStyle/>
          <a:p>
            <a:fld id="{C5B582DA-91AD-4602-AD12-64B4E22C92A2}" type="slidenum">
              <a:rPr lang="en-GB" smtClean="0"/>
              <a:t>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652996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a:latin typeface="Arial"/>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20</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1136654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Times New Roman"/>
              </a:rPr>
              <a:t>Preparation Steps</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To complete this demonstration, the </a:t>
            </a:r>
            <a:r>
              <a:rPr lang="en-GB" sz="1000" b="1">
                <a:latin typeface="Arial"/>
                <a:ea typeface="Calibri"/>
                <a:cs typeface="Times New Roman"/>
              </a:rPr>
              <a:t>10962C-LON-CL1</a:t>
            </a:r>
            <a:r>
              <a:rPr lang="en-GB" sz="1000">
                <a:latin typeface="Arial"/>
                <a:ea typeface="Calibri"/>
                <a:cs typeface="Times New Roman"/>
              </a:rPr>
              <a:t>, </a:t>
            </a:r>
            <a:r>
              <a:rPr lang="en-GB" sz="1000" b="1">
                <a:latin typeface="Arial"/>
                <a:ea typeface="Calibri"/>
                <a:cs typeface="Times New Roman"/>
              </a:rPr>
              <a:t>10962C-LON-DC1</a:t>
            </a:r>
            <a:r>
              <a:rPr lang="en-GB" sz="1000">
                <a:latin typeface="Arial"/>
                <a:ea typeface="Calibri"/>
                <a:cs typeface="Times New Roman"/>
              </a:rPr>
              <a:t>, and </a:t>
            </a:r>
            <a:r>
              <a:rPr lang="en-GB" sz="1000" b="1">
                <a:latin typeface="Arial"/>
                <a:ea typeface="Calibri"/>
                <a:cs typeface="Times New Roman"/>
              </a:rPr>
              <a:t>10962C-LON-SVR1</a:t>
            </a:r>
            <a:r>
              <a:rPr lang="en-GB" sz="1000">
                <a:latin typeface="Arial"/>
                <a:ea typeface="Calibri"/>
                <a:cs typeface="Times New Roman"/>
              </a:rPr>
              <a:t> VMs must be started. You must be signed in to </a:t>
            </a:r>
            <a:r>
              <a:rPr lang="en-GB" sz="1000" b="1">
                <a:latin typeface="Arial"/>
                <a:ea typeface="Calibri"/>
                <a:cs typeface="Times New Roman"/>
              </a:rPr>
              <a:t>LON-CL1</a:t>
            </a:r>
            <a:r>
              <a:rPr lang="en-GB" sz="1000">
                <a:latin typeface="Arial"/>
                <a:ea typeface="Calibri"/>
                <a:cs typeface="Times New Roman"/>
              </a:rPr>
              <a:t> as </a:t>
            </a:r>
            <a:r>
              <a:rPr lang="en-GB" sz="1000" b="1">
                <a:latin typeface="Arial"/>
                <a:ea typeface="Calibri"/>
                <a:cs typeface="Times New Roman"/>
              </a:rPr>
              <a:t>ADATUM\Administrator</a:t>
            </a:r>
            <a:r>
              <a:rPr lang="en-GB" sz="1000">
                <a:latin typeface="Arial"/>
                <a:ea typeface="Calibri"/>
                <a:cs typeface="Times New Roman"/>
              </a:rPr>
              <a:t> with the password </a:t>
            </a:r>
            <a:r>
              <a:rPr lang="en-GB" sz="1000" b="1">
                <a:latin typeface="Arial"/>
                <a:ea typeface="Calibri"/>
                <a:cs typeface="Times New Roman"/>
              </a:rPr>
              <a:t>Pa55w.rd</a:t>
            </a:r>
            <a:r>
              <a:rPr lang="en-GB" sz="1000">
                <a:latin typeface="Arial"/>
                <a:ea typeface="Calibri"/>
                <a:cs typeface="Times New Roman"/>
              </a:rPr>
              <a:t>. Then, start Windows PowerShell ISE. Make sure that the </a:t>
            </a:r>
            <a:r>
              <a:rPr lang="en-GB" sz="1000" b="1">
                <a:latin typeface="Arial"/>
                <a:ea typeface="Calibri"/>
                <a:cs typeface="Times New Roman"/>
              </a:rPr>
              <a:t>Windows PowerShell ISE</a:t>
            </a:r>
            <a:r>
              <a:rPr lang="en-GB" sz="1000">
                <a:latin typeface="Arial"/>
                <a:ea typeface="Calibri"/>
                <a:cs typeface="Times New Roman"/>
              </a:rPr>
              <a:t> window title bar displays “Administrator”. If it does not, right-click the application icon on the taskbar, and then click </a:t>
            </a:r>
            <a:r>
              <a:rPr lang="en-GB" sz="1000" b="1">
                <a:latin typeface="Arial"/>
                <a:ea typeface="Calibri"/>
                <a:cs typeface="Times New Roman"/>
              </a:rPr>
              <a:t>Run ISE As Administrator</a:t>
            </a:r>
            <a:r>
              <a:rPr lang="en-GB" sz="1000">
                <a:latin typeface="Arial"/>
                <a:ea typeface="Calibri"/>
                <a:cs typeface="Times New Roman"/>
              </a:rPr>
              <a:t>.</a:t>
            </a:r>
            <a:r>
              <a:rPr lang="en-GB" sz="1000" b="1">
                <a:latin typeface="Arial"/>
                <a:ea typeface="Calibri"/>
                <a:cs typeface="Times New Roman"/>
              </a:rPr>
              <a:t> </a:t>
            </a:r>
            <a:r>
              <a:rPr lang="en-GB" sz="1000">
                <a:latin typeface="Arial"/>
                <a:ea typeface="Calibri"/>
                <a:cs typeface="Times New Roman"/>
              </a:rPr>
              <a:t>Close the original </a:t>
            </a:r>
            <a:r>
              <a:rPr lang="en-GB" sz="1000" b="1">
                <a:latin typeface="Arial"/>
                <a:ea typeface="Calibri"/>
                <a:cs typeface="Times New Roman"/>
              </a:rPr>
              <a:t>Windows PowerShell ISE</a:t>
            </a:r>
            <a:r>
              <a:rPr lang="en-GB" sz="1000">
                <a:latin typeface="Arial"/>
                <a:ea typeface="Calibri"/>
                <a:cs typeface="Times New Roman"/>
              </a:rPr>
              <a:t> window and use the new one.</a:t>
            </a:r>
          </a:p>
          <a:p>
            <a:pPr>
              <a:lnSpc>
                <a:spcPct val="115000"/>
              </a:lnSpc>
              <a:spcAft>
                <a:spcPts val="1000"/>
              </a:spcAft>
            </a:pPr>
            <a:r>
              <a:rPr lang="en-GB" sz="1000">
                <a:latin typeface="Arial"/>
                <a:ea typeface="Calibri"/>
                <a:cs typeface="Times New Roman"/>
              </a:rPr>
              <a:t>This demonstration assumes that you completed the previous demonstration, “Converting a script into a script module.”</a:t>
            </a:r>
          </a:p>
          <a:p>
            <a:pPr>
              <a:lnSpc>
                <a:spcPct val="115000"/>
              </a:lnSpc>
              <a:spcAft>
                <a:spcPts val="1000"/>
              </a:spcAft>
            </a:pPr>
            <a:r>
              <a:rPr lang="en-GB" sz="1000" b="1">
                <a:latin typeface="Arial"/>
                <a:ea typeface="Calibri"/>
                <a:cs typeface="Times New Roman"/>
              </a:rPr>
              <a:t>Demonstration Steps</a:t>
            </a:r>
            <a:endParaRPr lang="en-GB" sz="1000">
              <a:latin typeface="Arial"/>
              <a:ea typeface="Calibri"/>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Times New Roman"/>
              </a:rPr>
              <a:t>Open </a:t>
            </a:r>
            <a:r>
              <a:rPr lang="en-US" sz="1000" b="1">
                <a:effectLst/>
                <a:latin typeface="Arial"/>
                <a:ea typeface="Times New Roman"/>
                <a:cs typeface="Times New Roman"/>
              </a:rPr>
              <a:t>E:\Allfiles\Mod01\Democode\Lesson02\Demo02\Step-01.ps1</a:t>
            </a:r>
            <a:r>
              <a:rPr lang="en-US" sz="1000">
                <a:effectLst/>
                <a:latin typeface="Arial"/>
                <a:ea typeface="Times New Roman"/>
                <a:cs typeface="Times New Roman"/>
              </a:rPr>
              <a:t>.</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Times New Roman"/>
              </a:rPr>
              <a:t>Run the script.</a:t>
            </a:r>
            <a:endParaRPr lang="en-GB"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21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808286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22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3931323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panose="020B0604020202020204" pitchFamily="34" charset="0"/>
                <a:ea typeface="Calibri"/>
                <a:cs typeface="Arial" panose="020B0604020202020204" pitchFamily="34" charset="0"/>
              </a:rPr>
              <a:t>Preparation Steps</a:t>
            </a:r>
            <a:endParaRPr lang="en-GB" sz="1000" dirty="0">
              <a:latin typeface="Arial" panose="020B0604020202020204" pitchFamily="34" charset="0"/>
              <a:ea typeface="Calibri"/>
              <a:cs typeface="Arial" panose="020B0604020202020204" pitchFamily="34" charset="0"/>
            </a:endParaRPr>
          </a:p>
          <a:p>
            <a:r>
              <a:rPr lang="en-US" sz="1000" dirty="0">
                <a:latin typeface="Arial" panose="020B0604020202020204" pitchFamily="34" charset="0"/>
                <a:cs typeface="Arial" panose="020B0604020202020204" pitchFamily="34" charset="0"/>
              </a:rPr>
              <a:t>To complete this demonstration, the </a:t>
            </a:r>
            <a:r>
              <a:rPr lang="en-US" sz="1000" b="1" dirty="0">
                <a:latin typeface="Arial" panose="020B0604020202020204" pitchFamily="34" charset="0"/>
                <a:cs typeface="Arial" panose="020B0604020202020204" pitchFamily="34" charset="0"/>
              </a:rPr>
              <a:t>10962C-LON-CL1</a:t>
            </a:r>
            <a:r>
              <a:rPr lang="en-US" sz="10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10962C-LON-DC1</a:t>
            </a:r>
            <a:r>
              <a:rPr lang="en-US" sz="1000" dirty="0">
                <a:latin typeface="Arial" panose="020B0604020202020204" pitchFamily="34" charset="0"/>
                <a:cs typeface="Arial" panose="020B0604020202020204" pitchFamily="34" charset="0"/>
              </a:rPr>
              <a:t>, and </a:t>
            </a:r>
            <a:r>
              <a:rPr lang="en-US" sz="1000" b="1" dirty="0">
                <a:latin typeface="Arial" panose="020B0604020202020204" pitchFamily="34" charset="0"/>
                <a:cs typeface="Arial" panose="020B0604020202020204" pitchFamily="34" charset="0"/>
              </a:rPr>
              <a:t>10962C-LON-SVR1</a:t>
            </a:r>
            <a:r>
              <a:rPr lang="en-US" sz="1000" dirty="0">
                <a:latin typeface="Arial" panose="020B0604020202020204" pitchFamily="34" charset="0"/>
                <a:cs typeface="Arial" panose="020B0604020202020204" pitchFamily="34" charset="0"/>
              </a:rPr>
              <a:t> VMs must be started. You must be signed in to </a:t>
            </a:r>
            <a:r>
              <a:rPr lang="en-US" sz="1000" b="1" dirty="0">
                <a:latin typeface="Arial" panose="020B0604020202020204" pitchFamily="34" charset="0"/>
                <a:cs typeface="Arial" panose="020B0604020202020204" pitchFamily="34" charset="0"/>
              </a:rPr>
              <a:t>LON-CL1</a:t>
            </a:r>
            <a:r>
              <a:rPr lang="en-US" sz="1000" dirty="0">
                <a:latin typeface="Arial" panose="020B0604020202020204" pitchFamily="34" charset="0"/>
                <a:cs typeface="Arial" panose="020B0604020202020204" pitchFamily="34" charset="0"/>
              </a:rPr>
              <a:t> as </a:t>
            </a:r>
            <a:r>
              <a:rPr lang="en-US" sz="1000" b="1" dirty="0">
                <a:latin typeface="Arial" panose="020B0604020202020204" pitchFamily="34" charset="0"/>
                <a:cs typeface="Arial" panose="020B0604020202020204" pitchFamily="34" charset="0"/>
              </a:rPr>
              <a:t>ADATUM\Administrator</a:t>
            </a:r>
            <a:r>
              <a:rPr lang="en-US" sz="1000" dirty="0">
                <a:latin typeface="Arial" panose="020B0604020202020204" pitchFamily="34" charset="0"/>
                <a:cs typeface="Arial" panose="020B0604020202020204" pitchFamily="34" charset="0"/>
              </a:rPr>
              <a:t> with the password </a:t>
            </a:r>
            <a:r>
              <a:rPr lang="en-US" sz="1000" b="1" dirty="0">
                <a:latin typeface="Arial" panose="020B0604020202020204" pitchFamily="34" charset="0"/>
                <a:cs typeface="Arial" panose="020B0604020202020204" pitchFamily="34" charset="0"/>
              </a:rPr>
              <a:t>Pa55w.rd</a:t>
            </a:r>
            <a:r>
              <a:rPr lang="en-US" sz="1000" dirty="0">
                <a:latin typeface="Arial" panose="020B0604020202020204" pitchFamily="34" charset="0"/>
                <a:cs typeface="Arial" panose="020B0604020202020204" pitchFamily="34" charset="0"/>
              </a:rPr>
              <a:t>. Then, start Windows PowerShell ISE. Make sure that the </a:t>
            </a:r>
            <a:r>
              <a:rPr lang="en-US" sz="1000" b="1" dirty="0">
                <a:latin typeface="Arial" panose="020B0604020202020204" pitchFamily="34" charset="0"/>
                <a:cs typeface="Arial" panose="020B0604020202020204" pitchFamily="34" charset="0"/>
              </a:rPr>
              <a:t>Windows PowerShell ISE</a:t>
            </a:r>
            <a:r>
              <a:rPr lang="en-US" sz="1000" dirty="0">
                <a:latin typeface="Arial" panose="020B0604020202020204" pitchFamily="34" charset="0"/>
                <a:cs typeface="Arial" panose="020B0604020202020204" pitchFamily="34" charset="0"/>
              </a:rPr>
              <a:t> window title bar displays “Administrator”. If it does not, click in the </a:t>
            </a:r>
            <a:r>
              <a:rPr lang="en-US" sz="1000" b="1" dirty="0">
                <a:latin typeface="Arial" panose="020B0604020202020204" pitchFamily="34" charset="0"/>
                <a:cs typeface="Arial" panose="020B0604020202020204" pitchFamily="34" charset="0"/>
              </a:rPr>
              <a:t>10962C-LON-CL1</a:t>
            </a:r>
            <a:r>
              <a:rPr lang="en-US" sz="1000" dirty="0">
                <a:latin typeface="Arial" panose="020B0604020202020204" pitchFamily="34" charset="0"/>
                <a:cs typeface="Arial" panose="020B0604020202020204" pitchFamily="34" charset="0"/>
              </a:rPr>
              <a:t> virtual machine window, and click </a:t>
            </a:r>
            <a:r>
              <a:rPr lang="en-US" sz="1000" b="1" dirty="0">
                <a:latin typeface="Arial" panose="020B0604020202020204" pitchFamily="34" charset="0"/>
                <a:cs typeface="Arial" panose="020B0604020202020204" pitchFamily="34" charset="0"/>
              </a:rPr>
              <a:t>Start</a:t>
            </a:r>
            <a:r>
              <a:rPr lang="en-US" sz="1000" dirty="0">
                <a:latin typeface="Arial" panose="020B0604020202020204" pitchFamily="34" charset="0"/>
                <a:cs typeface="Arial" panose="020B0604020202020204" pitchFamily="34" charset="0"/>
              </a:rPr>
              <a:t>. In the </a:t>
            </a:r>
            <a:r>
              <a:rPr lang="en-US" sz="1000" b="1" dirty="0">
                <a:latin typeface="Arial" panose="020B0604020202020204" pitchFamily="34" charset="0"/>
                <a:cs typeface="Arial" panose="020B0604020202020204" pitchFamily="34" charset="0"/>
              </a:rPr>
              <a:t>Start</a:t>
            </a:r>
            <a:r>
              <a:rPr lang="en-US" sz="1000" dirty="0">
                <a:latin typeface="Arial" panose="020B0604020202020204" pitchFamily="34" charset="0"/>
                <a:cs typeface="Arial" panose="020B0604020202020204" pitchFamily="34" charset="0"/>
              </a:rPr>
              <a:t> menu, expand the </a:t>
            </a:r>
            <a:r>
              <a:rPr lang="en-US" sz="1000" b="1" dirty="0">
                <a:latin typeface="Arial" panose="020B0604020202020204" pitchFamily="34" charset="0"/>
                <a:cs typeface="Arial" panose="020B0604020202020204" pitchFamily="34" charset="0"/>
              </a:rPr>
              <a:t>Windows PowerShell</a:t>
            </a:r>
            <a:r>
              <a:rPr lang="en-US" sz="1000" dirty="0">
                <a:latin typeface="Arial" panose="020B0604020202020204" pitchFamily="34" charset="0"/>
                <a:cs typeface="Arial" panose="020B0604020202020204" pitchFamily="34" charset="0"/>
              </a:rPr>
              <a:t> folder. Right-click </a:t>
            </a:r>
            <a:r>
              <a:rPr lang="en-US" sz="1000" b="1" dirty="0">
                <a:latin typeface="Arial" panose="020B0604020202020204" pitchFamily="34" charset="0"/>
                <a:cs typeface="Arial" panose="020B0604020202020204" pitchFamily="34" charset="0"/>
              </a:rPr>
              <a:t>Windows PowerShell ISE</a:t>
            </a:r>
            <a:r>
              <a:rPr lang="en-US" sz="1000" dirty="0">
                <a:latin typeface="Arial" panose="020B0604020202020204" pitchFamily="34" charset="0"/>
                <a:cs typeface="Arial" panose="020B0604020202020204" pitchFamily="34" charset="0"/>
              </a:rPr>
              <a:t>, in the shortcut menu, click </a:t>
            </a:r>
            <a:r>
              <a:rPr lang="en-US" sz="1000" b="1" dirty="0">
                <a:latin typeface="Arial" panose="020B0604020202020204" pitchFamily="34" charset="0"/>
                <a:cs typeface="Arial" panose="020B0604020202020204" pitchFamily="34" charset="0"/>
              </a:rPr>
              <a:t>More</a:t>
            </a:r>
            <a:r>
              <a:rPr lang="en-US" sz="1000" dirty="0">
                <a:latin typeface="Arial" panose="020B0604020202020204" pitchFamily="34" charset="0"/>
                <a:cs typeface="Arial" panose="020B0604020202020204" pitchFamily="34" charset="0"/>
              </a:rPr>
              <a:t>, and then click </a:t>
            </a:r>
            <a:r>
              <a:rPr lang="en-US" sz="1000" b="1" dirty="0">
                <a:latin typeface="Arial" panose="020B0604020202020204" pitchFamily="34" charset="0"/>
                <a:cs typeface="Arial" panose="020B0604020202020204" pitchFamily="34" charset="0"/>
              </a:rPr>
              <a:t>Run as administrator</a:t>
            </a:r>
            <a:r>
              <a:rPr lang="en-US" sz="1000" dirty="0">
                <a:latin typeface="Arial" panose="020B0604020202020204" pitchFamily="34" charset="0"/>
                <a:cs typeface="Arial" panose="020B0604020202020204" pitchFamily="34" charset="0"/>
              </a:rPr>
              <a:t>.</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You can find the files for this demonstration on </a:t>
            </a:r>
            <a:r>
              <a:rPr lang="en-US" sz="1000" b="1" dirty="0">
                <a:latin typeface="Arial" panose="020B0604020202020204" pitchFamily="34" charset="0"/>
                <a:cs typeface="Arial" panose="020B0604020202020204" pitchFamily="34" charset="0"/>
              </a:rPr>
              <a:t>LON-CL1</a:t>
            </a:r>
            <a:r>
              <a:rPr lang="en-US" sz="1000" dirty="0">
                <a:latin typeface="Arial" panose="020B0604020202020204" pitchFamily="34" charset="0"/>
                <a:cs typeface="Arial" panose="020B0604020202020204" pitchFamily="34" charset="0"/>
              </a:rPr>
              <a:t> in </a:t>
            </a:r>
            <a:r>
              <a:rPr lang="en-US" sz="1000" b="1" dirty="0">
                <a:latin typeface="Arial" panose="020B0604020202020204" pitchFamily="34" charset="0"/>
                <a:cs typeface="Arial" panose="020B0604020202020204" pitchFamily="34" charset="0"/>
              </a:rPr>
              <a:t>E:\Allfiles\Mod01\Democode\Lesson02</a:t>
            </a:r>
            <a:br>
              <a:rPr lang="en-US" sz="1000" b="1" dirty="0">
                <a:latin typeface="Arial" panose="020B0604020202020204" pitchFamily="34" charset="0"/>
                <a:cs typeface="Arial" panose="020B0604020202020204" pitchFamily="34" charset="0"/>
              </a:rPr>
            </a:br>
            <a:r>
              <a:rPr lang="en-US" sz="1000" b="1" dirty="0">
                <a:latin typeface="Arial" panose="020B0604020202020204" pitchFamily="34" charset="0"/>
                <a:cs typeface="Arial" panose="020B0604020202020204" pitchFamily="34" charset="0"/>
              </a:rPr>
              <a:t>\Demo03</a:t>
            </a:r>
            <a:r>
              <a:rPr lang="en-US" sz="1000" dirty="0">
                <a:latin typeface="Arial" panose="020B0604020202020204" pitchFamily="34" charset="0"/>
                <a:cs typeface="Arial" panose="020B0604020202020204" pitchFamily="34" charset="0"/>
              </a:rPr>
              <a:t>. Use Windows PowerShell ISE to open all the files in that folder. Each step in the demonstration instructions corresponds to one of the demonstration files. You should display the corresponding file when describing each demonstration step.</a:t>
            </a:r>
          </a:p>
          <a:p>
            <a:endParaRPr lang="en-GB" sz="1000" dirty="0">
              <a:latin typeface="Arial" panose="020B0604020202020204" pitchFamily="34" charset="0"/>
              <a:ea typeface="Calibri"/>
              <a:cs typeface="Arial" panose="020B0604020202020204" pitchFamily="34" charset="0"/>
            </a:endParaRPr>
          </a:p>
          <a:p>
            <a:pPr>
              <a:lnSpc>
                <a:spcPct val="115000"/>
              </a:lnSpc>
              <a:spcAft>
                <a:spcPts val="1000"/>
              </a:spcAft>
            </a:pPr>
            <a:r>
              <a:rPr lang="en-GB" sz="1000" b="1" dirty="0">
                <a:latin typeface="Arial" panose="020B0604020202020204" pitchFamily="34" charset="0"/>
                <a:ea typeface="Calibri"/>
                <a:cs typeface="Arial" panose="020B0604020202020204" pitchFamily="34" charset="0"/>
              </a:rPr>
              <a:t>Demonstration Steps</a:t>
            </a:r>
            <a:endParaRPr lang="en-GB" sz="1000" dirty="0">
              <a:latin typeface="Arial" panose="020B0604020202020204" pitchFamily="34" charset="0"/>
              <a:ea typeface="Calibri"/>
              <a:cs typeface="Arial" panose="020B0604020202020204" pitchFamily="34"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Open </a:t>
            </a:r>
            <a:r>
              <a:rPr lang="en-US" sz="1000" b="1" dirty="0">
                <a:latin typeface="Arial" panose="020B0604020202020204" pitchFamily="34" charset="0"/>
                <a:cs typeface="Arial" panose="020B0604020202020204" pitchFamily="34" charset="0"/>
              </a:rPr>
              <a:t>E:\Allfiles\Mod01\Democode\Lesson02\Demo03\Step-01.ps1</a:t>
            </a:r>
            <a:r>
              <a:rPr lang="en-US" sz="1000" dirty="0">
                <a:latin typeface="Arial" panose="020B0604020202020204" pitchFamily="34" charset="0"/>
                <a:cs typeface="Arial" panose="020B0604020202020204" pitchFamily="34" charset="0"/>
              </a:rPr>
              <a:t>, and then run the script.</a:t>
            </a: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In the script, note the use of </a:t>
            </a:r>
            <a:r>
              <a:rPr lang="en-US" sz="1000" b="1" dirty="0">
                <a:latin typeface="Arial" panose="020B0604020202020204" pitchFamily="34" charset="0"/>
                <a:cs typeface="Arial" panose="020B0604020202020204" pitchFamily="34" charset="0"/>
              </a:rPr>
              <a:t>Write-Verbose</a:t>
            </a:r>
            <a:r>
              <a:rPr lang="en-US" sz="1000" dirty="0">
                <a:latin typeface="Arial" panose="020B0604020202020204" pitchFamily="34" charset="0"/>
                <a:cs typeface="Arial" panose="020B0604020202020204" pitchFamily="34" charset="0"/>
              </a:rPr>
              <a:t>. Double quotation marks (“ ”) are used around the verbose message because the </a:t>
            </a:r>
            <a:r>
              <a:rPr lang="en-US" sz="1000" i="1" dirty="0">
                <a:latin typeface="Arial" panose="020B0604020202020204" pitchFamily="34" charset="0"/>
                <a:cs typeface="Arial" panose="020B0604020202020204" pitchFamily="34" charset="0"/>
              </a:rPr>
              <a:t>$ComputerName</a:t>
            </a:r>
            <a:r>
              <a:rPr lang="en-US" sz="1000" dirty="0">
                <a:latin typeface="Arial" panose="020B0604020202020204" pitchFamily="34" charset="0"/>
                <a:cs typeface="Arial" panose="020B0604020202020204" pitchFamily="34" charset="0"/>
              </a:rPr>
              <a:t> variable is included in the message. The shell will replace the variable with its contents in the final output. </a:t>
            </a: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Save the file as </a:t>
            </a:r>
            <a:r>
              <a:rPr lang="en-US" sz="1000" b="1" dirty="0">
                <a:latin typeface="Arial" panose="020B0604020202020204" pitchFamily="34" charset="0"/>
                <a:cs typeface="Arial" panose="020B0604020202020204" pitchFamily="34" charset="0"/>
              </a:rPr>
              <a:t>\Documents\</a:t>
            </a:r>
            <a:r>
              <a:rPr lang="en-US" sz="1000" b="1" dirty="0" err="1">
                <a:latin typeface="Arial" panose="020B0604020202020204" pitchFamily="34" charset="0"/>
                <a:cs typeface="Arial" panose="020B0604020202020204" pitchFamily="34" charset="0"/>
              </a:rPr>
              <a:t>WindowsPowerShell</a:t>
            </a:r>
            <a:r>
              <a:rPr lang="en-US" sz="1000" b="1" dirty="0">
                <a:latin typeface="Arial" panose="020B0604020202020204" pitchFamily="34" charset="0"/>
                <a:cs typeface="Arial" panose="020B0604020202020204" pitchFamily="34" charset="0"/>
              </a:rPr>
              <a:t>\Modules\</a:t>
            </a:r>
            <a:r>
              <a:rPr lang="en-US" sz="1000" b="1" dirty="0" err="1">
                <a:latin typeface="Arial" panose="020B0604020202020204" pitchFamily="34" charset="0"/>
                <a:cs typeface="Arial" panose="020B0604020202020204" pitchFamily="34" charset="0"/>
              </a:rPr>
              <a:t>DemoTools</a:t>
            </a:r>
            <a:r>
              <a:rPr lang="en-US" sz="1000" b="1" dirty="0">
                <a:latin typeface="Arial" panose="020B0604020202020204" pitchFamily="34" charset="0"/>
                <a:cs typeface="Arial" panose="020B0604020202020204" pitchFamily="34" charset="0"/>
              </a:rPr>
              <a:t>\DemoTools.psm1</a:t>
            </a:r>
            <a:r>
              <a:rPr lang="en-US" sz="1000" dirty="0">
                <a:latin typeface="Arial" panose="020B0604020202020204" pitchFamily="34" charset="0"/>
                <a:cs typeface="Arial" panose="020B0604020202020204" pitchFamily="34" charset="0"/>
              </a:rPr>
              <a:t>, replacing the existing file.</a:t>
            </a: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In Windows PowerShell ISE, run the following command: </a:t>
            </a:r>
          </a:p>
          <a:p>
            <a:pPr lvl="1">
              <a:lnSpc>
                <a:spcPct val="115000"/>
              </a:lnSpc>
              <a:spcAft>
                <a:spcPts val="995"/>
              </a:spcAft>
            </a:pPr>
            <a:r>
              <a:rPr lang="en-US" sz="1000" dirty="0">
                <a:latin typeface="Arial" panose="020B0604020202020204" pitchFamily="34" charset="0"/>
                <a:cs typeface="Arial" panose="020B0604020202020204" pitchFamily="34" charset="0"/>
              </a:rPr>
              <a:t>Import-Module –Name </a:t>
            </a:r>
            <a:r>
              <a:rPr lang="en-US" sz="1000" dirty="0" err="1">
                <a:latin typeface="Arial" panose="020B0604020202020204" pitchFamily="34" charset="0"/>
                <a:cs typeface="Arial" panose="020B0604020202020204" pitchFamily="34" charset="0"/>
              </a:rPr>
              <a:t>DemoTools</a:t>
            </a:r>
            <a:r>
              <a:rPr lang="en-US" sz="1000" dirty="0">
                <a:latin typeface="Arial" panose="020B0604020202020204" pitchFamily="34" charset="0"/>
                <a:cs typeface="Arial" panose="020B0604020202020204" pitchFamily="34" charset="0"/>
              </a:rPr>
              <a:t> –Force</a:t>
            </a: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In the same </a:t>
            </a:r>
            <a:r>
              <a:rPr lang="en-US" sz="1000" b="1" dirty="0">
                <a:latin typeface="Arial" panose="020B0604020202020204" pitchFamily="34" charset="0"/>
                <a:cs typeface="Arial" panose="020B0604020202020204" pitchFamily="34" charset="0"/>
              </a:rPr>
              <a:t>Windows PowerShell ISE</a:t>
            </a:r>
            <a:r>
              <a:rPr lang="en-US" sz="1000" dirty="0">
                <a:latin typeface="Arial" panose="020B0604020202020204" pitchFamily="34" charset="0"/>
                <a:cs typeface="Arial" panose="020B0604020202020204" pitchFamily="34" charset="0"/>
              </a:rPr>
              <a:t> window, open </a:t>
            </a:r>
            <a:r>
              <a:rPr lang="en-US" sz="1000" b="1" dirty="0">
                <a:latin typeface="Arial" panose="020B0604020202020204" pitchFamily="34" charset="0"/>
                <a:cs typeface="Arial" panose="020B0604020202020204" pitchFamily="34" charset="0"/>
              </a:rPr>
              <a:t>E:\Allfiles\Mod01\Democode\Lesson02</a:t>
            </a:r>
            <a:br>
              <a:rPr lang="en-US" sz="1000" b="1" dirty="0">
                <a:latin typeface="Arial" panose="020B0604020202020204" pitchFamily="34" charset="0"/>
                <a:cs typeface="Arial" panose="020B0604020202020204" pitchFamily="34" charset="0"/>
              </a:rPr>
            </a:br>
            <a:r>
              <a:rPr lang="en-US" sz="1000" b="1" dirty="0">
                <a:latin typeface="Arial" panose="020B0604020202020204" pitchFamily="34" charset="0"/>
                <a:cs typeface="Arial" panose="020B0604020202020204" pitchFamily="34" charset="0"/>
              </a:rPr>
              <a:t>\Demo03\Step-02.ps1</a:t>
            </a:r>
            <a:r>
              <a:rPr lang="en-US" sz="1000" dirty="0">
                <a:latin typeface="Arial" panose="020B0604020202020204" pitchFamily="34" charset="0"/>
                <a:cs typeface="Arial" panose="020B0604020202020204" pitchFamily="34" charset="0"/>
              </a:rPr>
              <a:t>, and then run the script. Point out that you can easily suppress or show verbose output by omitting or including the </a:t>
            </a:r>
            <a:r>
              <a:rPr lang="en-US" sz="1000" i="1" dirty="0">
                <a:latin typeface="Arial" panose="020B0604020202020204" pitchFamily="34" charset="0"/>
                <a:cs typeface="Arial" panose="020B0604020202020204" pitchFamily="34" charset="0"/>
              </a:rPr>
              <a:t>–Verbose</a:t>
            </a:r>
            <a:r>
              <a:rPr lang="en-US" sz="1000" dirty="0">
                <a:latin typeface="Arial" panose="020B0604020202020204" pitchFamily="34" charset="0"/>
                <a:cs typeface="Arial" panose="020B0604020202020204" pitchFamily="34" charset="0"/>
              </a:rPr>
              <a:t> parameter.</a:t>
            </a:r>
            <a:endParaRPr lang="en-GB" sz="1000" dirty="0">
              <a:latin typeface="Arial" panose="020B0604020202020204" pitchFamily="34" charset="0"/>
              <a:ea typeface="Times New Roman"/>
              <a:cs typeface="Arial" panose="020B0604020202020204" pitchFamily="34" charset="0"/>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23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1900133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a:latin typeface="Arial"/>
                <a:ea typeface="Calibri"/>
                <a:cs typeface="Times New Roman"/>
              </a:rPr>
              <a:t>Students will find example answers on the </a:t>
            </a:r>
            <a:r>
              <a:rPr lang="en-GB" sz="1000" b="1">
                <a:latin typeface="Arial"/>
                <a:ea typeface="Calibri"/>
                <a:cs typeface="Times New Roman"/>
              </a:rPr>
              <a:t>LON-CL1</a:t>
            </a:r>
            <a:r>
              <a:rPr lang="en-GB" sz="1000">
                <a:latin typeface="Arial"/>
                <a:ea typeface="Calibri"/>
                <a:cs typeface="Times New Roman"/>
              </a:rPr>
              <a:t> computer in </a:t>
            </a:r>
            <a:r>
              <a:rPr lang="en-GB" sz="1000" b="1">
                <a:latin typeface="Arial"/>
                <a:ea typeface="Calibri"/>
                <a:cs typeface="Times New Roman"/>
              </a:rPr>
              <a:t>E:\Allfiles\Mod01\Labfiles</a:t>
            </a:r>
            <a:r>
              <a:rPr lang="en-GB" sz="1000">
                <a:latin typeface="Arial"/>
                <a:ea typeface="Calibri"/>
                <a:cs typeface="Times New Roman"/>
              </a:rPr>
              <a:t>.</a:t>
            </a:r>
          </a:p>
          <a:p>
            <a:pPr>
              <a:lnSpc>
                <a:spcPct val="115000"/>
              </a:lnSpc>
              <a:spcAft>
                <a:spcPts val="1000"/>
              </a:spcAft>
            </a:pPr>
            <a:r>
              <a:rPr lang="en-GB" sz="1000" b="1">
                <a:latin typeface="Arial"/>
                <a:ea typeface="Calibri"/>
                <a:cs typeface="Times New Roman"/>
              </a:rPr>
              <a:t>Exercise 1: Creating a script module</a:t>
            </a:r>
          </a:p>
          <a:p>
            <a:pPr>
              <a:lnSpc>
                <a:spcPct val="115000"/>
              </a:lnSpc>
              <a:spcAft>
                <a:spcPts val="1000"/>
              </a:spcAft>
            </a:pPr>
            <a:r>
              <a:rPr lang="en-GB" sz="1000">
                <a:latin typeface="Arial"/>
                <a:ea typeface="Calibri"/>
                <a:cs typeface="Times New Roman"/>
              </a:rPr>
              <a:t>In this exercise, you will convert an existing script into a script module.</a:t>
            </a:r>
          </a:p>
          <a:p>
            <a:pPr>
              <a:lnSpc>
                <a:spcPct val="115000"/>
              </a:lnSpc>
              <a:spcAft>
                <a:spcPts val="1000"/>
              </a:spcAft>
            </a:pPr>
            <a:r>
              <a:rPr lang="en-GB" sz="1000" b="1">
                <a:latin typeface="Arial"/>
                <a:ea typeface="Times New Roman"/>
                <a:cs typeface="Mangal"/>
              </a:rPr>
              <a:t>Instructor Note:</a:t>
            </a:r>
            <a:r>
              <a:rPr lang="en-GB" sz="1000">
                <a:latin typeface="Arial"/>
                <a:ea typeface="Times New Roman"/>
                <a:cs typeface="Mangal"/>
              </a:rPr>
              <a:t> This exercise includes four tasks. Students should not spend more than five minutes per task.</a:t>
            </a:r>
            <a:endParaRPr lang="en-GB" sz="1000">
              <a:latin typeface="Arial"/>
              <a:ea typeface="Calibri"/>
              <a:cs typeface="Times New Roman"/>
            </a:endParaRPr>
          </a:p>
          <a:p>
            <a:pPr>
              <a:lnSpc>
                <a:spcPct val="115000"/>
              </a:lnSpc>
              <a:spcAft>
                <a:spcPts val="1000"/>
              </a:spcAft>
            </a:pPr>
            <a:r>
              <a:rPr lang="en-GB" sz="1000">
                <a:solidFill>
                  <a:srgbClr val="000000"/>
                </a:solidFill>
                <a:latin typeface="Arial"/>
                <a:ea typeface="Times New Roman"/>
                <a:cs typeface="Mangal"/>
              </a:rPr>
              <a:t>Several additional minutes are provided for you to introduce the lab and to review student questions at the end of the lab.</a:t>
            </a:r>
            <a:endParaRPr lang="en-GB" sz="1000">
              <a:latin typeface="Arial"/>
              <a:ea typeface="Calibri"/>
              <a:cs typeface="Times New Roman"/>
            </a:endParaRPr>
          </a:p>
          <a:p>
            <a:pPr>
              <a:lnSpc>
                <a:spcPct val="115000"/>
              </a:lnSpc>
              <a:spcAft>
                <a:spcPts val="1000"/>
              </a:spcAft>
            </a:pPr>
            <a:r>
              <a:rPr lang="en-GB" sz="1000">
                <a:solidFill>
                  <a:srgbClr val="000000"/>
                </a:solidFill>
                <a:latin typeface="Arial"/>
                <a:ea typeface="Times New Roman"/>
                <a:cs typeface="Mangal"/>
              </a:rPr>
              <a:t>Monitor students’ progress. You might want to use a clock or a timer to keep track of the lab time and to inform students when they should be moving on to the next task. Students who are not ready to move on might want to review the example solution for their current task so that they can move on to the next task and complete the lab.</a:t>
            </a:r>
            <a:endParaRPr lang="en-GB"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24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1027830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a:p>
        </p:txBody>
      </p:sp>
      <p:sp>
        <p:nvSpPr>
          <p:cNvPr id="4" name="Slide Number Placeholder 3"/>
          <p:cNvSpPr>
            <a:spLocks noGrp="1"/>
          </p:cNvSpPr>
          <p:nvPr>
            <p:ph type="sldNum" sz="quarter" idx="10"/>
          </p:nvPr>
        </p:nvSpPr>
        <p:spPr/>
        <p:txBody>
          <a:bodyPr/>
          <a:lstStyle/>
          <a:p>
            <a:fld id="{C5B582DA-91AD-4602-AD12-64B4E22C92A2}" type="slidenum">
              <a:rPr lang="en-GB" smtClean="0"/>
              <a:t>25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3146730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a:latin typeface="Arial"/>
                <a:ea typeface="Calibri"/>
                <a:cs typeface="Times New Roman"/>
              </a:rPr>
              <a:t>Question</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What are the advantages of a script module over a regular script?</a:t>
            </a:r>
          </a:p>
          <a:p>
            <a:pPr>
              <a:lnSpc>
                <a:spcPct val="115000"/>
              </a:lnSpc>
              <a:spcAft>
                <a:spcPts val="1000"/>
              </a:spcAft>
            </a:pPr>
            <a:r>
              <a:rPr lang="en-GB" sz="1000" b="1">
                <a:latin typeface="Arial"/>
                <a:ea typeface="Calibri"/>
                <a:cs typeface="Times New Roman"/>
              </a:rPr>
              <a:t>Answer</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There are several advantages:</a:t>
            </a:r>
          </a:p>
          <a:p>
            <a:pPr marL="342900" lvl="0" indent="-342900">
              <a:lnSpc>
                <a:spcPct val="115000"/>
              </a:lnSpc>
              <a:spcAft>
                <a:spcPts val="995"/>
              </a:spcAft>
              <a:buFont typeface="Symbol"/>
              <a:buChar char=""/>
            </a:pPr>
            <a:r>
              <a:rPr lang="en-US" sz="1000">
                <a:solidFill>
                  <a:srgbClr val="000000"/>
                </a:solidFill>
                <a:effectLst/>
                <a:latin typeface="Arial"/>
                <a:ea typeface="Times New Roman"/>
                <a:cs typeface="Times New Roman"/>
              </a:rPr>
              <a:t>When script modules are saved in the correct location, the shell can discover commands in a script module, helping users find those commands more easily.</a:t>
            </a:r>
            <a:endParaRPr lang="en-GB" sz="1000">
              <a:effectLst/>
              <a:latin typeface="Arial"/>
              <a:ea typeface="Times New Roman"/>
              <a:cs typeface="Times New Roman"/>
            </a:endParaRPr>
          </a:p>
          <a:p>
            <a:pPr marL="342900" lvl="0" indent="-342900">
              <a:lnSpc>
                <a:spcPct val="115000"/>
              </a:lnSpc>
              <a:spcAft>
                <a:spcPts val="995"/>
              </a:spcAft>
              <a:buFont typeface="Symbol"/>
              <a:buChar char=""/>
            </a:pPr>
            <a:r>
              <a:rPr lang="en-US" sz="1000">
                <a:solidFill>
                  <a:srgbClr val="000000"/>
                </a:solidFill>
                <a:effectLst/>
                <a:latin typeface="Arial"/>
                <a:ea typeface="Times New Roman"/>
                <a:cs typeface="Times New Roman"/>
              </a:rPr>
              <a:t>Script modules can contain multiple commands that load and unload as a single unit.</a:t>
            </a:r>
            <a:endParaRPr lang="en-GB" sz="1000">
              <a:effectLst/>
              <a:latin typeface="Arial"/>
              <a:ea typeface="Times New Roman"/>
              <a:cs typeface="Times New Roman"/>
            </a:endParaRPr>
          </a:p>
          <a:p>
            <a:pPr marL="342900" lvl="0" indent="-342900">
              <a:lnSpc>
                <a:spcPct val="115000"/>
              </a:lnSpc>
              <a:spcAft>
                <a:spcPts val="995"/>
              </a:spcAft>
              <a:buFont typeface="Symbol"/>
              <a:buChar char=""/>
            </a:pPr>
            <a:r>
              <a:rPr lang="en-US" sz="1000">
                <a:solidFill>
                  <a:srgbClr val="000000"/>
                </a:solidFill>
                <a:effectLst/>
                <a:latin typeface="Arial"/>
                <a:ea typeface="Times New Roman"/>
                <a:cs typeface="Times New Roman"/>
              </a:rPr>
              <a:t>Script modules can distribute to other users by copying the script module file.</a:t>
            </a:r>
            <a:endParaRPr lang="en-GB" sz="1000">
              <a:effectLst/>
              <a:latin typeface="Arial"/>
              <a:ea typeface="Times New Roman"/>
              <a:cs typeface="Times New Roman"/>
            </a:endParaRPr>
          </a:p>
          <a:p>
            <a:pPr marL="342900" lvl="0" indent="-342900">
              <a:lnSpc>
                <a:spcPct val="115000"/>
              </a:lnSpc>
              <a:spcAft>
                <a:spcPts val="995"/>
              </a:spcAft>
              <a:buFont typeface="Symbol"/>
              <a:buChar char=""/>
            </a:pPr>
            <a:r>
              <a:rPr lang="en-US" sz="1000">
                <a:solidFill>
                  <a:srgbClr val="000000"/>
                </a:solidFill>
                <a:effectLst/>
                <a:latin typeface="Arial"/>
                <a:ea typeface="Times New Roman"/>
                <a:cs typeface="Times New Roman"/>
              </a:rPr>
              <a:t>No special syntax is necessary to run the commands that are in a script module; they work exactly like native shell cmdlets.</a:t>
            </a:r>
            <a:endParaRPr lang="en-GB"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26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40206295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27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1976969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28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4196544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29</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3172251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You will already have noticed that this is a long module. It is intended to occupy the entire first day of class. This module provides a concise overview of Windows PowerShell scripting and tool-making skills so that later modules can focus on how to use those skills to complete real-world tasks. </a:t>
            </a:r>
          </a:p>
          <a:p>
            <a:pPr>
              <a:lnSpc>
                <a:spcPct val="115000"/>
              </a:lnSpc>
              <a:spcAft>
                <a:spcPts val="1000"/>
              </a:spcAft>
            </a:pPr>
            <a:r>
              <a:rPr lang="en-GB" sz="1000" dirty="0">
                <a:latin typeface="Arial"/>
                <a:ea typeface="Calibri"/>
                <a:cs typeface="Times New Roman"/>
              </a:rPr>
              <a:t>You should plan appropriate breaks and lunchtime for your students. In a usual delivery, lunchtime should be at approximately 12:15 PM, immediately after completing Lab C.</a:t>
            </a:r>
          </a:p>
          <a:p>
            <a:pPr>
              <a:lnSpc>
                <a:spcPct val="115000"/>
              </a:lnSpc>
              <a:spcAft>
                <a:spcPts val="1000"/>
              </a:spcAft>
            </a:pPr>
            <a:r>
              <a:rPr lang="en-GB" sz="1000" dirty="0">
                <a:latin typeface="Arial"/>
                <a:ea typeface="Calibri"/>
                <a:cs typeface="Times New Roman"/>
              </a:rPr>
              <a:t>This module introduces several concepts that can be confusing, and even intimidating, for students without prior programming or scripting experience. Pay additional attention to students during lab time so that you can monitor their progress and identify any problems they might have. The labs in this module deliberately direct students through a process of discovery to reinforce key skills. Students who have challenges with these labs or cannot complete them will have challenges throughout the rest of this course.</a:t>
            </a:r>
          </a:p>
          <a:p>
            <a:pPr>
              <a:lnSpc>
                <a:spcPct val="115000"/>
              </a:lnSpc>
              <a:spcAft>
                <a:spcPts val="1000"/>
              </a:spcAft>
            </a:pPr>
            <a:r>
              <a:rPr lang="en-GB" sz="1000" dirty="0">
                <a:solidFill>
                  <a:srgbClr val="000000"/>
                </a:solidFill>
                <a:latin typeface="Arial"/>
                <a:ea typeface="Calibri"/>
                <a:cs typeface="Times New Roman"/>
              </a:rPr>
              <a:t>The material is presented in discrete chunks, enabling instructors to take breaks at appropriate times, but the material has to be in a single module to avoid inter-module dependencies. We acknowledge that this module is long, but its purpose is to teach several key principles in a single logical sequence by using many practical exercises to reinforce new skills. This module could be broken into several modules if we were teaching this, and only this, material over five days; however, we are including lots of intermediate material in a short span of time so that the material can move on to address production-related tasks. This approach makes this material much more interdependent.</a:t>
            </a:r>
            <a:endParaRPr lang="en-GB"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Demonstration preparation</a:t>
            </a:r>
            <a:endParaRPr lang="en-GB" sz="1000" b="1" dirty="0">
              <a:effectLst/>
              <a:latin typeface="Arial"/>
              <a:ea typeface="Times New Roman"/>
              <a:cs typeface="Segoe UI"/>
            </a:endParaRPr>
          </a:p>
          <a:p>
            <a:pPr>
              <a:lnSpc>
                <a:spcPct val="115000"/>
              </a:lnSpc>
              <a:spcAft>
                <a:spcPts val="1000"/>
              </a:spcAft>
            </a:pPr>
            <a:r>
              <a:rPr lang="en-GB" sz="1000" dirty="0">
                <a:latin typeface="Arial"/>
                <a:ea typeface="Calibri"/>
                <a:cs typeface="Times New Roman"/>
              </a:rPr>
              <a:t>E</a:t>
            </a:r>
            <a:r>
              <a:rPr lang="ga-IE" sz="1000" dirty="0">
                <a:latin typeface="Arial"/>
                <a:ea typeface="Calibri"/>
                <a:cs typeface="Times New Roman"/>
              </a:rPr>
              <a:t>ach </a:t>
            </a:r>
            <a:r>
              <a:rPr lang="en-GB" sz="1000" dirty="0">
                <a:latin typeface="Arial"/>
                <a:ea typeface="Calibri"/>
                <a:cs typeface="Times New Roman"/>
              </a:rPr>
              <a:t>l</a:t>
            </a:r>
            <a:r>
              <a:rPr lang="ga-IE" sz="1000" dirty="0">
                <a:latin typeface="Arial"/>
                <a:ea typeface="Calibri"/>
                <a:cs typeface="Times New Roman"/>
              </a:rPr>
              <a:t>esson in this module</a:t>
            </a:r>
            <a:r>
              <a:rPr lang="en-GB" sz="1000" dirty="0">
                <a:latin typeface="Arial"/>
                <a:ea typeface="Calibri"/>
                <a:cs typeface="Times New Roman"/>
              </a:rPr>
              <a:t> has demonstrations</a:t>
            </a:r>
            <a:r>
              <a:rPr lang="ga-IE" sz="1000" dirty="0">
                <a:latin typeface="Arial"/>
                <a:ea typeface="Calibri"/>
                <a:cs typeface="Times New Roman"/>
              </a:rPr>
              <a:t>. To prepare for them</a:t>
            </a:r>
            <a:r>
              <a:rPr lang="en-GB" sz="1000" dirty="0">
                <a:latin typeface="Arial"/>
                <a:ea typeface="Calibri"/>
                <a:cs typeface="Times New Roman"/>
              </a:rPr>
              <a:t>, </a:t>
            </a:r>
            <a:r>
              <a:rPr lang="ga-IE" sz="1000" dirty="0">
                <a:latin typeface="Arial"/>
                <a:ea typeface="Calibri"/>
                <a:cs typeface="Times New Roman"/>
              </a:rPr>
              <a:t>you </a:t>
            </a:r>
            <a:r>
              <a:rPr lang="en-GB" sz="1000" dirty="0">
                <a:latin typeface="Arial"/>
                <a:ea typeface="Calibri"/>
                <a:cs typeface="Times New Roman"/>
              </a:rPr>
              <a:t>must:</a:t>
            </a:r>
          </a:p>
          <a:p>
            <a:pPr marL="342900" lvl="0" indent="-342900">
              <a:lnSpc>
                <a:spcPct val="115000"/>
              </a:lnSpc>
              <a:spcAft>
                <a:spcPts val="995"/>
              </a:spcAft>
              <a:buFont typeface="+mj-lt"/>
              <a:buAutoNum type="arabicPeriod"/>
            </a:pPr>
            <a:r>
              <a:rPr lang="ga-IE" sz="1000" dirty="0">
                <a:effectLst/>
                <a:latin typeface="Arial"/>
                <a:ea typeface="Times New Roman"/>
                <a:cs typeface="Times New Roman"/>
              </a:rPr>
              <a:t>Start the </a:t>
            </a:r>
            <a:r>
              <a:rPr lang="en-US" sz="1000" b="1" dirty="0">
                <a:effectLst/>
                <a:latin typeface="Arial"/>
                <a:ea typeface="Times New Roman"/>
                <a:cs typeface="Times New Roman"/>
              </a:rPr>
              <a:t>10962C-LON-DC1</a:t>
            </a:r>
            <a:r>
              <a:rPr lang="ga-IE" sz="1000" dirty="0">
                <a:effectLst/>
                <a:latin typeface="Arial"/>
                <a:ea typeface="Times New Roman"/>
                <a:cs typeface="Times New Roman"/>
              </a:rPr>
              <a:t> virtual machine</a:t>
            </a:r>
            <a:r>
              <a:rPr lang="en-US" sz="1000" dirty="0">
                <a:effectLst/>
                <a:latin typeface="Arial"/>
                <a:ea typeface="Times New Roman"/>
                <a:cs typeface="Times New Roman"/>
              </a:rPr>
              <a:t> (VM).</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b="1" dirty="0">
                <a:effectLst/>
                <a:latin typeface="Arial"/>
                <a:ea typeface="Times New Roman"/>
                <a:cs typeface="Times New Roman"/>
              </a:rPr>
              <a:t>10962C-LON-SVR1</a:t>
            </a:r>
            <a:r>
              <a:rPr lang="en-US" sz="1000" dirty="0">
                <a:effectLst/>
                <a:latin typeface="Arial"/>
                <a:ea typeface="Times New Roman"/>
                <a:cs typeface="Times New Roman"/>
              </a:rPr>
              <a:t> VM.</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ga-IE" sz="1000" dirty="0">
                <a:effectLst/>
                <a:latin typeface="Arial"/>
                <a:ea typeface="Times New Roman"/>
                <a:cs typeface="Times New Roman"/>
              </a:rPr>
              <a:t>Start and </a:t>
            </a:r>
            <a:r>
              <a:rPr lang="en-US" sz="1000" dirty="0">
                <a:effectLst/>
                <a:latin typeface="Arial"/>
                <a:ea typeface="Times New Roman"/>
                <a:cs typeface="Times New Roman"/>
              </a:rPr>
              <a:t>sign in</a:t>
            </a:r>
            <a:r>
              <a:rPr lang="ga-IE" sz="1000" dirty="0">
                <a:effectLst/>
                <a:latin typeface="Arial"/>
                <a:ea typeface="Times New Roman"/>
                <a:cs typeface="Times New Roman"/>
              </a:rPr>
              <a:t> to the </a:t>
            </a:r>
            <a:r>
              <a:rPr lang="en-US" sz="1000" b="1" dirty="0">
                <a:effectLst/>
                <a:latin typeface="Arial"/>
                <a:ea typeface="Times New Roman"/>
                <a:cs typeface="Times New Roman"/>
              </a:rPr>
              <a:t>10962C-LON-CL1</a:t>
            </a:r>
            <a:r>
              <a:rPr lang="en-US" sz="1000" dirty="0">
                <a:effectLst/>
                <a:latin typeface="Arial"/>
                <a:ea typeface="Times New Roman"/>
                <a:cs typeface="Times New Roman"/>
              </a:rPr>
              <a:t> </a:t>
            </a:r>
            <a:r>
              <a:rPr lang="ga-IE" sz="1000" dirty="0">
                <a:effectLst/>
                <a:latin typeface="Arial"/>
                <a:ea typeface="Times New Roman"/>
                <a:cs typeface="Times New Roman"/>
              </a:rPr>
              <a:t>VM </a:t>
            </a:r>
            <a:r>
              <a:rPr lang="en-US" sz="1000" dirty="0">
                <a:effectLst/>
                <a:latin typeface="Arial"/>
                <a:ea typeface="Times New Roman"/>
                <a:cs typeface="Times New Roman"/>
              </a:rPr>
              <a:t>as </a:t>
            </a:r>
            <a:r>
              <a:rPr lang="en-US" sz="1000" b="1" dirty="0" err="1">
                <a:effectLst/>
                <a:latin typeface="Arial"/>
                <a:ea typeface="Times New Roman"/>
                <a:cs typeface="Times New Roman"/>
              </a:rPr>
              <a:t>Adatum</a:t>
            </a:r>
            <a:r>
              <a:rPr lang="en-US" sz="1000" b="1" dirty="0">
                <a:effectLst/>
                <a:latin typeface="Arial"/>
                <a:ea typeface="Times New Roman"/>
                <a:cs typeface="Times New Roman"/>
              </a:rPr>
              <a:t>\Administrator</a:t>
            </a:r>
            <a:r>
              <a:rPr lang="en-US" sz="1000" dirty="0">
                <a:effectLst/>
                <a:latin typeface="Arial"/>
                <a:ea typeface="Times New Roman"/>
                <a:cs typeface="Times New Roman"/>
              </a:rPr>
              <a:t> with the </a:t>
            </a:r>
            <a:r>
              <a:rPr lang="ga-IE" sz="1000" dirty="0">
                <a:effectLst/>
                <a:latin typeface="Arial"/>
                <a:ea typeface="Times New Roman"/>
                <a:cs typeface="Times New Roman"/>
              </a:rPr>
              <a:t>password </a:t>
            </a:r>
            <a:r>
              <a:rPr lang="en-US" sz="1000" b="1" dirty="0">
                <a:effectLst/>
                <a:latin typeface="Arial"/>
                <a:ea typeface="Times New Roman"/>
                <a:cs typeface="Times New Roman"/>
              </a:rPr>
              <a:t>Pa55w.rd</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ga-IE" sz="1000" dirty="0">
                <a:effectLst/>
                <a:latin typeface="Arial"/>
                <a:ea typeface="Times New Roman"/>
                <a:cs typeface="Times New Roman"/>
              </a:rPr>
              <a:t>(Start and </a:t>
            </a:r>
            <a:r>
              <a:rPr lang="en-US" sz="1000" dirty="0">
                <a:effectLst/>
                <a:latin typeface="Arial"/>
                <a:ea typeface="Times New Roman"/>
                <a:cs typeface="Times New Roman"/>
              </a:rPr>
              <a:t>sign in </a:t>
            </a:r>
            <a:r>
              <a:rPr lang="ga-IE" sz="1000" dirty="0">
                <a:effectLst/>
                <a:latin typeface="Arial"/>
                <a:ea typeface="Times New Roman"/>
                <a:cs typeface="Times New Roman"/>
              </a:rPr>
              <a:t>to the </a:t>
            </a:r>
            <a:r>
              <a:rPr lang="en-US" sz="1000" b="1" dirty="0">
                <a:effectLst/>
                <a:latin typeface="Arial"/>
                <a:ea typeface="Times New Roman"/>
                <a:cs typeface="Times New Roman"/>
              </a:rPr>
              <a:t>10962C-LON-DC1</a:t>
            </a:r>
            <a:r>
              <a:rPr lang="en-US" sz="1000" dirty="0">
                <a:effectLst/>
                <a:latin typeface="Arial"/>
                <a:ea typeface="Times New Roman"/>
                <a:cs typeface="Times New Roman"/>
              </a:rPr>
              <a:t> VM </a:t>
            </a:r>
            <a:r>
              <a:rPr lang="ga-IE" sz="1000" dirty="0">
                <a:effectLst/>
                <a:latin typeface="Arial"/>
                <a:ea typeface="Times New Roman"/>
                <a:cs typeface="Times New Roman"/>
              </a:rPr>
              <a:t>before </a:t>
            </a:r>
            <a:r>
              <a:rPr lang="en-US" sz="1000" dirty="0">
                <a:effectLst/>
                <a:latin typeface="Arial"/>
                <a:ea typeface="Times New Roman"/>
                <a:cs typeface="Times New Roman"/>
              </a:rPr>
              <a:t>signing in </a:t>
            </a:r>
            <a:r>
              <a:rPr lang="ga-IE" sz="1000" dirty="0">
                <a:effectLst/>
                <a:latin typeface="Arial"/>
                <a:ea typeface="Times New Roman"/>
                <a:cs typeface="Times New Roman"/>
              </a:rPr>
              <a:t>to the </a:t>
            </a:r>
            <a:br>
              <a:rPr lang="en-US" sz="1000" dirty="0">
                <a:effectLst/>
                <a:latin typeface="Arial"/>
                <a:ea typeface="Times New Roman"/>
                <a:cs typeface="Times New Roman"/>
              </a:rPr>
            </a:br>
            <a:r>
              <a:rPr lang="en-US" sz="1000" b="1" dirty="0">
                <a:effectLst/>
                <a:latin typeface="Arial"/>
                <a:ea typeface="Times New Roman"/>
                <a:cs typeface="Times New Roman"/>
              </a:rPr>
              <a:t>10962C-LON-CL1</a:t>
            </a:r>
            <a:r>
              <a:rPr lang="en-US" sz="1000" dirty="0">
                <a:effectLst/>
                <a:latin typeface="Arial"/>
                <a:ea typeface="Times New Roman"/>
                <a:cs typeface="Times New Roman"/>
              </a:rPr>
              <a:t> </a:t>
            </a:r>
            <a:r>
              <a:rPr lang="ga-IE" sz="1000" dirty="0">
                <a:effectLst/>
                <a:latin typeface="Arial"/>
                <a:ea typeface="Times New Roman"/>
                <a:cs typeface="Times New Roman"/>
              </a:rPr>
              <a:t>VM</a:t>
            </a:r>
            <a:r>
              <a:rPr lang="en-US" sz="1000" dirty="0">
                <a:effectLst/>
                <a:latin typeface="Arial"/>
                <a:ea typeface="Times New Roman"/>
                <a:cs typeface="Times New Roman"/>
              </a:rPr>
              <a:t>.</a:t>
            </a:r>
            <a:r>
              <a:rPr lang="ga-IE" sz="1000" dirty="0">
                <a:effectLst/>
                <a:latin typeface="Arial"/>
                <a:ea typeface="Times New Roman"/>
                <a:cs typeface="Times New Roman"/>
              </a:rPr>
              <a:t>)</a:t>
            </a:r>
            <a:endParaRPr lang="en-GB" sz="1000" dirty="0">
              <a:effectLst/>
              <a:latin typeface="Arial"/>
              <a:ea typeface="Times New Roman"/>
              <a:cs typeface="Times New Roman"/>
            </a:endParaRPr>
          </a:p>
          <a:p>
            <a:pPr>
              <a:lnSpc>
                <a:spcPct val="115000"/>
              </a:lnSpc>
              <a:spcAft>
                <a:spcPts val="1000"/>
              </a:spcAft>
            </a:pPr>
            <a:r>
              <a:rPr lang="en-GB" sz="1000" dirty="0">
                <a:latin typeface="Arial"/>
                <a:ea typeface="Calibri"/>
                <a:cs typeface="Times New Roman"/>
              </a:rPr>
              <a:t>Perform the demonstrations</a:t>
            </a:r>
            <a:r>
              <a:rPr lang="ga-IE" sz="1000" dirty="0">
                <a:latin typeface="Arial"/>
                <a:ea typeface="Calibri"/>
                <a:cs typeface="Times New Roman"/>
              </a:rPr>
              <a:t> on the </a:t>
            </a:r>
            <a:r>
              <a:rPr lang="en-GB" sz="1000" b="1" dirty="0">
                <a:latin typeface="Arial"/>
                <a:ea typeface="Calibri"/>
                <a:cs typeface="Times New Roman"/>
              </a:rPr>
              <a:t>10962C-LON-CL1</a:t>
            </a:r>
            <a:r>
              <a:rPr lang="en-GB" sz="1000" dirty="0">
                <a:latin typeface="Arial"/>
                <a:ea typeface="Calibri"/>
                <a:cs typeface="Times New Roman"/>
              </a:rPr>
              <a:t> </a:t>
            </a:r>
            <a:r>
              <a:rPr lang="ga-IE" sz="1000" dirty="0">
                <a:latin typeface="Arial"/>
                <a:ea typeface="Calibri"/>
                <a:cs typeface="Times New Roman"/>
              </a:rPr>
              <a:t>VM in the </a:t>
            </a:r>
            <a:r>
              <a:rPr lang="en-GB" sz="1000" b="1" dirty="0">
                <a:latin typeface="Arial"/>
                <a:ea typeface="Calibri"/>
                <a:cs typeface="Times New Roman"/>
              </a:rPr>
              <a:t>Windows PowerShell</a:t>
            </a:r>
            <a:r>
              <a:rPr lang="ga-IE" sz="1000" dirty="0">
                <a:latin typeface="Arial"/>
                <a:ea typeface="Calibri"/>
                <a:cs typeface="Times New Roman"/>
              </a:rPr>
              <a:t> console or the Windows PowerShell </a:t>
            </a:r>
            <a:r>
              <a:rPr lang="en-GB" sz="1000" dirty="0">
                <a:latin typeface="Arial"/>
                <a:ea typeface="Calibri"/>
                <a:cs typeface="Times New Roman"/>
              </a:rPr>
              <a:t>Integrated Scripting Environment (</a:t>
            </a:r>
            <a:r>
              <a:rPr lang="ga-IE" sz="1000" dirty="0">
                <a:latin typeface="Arial"/>
                <a:ea typeface="Calibri"/>
                <a:cs typeface="Times New Roman"/>
              </a:rPr>
              <a:t>ISE</a:t>
            </a:r>
            <a:r>
              <a:rPr lang="en-GB" sz="1000" dirty="0">
                <a:latin typeface="Arial"/>
                <a:ea typeface="Calibri"/>
                <a:cs typeface="Times New Roman"/>
              </a:rPr>
              <a:t>)</a:t>
            </a:r>
            <a:r>
              <a:rPr lang="ga-IE" sz="1000" dirty="0">
                <a:latin typeface="Arial"/>
                <a:ea typeface="Calibri"/>
                <a:cs typeface="Times New Roman"/>
              </a:rPr>
              <a:t>. </a:t>
            </a:r>
            <a:r>
              <a:rPr lang="en-GB" sz="1000" dirty="0">
                <a:latin typeface="Arial"/>
                <a:ea typeface="Calibri"/>
                <a:cs typeface="Times New Roman"/>
              </a:rPr>
              <a:t>S</a:t>
            </a:r>
            <a:r>
              <a:rPr lang="ga-IE" sz="1000" dirty="0">
                <a:latin typeface="Arial"/>
                <a:ea typeface="Calibri"/>
                <a:cs typeface="Times New Roman"/>
              </a:rPr>
              <a:t>ome </a:t>
            </a:r>
            <a:r>
              <a:rPr lang="en-GB" sz="1000" dirty="0">
                <a:latin typeface="Arial"/>
                <a:ea typeface="Calibri"/>
                <a:cs typeface="Times New Roman"/>
              </a:rPr>
              <a:t>demonstrations might specify</a:t>
            </a:r>
            <a:r>
              <a:rPr lang="ga-IE" sz="1000" dirty="0">
                <a:latin typeface="Arial"/>
                <a:ea typeface="Calibri"/>
                <a:cs typeface="Times New Roman"/>
              </a:rPr>
              <a:t> which one to use.</a:t>
            </a:r>
            <a:endParaRPr lang="en-GB"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endParaRPr lang="en-GB" sz="1000">
              <a:latin typeface="Arial"/>
            </a:endParaRPr>
          </a:p>
        </p:txBody>
      </p:sp>
    </p:spTree>
    <p:extLst>
      <p:ext uri="{BB962C8B-B14F-4D97-AF65-F5344CB8AC3E}">
        <p14:creationId xmlns:p14="http://schemas.microsoft.com/office/powerpoint/2010/main" val="21269571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a:latin typeface="Arial"/>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30</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1816754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31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463764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To complete this demonstration, the </a:t>
            </a:r>
            <a:r>
              <a:rPr lang="en-GB" sz="1000" b="1" dirty="0">
                <a:latin typeface="Arial"/>
                <a:ea typeface="Calibri"/>
                <a:cs typeface="Times New Roman"/>
              </a:rPr>
              <a:t>10962C-LON-CL1</a:t>
            </a:r>
            <a:r>
              <a:rPr lang="en-GB" sz="1000" dirty="0">
                <a:latin typeface="Arial"/>
                <a:ea typeface="Calibri"/>
                <a:cs typeface="Times New Roman"/>
              </a:rPr>
              <a:t>, </a:t>
            </a:r>
            <a:r>
              <a:rPr lang="en-GB" sz="1000" b="1" dirty="0">
                <a:latin typeface="Arial"/>
                <a:ea typeface="Calibri"/>
                <a:cs typeface="Times New Roman"/>
              </a:rPr>
              <a:t>10962C-LON-DC1</a:t>
            </a:r>
            <a:r>
              <a:rPr lang="en-GB" sz="1000" dirty="0">
                <a:latin typeface="Arial"/>
                <a:ea typeface="Calibri"/>
                <a:cs typeface="Times New Roman"/>
              </a:rPr>
              <a:t>, and </a:t>
            </a:r>
            <a:r>
              <a:rPr lang="en-GB" sz="1000" b="1" dirty="0">
                <a:latin typeface="Arial"/>
                <a:ea typeface="Calibri"/>
                <a:cs typeface="Times New Roman"/>
              </a:rPr>
              <a:t>10962C-LON-SVR1</a:t>
            </a:r>
            <a:r>
              <a:rPr lang="en-GB" sz="1000" dirty="0">
                <a:latin typeface="Arial"/>
                <a:ea typeface="Calibri"/>
                <a:cs typeface="Times New Roman"/>
              </a:rPr>
              <a:t> VMs must be started. You must be signed in to </a:t>
            </a:r>
            <a:r>
              <a:rPr lang="en-GB" sz="1000" b="1" dirty="0">
                <a:latin typeface="Arial"/>
                <a:ea typeface="Calibri"/>
                <a:cs typeface="Times New Roman"/>
              </a:rPr>
              <a:t>LON-CL1</a:t>
            </a:r>
            <a:r>
              <a:rPr lang="en-GB" sz="1000" dirty="0">
                <a:latin typeface="Arial"/>
                <a:ea typeface="Calibri"/>
                <a:cs typeface="Times New Roman"/>
              </a:rPr>
              <a:t> as </a:t>
            </a:r>
            <a:r>
              <a:rPr lang="en-GB" sz="1000" b="1" dirty="0">
                <a:latin typeface="Arial"/>
                <a:ea typeface="Calibri"/>
                <a:cs typeface="Times New Roman"/>
              </a:rPr>
              <a:t>ADATUM\Administrator</a:t>
            </a:r>
            <a:r>
              <a:rPr lang="en-GB" sz="1000" dirty="0">
                <a:latin typeface="Arial"/>
                <a:ea typeface="Calibri"/>
                <a:cs typeface="Times New Roman"/>
              </a:rPr>
              <a:t> with the password </a:t>
            </a:r>
            <a:r>
              <a:rPr lang="en-GB" sz="1000" b="1" dirty="0">
                <a:latin typeface="Arial"/>
                <a:ea typeface="Calibri"/>
                <a:cs typeface="Times New Roman"/>
              </a:rPr>
              <a:t>Pa55w.rd</a:t>
            </a:r>
            <a:r>
              <a:rPr lang="en-GB" sz="1000" dirty="0">
                <a:latin typeface="Arial"/>
                <a:ea typeface="Calibri"/>
                <a:cs typeface="Times New Roman"/>
              </a:rPr>
              <a:t>. Then, start Windows PowerShell ISE. Make sure that the </a:t>
            </a:r>
            <a:r>
              <a:rPr lang="en-GB" sz="1000" b="1" dirty="0">
                <a:latin typeface="Arial"/>
                <a:ea typeface="Calibri"/>
                <a:cs typeface="Times New Roman"/>
              </a:rPr>
              <a:t>Windows PowerShell ISE</a:t>
            </a:r>
            <a:r>
              <a:rPr lang="en-GB" sz="1000" dirty="0">
                <a:latin typeface="Arial"/>
                <a:ea typeface="Calibri"/>
                <a:cs typeface="Times New Roman"/>
              </a:rPr>
              <a:t> window title bar displays “Administrator”. If it does not, click in the </a:t>
            </a:r>
            <a:r>
              <a:rPr lang="en-GB" sz="1000" b="1" dirty="0">
                <a:latin typeface="Arial"/>
                <a:ea typeface="Calibri"/>
                <a:cs typeface="Times New Roman"/>
              </a:rPr>
              <a:t>10962C-LON-CL1</a:t>
            </a:r>
            <a:r>
              <a:rPr lang="en-GB" sz="1000" dirty="0">
                <a:latin typeface="Arial"/>
                <a:ea typeface="Calibri"/>
                <a:cs typeface="Times New Roman"/>
              </a:rPr>
              <a:t> virtual machine window, and click </a:t>
            </a:r>
            <a:r>
              <a:rPr lang="en-GB" sz="1000" b="1" dirty="0">
                <a:latin typeface="Arial"/>
                <a:ea typeface="Calibri"/>
                <a:cs typeface="Times New Roman"/>
              </a:rPr>
              <a:t>Start</a:t>
            </a:r>
            <a:r>
              <a:rPr lang="en-GB" sz="1000" dirty="0">
                <a:latin typeface="Arial"/>
                <a:ea typeface="Calibri"/>
                <a:cs typeface="Times New Roman"/>
              </a:rPr>
              <a:t>. In the </a:t>
            </a:r>
            <a:r>
              <a:rPr lang="en-GB" sz="1000" b="1" dirty="0">
                <a:latin typeface="Arial"/>
                <a:ea typeface="Calibri"/>
                <a:cs typeface="Times New Roman"/>
              </a:rPr>
              <a:t>Start</a:t>
            </a:r>
            <a:r>
              <a:rPr lang="en-GB" sz="1000" dirty="0">
                <a:latin typeface="Arial"/>
                <a:ea typeface="Calibri"/>
                <a:cs typeface="Times New Roman"/>
              </a:rPr>
              <a:t> menu, expand the </a:t>
            </a:r>
            <a:r>
              <a:rPr lang="en-GB" sz="1000" b="1" dirty="0">
                <a:latin typeface="Arial"/>
                <a:ea typeface="Calibri"/>
                <a:cs typeface="Times New Roman"/>
              </a:rPr>
              <a:t>Windows PowerShell</a:t>
            </a:r>
            <a:r>
              <a:rPr lang="en-GB" sz="1000" dirty="0">
                <a:latin typeface="Arial"/>
                <a:ea typeface="Calibri"/>
                <a:cs typeface="Times New Roman"/>
              </a:rPr>
              <a:t> folder. Right-click </a:t>
            </a:r>
            <a:r>
              <a:rPr lang="en-GB" sz="1000" b="1" dirty="0">
                <a:latin typeface="Arial"/>
                <a:ea typeface="Calibri"/>
                <a:cs typeface="Times New Roman"/>
              </a:rPr>
              <a:t>Windows PowerShell ISE</a:t>
            </a:r>
            <a:r>
              <a:rPr lang="en-GB" sz="1000" dirty="0">
                <a:latin typeface="Arial"/>
                <a:ea typeface="Calibri"/>
                <a:cs typeface="Times New Roman"/>
              </a:rPr>
              <a:t>, in the shortcut menu, click </a:t>
            </a:r>
            <a:r>
              <a:rPr lang="en-GB" sz="1000" b="1" dirty="0">
                <a:latin typeface="Arial"/>
                <a:ea typeface="Calibri"/>
                <a:cs typeface="Times New Roman"/>
              </a:rPr>
              <a:t>More</a:t>
            </a:r>
            <a:r>
              <a:rPr lang="en-GB" sz="1000" dirty="0">
                <a:latin typeface="Arial"/>
                <a:ea typeface="Calibri"/>
                <a:cs typeface="Times New Roman"/>
              </a:rPr>
              <a:t>, and then click </a:t>
            </a:r>
            <a:r>
              <a:rPr lang="en-GB" sz="1000" b="1" dirty="0">
                <a:latin typeface="Arial"/>
                <a:ea typeface="Calibri"/>
                <a:cs typeface="Times New Roman"/>
              </a:rPr>
              <a:t>Run as administrator</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You can find the files for this demonstration on </a:t>
            </a:r>
            <a:r>
              <a:rPr lang="en-GB" sz="1000" b="1" dirty="0">
                <a:latin typeface="Arial"/>
                <a:ea typeface="Calibri"/>
                <a:cs typeface="Times New Roman"/>
              </a:rPr>
              <a:t>LON-CL1</a:t>
            </a:r>
            <a:r>
              <a:rPr lang="en-GB" sz="1000" dirty="0">
                <a:latin typeface="Arial"/>
                <a:ea typeface="Calibri"/>
                <a:cs typeface="Times New Roman"/>
              </a:rPr>
              <a:t> in </a:t>
            </a:r>
            <a:r>
              <a:rPr lang="en-GB" sz="1000" b="1" dirty="0">
                <a:latin typeface="Arial"/>
                <a:ea typeface="Calibri"/>
                <a:cs typeface="Times New Roman"/>
              </a:rPr>
              <a:t>E:\Allfiles\Mod01\Democode\Lesson03</a:t>
            </a:r>
            <a:br>
              <a:rPr lang="en-GB" sz="1000" b="1" dirty="0">
                <a:latin typeface="Arial"/>
                <a:ea typeface="Calibri"/>
                <a:cs typeface="Times New Roman"/>
              </a:rPr>
            </a:br>
            <a:r>
              <a:rPr lang="en-GB" sz="1000" b="1" dirty="0">
                <a:latin typeface="Arial"/>
                <a:ea typeface="Calibri"/>
                <a:cs typeface="Times New Roman"/>
              </a:rPr>
              <a:t>\Demo01</a:t>
            </a:r>
            <a:r>
              <a:rPr lang="en-GB" sz="1000" dirty="0">
                <a:latin typeface="Arial"/>
                <a:ea typeface="Calibri"/>
                <a:cs typeface="Times New Roman"/>
              </a:rPr>
              <a:t>. Use Windows PowerShell ISE to open all the files in that folder. Each step in the demonstration instructions corresponds to one of the demonstration files. You should display the corresponding file when describing each demonstration step.</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a:t>
            </a:r>
            <a:r>
              <a:rPr lang="en-US" sz="1000" b="1" dirty="0">
                <a:effectLst/>
                <a:latin typeface="Arial"/>
                <a:ea typeface="Times New Roman"/>
                <a:cs typeface="Times New Roman"/>
              </a:rPr>
              <a:t>E:\Allfiles\Mod01\Democode\Lesson03\Demo01\Step-01.ps1</a:t>
            </a:r>
            <a:r>
              <a:rPr lang="en-US" sz="1000" dirty="0">
                <a:effectLst/>
                <a:latin typeface="Arial"/>
                <a:ea typeface="Times New Roman"/>
                <a:cs typeface="Times New Roman"/>
              </a:rPr>
              <a:t>. Review the current script module. Point out that the script module has a single parameter, </a:t>
            </a:r>
            <a:r>
              <a:rPr lang="en-US" sz="1000" b="1" dirty="0">
                <a:effectLst/>
                <a:latin typeface="Arial"/>
                <a:ea typeface="Times New Roman"/>
                <a:cs typeface="Times New Roman"/>
              </a:rPr>
              <a:t>-ComputerName</a:t>
            </a:r>
            <a:r>
              <a:rPr lang="en-US" sz="1000" dirty="0">
                <a:effectLst/>
                <a:latin typeface="Arial"/>
                <a:ea typeface="Times New Roman"/>
                <a:cs typeface="Times New Roman"/>
              </a:rPr>
              <a:t>. An extra line is added where the parameter attributes will be put.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a:t>
            </a:r>
            <a:r>
              <a:rPr lang="en-US" sz="1000" b="1" dirty="0">
                <a:effectLst/>
                <a:latin typeface="Arial"/>
                <a:ea typeface="Times New Roman"/>
                <a:cs typeface="Times New Roman"/>
              </a:rPr>
              <a:t>E:\Allfiles\Mod01\Democode\Lesson03\Demo01\Step-02.ps1. </a:t>
            </a:r>
            <a:r>
              <a:rPr lang="en-US" sz="1000" dirty="0">
                <a:effectLst/>
                <a:latin typeface="Arial"/>
                <a:ea typeface="Times New Roman"/>
                <a:cs typeface="Times New Roman"/>
              </a:rPr>
              <a:t>Point out that the </a:t>
            </a:r>
            <a:r>
              <a:rPr lang="en-US" sz="1000" i="1" dirty="0">
                <a:effectLst/>
                <a:latin typeface="Arial"/>
                <a:ea typeface="Times New Roman"/>
                <a:cs typeface="Times New Roman"/>
              </a:rPr>
              <a:t>–ComputerName</a:t>
            </a:r>
            <a:r>
              <a:rPr lang="en-US" sz="1000" dirty="0">
                <a:effectLst/>
                <a:latin typeface="Arial"/>
                <a:ea typeface="Times New Roman"/>
                <a:cs typeface="Times New Roman"/>
              </a:rPr>
              <a:t> parameter has been defined as mandatory. The </a:t>
            </a:r>
            <a:r>
              <a:rPr lang="en-US" sz="1000" b="1" dirty="0">
                <a:effectLst/>
                <a:latin typeface="Arial"/>
                <a:ea typeface="Times New Roman"/>
                <a:cs typeface="Times New Roman"/>
              </a:rPr>
              <a:t>[Parameter()]</a:t>
            </a:r>
            <a:r>
              <a:rPr lang="en-US" sz="1000" dirty="0">
                <a:effectLst/>
                <a:latin typeface="Arial"/>
                <a:ea typeface="Times New Roman"/>
                <a:cs typeface="Times New Roman"/>
              </a:rPr>
              <a:t> attribute is usually added first.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a:t>
            </a:r>
            <a:r>
              <a:rPr lang="en-US" sz="1000" b="1" dirty="0">
                <a:effectLst/>
                <a:latin typeface="Arial"/>
                <a:ea typeface="Times New Roman"/>
                <a:cs typeface="Times New Roman"/>
              </a:rPr>
              <a:t>E:\Allfiles\Mod01\Democode\Lesson03\Demo01\Step-03.ps1</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Point out the Help message added to the parameter. Remember that the Help message usually shows only when the user asks for it, when the shell is prompting the user for a value. The Help message should usually be a short, one-line description. You can provide more extensive documentation elsewhere, which will be covered later in this module.</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a:t>
            </a:r>
            <a:r>
              <a:rPr lang="en-US" sz="1000" b="1" dirty="0">
                <a:effectLst/>
                <a:latin typeface="Arial"/>
                <a:ea typeface="Times New Roman"/>
                <a:cs typeface="Times New Roman"/>
              </a:rPr>
              <a:t>E:\Allfiles\Mod01\Democode\Lesson03\Demo01\Step-04.ps1</a:t>
            </a:r>
            <a:r>
              <a:rPr lang="en-US" sz="1000" dirty="0">
                <a:effectLst/>
                <a:latin typeface="Arial"/>
                <a:ea typeface="Times New Roman"/>
                <a:cs typeface="Times New Roman"/>
              </a:rPr>
              <a:t>. Point out the </a:t>
            </a:r>
            <a:r>
              <a:rPr lang="en-US" sz="1000" i="1" dirty="0">
                <a:effectLst/>
                <a:latin typeface="Arial"/>
                <a:ea typeface="Times New Roman"/>
                <a:cs typeface="Times New Roman"/>
              </a:rPr>
              <a:t>–</a:t>
            </a:r>
            <a:r>
              <a:rPr lang="en-US" sz="1000" i="1" dirty="0" err="1">
                <a:effectLst/>
                <a:latin typeface="Arial"/>
                <a:ea typeface="Times New Roman"/>
                <a:cs typeface="Times New Roman"/>
              </a:rPr>
              <a:t>HostName</a:t>
            </a:r>
            <a:r>
              <a:rPr lang="en-US" sz="1000" dirty="0">
                <a:effectLst/>
                <a:latin typeface="Arial"/>
                <a:ea typeface="Times New Roman"/>
                <a:cs typeface="Times New Roman"/>
              </a:rPr>
              <a:t> alias added to the parameter. Mention that parameter names are not case-sensitive. However, if a user uses tab completion, the parameter name will be capitalized the same way that it is defined in the script.</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32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endParaRPr lang="en-GB" sz="1000">
              <a:latin typeface="Arial"/>
            </a:endParaRPr>
          </a:p>
        </p:txBody>
      </p:sp>
    </p:spTree>
    <p:extLst>
      <p:ext uri="{BB962C8B-B14F-4D97-AF65-F5344CB8AC3E}">
        <p14:creationId xmlns:p14="http://schemas.microsoft.com/office/powerpoint/2010/main" val="9002994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Times New Roman"/>
              </a:rPr>
              <a:t>Open </a:t>
            </a:r>
            <a:r>
              <a:rPr lang="en-US" sz="1000" b="1">
                <a:solidFill>
                  <a:prstClr val="black"/>
                </a:solidFill>
                <a:latin typeface="Arial"/>
                <a:ea typeface="Times New Roman"/>
                <a:cs typeface="Times New Roman"/>
              </a:rPr>
              <a:t>E:\Allfiles\Mod01\Democode\Lesson03\Demo01\Step-05.ps1</a:t>
            </a:r>
            <a:r>
              <a:rPr lang="en-US" sz="1000">
                <a:solidFill>
                  <a:prstClr val="black"/>
                </a:solidFill>
                <a:latin typeface="Arial"/>
                <a:ea typeface="Times New Roman"/>
                <a:cs typeface="Times New Roman"/>
              </a:rPr>
              <a:t>. Point out the syntax for defining a second parameter. Point out that the second parameter name is followed by a comma. The comma tells the shell that another parameter definition follows. The second parameter has its own </a:t>
            </a:r>
            <a:r>
              <a:rPr lang="en-US" sz="1000" b="1">
                <a:solidFill>
                  <a:prstClr val="black"/>
                </a:solidFill>
                <a:latin typeface="Arial"/>
                <a:ea typeface="Times New Roman"/>
                <a:cs typeface="Times New Roman"/>
              </a:rPr>
              <a:t>[Parameter()]</a:t>
            </a:r>
            <a:r>
              <a:rPr lang="en-US" sz="1000">
                <a:solidFill>
                  <a:prstClr val="black"/>
                </a:solidFill>
                <a:latin typeface="Arial"/>
                <a:ea typeface="Times New Roman"/>
                <a:cs typeface="Times New Roman"/>
              </a:rPr>
              <a:t> attribute, data type, and parameter name.</a:t>
            </a:r>
            <a:endParaRPr lang="en-GB"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Times New Roman"/>
              </a:rPr>
              <a:t>Open </a:t>
            </a:r>
            <a:r>
              <a:rPr lang="en-US" sz="1000" b="1">
                <a:solidFill>
                  <a:prstClr val="black"/>
                </a:solidFill>
                <a:latin typeface="Arial"/>
                <a:ea typeface="Times New Roman"/>
                <a:cs typeface="Times New Roman"/>
              </a:rPr>
              <a:t>E:\Allfiles\Mod01\Democode\Lesson03\Demo01\Step-06.ps1</a:t>
            </a:r>
            <a:r>
              <a:rPr lang="en-US" sz="1000">
                <a:solidFill>
                  <a:prstClr val="black"/>
                </a:solidFill>
                <a:latin typeface="Arial"/>
                <a:ea typeface="Times New Roman"/>
                <a:cs typeface="Times New Roman"/>
              </a:rPr>
              <a:t>. Save the file as </a:t>
            </a:r>
            <a:r>
              <a:rPr lang="en-US" sz="1000" b="1">
                <a:solidFill>
                  <a:prstClr val="black"/>
                </a:solidFill>
                <a:latin typeface="Arial"/>
                <a:ea typeface="Times New Roman"/>
                <a:cs typeface="Times New Roman"/>
              </a:rPr>
              <a:t>\Documents\WindowsPowerShell\Modules\DemoTools\DemoTools.psm1</a:t>
            </a:r>
            <a:r>
              <a:rPr lang="en-US" sz="1000">
                <a:solidFill>
                  <a:prstClr val="black"/>
                </a:solidFill>
                <a:latin typeface="Arial"/>
                <a:ea typeface="Times New Roman"/>
                <a:cs typeface="Times New Roman"/>
              </a:rPr>
              <a:t>.</a:t>
            </a:r>
            <a:endParaRPr lang="en-GB"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Times New Roman"/>
              </a:rPr>
              <a:t>In Windows PowerShell ISE, run the following command: </a:t>
            </a:r>
            <a:endParaRPr lang="en-GB" sz="100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a:solidFill>
                  <a:prstClr val="black"/>
                </a:solidFill>
                <a:latin typeface="Arial"/>
                <a:ea typeface="Times New Roman"/>
                <a:cs typeface="Times New Roman"/>
              </a:rPr>
              <a:t>Import-Module –Name DemoTools -Force</a:t>
            </a:r>
            <a:endParaRPr lang="en-GB"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a:solidFill>
                  <a:prstClr val="black"/>
                </a:solidFill>
                <a:latin typeface="Arial"/>
                <a:ea typeface="Times New Roman"/>
                <a:cs typeface="Times New Roman"/>
              </a:rPr>
              <a:t>In the same Windows PowerShell ISE window, open </a:t>
            </a:r>
            <a:r>
              <a:rPr lang="en-US" sz="1000" b="1">
                <a:solidFill>
                  <a:prstClr val="black"/>
                </a:solidFill>
                <a:latin typeface="Arial"/>
                <a:ea typeface="Times New Roman"/>
                <a:cs typeface="Times New Roman"/>
              </a:rPr>
              <a:t>E:\Allfiles\Mod01\Democode\Lesson03\Demo01\Step-07.ps1</a:t>
            </a:r>
            <a:r>
              <a:rPr lang="en-US" sz="1000">
                <a:solidFill>
                  <a:prstClr val="black"/>
                </a:solidFill>
                <a:latin typeface="Arial"/>
                <a:ea typeface="Times New Roman"/>
                <a:cs typeface="Times New Roman"/>
              </a:rPr>
              <a:t>. Select the first </a:t>
            </a:r>
            <a:r>
              <a:rPr lang="en-US" sz="1000" b="1">
                <a:solidFill>
                  <a:prstClr val="black"/>
                </a:solidFill>
                <a:latin typeface="Arial"/>
                <a:ea typeface="Times New Roman"/>
                <a:cs typeface="Times New Roman"/>
              </a:rPr>
              <a:t>Get-CorpCompSysInfo </a:t>
            </a:r>
            <a:r>
              <a:rPr lang="en-US" sz="1000">
                <a:solidFill>
                  <a:prstClr val="black"/>
                </a:solidFill>
                <a:latin typeface="Arial"/>
                <a:ea typeface="Times New Roman"/>
                <a:cs typeface="Times New Roman"/>
              </a:rPr>
              <a:t>command, and then run the selection. Point out that using </a:t>
            </a:r>
            <a:r>
              <a:rPr lang="en-US" sz="1000" b="1">
                <a:solidFill>
                  <a:prstClr val="black"/>
                </a:solidFill>
                <a:latin typeface="Arial"/>
                <a:ea typeface="Times New Roman"/>
                <a:cs typeface="Times New Roman"/>
              </a:rPr>
              <a:t>–HostName</a:t>
            </a:r>
            <a:r>
              <a:rPr lang="en-US" sz="1000">
                <a:solidFill>
                  <a:prstClr val="black"/>
                </a:solidFill>
                <a:latin typeface="Arial"/>
                <a:ea typeface="Times New Roman"/>
                <a:cs typeface="Times New Roman"/>
              </a:rPr>
              <a:t> is the same as using </a:t>
            </a:r>
            <a:r>
              <a:rPr lang="en-US" sz="1000" i="1">
                <a:solidFill>
                  <a:prstClr val="black"/>
                </a:solidFill>
                <a:latin typeface="Arial"/>
                <a:ea typeface="Times New Roman"/>
                <a:cs typeface="Times New Roman"/>
              </a:rPr>
              <a:t>–ComputerName</a:t>
            </a:r>
            <a:r>
              <a:rPr lang="en-US" sz="1000">
                <a:solidFill>
                  <a:prstClr val="black"/>
                </a:solidFill>
                <a:latin typeface="Arial"/>
                <a:ea typeface="Times New Roman"/>
                <a:cs typeface="Times New Roman"/>
              </a:rPr>
              <a:t>. Select the second </a:t>
            </a:r>
            <a:r>
              <a:rPr lang="en-US" sz="1000" b="1">
                <a:solidFill>
                  <a:prstClr val="black"/>
                </a:solidFill>
                <a:latin typeface="Arial"/>
                <a:ea typeface="Times New Roman"/>
                <a:cs typeface="Times New Roman"/>
              </a:rPr>
              <a:t>Get-CorpCompSysInfo </a:t>
            </a:r>
            <a:r>
              <a:rPr lang="en-US" sz="1000">
                <a:solidFill>
                  <a:prstClr val="black"/>
                </a:solidFill>
                <a:latin typeface="Arial"/>
                <a:ea typeface="Times New Roman"/>
                <a:cs typeface="Times New Roman"/>
              </a:rPr>
              <a:t>command, and then run the selection. When prompted to provide the value of the </a:t>
            </a:r>
            <a:r>
              <a:rPr lang="en-US" sz="1000" i="1">
                <a:solidFill>
                  <a:prstClr val="black"/>
                </a:solidFill>
                <a:latin typeface="Arial"/>
                <a:ea typeface="Times New Roman"/>
                <a:cs typeface="Times New Roman"/>
              </a:rPr>
              <a:t>–ComputerName</a:t>
            </a:r>
            <a:r>
              <a:rPr lang="en-US" sz="1000">
                <a:solidFill>
                  <a:prstClr val="black"/>
                </a:solidFill>
                <a:latin typeface="Arial"/>
                <a:ea typeface="Times New Roman"/>
                <a:cs typeface="Times New Roman"/>
              </a:rPr>
              <a:t> parameter, type the following:</a:t>
            </a:r>
            <a:endParaRPr lang="en-GB" sz="100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a:solidFill>
                  <a:prstClr val="black"/>
                </a:solidFill>
                <a:latin typeface="Arial"/>
                <a:ea typeface="Times New Roman"/>
                <a:cs typeface="Times New Roman"/>
              </a:rPr>
              <a:t>!?</a:t>
            </a:r>
            <a:endParaRPr lang="en-GB"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a:solidFill>
                  <a:prstClr val="black"/>
                </a:solidFill>
                <a:latin typeface="Arial"/>
                <a:ea typeface="Times New Roman"/>
                <a:cs typeface="Times New Roman"/>
              </a:rPr>
              <a:t>Point out the Help message.</a:t>
            </a:r>
            <a:endParaRPr lang="en-GB"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a:solidFill>
                  <a:prstClr val="black"/>
                </a:solidFill>
                <a:latin typeface="Arial"/>
                <a:ea typeface="Times New Roman"/>
                <a:cs typeface="Times New Roman"/>
              </a:rPr>
              <a:t>Stop the execution of the script.</a:t>
            </a:r>
            <a:endParaRPr lang="en-GB"/>
          </a:p>
        </p:txBody>
      </p:sp>
      <p:sp>
        <p:nvSpPr>
          <p:cNvPr id="4" name="Slide Number Placeholder 3"/>
          <p:cNvSpPr>
            <a:spLocks noGrp="1"/>
          </p:cNvSpPr>
          <p:nvPr>
            <p:ph type="sldNum" sz="quarter" idx="10"/>
          </p:nvPr>
        </p:nvSpPr>
        <p:spPr/>
        <p:txBody>
          <a:bodyPr/>
          <a:lstStyle/>
          <a:p>
            <a:fld id="{C5B582DA-91AD-4602-AD12-64B4E22C92A2}" type="slidenum">
              <a:rPr lang="en-GB" smtClean="0"/>
              <a:t>33</a:t>
            </a:fld>
            <a:endParaRPr lang="en-GB"/>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1157983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34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714973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To complete this demonstration, the </a:t>
            </a:r>
            <a:r>
              <a:rPr lang="en-GB" sz="1000" b="1" dirty="0">
                <a:latin typeface="Arial"/>
                <a:ea typeface="Calibri"/>
                <a:cs typeface="Times New Roman"/>
              </a:rPr>
              <a:t>10962C-LON-CL1</a:t>
            </a:r>
            <a:r>
              <a:rPr lang="en-GB" sz="1000" dirty="0">
                <a:latin typeface="Arial"/>
                <a:ea typeface="Calibri"/>
                <a:cs typeface="Times New Roman"/>
              </a:rPr>
              <a:t>, </a:t>
            </a:r>
            <a:r>
              <a:rPr lang="en-GB" sz="1000" b="1" dirty="0">
                <a:latin typeface="Arial"/>
                <a:ea typeface="Calibri"/>
                <a:cs typeface="Times New Roman"/>
              </a:rPr>
              <a:t>10962C-LON-DC1</a:t>
            </a:r>
            <a:r>
              <a:rPr lang="en-GB" sz="1000" dirty="0">
                <a:latin typeface="Arial"/>
                <a:ea typeface="Calibri"/>
                <a:cs typeface="Times New Roman"/>
              </a:rPr>
              <a:t>, and </a:t>
            </a:r>
            <a:r>
              <a:rPr lang="en-GB" sz="1000" b="1" dirty="0">
                <a:latin typeface="Arial"/>
                <a:ea typeface="Calibri"/>
                <a:cs typeface="Times New Roman"/>
              </a:rPr>
              <a:t>10962C-LON-SVR1</a:t>
            </a:r>
            <a:r>
              <a:rPr lang="en-GB" sz="1000" dirty="0">
                <a:latin typeface="Arial"/>
                <a:ea typeface="Calibri"/>
                <a:cs typeface="Times New Roman"/>
              </a:rPr>
              <a:t> VMs must be started. You must be signed in to </a:t>
            </a:r>
            <a:r>
              <a:rPr lang="en-GB" sz="1000" b="1" dirty="0">
                <a:latin typeface="Arial"/>
                <a:ea typeface="Calibri"/>
                <a:cs typeface="Times New Roman"/>
              </a:rPr>
              <a:t>LON-CL1</a:t>
            </a:r>
            <a:r>
              <a:rPr lang="en-GB" sz="1000" dirty="0">
                <a:latin typeface="Arial"/>
                <a:ea typeface="Calibri"/>
                <a:cs typeface="Times New Roman"/>
              </a:rPr>
              <a:t> as </a:t>
            </a:r>
            <a:r>
              <a:rPr lang="en-GB" sz="1000" b="1" dirty="0">
                <a:latin typeface="Arial"/>
                <a:ea typeface="Calibri"/>
                <a:cs typeface="Times New Roman"/>
              </a:rPr>
              <a:t>ADATUM\Administrator</a:t>
            </a:r>
            <a:r>
              <a:rPr lang="en-GB" sz="1000" dirty="0">
                <a:latin typeface="Arial"/>
                <a:ea typeface="Calibri"/>
                <a:cs typeface="Times New Roman"/>
              </a:rPr>
              <a:t> with the password </a:t>
            </a:r>
            <a:r>
              <a:rPr lang="en-GB" sz="1000" b="1" dirty="0">
                <a:latin typeface="Arial"/>
                <a:ea typeface="Calibri"/>
                <a:cs typeface="Times New Roman"/>
              </a:rPr>
              <a:t>Pa55w.rd</a:t>
            </a:r>
            <a:r>
              <a:rPr lang="en-GB" sz="1000" dirty="0">
                <a:latin typeface="Arial"/>
                <a:ea typeface="Calibri"/>
                <a:cs typeface="Times New Roman"/>
              </a:rPr>
              <a:t>. Then, start Windows PowerShell ISE. Make sure that the </a:t>
            </a:r>
            <a:r>
              <a:rPr lang="en-GB" sz="1000" b="1" dirty="0">
                <a:latin typeface="Arial"/>
                <a:ea typeface="Calibri"/>
                <a:cs typeface="Times New Roman"/>
              </a:rPr>
              <a:t>Windows PowerShell ISE</a:t>
            </a:r>
            <a:r>
              <a:rPr lang="en-GB" sz="1000" dirty="0">
                <a:latin typeface="Arial"/>
                <a:ea typeface="Calibri"/>
                <a:cs typeface="Times New Roman"/>
              </a:rPr>
              <a:t> window title bar displays “Administrator”. If it does not, click in the </a:t>
            </a:r>
            <a:r>
              <a:rPr lang="en-GB" sz="1000" b="1" dirty="0">
                <a:latin typeface="Arial"/>
                <a:ea typeface="Calibri"/>
                <a:cs typeface="Times New Roman"/>
              </a:rPr>
              <a:t>10962C-LON-CL1</a:t>
            </a:r>
            <a:r>
              <a:rPr lang="en-GB" sz="1000" dirty="0">
                <a:latin typeface="Arial"/>
                <a:ea typeface="Calibri"/>
                <a:cs typeface="Times New Roman"/>
              </a:rPr>
              <a:t> virtual machine window, and click </a:t>
            </a:r>
            <a:r>
              <a:rPr lang="en-GB" sz="1000" b="1" dirty="0">
                <a:latin typeface="Arial"/>
                <a:ea typeface="Calibri"/>
                <a:cs typeface="Times New Roman"/>
              </a:rPr>
              <a:t>Start</a:t>
            </a:r>
            <a:r>
              <a:rPr lang="en-GB" sz="1000" dirty="0">
                <a:latin typeface="Arial"/>
                <a:ea typeface="Calibri"/>
                <a:cs typeface="Times New Roman"/>
              </a:rPr>
              <a:t>. In the </a:t>
            </a:r>
            <a:r>
              <a:rPr lang="en-GB" sz="1000" b="1" dirty="0">
                <a:latin typeface="Arial"/>
                <a:ea typeface="Calibri"/>
                <a:cs typeface="Times New Roman"/>
              </a:rPr>
              <a:t>Start</a:t>
            </a:r>
            <a:r>
              <a:rPr lang="en-GB" sz="1000" dirty="0">
                <a:latin typeface="Arial"/>
                <a:ea typeface="Calibri"/>
                <a:cs typeface="Times New Roman"/>
              </a:rPr>
              <a:t> menu, expand the </a:t>
            </a:r>
            <a:r>
              <a:rPr lang="en-GB" sz="1000" b="1" dirty="0">
                <a:latin typeface="Arial"/>
                <a:ea typeface="Calibri"/>
                <a:cs typeface="Times New Roman"/>
              </a:rPr>
              <a:t>Windows PowerShell</a:t>
            </a:r>
            <a:r>
              <a:rPr lang="en-GB" sz="1000" dirty="0">
                <a:latin typeface="Arial"/>
                <a:ea typeface="Calibri"/>
                <a:cs typeface="Times New Roman"/>
              </a:rPr>
              <a:t> folder. Right-click </a:t>
            </a:r>
            <a:r>
              <a:rPr lang="en-GB" sz="1000" b="1" dirty="0">
                <a:latin typeface="Arial"/>
                <a:ea typeface="Calibri"/>
                <a:cs typeface="Times New Roman"/>
              </a:rPr>
              <a:t>Windows PowerShell ISE</a:t>
            </a:r>
            <a:r>
              <a:rPr lang="en-GB" sz="1000" dirty="0">
                <a:latin typeface="Arial"/>
                <a:ea typeface="Calibri"/>
                <a:cs typeface="Times New Roman"/>
              </a:rPr>
              <a:t>, in the shortcut menu, click </a:t>
            </a:r>
            <a:r>
              <a:rPr lang="en-GB" sz="1000" b="1" dirty="0">
                <a:latin typeface="Arial"/>
                <a:ea typeface="Calibri"/>
                <a:cs typeface="Times New Roman"/>
              </a:rPr>
              <a:t>More</a:t>
            </a:r>
            <a:r>
              <a:rPr lang="en-GB" sz="1000" dirty="0">
                <a:latin typeface="Arial"/>
                <a:ea typeface="Calibri"/>
                <a:cs typeface="Times New Roman"/>
              </a:rPr>
              <a:t>, and then click </a:t>
            </a:r>
            <a:r>
              <a:rPr lang="en-GB" sz="1000" b="1" dirty="0">
                <a:latin typeface="Arial"/>
                <a:ea typeface="Calibri"/>
                <a:cs typeface="Times New Roman"/>
              </a:rPr>
              <a:t>Run as administrator</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You can find the files for this demonstration on </a:t>
            </a:r>
            <a:r>
              <a:rPr lang="en-GB" sz="1000" b="1" dirty="0">
                <a:latin typeface="Arial"/>
                <a:ea typeface="Calibri"/>
                <a:cs typeface="Times New Roman"/>
              </a:rPr>
              <a:t>LON-CL1</a:t>
            </a:r>
            <a:r>
              <a:rPr lang="en-GB" sz="1000" dirty="0">
                <a:latin typeface="Arial"/>
                <a:ea typeface="Calibri"/>
                <a:cs typeface="Times New Roman"/>
              </a:rPr>
              <a:t> in </a:t>
            </a:r>
            <a:r>
              <a:rPr lang="en-GB" sz="1000" b="1" dirty="0">
                <a:latin typeface="Arial"/>
                <a:ea typeface="Calibri"/>
                <a:cs typeface="Times New Roman"/>
              </a:rPr>
              <a:t>E:\Allfiles\Mod01\Democode\Lesson03</a:t>
            </a:r>
            <a:br>
              <a:rPr lang="en-GB" sz="1000" b="1" dirty="0">
                <a:latin typeface="Arial"/>
                <a:ea typeface="Calibri"/>
                <a:cs typeface="Times New Roman"/>
              </a:rPr>
            </a:br>
            <a:r>
              <a:rPr lang="en-GB" sz="1000" b="1" dirty="0">
                <a:latin typeface="Arial"/>
                <a:ea typeface="Calibri"/>
                <a:cs typeface="Times New Roman"/>
              </a:rPr>
              <a:t>\Demo02</a:t>
            </a:r>
            <a:r>
              <a:rPr lang="en-GB" sz="1000" dirty="0">
                <a:latin typeface="Arial"/>
                <a:ea typeface="Calibri"/>
                <a:cs typeface="Times New Roman"/>
              </a:rPr>
              <a:t>. Use Windows PowerShell ISE to open all the files in that folder. Each step in the demonstration instructions corresponds to one of the demonstration files. You should display the corresponding file when describing each demonstration step.</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a:t>
            </a:r>
            <a:r>
              <a:rPr lang="en-US" sz="1000" b="1" dirty="0">
                <a:effectLst/>
                <a:latin typeface="Arial"/>
                <a:ea typeface="Times New Roman"/>
                <a:cs typeface="Times New Roman"/>
              </a:rPr>
              <a:t>E:\Allfiles\Mod01\Democode\Lesson03\Demo02\Step-01.ps1</a:t>
            </a:r>
            <a:r>
              <a:rPr lang="en-US" sz="1000" dirty="0">
                <a:effectLst/>
                <a:latin typeface="Arial"/>
                <a:ea typeface="Times New Roman"/>
                <a:cs typeface="Times New Roman"/>
              </a:rPr>
              <a:t>. Point out the regular expression pattern validation of the parameter. Explain that the regular expression provided requires computer names that begin with “LON-“ and then have two or three characters followed by one or two digits. </a:t>
            </a:r>
            <a:endParaRPr lang="en-GB" sz="1000" dirty="0">
              <a:effectLst/>
              <a:latin typeface="Arial"/>
              <a:ea typeface="Times New Roman"/>
              <a:cs typeface="Times New Roman"/>
            </a:endParaRPr>
          </a:p>
          <a:p>
            <a:pPr marL="457200">
              <a:lnSpc>
                <a:spcPct val="115000"/>
              </a:lnSpc>
              <a:spcAft>
                <a:spcPts val="995"/>
              </a:spcAft>
            </a:pPr>
            <a:r>
              <a:rPr lang="en-US" sz="1000" dirty="0">
                <a:effectLst/>
                <a:latin typeface="Arial"/>
                <a:ea typeface="Times New Roman"/>
                <a:cs typeface="Times New Roman"/>
              </a:rPr>
              <a:t>Save the script as </a:t>
            </a:r>
            <a:r>
              <a:rPr lang="en-US" sz="1000" b="1" dirty="0">
                <a:effectLst/>
                <a:latin typeface="Arial"/>
                <a:ea typeface="Times New Roman"/>
                <a:cs typeface="Times New Roman"/>
              </a:rPr>
              <a:t>\Documents\</a:t>
            </a:r>
            <a:r>
              <a:rPr lang="en-US" sz="1000" b="1" dirty="0" err="1">
                <a:effectLst/>
                <a:latin typeface="Arial"/>
                <a:ea typeface="Times New Roman"/>
                <a:cs typeface="Times New Roman"/>
              </a:rPr>
              <a:t>WindowsPowerShell</a:t>
            </a:r>
            <a:r>
              <a:rPr lang="en-US" sz="1000" b="1" dirty="0">
                <a:effectLst/>
                <a:latin typeface="Arial"/>
                <a:ea typeface="Times New Roman"/>
                <a:cs typeface="Times New Roman"/>
              </a:rPr>
              <a:t>\Modules\</a:t>
            </a:r>
            <a:r>
              <a:rPr lang="en-US" sz="1000" b="1" dirty="0" err="1">
                <a:effectLst/>
                <a:latin typeface="Arial"/>
                <a:ea typeface="Times New Roman"/>
                <a:cs typeface="Times New Roman"/>
              </a:rPr>
              <a:t>DemoTools</a:t>
            </a:r>
            <a:r>
              <a:rPr lang="en-US" sz="1000" b="1" dirty="0">
                <a:effectLst/>
                <a:latin typeface="Arial"/>
                <a:ea typeface="Times New Roman"/>
                <a:cs typeface="Times New Roman"/>
              </a:rPr>
              <a:t>\DemoTools.psm1</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In Windows PowerShell ISE, run the following command: </a:t>
            </a:r>
            <a:endParaRPr lang="en-GB" sz="1000" dirty="0">
              <a:effectLst/>
              <a:latin typeface="Arial"/>
              <a:ea typeface="Times New Roman"/>
              <a:cs typeface="Times New Roman"/>
            </a:endParaRPr>
          </a:p>
          <a:p>
            <a:pPr lvl="1">
              <a:lnSpc>
                <a:spcPct val="115000"/>
              </a:lnSpc>
              <a:spcAft>
                <a:spcPts val="995"/>
              </a:spcAft>
            </a:pPr>
            <a:r>
              <a:rPr lang="en-US" sz="1000" dirty="0">
                <a:effectLst/>
                <a:latin typeface="Arial"/>
                <a:ea typeface="Times New Roman"/>
                <a:cs typeface="Times New Roman"/>
              </a:rPr>
              <a:t>Import-Module –Name </a:t>
            </a:r>
            <a:r>
              <a:rPr lang="en-US" sz="1000" dirty="0" err="1">
                <a:effectLst/>
                <a:latin typeface="Arial"/>
                <a:ea typeface="Times New Roman"/>
                <a:cs typeface="Times New Roman"/>
              </a:rPr>
              <a:t>DemoTools</a:t>
            </a:r>
            <a:r>
              <a:rPr lang="en-US" sz="1000" dirty="0">
                <a:effectLst/>
                <a:latin typeface="Arial"/>
                <a:ea typeface="Times New Roman"/>
                <a:cs typeface="Times New Roman"/>
              </a:rPr>
              <a:t> –Force</a:t>
            </a: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In the same Windows PowerShell ISE window, open </a:t>
            </a:r>
            <a:r>
              <a:rPr lang="en-US" sz="1000" b="1" dirty="0">
                <a:effectLst/>
                <a:latin typeface="Arial"/>
                <a:ea typeface="Times New Roman"/>
                <a:cs typeface="Times New Roman"/>
              </a:rPr>
              <a:t>E:\Allfiles\Mod01\Democode\Lesson03</a:t>
            </a:r>
            <a:br>
              <a:rPr lang="en-US" sz="1000" b="1" dirty="0">
                <a:effectLst/>
                <a:latin typeface="Arial"/>
                <a:ea typeface="Times New Roman"/>
                <a:cs typeface="Times New Roman"/>
              </a:rPr>
            </a:br>
            <a:r>
              <a:rPr lang="en-US" sz="1000" b="1" dirty="0">
                <a:effectLst/>
                <a:latin typeface="Arial"/>
                <a:ea typeface="Times New Roman"/>
                <a:cs typeface="Times New Roman"/>
              </a:rPr>
              <a:t>\Demo02\Step-02.ps1</a:t>
            </a:r>
            <a:r>
              <a:rPr lang="en-US" sz="1000" dirty="0">
                <a:effectLst/>
                <a:latin typeface="Arial"/>
                <a:ea typeface="Times New Roman"/>
                <a:cs typeface="Times New Roman"/>
              </a:rPr>
              <a:t>. Select the first command, and then run the selection. Review the error message carefully after you run the first command. It describes the problem in detail. Select the second command, and then run the selection. Ensure that it completes successfully.</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35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3241015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36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33639695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panose="020B0604020202020204" pitchFamily="34" charset="0"/>
                <a:ea typeface="Calibri"/>
                <a:cs typeface="Arial" panose="020B0604020202020204" pitchFamily="34" charset="0"/>
              </a:rPr>
              <a:t>Preparation Steps</a:t>
            </a:r>
            <a:endParaRPr lang="en-GB" sz="1000" dirty="0">
              <a:latin typeface="Arial" panose="020B0604020202020204" pitchFamily="34" charset="0"/>
              <a:ea typeface="Calibri"/>
              <a:cs typeface="Arial" panose="020B0604020202020204" pitchFamily="34" charset="0"/>
            </a:endParaRPr>
          </a:p>
          <a:p>
            <a:r>
              <a:rPr lang="en-US" sz="1000" dirty="0">
                <a:latin typeface="Arial" panose="020B0604020202020204" pitchFamily="34" charset="0"/>
                <a:cs typeface="Arial" panose="020B0604020202020204" pitchFamily="34" charset="0"/>
              </a:rPr>
              <a:t>To complete this demonstration, the </a:t>
            </a:r>
            <a:r>
              <a:rPr lang="en-US" sz="1000" b="1" dirty="0">
                <a:latin typeface="Arial" panose="020B0604020202020204" pitchFamily="34" charset="0"/>
                <a:cs typeface="Arial" panose="020B0604020202020204" pitchFamily="34" charset="0"/>
              </a:rPr>
              <a:t>10962C-LON-CL1</a:t>
            </a:r>
            <a:r>
              <a:rPr lang="en-US" sz="10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10962C-LON-DC1</a:t>
            </a:r>
            <a:r>
              <a:rPr lang="en-US" sz="1000" dirty="0">
                <a:latin typeface="Arial" panose="020B0604020202020204" pitchFamily="34" charset="0"/>
                <a:cs typeface="Arial" panose="020B0604020202020204" pitchFamily="34" charset="0"/>
              </a:rPr>
              <a:t>, and </a:t>
            </a:r>
            <a:r>
              <a:rPr lang="en-US" sz="1000" b="1" dirty="0">
                <a:latin typeface="Arial" panose="020B0604020202020204" pitchFamily="34" charset="0"/>
                <a:cs typeface="Arial" panose="020B0604020202020204" pitchFamily="34" charset="0"/>
              </a:rPr>
              <a:t>10962C-LON-SVR1</a:t>
            </a:r>
            <a:r>
              <a:rPr lang="en-US" sz="1000" dirty="0">
                <a:latin typeface="Arial" panose="020B0604020202020204" pitchFamily="34" charset="0"/>
                <a:cs typeface="Arial" panose="020B0604020202020204" pitchFamily="34" charset="0"/>
              </a:rPr>
              <a:t> VMs must be started. You must be signed in to </a:t>
            </a:r>
            <a:r>
              <a:rPr lang="en-US" sz="1000" b="1" dirty="0">
                <a:latin typeface="Arial" panose="020B0604020202020204" pitchFamily="34" charset="0"/>
                <a:cs typeface="Arial" panose="020B0604020202020204" pitchFamily="34" charset="0"/>
              </a:rPr>
              <a:t>LON-CL1</a:t>
            </a:r>
            <a:r>
              <a:rPr lang="en-US" sz="1000" dirty="0">
                <a:latin typeface="Arial" panose="020B0604020202020204" pitchFamily="34" charset="0"/>
                <a:cs typeface="Arial" panose="020B0604020202020204" pitchFamily="34" charset="0"/>
              </a:rPr>
              <a:t> as </a:t>
            </a:r>
            <a:r>
              <a:rPr lang="en-US" sz="1000" b="1" dirty="0">
                <a:latin typeface="Arial" panose="020B0604020202020204" pitchFamily="34" charset="0"/>
                <a:cs typeface="Arial" panose="020B0604020202020204" pitchFamily="34" charset="0"/>
              </a:rPr>
              <a:t>ADATUM\Administrator</a:t>
            </a:r>
            <a:r>
              <a:rPr lang="en-US" sz="1000" dirty="0">
                <a:latin typeface="Arial" panose="020B0604020202020204" pitchFamily="34" charset="0"/>
                <a:cs typeface="Arial" panose="020B0604020202020204" pitchFamily="34" charset="0"/>
              </a:rPr>
              <a:t> with the password </a:t>
            </a:r>
            <a:r>
              <a:rPr lang="en-US" sz="1000" b="1" dirty="0">
                <a:latin typeface="Arial" panose="020B0604020202020204" pitchFamily="34" charset="0"/>
                <a:cs typeface="Arial" panose="020B0604020202020204" pitchFamily="34" charset="0"/>
              </a:rPr>
              <a:t>Pa55w.rd</a:t>
            </a:r>
            <a:r>
              <a:rPr lang="en-US" sz="1000" dirty="0">
                <a:latin typeface="Arial" panose="020B0604020202020204" pitchFamily="34" charset="0"/>
                <a:cs typeface="Arial" panose="020B0604020202020204" pitchFamily="34" charset="0"/>
              </a:rPr>
              <a:t>. Then, start Windows PowerShell ISE. Make sure that the </a:t>
            </a:r>
            <a:r>
              <a:rPr lang="en-US" sz="1000" b="1" dirty="0">
                <a:latin typeface="Arial" panose="020B0604020202020204" pitchFamily="34" charset="0"/>
                <a:cs typeface="Arial" panose="020B0604020202020204" pitchFamily="34" charset="0"/>
              </a:rPr>
              <a:t>Windows PowerShell ISE </a:t>
            </a:r>
            <a:r>
              <a:rPr lang="en-US" sz="1000" dirty="0">
                <a:latin typeface="Arial" panose="020B0604020202020204" pitchFamily="34" charset="0"/>
                <a:cs typeface="Arial" panose="020B0604020202020204" pitchFamily="34" charset="0"/>
              </a:rPr>
              <a:t>window title bar displays “Administrator”. If it does not, click in the </a:t>
            </a:r>
            <a:r>
              <a:rPr lang="en-US" sz="1000" b="1" dirty="0">
                <a:latin typeface="Arial" panose="020B0604020202020204" pitchFamily="34" charset="0"/>
                <a:cs typeface="Arial" panose="020B0604020202020204" pitchFamily="34" charset="0"/>
              </a:rPr>
              <a:t>10962C-LON-CL1</a:t>
            </a:r>
            <a:r>
              <a:rPr lang="en-US" sz="1000" dirty="0">
                <a:latin typeface="Arial" panose="020B0604020202020204" pitchFamily="34" charset="0"/>
                <a:cs typeface="Arial" panose="020B0604020202020204" pitchFamily="34" charset="0"/>
              </a:rPr>
              <a:t> virtual machine window, and click </a:t>
            </a:r>
            <a:r>
              <a:rPr lang="en-US" sz="1000" b="1" dirty="0">
                <a:latin typeface="Arial" panose="020B0604020202020204" pitchFamily="34" charset="0"/>
                <a:cs typeface="Arial" panose="020B0604020202020204" pitchFamily="34" charset="0"/>
              </a:rPr>
              <a:t>Start</a:t>
            </a:r>
            <a:r>
              <a:rPr lang="en-US" sz="1000" dirty="0">
                <a:latin typeface="Arial" panose="020B0604020202020204" pitchFamily="34" charset="0"/>
                <a:cs typeface="Arial" panose="020B0604020202020204" pitchFamily="34" charset="0"/>
              </a:rPr>
              <a:t>. In the </a:t>
            </a:r>
            <a:r>
              <a:rPr lang="en-US" sz="1000" b="1" dirty="0">
                <a:latin typeface="Arial" panose="020B0604020202020204" pitchFamily="34" charset="0"/>
                <a:cs typeface="Arial" panose="020B0604020202020204" pitchFamily="34" charset="0"/>
              </a:rPr>
              <a:t>Start</a:t>
            </a:r>
            <a:r>
              <a:rPr lang="en-US" sz="1000" dirty="0">
                <a:latin typeface="Arial" panose="020B0604020202020204" pitchFamily="34" charset="0"/>
                <a:cs typeface="Arial" panose="020B0604020202020204" pitchFamily="34" charset="0"/>
              </a:rPr>
              <a:t> menu, expand the </a:t>
            </a:r>
            <a:r>
              <a:rPr lang="en-US" sz="1000" b="1" dirty="0">
                <a:latin typeface="Arial" panose="020B0604020202020204" pitchFamily="34" charset="0"/>
                <a:cs typeface="Arial" panose="020B0604020202020204" pitchFamily="34" charset="0"/>
              </a:rPr>
              <a:t>Windows PowerShell</a:t>
            </a:r>
            <a:r>
              <a:rPr lang="en-US" sz="1000" dirty="0">
                <a:latin typeface="Arial" panose="020B0604020202020204" pitchFamily="34" charset="0"/>
                <a:cs typeface="Arial" panose="020B0604020202020204" pitchFamily="34" charset="0"/>
              </a:rPr>
              <a:t> folder. Right-click </a:t>
            </a:r>
            <a:r>
              <a:rPr lang="en-US" sz="1000" b="1" dirty="0">
                <a:latin typeface="Arial" panose="020B0604020202020204" pitchFamily="34" charset="0"/>
                <a:cs typeface="Arial" panose="020B0604020202020204" pitchFamily="34" charset="0"/>
              </a:rPr>
              <a:t>Windows PowerShell ISE</a:t>
            </a:r>
            <a:r>
              <a:rPr lang="en-US" sz="1000" dirty="0">
                <a:latin typeface="Arial" panose="020B0604020202020204" pitchFamily="34" charset="0"/>
                <a:cs typeface="Arial" panose="020B0604020202020204" pitchFamily="34" charset="0"/>
              </a:rPr>
              <a:t>, in the shortcut menu, click </a:t>
            </a:r>
            <a:r>
              <a:rPr lang="en-US" sz="1000" b="1" dirty="0">
                <a:latin typeface="Arial" panose="020B0604020202020204" pitchFamily="34" charset="0"/>
                <a:cs typeface="Arial" panose="020B0604020202020204" pitchFamily="34" charset="0"/>
              </a:rPr>
              <a:t>More</a:t>
            </a:r>
            <a:r>
              <a:rPr lang="en-US" sz="1000" dirty="0">
                <a:latin typeface="Arial" panose="020B0604020202020204" pitchFamily="34" charset="0"/>
                <a:cs typeface="Arial" panose="020B0604020202020204" pitchFamily="34" charset="0"/>
              </a:rPr>
              <a:t>, and then click </a:t>
            </a:r>
            <a:r>
              <a:rPr lang="en-US" sz="1000" b="1" dirty="0">
                <a:latin typeface="Arial" panose="020B0604020202020204" pitchFamily="34" charset="0"/>
                <a:cs typeface="Arial" panose="020B0604020202020204" pitchFamily="34" charset="0"/>
              </a:rPr>
              <a:t>Run as administrator</a:t>
            </a:r>
            <a:r>
              <a:rPr lang="en-US" sz="1000" dirty="0">
                <a:latin typeface="Arial" panose="020B0604020202020204" pitchFamily="34" charset="0"/>
                <a:cs typeface="Arial" panose="020B0604020202020204" pitchFamily="34" charset="0"/>
              </a:rPr>
              <a:t>.</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You can find the files for this demonstration on </a:t>
            </a:r>
            <a:r>
              <a:rPr lang="en-US" sz="1000" b="1" dirty="0">
                <a:latin typeface="Arial" panose="020B0604020202020204" pitchFamily="34" charset="0"/>
                <a:cs typeface="Arial" panose="020B0604020202020204" pitchFamily="34" charset="0"/>
              </a:rPr>
              <a:t>LON-CL1</a:t>
            </a:r>
            <a:r>
              <a:rPr lang="en-US" sz="1000" dirty="0">
                <a:latin typeface="Arial" panose="020B0604020202020204" pitchFamily="34" charset="0"/>
                <a:cs typeface="Arial" panose="020B0604020202020204" pitchFamily="34" charset="0"/>
              </a:rPr>
              <a:t> in </a:t>
            </a:r>
            <a:r>
              <a:rPr lang="en-US" sz="1000" b="1" dirty="0">
                <a:latin typeface="Arial" panose="020B0604020202020204" pitchFamily="34" charset="0"/>
                <a:cs typeface="Arial" panose="020B0604020202020204" pitchFamily="34" charset="0"/>
              </a:rPr>
              <a:t>E:\Allfiles\Mod01\Democode\Lesson03</a:t>
            </a:r>
            <a:br>
              <a:rPr lang="en-US" sz="1000" b="1" dirty="0">
                <a:latin typeface="Arial" panose="020B0604020202020204" pitchFamily="34" charset="0"/>
                <a:cs typeface="Arial" panose="020B0604020202020204" pitchFamily="34" charset="0"/>
              </a:rPr>
            </a:br>
            <a:r>
              <a:rPr lang="en-US" sz="1000" b="1" dirty="0">
                <a:latin typeface="Arial" panose="020B0604020202020204" pitchFamily="34" charset="0"/>
                <a:cs typeface="Arial" panose="020B0604020202020204" pitchFamily="34" charset="0"/>
              </a:rPr>
              <a:t>\Demo03</a:t>
            </a:r>
            <a:r>
              <a:rPr lang="en-US" sz="1000" dirty="0">
                <a:latin typeface="Arial" panose="020B0604020202020204" pitchFamily="34" charset="0"/>
                <a:cs typeface="Arial" panose="020B0604020202020204" pitchFamily="34" charset="0"/>
              </a:rPr>
              <a:t>. Use Windows PowerShell ISE to open all the files in that folder. Each step in the demonstration instructions corresponds to one of the demonstration files. You should display the corresponding file when describing each demonstration step.</a:t>
            </a:r>
          </a:p>
          <a:p>
            <a:endParaRPr lang="en-GB" sz="1000" dirty="0">
              <a:latin typeface="Arial" panose="020B0604020202020204" pitchFamily="34" charset="0"/>
              <a:ea typeface="Calibri"/>
              <a:cs typeface="Arial" panose="020B0604020202020204" pitchFamily="34" charset="0"/>
            </a:endParaRPr>
          </a:p>
          <a:p>
            <a:pPr>
              <a:lnSpc>
                <a:spcPct val="115000"/>
              </a:lnSpc>
              <a:spcAft>
                <a:spcPts val="1000"/>
              </a:spcAft>
            </a:pPr>
            <a:r>
              <a:rPr lang="en-GB" sz="1000" b="1" dirty="0">
                <a:latin typeface="Arial" panose="020B0604020202020204" pitchFamily="34" charset="0"/>
                <a:ea typeface="Calibri"/>
                <a:cs typeface="Arial" panose="020B0604020202020204" pitchFamily="34" charset="0"/>
              </a:rPr>
              <a:t>Demonstration Steps</a:t>
            </a:r>
            <a:endParaRPr lang="en-GB" sz="1000" dirty="0">
              <a:latin typeface="Arial" panose="020B0604020202020204" pitchFamily="34" charset="0"/>
              <a:ea typeface="Calibri"/>
              <a:cs typeface="Arial" panose="020B0604020202020204" pitchFamily="34"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Open </a:t>
            </a:r>
            <a:r>
              <a:rPr lang="en-US" sz="1000" b="1" dirty="0">
                <a:latin typeface="Arial" panose="020B0604020202020204" pitchFamily="34" charset="0"/>
                <a:cs typeface="Arial" panose="020B0604020202020204" pitchFamily="34" charset="0"/>
              </a:rPr>
              <a:t>E:\Allfiles\Mod01\Democode\Lesson03\Demo03\Step-01.ps1</a:t>
            </a:r>
            <a:r>
              <a:rPr lang="en-US" sz="1000" dirty="0">
                <a:latin typeface="Arial" panose="020B0604020202020204" pitchFamily="34" charset="0"/>
                <a:cs typeface="Arial" panose="020B0604020202020204" pitchFamily="34" charset="0"/>
              </a:rPr>
              <a:t>. Review the example script module. Point out the additional lines that were added where the new code will be entered.</a:t>
            </a: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Open </a:t>
            </a:r>
            <a:r>
              <a:rPr lang="en-US" sz="1000" b="1" dirty="0">
                <a:latin typeface="Arial" panose="020B0604020202020204" pitchFamily="34" charset="0"/>
                <a:cs typeface="Arial" panose="020B0604020202020204" pitchFamily="34" charset="0"/>
              </a:rPr>
              <a:t>E:\Allfiles\Mod01\Democode\Lesson03\Demo03\Step-02.ps1</a:t>
            </a:r>
            <a:r>
              <a:rPr lang="en-US" sz="1000" dirty="0">
                <a:latin typeface="Arial" panose="020B0604020202020204" pitchFamily="34" charset="0"/>
                <a:cs typeface="Arial" panose="020B0604020202020204" pitchFamily="34" charset="0"/>
              </a:rPr>
              <a:t>. Point out the </a:t>
            </a:r>
            <a:r>
              <a:rPr lang="en-US" sz="1000" i="1" dirty="0">
                <a:latin typeface="Arial" panose="020B0604020202020204" pitchFamily="34" charset="0"/>
                <a:cs typeface="Arial" panose="020B0604020202020204" pitchFamily="34" charset="0"/>
              </a:rPr>
              <a:t>$ComputerName</a:t>
            </a:r>
            <a:r>
              <a:rPr lang="en-US" sz="1000" dirty="0">
                <a:latin typeface="Arial" panose="020B0604020202020204" pitchFamily="34" charset="0"/>
                <a:cs typeface="Arial" panose="020B0604020202020204" pitchFamily="34" charset="0"/>
              </a:rPr>
              <a:t> parameter that accepts multiple values. Changing the parameter data type from </a:t>
            </a:r>
            <a:r>
              <a:rPr lang="en-US" sz="1000" b="1" dirty="0">
                <a:latin typeface="Arial" panose="020B0604020202020204" pitchFamily="34" charset="0"/>
                <a:cs typeface="Arial" panose="020B0604020202020204" pitchFamily="34" charset="0"/>
              </a:rPr>
              <a:t>[string]</a:t>
            </a:r>
            <a:r>
              <a:rPr lang="en-US" sz="1000" dirty="0">
                <a:latin typeface="Arial" panose="020B0604020202020204" pitchFamily="34" charset="0"/>
                <a:cs typeface="Arial" panose="020B0604020202020204" pitchFamily="34" charset="0"/>
              </a:rPr>
              <a:t> to </a:t>
            </a:r>
            <a:r>
              <a:rPr lang="en-US" sz="1000" b="1" dirty="0">
                <a:latin typeface="Arial" panose="020B0604020202020204" pitchFamily="34" charset="0"/>
                <a:cs typeface="Arial" panose="020B0604020202020204" pitchFamily="34" charset="0"/>
              </a:rPr>
              <a:t>[string[]]</a:t>
            </a:r>
            <a:r>
              <a:rPr lang="en-US" sz="1000" dirty="0">
                <a:latin typeface="Arial" panose="020B0604020202020204" pitchFamily="34" charset="0"/>
                <a:cs typeface="Arial" panose="020B0604020202020204" pitchFamily="34" charset="0"/>
              </a:rPr>
              <a:t> means that it will only accept a collection. If the command runs with only one computer name, the shell will implicitly create a collection of one item and then pass that collection to the parameter.</a:t>
            </a: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Open </a:t>
            </a:r>
            <a:r>
              <a:rPr lang="en-US" sz="1000" b="1" dirty="0">
                <a:latin typeface="Arial" panose="020B0604020202020204" pitchFamily="34" charset="0"/>
                <a:cs typeface="Arial" panose="020B0604020202020204" pitchFamily="34" charset="0"/>
              </a:rPr>
              <a:t>E:\Allfiles\Mod01\Democode\Lesson03\Demo03\Step-03.ps1</a:t>
            </a:r>
            <a:r>
              <a:rPr lang="en-US" sz="1000" dirty="0">
                <a:latin typeface="Arial" panose="020B0604020202020204" pitchFamily="34" charset="0"/>
                <a:cs typeface="Arial" panose="020B0604020202020204" pitchFamily="34" charset="0"/>
              </a:rPr>
              <a:t>. Point out the </a:t>
            </a:r>
            <a:r>
              <a:rPr lang="en-US" sz="1000" dirty="0" err="1">
                <a:latin typeface="Arial" panose="020B0604020202020204" pitchFamily="34" charset="0"/>
                <a:cs typeface="Arial" panose="020B0604020202020204" pitchFamily="34" charset="0"/>
              </a:rPr>
              <a:t>ForEach</a:t>
            </a:r>
            <a:r>
              <a:rPr lang="en-US" sz="1000" dirty="0">
                <a:latin typeface="Arial" panose="020B0604020202020204" pitchFamily="34" charset="0"/>
                <a:cs typeface="Arial" panose="020B0604020202020204" pitchFamily="34" charset="0"/>
              </a:rPr>
              <a:t> construct that enumerates the computer names. The </a:t>
            </a:r>
            <a:r>
              <a:rPr lang="en-US" sz="1000" dirty="0" err="1">
                <a:latin typeface="Arial" panose="020B0604020202020204" pitchFamily="34" charset="0"/>
                <a:cs typeface="Arial" panose="020B0604020202020204" pitchFamily="34" charset="0"/>
              </a:rPr>
              <a:t>ForEach</a:t>
            </a:r>
            <a:r>
              <a:rPr lang="en-US" sz="1000" dirty="0">
                <a:latin typeface="Arial" panose="020B0604020202020204" pitchFamily="34" charset="0"/>
                <a:cs typeface="Arial" panose="020B0604020202020204" pitchFamily="34" charset="0"/>
              </a:rPr>
              <a:t> construct uses </a:t>
            </a:r>
            <a:r>
              <a:rPr lang="en-US" sz="1000" b="1" dirty="0">
                <a:latin typeface="Arial" panose="020B0604020202020204" pitchFamily="34" charset="0"/>
                <a:cs typeface="Arial" panose="020B0604020202020204" pitchFamily="34" charset="0"/>
              </a:rPr>
              <a:t>$</a:t>
            </a:r>
            <a:r>
              <a:rPr lang="en-US" sz="1000" i="1" dirty="0">
                <a:latin typeface="Arial" panose="020B0604020202020204" pitchFamily="34" charset="0"/>
                <a:cs typeface="Arial" panose="020B0604020202020204" pitchFamily="34" charset="0"/>
              </a:rPr>
              <a:t>ComputerName</a:t>
            </a:r>
            <a:r>
              <a:rPr lang="en-US" sz="1000" dirty="0">
                <a:latin typeface="Arial" panose="020B0604020202020204" pitchFamily="34" charset="0"/>
                <a:cs typeface="Arial" panose="020B0604020202020204" pitchFamily="34" charset="0"/>
              </a:rPr>
              <a:t> as its second argument because that is the variable that will contain one or more items. The function does not use </a:t>
            </a:r>
            <a:r>
              <a:rPr lang="en-US" sz="1000" b="1" dirty="0">
                <a:latin typeface="Arial" panose="020B0604020202020204" pitchFamily="34" charset="0"/>
                <a:cs typeface="Arial" panose="020B0604020202020204" pitchFamily="34" charset="0"/>
              </a:rPr>
              <a:t>$Computers</a:t>
            </a:r>
            <a:r>
              <a:rPr lang="en-US" sz="1000" dirty="0">
                <a:latin typeface="Arial" panose="020B0604020202020204" pitchFamily="34" charset="0"/>
                <a:cs typeface="Arial" panose="020B0604020202020204" pitchFamily="34" charset="0"/>
              </a:rPr>
              <a:t>, a plural noun, because </a:t>
            </a:r>
            <a:r>
              <a:rPr lang="en-US" sz="1000" i="1" dirty="0">
                <a:latin typeface="Arial" panose="020B0604020202020204" pitchFamily="34" charset="0"/>
                <a:cs typeface="Arial" panose="020B0604020202020204" pitchFamily="34" charset="0"/>
              </a:rPr>
              <a:t>–ComputerName</a:t>
            </a:r>
            <a:r>
              <a:rPr lang="en-US" sz="1000" dirty="0">
                <a:latin typeface="Arial" panose="020B0604020202020204" pitchFamily="34" charset="0"/>
                <a:cs typeface="Arial" panose="020B0604020202020204" pitchFamily="34" charset="0"/>
              </a:rPr>
              <a:t> is the consistent parameter name, not </a:t>
            </a:r>
            <a:r>
              <a:rPr lang="en-US" sz="1000" i="1" dirty="0">
                <a:latin typeface="Arial" panose="020B0604020202020204" pitchFamily="34" charset="0"/>
                <a:cs typeface="Arial" panose="020B0604020202020204" pitchFamily="34" charset="0"/>
              </a:rPr>
              <a:t>–Computers</a:t>
            </a:r>
            <a:r>
              <a:rPr lang="en-US" sz="1000" dirty="0">
                <a:latin typeface="Arial" panose="020B0604020202020204" pitchFamily="34" charset="0"/>
                <a:cs typeface="Arial" panose="020B0604020202020204" pitchFamily="34" charset="0"/>
              </a:rPr>
              <a:t>. Windows PowerShell parameter names are usually not plural even when they accept multiple items.</a:t>
            </a: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Open </a:t>
            </a:r>
            <a:r>
              <a:rPr lang="en-US" sz="1000" b="1" dirty="0">
                <a:latin typeface="Arial" panose="020B0604020202020204" pitchFamily="34" charset="0"/>
                <a:cs typeface="Arial" panose="020B0604020202020204" pitchFamily="34" charset="0"/>
              </a:rPr>
              <a:t>E:\Allfiles\Mod01\Democode\Lesson03\Demo03\Step-04.ps1</a:t>
            </a:r>
            <a:r>
              <a:rPr lang="en-US" sz="1000" dirty="0">
                <a:latin typeface="Arial" panose="020B0604020202020204" pitchFamily="34" charset="0"/>
                <a:cs typeface="Arial" panose="020B0604020202020204" pitchFamily="34" charset="0"/>
              </a:rPr>
              <a:t>. Point out that the enumerator variable was changed to </a:t>
            </a:r>
            <a:r>
              <a:rPr lang="en-US" sz="1000" i="1" dirty="0">
                <a:latin typeface="Arial" panose="020B0604020202020204" pitchFamily="34" charset="0"/>
                <a:cs typeface="Arial" panose="020B0604020202020204" pitchFamily="34" charset="0"/>
              </a:rPr>
              <a:t>$computer</a:t>
            </a:r>
            <a:r>
              <a:rPr lang="en-US" sz="1000" dirty="0">
                <a:latin typeface="Arial" panose="020B0604020202020204" pitchFamily="34" charset="0"/>
                <a:cs typeface="Arial" panose="020B0604020202020204" pitchFamily="34" charset="0"/>
              </a:rPr>
              <a:t>. Because the commands are now in a </a:t>
            </a:r>
            <a:r>
              <a:rPr lang="en-US" sz="1000" dirty="0" err="1">
                <a:latin typeface="Arial" panose="020B0604020202020204" pitchFamily="34" charset="0"/>
                <a:cs typeface="Arial" panose="020B0604020202020204" pitchFamily="34" charset="0"/>
              </a:rPr>
              <a:t>ForEach</a:t>
            </a:r>
            <a:r>
              <a:rPr lang="en-US" sz="1000" dirty="0">
                <a:latin typeface="Arial" panose="020B0604020202020204" pitchFamily="34" charset="0"/>
                <a:cs typeface="Arial" panose="020B0604020202020204" pitchFamily="34" charset="0"/>
              </a:rPr>
              <a:t> construct, they must be changed to use the variable that will contain only one computer name at a time.</a:t>
            </a:r>
          </a:p>
        </p:txBody>
      </p:sp>
      <p:sp>
        <p:nvSpPr>
          <p:cNvPr id="4" name="Slide Number Placeholder 3"/>
          <p:cNvSpPr>
            <a:spLocks noGrp="1"/>
          </p:cNvSpPr>
          <p:nvPr>
            <p:ph type="sldNum" sz="quarter" idx="10"/>
          </p:nvPr>
        </p:nvSpPr>
        <p:spPr/>
        <p:txBody>
          <a:bodyPr/>
          <a:lstStyle/>
          <a:p>
            <a:fld id="{C5B582DA-91AD-4602-AD12-64B4E22C92A2}" type="slidenum">
              <a:rPr lang="en-GB" smtClean="0"/>
              <a:t>37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endParaRPr lang="en-GB" sz="1000">
              <a:latin typeface="Arial"/>
            </a:endParaRPr>
          </a:p>
        </p:txBody>
      </p:sp>
    </p:spTree>
    <p:extLst>
      <p:ext uri="{BB962C8B-B14F-4D97-AF65-F5344CB8AC3E}">
        <p14:creationId xmlns:p14="http://schemas.microsoft.com/office/powerpoint/2010/main" val="10734129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342900" lvl="0" indent="-342900">
              <a:lnSpc>
                <a:spcPct val="115000"/>
              </a:lnSpc>
              <a:spcAft>
                <a:spcPts val="995"/>
              </a:spcAft>
              <a:buFont typeface="+mj-lt"/>
              <a:buAutoNum type="arabicPeriod" startAt="5"/>
            </a:pPr>
            <a:r>
              <a:rPr lang="en-US" sz="1000" dirty="0">
                <a:latin typeface="Arial" panose="020B0604020202020204" pitchFamily="34" charset="0"/>
                <a:cs typeface="Arial" panose="020B0604020202020204" pitchFamily="34" charset="0"/>
              </a:rPr>
              <a:t>Save the revised script module to </a:t>
            </a:r>
            <a:r>
              <a:rPr lang="en-US" sz="1000" b="1" dirty="0">
                <a:latin typeface="Arial" panose="020B0604020202020204" pitchFamily="34" charset="0"/>
                <a:cs typeface="Arial" panose="020B0604020202020204" pitchFamily="34" charset="0"/>
              </a:rPr>
              <a:t>\Documents\</a:t>
            </a:r>
            <a:r>
              <a:rPr lang="en-US" sz="1000" b="1" dirty="0" err="1">
                <a:latin typeface="Arial" panose="020B0604020202020204" pitchFamily="34" charset="0"/>
                <a:cs typeface="Arial" panose="020B0604020202020204" pitchFamily="34" charset="0"/>
              </a:rPr>
              <a:t>WindowsPowerShell</a:t>
            </a:r>
            <a:r>
              <a:rPr lang="en-US" sz="1000" b="1" dirty="0">
                <a:latin typeface="Arial" panose="020B0604020202020204" pitchFamily="34" charset="0"/>
                <a:cs typeface="Arial" panose="020B0604020202020204" pitchFamily="34" charset="0"/>
              </a:rPr>
              <a:t>\Modules\</a:t>
            </a:r>
            <a:r>
              <a:rPr lang="en-US" sz="1000" b="1" dirty="0" err="1">
                <a:latin typeface="Arial" panose="020B0604020202020204" pitchFamily="34" charset="0"/>
                <a:cs typeface="Arial" panose="020B0604020202020204" pitchFamily="34" charset="0"/>
              </a:rPr>
              <a:t>DemoTools</a:t>
            </a:r>
            <a:br>
              <a:rPr lang="en-US" sz="1000" b="1" dirty="0">
                <a:latin typeface="Arial" panose="020B0604020202020204" pitchFamily="34" charset="0"/>
                <a:cs typeface="Arial" panose="020B0604020202020204" pitchFamily="34" charset="0"/>
              </a:rPr>
            </a:br>
            <a:r>
              <a:rPr lang="en-US" sz="1000" b="1" dirty="0">
                <a:latin typeface="Arial" panose="020B0604020202020204" pitchFamily="34" charset="0"/>
                <a:cs typeface="Arial" panose="020B0604020202020204" pitchFamily="34" charset="0"/>
              </a:rPr>
              <a:t>\DemoTools.psm1</a:t>
            </a:r>
            <a:r>
              <a:rPr lang="en-US" sz="1000" dirty="0">
                <a:latin typeface="Arial" panose="020B0604020202020204" pitchFamily="34" charset="0"/>
                <a:cs typeface="Arial" panose="020B0604020202020204" pitchFamily="34" charset="0"/>
              </a:rPr>
              <a:t>.</a:t>
            </a:r>
          </a:p>
          <a:p>
            <a:pPr marL="342900" lvl="0" indent="-342900">
              <a:lnSpc>
                <a:spcPct val="115000"/>
              </a:lnSpc>
              <a:spcAft>
                <a:spcPts val="995"/>
              </a:spcAft>
              <a:buFont typeface="+mj-lt"/>
              <a:buAutoNum type="arabicPeriod" startAt="5"/>
            </a:pPr>
            <a:r>
              <a:rPr lang="en-US" sz="1000" dirty="0">
                <a:latin typeface="Arial" panose="020B0604020202020204" pitchFamily="34" charset="0"/>
                <a:cs typeface="Arial" panose="020B0604020202020204" pitchFamily="34" charset="0"/>
              </a:rPr>
              <a:t>In Windows PowerShell ISE, run the following command: </a:t>
            </a:r>
          </a:p>
          <a:p>
            <a:pPr lvl="1">
              <a:lnSpc>
                <a:spcPct val="115000"/>
              </a:lnSpc>
              <a:spcAft>
                <a:spcPts val="995"/>
              </a:spcAft>
            </a:pPr>
            <a:r>
              <a:rPr lang="en-US" sz="1000" dirty="0">
                <a:latin typeface="Arial" panose="020B0604020202020204" pitchFamily="34" charset="0"/>
                <a:cs typeface="Arial" panose="020B0604020202020204" pitchFamily="34" charset="0"/>
              </a:rPr>
              <a:t>Import-Module –Name </a:t>
            </a:r>
            <a:r>
              <a:rPr lang="en-US" sz="1000" dirty="0" err="1">
                <a:latin typeface="Arial" panose="020B0604020202020204" pitchFamily="34" charset="0"/>
                <a:cs typeface="Arial" panose="020B0604020202020204" pitchFamily="34" charset="0"/>
              </a:rPr>
              <a:t>DemoTools</a:t>
            </a:r>
            <a:r>
              <a:rPr lang="en-US" sz="1000" dirty="0">
                <a:latin typeface="Arial" panose="020B0604020202020204" pitchFamily="34" charset="0"/>
                <a:cs typeface="Arial" panose="020B0604020202020204" pitchFamily="34" charset="0"/>
              </a:rPr>
              <a:t> -Force.</a:t>
            </a:r>
          </a:p>
          <a:p>
            <a:pPr marL="342900" lvl="0" indent="-342900">
              <a:lnSpc>
                <a:spcPct val="115000"/>
              </a:lnSpc>
              <a:spcAft>
                <a:spcPts val="995"/>
              </a:spcAft>
              <a:buFont typeface="+mj-lt"/>
              <a:buAutoNum type="arabicPeriod" startAt="5"/>
            </a:pPr>
            <a:r>
              <a:rPr lang="en-US" sz="1000" dirty="0">
                <a:latin typeface="Arial" panose="020B0604020202020204" pitchFamily="34" charset="0"/>
                <a:cs typeface="Arial" panose="020B0604020202020204" pitchFamily="34" charset="0"/>
              </a:rPr>
              <a:t>In the same Windows PowerShell ISE window, open </a:t>
            </a:r>
            <a:r>
              <a:rPr lang="en-US" sz="1000" b="1" dirty="0">
                <a:latin typeface="Arial" panose="020B0604020202020204" pitchFamily="34" charset="0"/>
                <a:cs typeface="Arial" panose="020B0604020202020204" pitchFamily="34" charset="0"/>
              </a:rPr>
              <a:t>E:\Allfiles\Mod01\Democode\Lesson03</a:t>
            </a:r>
            <a:br>
              <a:rPr lang="en-US" sz="1000" b="1" dirty="0">
                <a:latin typeface="Arial" panose="020B0604020202020204" pitchFamily="34" charset="0"/>
                <a:cs typeface="Arial" panose="020B0604020202020204" pitchFamily="34" charset="0"/>
              </a:rPr>
            </a:br>
            <a:r>
              <a:rPr lang="en-US" sz="1000" b="1" dirty="0">
                <a:latin typeface="Arial" panose="020B0604020202020204" pitchFamily="34" charset="0"/>
                <a:cs typeface="Arial" panose="020B0604020202020204" pitchFamily="34" charset="0"/>
              </a:rPr>
              <a:t>\Demo03\Step-05.ps1</a:t>
            </a:r>
            <a:r>
              <a:rPr lang="en-US" sz="1000" dirty="0">
                <a:latin typeface="Arial" panose="020B0604020202020204" pitchFamily="34" charset="0"/>
                <a:cs typeface="Arial" panose="020B0604020202020204" pitchFamily="34" charset="0"/>
              </a:rPr>
              <a:t>. Run the command with multiple computer names. Point out that multiple values are separated by using a comma.</a:t>
            </a:r>
          </a:p>
          <a:p>
            <a:pPr marL="342900" lvl="0" indent="-342900">
              <a:lnSpc>
                <a:spcPct val="115000"/>
              </a:lnSpc>
              <a:spcAft>
                <a:spcPts val="995"/>
              </a:spcAft>
              <a:buFont typeface="+mj-lt"/>
              <a:buAutoNum type="arabicPeriod" startAt="5"/>
            </a:pPr>
            <a:r>
              <a:rPr lang="en-US" sz="1000" dirty="0">
                <a:latin typeface="Arial" panose="020B0604020202020204" pitchFamily="34" charset="0"/>
                <a:cs typeface="Arial" panose="020B0604020202020204" pitchFamily="34" charset="0"/>
              </a:rPr>
              <a:t>Open </a:t>
            </a:r>
            <a:r>
              <a:rPr lang="en-US" sz="1000" b="1" dirty="0">
                <a:latin typeface="Arial" panose="020B0604020202020204" pitchFamily="34" charset="0"/>
                <a:cs typeface="Arial" panose="020B0604020202020204" pitchFamily="34" charset="0"/>
              </a:rPr>
              <a:t>E:\Allfiles\Mod01\Democode\Lesson03\Demo03\Step-06.ps1</a:t>
            </a:r>
            <a:r>
              <a:rPr lang="en-US" sz="1000" dirty="0">
                <a:latin typeface="Arial" panose="020B0604020202020204" pitchFamily="34" charset="0"/>
                <a:cs typeface="Arial" panose="020B0604020202020204" pitchFamily="34" charset="0"/>
              </a:rPr>
              <a:t>. Point out the new function that retrieves disk information from one or more computers. This function follows the same coding pattern as the previous example. However, this function retrieves disk information. That means each computer might return more than one piece of information. A second </a:t>
            </a:r>
            <a:r>
              <a:rPr lang="en-US" sz="1000" dirty="0" err="1">
                <a:latin typeface="Arial" panose="020B0604020202020204" pitchFamily="34" charset="0"/>
                <a:cs typeface="Arial" panose="020B0604020202020204" pitchFamily="34" charset="0"/>
              </a:rPr>
              <a:t>ForEach</a:t>
            </a:r>
            <a:r>
              <a:rPr lang="en-US" sz="1000" dirty="0">
                <a:latin typeface="Arial" panose="020B0604020202020204" pitchFamily="34" charset="0"/>
                <a:cs typeface="Arial" panose="020B0604020202020204" pitchFamily="34" charset="0"/>
              </a:rPr>
              <a:t> construct, nested inside the first, enumerates the disk objects.</a:t>
            </a:r>
          </a:p>
          <a:p>
            <a:pPr marL="342900" indent="-342900">
              <a:lnSpc>
                <a:spcPct val="115000"/>
              </a:lnSpc>
              <a:spcAft>
                <a:spcPts val="995"/>
              </a:spcAft>
              <a:buFont typeface="+mj-lt"/>
              <a:buAutoNum type="arabicPeriod" startAt="5"/>
            </a:pPr>
            <a:r>
              <a:rPr lang="en-US" sz="1000" dirty="0">
                <a:latin typeface="Arial" panose="020B0604020202020204" pitchFamily="34" charset="0"/>
                <a:cs typeface="Arial" panose="020B0604020202020204" pitchFamily="34" charset="0"/>
              </a:rPr>
              <a:t>Press F5 to run this script. You do not have to save it as a script module.</a:t>
            </a:r>
          </a:p>
          <a:p>
            <a:pPr marL="342900" lvl="0" indent="-342900">
              <a:lnSpc>
                <a:spcPct val="115000"/>
              </a:lnSpc>
              <a:spcAft>
                <a:spcPts val="995"/>
              </a:spcAft>
              <a:buFont typeface="+mj-lt"/>
              <a:buAutoNum type="arabicPeriod" startAt="5"/>
            </a:pPr>
            <a:r>
              <a:rPr lang="en-US" sz="1000" dirty="0">
                <a:latin typeface="Arial" panose="020B0604020202020204" pitchFamily="34" charset="0"/>
                <a:cs typeface="Arial" panose="020B0604020202020204" pitchFamily="34" charset="0"/>
              </a:rPr>
              <a:t>Open </a:t>
            </a:r>
            <a:r>
              <a:rPr lang="en-US" sz="1000" b="1" dirty="0">
                <a:latin typeface="Arial" panose="020B0604020202020204" pitchFamily="34" charset="0"/>
                <a:cs typeface="Arial" panose="020B0604020202020204" pitchFamily="34" charset="0"/>
              </a:rPr>
              <a:t>E:\Allfiles\Mod01\Democode\Lesson03\Demo03\Step-07.ps1</a:t>
            </a:r>
            <a:r>
              <a:rPr lang="en-US" sz="1000" dirty="0">
                <a:latin typeface="Arial" panose="020B0604020202020204" pitchFamily="34" charset="0"/>
                <a:cs typeface="Arial" panose="020B0604020202020204" pitchFamily="34" charset="0"/>
              </a:rPr>
              <a:t>. Review the example that uses different variable names. You can run this script by pressing F5.</a:t>
            </a:r>
          </a:p>
          <a:p>
            <a:pPr lvl="1">
              <a:lnSpc>
                <a:spcPct val="115000"/>
              </a:lnSpc>
              <a:spcAft>
                <a:spcPts val="995"/>
              </a:spcAft>
            </a:pPr>
            <a:r>
              <a:rPr lang="en-US" sz="1000" dirty="0">
                <a:latin typeface="Arial" panose="020B0604020202020204" pitchFamily="34" charset="0"/>
                <a:cs typeface="Arial" panose="020B0604020202020204" pitchFamily="34" charset="0"/>
              </a:rPr>
              <a:t>This script demonstrates that although there are conventions used for naming variables in a </a:t>
            </a:r>
            <a:r>
              <a:rPr lang="en-US" sz="1000" dirty="0" err="1">
                <a:latin typeface="Arial" panose="020B0604020202020204" pitchFamily="34" charset="0"/>
                <a:cs typeface="Arial" panose="020B0604020202020204" pitchFamily="34" charset="0"/>
              </a:rPr>
              <a:t>ForEach</a:t>
            </a:r>
            <a:r>
              <a:rPr lang="en-US" sz="1000" dirty="0">
                <a:latin typeface="Arial" panose="020B0604020202020204" pitchFamily="34" charset="0"/>
                <a:cs typeface="Arial" panose="020B0604020202020204" pitchFamily="34" charset="0"/>
              </a:rPr>
              <a:t> construct, those conventions are for human understanding. The shell will run this script and produce the same results as the previous example even though the variable names are nonsensical from a human perspective.</a:t>
            </a:r>
            <a:endParaRPr lang="en-GB"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38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1552628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a:latin typeface="Arial"/>
                <a:ea typeface="Calibri"/>
                <a:cs typeface="Times New Roman"/>
              </a:rPr>
              <a:t>Students will find example answers on the </a:t>
            </a:r>
            <a:r>
              <a:rPr lang="en-GB" sz="1000" b="1">
                <a:latin typeface="Arial"/>
                <a:ea typeface="Calibri"/>
                <a:cs typeface="Times New Roman"/>
              </a:rPr>
              <a:t>LON-CL1</a:t>
            </a:r>
            <a:r>
              <a:rPr lang="en-GB" sz="1000">
                <a:latin typeface="Arial"/>
                <a:ea typeface="Calibri"/>
                <a:cs typeface="Times New Roman"/>
              </a:rPr>
              <a:t> computer in </a:t>
            </a:r>
            <a:r>
              <a:rPr lang="en-GB" sz="1000" b="1">
                <a:latin typeface="Arial"/>
                <a:ea typeface="Calibri"/>
                <a:cs typeface="Times New Roman"/>
              </a:rPr>
              <a:t>E:\Allfiles\Mod01\Labfiles</a:t>
            </a:r>
            <a:r>
              <a:rPr lang="en-GB" sz="1000">
                <a:latin typeface="Arial"/>
                <a:ea typeface="Calibri"/>
                <a:cs typeface="Times New Roman"/>
              </a:rPr>
              <a:t>. </a:t>
            </a:r>
          </a:p>
          <a:p>
            <a:pPr>
              <a:lnSpc>
                <a:spcPct val="115000"/>
              </a:lnSpc>
              <a:spcAft>
                <a:spcPts val="1000"/>
              </a:spcAft>
            </a:pPr>
            <a:r>
              <a:rPr lang="en-GB" sz="1000" b="1">
                <a:latin typeface="Arial"/>
                <a:ea typeface="Calibri"/>
                <a:cs typeface="Times New Roman"/>
              </a:rPr>
              <a:t>Exercise 1: Defining parameter attributes and input validation</a:t>
            </a:r>
          </a:p>
          <a:p>
            <a:pPr>
              <a:lnSpc>
                <a:spcPct val="115000"/>
              </a:lnSpc>
              <a:spcAft>
                <a:spcPts val="1000"/>
              </a:spcAft>
            </a:pPr>
            <a:r>
              <a:rPr lang="en-GB" sz="1000">
                <a:latin typeface="Arial"/>
                <a:ea typeface="Calibri"/>
                <a:cs typeface="Times New Roman"/>
              </a:rPr>
              <a:t>In this exercise, you will add parameter and validation attributes to your script module.</a:t>
            </a:r>
          </a:p>
          <a:p>
            <a:pPr>
              <a:lnSpc>
                <a:spcPct val="115000"/>
              </a:lnSpc>
              <a:spcAft>
                <a:spcPts val="1000"/>
              </a:spcAft>
            </a:pPr>
            <a:r>
              <a:rPr lang="en-GB" sz="1000" b="1">
                <a:latin typeface="Arial"/>
                <a:ea typeface="Times New Roman"/>
                <a:cs typeface="Mangal"/>
              </a:rPr>
              <a:t>Instructor Note:</a:t>
            </a:r>
            <a:r>
              <a:rPr lang="en-GB" sz="1000">
                <a:latin typeface="Arial"/>
                <a:ea typeface="Times New Roman"/>
                <a:cs typeface="Mangal"/>
              </a:rPr>
              <a:t> This exercise includes five tasks. Students should not spend more than five minutes per task.</a:t>
            </a:r>
            <a:endParaRPr lang="en-GB" sz="1000">
              <a:latin typeface="Arial"/>
              <a:ea typeface="Calibri"/>
              <a:cs typeface="Times New Roman"/>
            </a:endParaRPr>
          </a:p>
          <a:p>
            <a:pPr>
              <a:lnSpc>
                <a:spcPct val="115000"/>
              </a:lnSpc>
              <a:spcAft>
                <a:spcPts val="1000"/>
              </a:spcAft>
            </a:pPr>
            <a:r>
              <a:rPr lang="en-GB" sz="1000">
                <a:solidFill>
                  <a:srgbClr val="000000"/>
                </a:solidFill>
                <a:latin typeface="Arial"/>
                <a:ea typeface="Times New Roman"/>
                <a:cs typeface="Mangal"/>
              </a:rPr>
              <a:t>Several additional minutes are provided for you to introduce the lab and to review student questions at the end of the lab.</a:t>
            </a:r>
            <a:endParaRPr lang="en-GB" sz="1000">
              <a:latin typeface="Arial"/>
              <a:ea typeface="Calibri"/>
              <a:cs typeface="Times New Roman"/>
            </a:endParaRPr>
          </a:p>
          <a:p>
            <a:pPr>
              <a:lnSpc>
                <a:spcPct val="115000"/>
              </a:lnSpc>
              <a:spcAft>
                <a:spcPts val="1000"/>
              </a:spcAft>
            </a:pPr>
            <a:r>
              <a:rPr lang="en-GB" sz="1000">
                <a:solidFill>
                  <a:srgbClr val="000000"/>
                </a:solidFill>
                <a:latin typeface="Arial"/>
                <a:ea typeface="Times New Roman"/>
                <a:cs typeface="Mangal"/>
              </a:rPr>
              <a:t>Monitor students’ progress. You might want to use a clock or a timer to keep track of the lab time and to inform students when they should be moving on to the next task. Students who are not ready to move on might want to review the example solution for their current task so that they can move on to the next task and complete the lab.</a:t>
            </a:r>
            <a:endParaRPr lang="en-GB"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39</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317776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GB" sz="1000">
                <a:solidFill>
                  <a:prstClr val="black"/>
                </a:solidFill>
                <a:latin typeface="Arial"/>
                <a:ea typeface="Calibri"/>
                <a:cs typeface="Times New Roman"/>
              </a:rPr>
              <a:t>In most demonstrations, you are given a separate file for each step in the demonstration. The instructor manual includes a description of each step, and you should display the corresponding file to your students. All .ps1 files </a:t>
            </a:r>
            <a:r>
              <a:rPr lang="ga-IE" sz="1000">
                <a:solidFill>
                  <a:prstClr val="black"/>
                </a:solidFill>
                <a:latin typeface="Arial"/>
                <a:ea typeface="Calibri"/>
                <a:cs typeface="Times New Roman"/>
              </a:rPr>
              <a:t>are available on the </a:t>
            </a:r>
            <a:r>
              <a:rPr lang="en-GB" sz="1000" b="1">
                <a:solidFill>
                  <a:prstClr val="black"/>
                </a:solidFill>
                <a:latin typeface="Arial"/>
                <a:ea typeface="Calibri"/>
                <a:cs typeface="Times New Roman"/>
              </a:rPr>
              <a:t>10962C-LON-CL1</a:t>
            </a:r>
            <a:r>
              <a:rPr lang="en-GB" sz="1000">
                <a:solidFill>
                  <a:prstClr val="black"/>
                </a:solidFill>
                <a:latin typeface="Arial"/>
                <a:ea typeface="Calibri"/>
                <a:cs typeface="Times New Roman"/>
              </a:rPr>
              <a:t> VM in the </a:t>
            </a:r>
            <a:r>
              <a:rPr lang="en-GB" sz="1000" b="1">
                <a:solidFill>
                  <a:prstClr val="black"/>
                </a:solidFill>
                <a:latin typeface="Arial"/>
                <a:ea typeface="Calibri"/>
                <a:cs typeface="Times New Roman"/>
              </a:rPr>
              <a:t>E:\Allfiles\Mod01\Democode</a:t>
            </a:r>
            <a:r>
              <a:rPr lang="en-GB" sz="1000">
                <a:solidFill>
                  <a:prstClr val="black"/>
                </a:solidFill>
                <a:latin typeface="Arial"/>
                <a:ea typeface="Calibri"/>
                <a:cs typeface="Times New Roman"/>
              </a:rPr>
              <a:t> directory.</a:t>
            </a:r>
          </a:p>
          <a:p>
            <a:pPr lvl="0">
              <a:lnSpc>
                <a:spcPts val="1300"/>
              </a:lnSpc>
              <a:spcBef>
                <a:spcPts val="900"/>
              </a:spcBef>
              <a:spcAft>
                <a:spcPts val="300"/>
              </a:spcAft>
            </a:pPr>
            <a:r>
              <a:rPr lang="en-US" sz="1000" b="1">
                <a:solidFill>
                  <a:prstClr val="black"/>
                </a:solidFill>
                <a:latin typeface="Arial"/>
                <a:ea typeface="Times New Roman"/>
                <a:cs typeface="Segoe UI"/>
              </a:rPr>
              <a:t>Lab strategy</a:t>
            </a:r>
            <a:endParaRPr lang="en-GB" sz="1000" b="1">
              <a:solidFill>
                <a:prstClr val="black"/>
              </a:solidFill>
              <a:latin typeface="Arial"/>
              <a:ea typeface="Times New Roman"/>
              <a:cs typeface="Segoe UI"/>
            </a:endParaRPr>
          </a:p>
          <a:p>
            <a:pPr lvl="0">
              <a:lnSpc>
                <a:spcPct val="115000"/>
              </a:lnSpc>
              <a:spcAft>
                <a:spcPts val="1000"/>
              </a:spcAft>
            </a:pPr>
            <a:r>
              <a:rPr lang="en-GB" sz="1000">
                <a:solidFill>
                  <a:prstClr val="black"/>
                </a:solidFill>
                <a:latin typeface="Arial"/>
                <a:ea typeface="Calibri"/>
                <a:cs typeface="Times New Roman"/>
              </a:rPr>
              <a:t>Students are given a starting point script file for many labs. Most of the time, the starting point will be the same as the answer from the previous lab. Students are also given an example script for each task in the lab exercises. This approach should allow students to catch up if they fall behind. You must monitor students closely to make sure that they do not spend too much time on any one task. If they do, they will run out of time and will be unable to complete the whole lab. If a student has problems with a particular task, help them for a short time. Then, suggest that they use the provided answer for that task and continue from there.</a:t>
            </a:r>
          </a:p>
          <a:p>
            <a:pPr lvl="0">
              <a:lnSpc>
                <a:spcPct val="115000"/>
              </a:lnSpc>
              <a:spcAft>
                <a:spcPts val="1000"/>
              </a:spcAft>
            </a:pPr>
            <a:r>
              <a:rPr lang="en-GB" sz="1000" b="1">
                <a:solidFill>
                  <a:prstClr val="black"/>
                </a:solidFill>
                <a:latin typeface="Arial"/>
                <a:ea typeface="Calibri"/>
                <a:cs typeface="Times New Roman"/>
              </a:rPr>
              <a:t>Note: </a:t>
            </a:r>
            <a:r>
              <a:rPr lang="en-GB" sz="1000">
                <a:solidFill>
                  <a:prstClr val="black"/>
                </a:solidFill>
                <a:latin typeface="Arial"/>
                <a:ea typeface="Calibri"/>
                <a:cs typeface="Times New Roman"/>
              </a:rPr>
              <a:t>Inform all students that throughout the labs in this module, students will be asked to save changes to Windows PowerShell scripts. In case they are prompted to confirm whether the existing file should be replaced, they should click </a:t>
            </a:r>
            <a:r>
              <a:rPr lang="en-GB" sz="1000" b="1">
                <a:solidFill>
                  <a:prstClr val="black"/>
                </a:solidFill>
                <a:latin typeface="Arial"/>
                <a:ea typeface="Calibri"/>
                <a:cs typeface="Times New Roman"/>
              </a:rPr>
              <a:t>Yes</a:t>
            </a:r>
            <a:r>
              <a:rPr lang="en-GB" sz="1000">
                <a:solidFill>
                  <a:prstClr val="black"/>
                </a:solidFill>
                <a:latin typeface="Arial"/>
                <a:ea typeface="Calibri"/>
                <a:cs typeface="Times New Roman"/>
              </a:rPr>
              <a:t>.</a:t>
            </a:r>
          </a:p>
          <a:p>
            <a:pPr lvl="0">
              <a:lnSpc>
                <a:spcPct val="115000"/>
              </a:lnSpc>
              <a:spcAft>
                <a:spcPts val="1000"/>
              </a:spcAft>
            </a:pPr>
            <a:r>
              <a:rPr lang="en-GB" sz="1000">
                <a:solidFill>
                  <a:prstClr val="black"/>
                </a:solidFill>
                <a:latin typeface="Arial"/>
                <a:ea typeface="Calibri"/>
                <a:cs typeface="Times New Roman"/>
              </a:rPr>
              <a:t>Student answers are not provided in the Lab Answer Key. Instead, example answers are provided on the </a:t>
            </a:r>
            <a:r>
              <a:rPr lang="en-GB" sz="1000" b="1">
                <a:solidFill>
                  <a:prstClr val="black"/>
                </a:solidFill>
                <a:latin typeface="Arial"/>
                <a:ea typeface="Calibri"/>
                <a:cs typeface="Times New Roman"/>
              </a:rPr>
              <a:t>10962C-LON-CL1</a:t>
            </a:r>
            <a:r>
              <a:rPr lang="en-GB" sz="1000">
                <a:solidFill>
                  <a:prstClr val="black"/>
                </a:solidFill>
                <a:latin typeface="Arial"/>
                <a:ea typeface="Calibri"/>
                <a:cs typeface="Times New Roman"/>
              </a:rPr>
              <a:t> VM in the </a:t>
            </a:r>
            <a:r>
              <a:rPr lang="en-GB" sz="1000" b="1">
                <a:solidFill>
                  <a:prstClr val="black"/>
                </a:solidFill>
                <a:latin typeface="Arial"/>
                <a:ea typeface="Calibri"/>
                <a:cs typeface="Times New Roman"/>
              </a:rPr>
              <a:t>E:\Allfiles\Mod01\Labfiles</a:t>
            </a:r>
            <a:r>
              <a:rPr lang="en-GB" sz="1000">
                <a:solidFill>
                  <a:prstClr val="black"/>
                </a:solidFill>
                <a:latin typeface="Arial"/>
                <a:ea typeface="Calibri"/>
                <a:cs typeface="Times New Roman"/>
              </a:rPr>
              <a:t> folder.</a:t>
            </a:r>
            <a:endParaRPr lang="en-GB"/>
          </a:p>
        </p:txBody>
      </p:sp>
      <p:sp>
        <p:nvSpPr>
          <p:cNvPr id="4" name="Slide Number Placeholder 3"/>
          <p:cNvSpPr>
            <a:spLocks noGrp="1"/>
          </p:cNvSpPr>
          <p:nvPr>
            <p:ph type="sldNum" sz="quarter" idx="10"/>
          </p:nvPr>
        </p:nvSpPr>
        <p:spPr/>
        <p:txBody>
          <a:bodyPr/>
          <a:lstStyle/>
          <a:p>
            <a:fld id="{C5B582DA-91AD-4602-AD12-64B4E22C92A2}" type="slidenum">
              <a:rPr lang="en-GB" smtClean="0"/>
              <a:t>4</a:t>
            </a:fld>
            <a:endParaRPr lang="en-GB"/>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37959406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a:p>
        </p:txBody>
      </p:sp>
      <p:sp>
        <p:nvSpPr>
          <p:cNvPr id="4" name="Slide Number Placeholder 3"/>
          <p:cNvSpPr>
            <a:spLocks noGrp="1"/>
          </p:cNvSpPr>
          <p:nvPr>
            <p:ph type="sldNum" sz="quarter" idx="10"/>
          </p:nvPr>
        </p:nvSpPr>
        <p:spPr/>
        <p:txBody>
          <a:bodyPr/>
          <a:lstStyle/>
          <a:p>
            <a:fld id="{C5B582DA-91AD-4602-AD12-64B4E22C92A2}" type="slidenum">
              <a:rPr lang="en-GB" smtClean="0"/>
              <a:t>40</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4202979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Times New Roman"/>
              </a:rPr>
              <a:t>Question</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When might you use a default parameter value instead of making the parameter mandatory?</a:t>
            </a:r>
          </a:p>
          <a:p>
            <a:pPr>
              <a:lnSpc>
                <a:spcPct val="115000"/>
              </a:lnSpc>
              <a:spcAft>
                <a:spcPts val="1000"/>
              </a:spcAft>
            </a:pPr>
            <a:r>
              <a:rPr lang="en-GB" sz="1000" b="1">
                <a:latin typeface="Arial"/>
                <a:ea typeface="Calibri"/>
                <a:cs typeface="Times New Roman"/>
              </a:rPr>
              <a:t>Answer</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When a parameter is usually given a specific value, you can make the command easier to use by defining that value as a default for the parameter. However, if a parameter always requires a value but no specific value is usually used, it makes more sense to mark the parameter as mandatory.</a:t>
            </a:r>
          </a:p>
        </p:txBody>
      </p:sp>
      <p:sp>
        <p:nvSpPr>
          <p:cNvPr id="4" name="Slide Number Placeholder 3"/>
          <p:cNvSpPr>
            <a:spLocks noGrp="1"/>
          </p:cNvSpPr>
          <p:nvPr>
            <p:ph type="sldNum" sz="quarter" idx="10"/>
          </p:nvPr>
        </p:nvSpPr>
        <p:spPr/>
        <p:txBody>
          <a:bodyPr/>
          <a:lstStyle/>
          <a:p>
            <a:fld id="{C5B582DA-91AD-4602-AD12-64B4E22C92A2}" type="slidenum">
              <a:rPr lang="en-GB" smtClean="0"/>
              <a:t>41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4655029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Students will find example answers on the </a:t>
            </a:r>
            <a:r>
              <a:rPr lang="en-GB" sz="1000" b="1">
                <a:latin typeface="Arial"/>
                <a:ea typeface="Calibri"/>
                <a:cs typeface="Times New Roman"/>
              </a:rPr>
              <a:t>LON-CL1</a:t>
            </a:r>
            <a:r>
              <a:rPr lang="en-GB" sz="1000">
                <a:latin typeface="Arial"/>
                <a:ea typeface="Calibri"/>
                <a:cs typeface="Times New Roman"/>
              </a:rPr>
              <a:t> computer in </a:t>
            </a:r>
            <a:r>
              <a:rPr lang="en-GB" sz="1000" b="1">
                <a:latin typeface="Arial"/>
                <a:ea typeface="Calibri"/>
                <a:cs typeface="Times New Roman"/>
              </a:rPr>
              <a:t>E:\Allfiles\Mod01\Labfiles</a:t>
            </a:r>
            <a:r>
              <a:rPr lang="en-GB" sz="1000">
                <a:latin typeface="Arial"/>
                <a:ea typeface="Calibri"/>
                <a:cs typeface="Times New Roman"/>
              </a:rPr>
              <a:t>. </a:t>
            </a:r>
          </a:p>
          <a:p>
            <a:pPr>
              <a:lnSpc>
                <a:spcPct val="115000"/>
              </a:lnSpc>
              <a:spcAft>
                <a:spcPts val="1000"/>
              </a:spcAft>
            </a:pPr>
            <a:r>
              <a:rPr lang="en-GB" sz="1000" b="1">
                <a:latin typeface="Arial"/>
                <a:ea typeface="Calibri"/>
                <a:cs typeface="Times New Roman"/>
              </a:rPr>
              <a:t>Exercise 1: Writing functions that use multiple objects</a:t>
            </a:r>
          </a:p>
          <a:p>
            <a:pPr>
              <a:lnSpc>
                <a:spcPct val="115000"/>
              </a:lnSpc>
              <a:spcAft>
                <a:spcPts val="1000"/>
              </a:spcAft>
            </a:pPr>
            <a:r>
              <a:rPr lang="en-GB" sz="1000">
                <a:latin typeface="Arial"/>
                <a:ea typeface="Calibri"/>
                <a:cs typeface="Times New Roman"/>
              </a:rPr>
              <a:t>In this exercise, you will change an existing function so that it enumerates a collection of objects.</a:t>
            </a:r>
          </a:p>
          <a:p>
            <a:pPr>
              <a:lnSpc>
                <a:spcPct val="115000"/>
              </a:lnSpc>
              <a:spcAft>
                <a:spcPts val="1000"/>
              </a:spcAft>
            </a:pPr>
            <a:r>
              <a:rPr lang="en-GB" sz="1000" b="1">
                <a:latin typeface="Arial"/>
                <a:ea typeface="Calibri"/>
                <a:cs typeface="Times New Roman"/>
              </a:rPr>
              <a:t>Instructor Note:</a:t>
            </a:r>
            <a:r>
              <a:rPr lang="en-GB" sz="1000">
                <a:latin typeface="Arial"/>
                <a:ea typeface="Calibri"/>
                <a:cs typeface="Times New Roman"/>
              </a:rPr>
              <a:t> This exercise includes two tasks. Students should not spend more than five minutes per task.</a:t>
            </a:r>
          </a:p>
          <a:p>
            <a:pPr>
              <a:lnSpc>
                <a:spcPct val="115000"/>
              </a:lnSpc>
              <a:spcAft>
                <a:spcPts val="1000"/>
              </a:spcAft>
            </a:pPr>
            <a:r>
              <a:rPr lang="en-GB" sz="1000">
                <a:latin typeface="Arial"/>
                <a:ea typeface="Calibri"/>
                <a:cs typeface="Times New Roman"/>
              </a:rPr>
              <a:t>Monitor students’ progress. You might want to use a clock or a timer to keep track of the lab time and to inform students when they should be moving on to the next task. Students who are not ready to move on might want to review the example solution for their current task so that they can move on to the next task and complete the lab.</a:t>
            </a:r>
          </a:p>
        </p:txBody>
      </p:sp>
      <p:sp>
        <p:nvSpPr>
          <p:cNvPr id="4" name="Slide Number Placeholder 3"/>
          <p:cNvSpPr>
            <a:spLocks noGrp="1"/>
          </p:cNvSpPr>
          <p:nvPr>
            <p:ph type="sldNum" sz="quarter" idx="10"/>
          </p:nvPr>
        </p:nvSpPr>
        <p:spPr/>
        <p:txBody>
          <a:bodyPr/>
          <a:lstStyle/>
          <a:p>
            <a:fld id="{C5B582DA-91AD-4602-AD12-64B4E22C92A2}" type="slidenum">
              <a:rPr lang="en-GB" smtClean="0"/>
              <a:t>42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0588756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a:p>
        </p:txBody>
      </p:sp>
      <p:sp>
        <p:nvSpPr>
          <p:cNvPr id="4" name="Slide Number Placeholder 3"/>
          <p:cNvSpPr>
            <a:spLocks noGrp="1"/>
          </p:cNvSpPr>
          <p:nvPr>
            <p:ph type="sldNum" sz="quarter" idx="10"/>
          </p:nvPr>
        </p:nvSpPr>
        <p:spPr/>
        <p:txBody>
          <a:bodyPr/>
          <a:lstStyle/>
          <a:p>
            <a:fld id="{C5B582DA-91AD-4602-AD12-64B4E22C92A2}" type="slidenum">
              <a:rPr lang="en-GB" smtClean="0"/>
              <a:t>43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8131072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panose="020B0604020202020204" pitchFamily="34" charset="0"/>
                <a:ea typeface="Calibri"/>
                <a:cs typeface="Arial" panose="020B0604020202020204" pitchFamily="34" charset="0"/>
              </a:rPr>
              <a:t>Question</a:t>
            </a:r>
            <a:endParaRPr lang="en-GB" sz="1000" dirty="0">
              <a:latin typeface="Arial" panose="020B0604020202020204" pitchFamily="34" charset="0"/>
              <a:ea typeface="Calibri"/>
              <a:cs typeface="Arial" panose="020B0604020202020204" pitchFamily="34" charset="0"/>
            </a:endParaRPr>
          </a:p>
          <a:p>
            <a:pPr>
              <a:lnSpc>
                <a:spcPct val="115000"/>
              </a:lnSpc>
              <a:spcAft>
                <a:spcPts val="1000"/>
              </a:spcAft>
            </a:pPr>
            <a:r>
              <a:rPr lang="en-US" sz="1000" dirty="0">
                <a:latin typeface="Arial" panose="020B0604020202020204" pitchFamily="34" charset="0"/>
                <a:cs typeface="Arial" panose="020B0604020202020204" pitchFamily="34" charset="0"/>
              </a:rPr>
              <a:t>Why did the </a:t>
            </a:r>
            <a:r>
              <a:rPr lang="en-US" sz="1000" b="1" dirty="0">
                <a:latin typeface="Arial" panose="020B0604020202020204" pitchFamily="34" charset="0"/>
                <a:cs typeface="Arial" panose="020B0604020202020204" pitchFamily="34" charset="0"/>
              </a:rPr>
              <a:t>E:\Allfiles\Mod01\Labfiles\Lab D – Answer.ps1</a:t>
            </a:r>
            <a:r>
              <a:rPr lang="en-US" sz="1000" dirty="0">
                <a:latin typeface="Arial" panose="020B0604020202020204" pitchFamily="34" charset="0"/>
                <a:cs typeface="Arial" panose="020B0604020202020204" pitchFamily="34" charset="0"/>
              </a:rPr>
              <a:t> script indent the code that was inside the </a:t>
            </a:r>
            <a:r>
              <a:rPr lang="en-US" sz="1000" dirty="0" err="1">
                <a:latin typeface="Arial" panose="020B0604020202020204" pitchFamily="34" charset="0"/>
                <a:cs typeface="Arial" panose="020B0604020202020204" pitchFamily="34" charset="0"/>
              </a:rPr>
              <a:t>ForEach</a:t>
            </a:r>
            <a:r>
              <a:rPr lang="en-US" sz="1000" dirty="0">
                <a:latin typeface="Arial" panose="020B0604020202020204" pitchFamily="34" charset="0"/>
                <a:cs typeface="Arial" panose="020B0604020202020204" pitchFamily="34" charset="0"/>
              </a:rPr>
              <a:t> constructs?</a:t>
            </a:r>
            <a:endParaRPr lang="en-GB" sz="1000" dirty="0">
              <a:latin typeface="Arial" panose="020B0604020202020204" pitchFamily="34" charset="0"/>
              <a:ea typeface="Calibri"/>
              <a:cs typeface="Arial" panose="020B0604020202020204" pitchFamily="34" charset="0"/>
            </a:endParaRPr>
          </a:p>
          <a:p>
            <a:pPr>
              <a:lnSpc>
                <a:spcPct val="115000"/>
              </a:lnSpc>
              <a:spcAft>
                <a:spcPts val="1000"/>
              </a:spcAft>
            </a:pPr>
            <a:r>
              <a:rPr lang="en-GB" sz="1000" b="1" dirty="0">
                <a:latin typeface="Arial" panose="020B0604020202020204" pitchFamily="34" charset="0"/>
                <a:ea typeface="Calibri"/>
                <a:cs typeface="Arial" panose="020B0604020202020204" pitchFamily="34" charset="0"/>
              </a:rPr>
              <a:t>Answer</a:t>
            </a:r>
            <a:endParaRPr lang="en-GB" sz="1000" dirty="0">
              <a:latin typeface="Arial" panose="020B0604020202020204" pitchFamily="34" charset="0"/>
              <a:ea typeface="Calibri"/>
              <a:cs typeface="Arial" panose="020B0604020202020204" pitchFamily="34" charset="0"/>
            </a:endParaRPr>
          </a:p>
          <a:p>
            <a:pPr>
              <a:lnSpc>
                <a:spcPct val="115000"/>
              </a:lnSpc>
              <a:spcAft>
                <a:spcPts val="1000"/>
              </a:spcAft>
            </a:pPr>
            <a:r>
              <a:rPr lang="en-US" sz="1000" dirty="0">
                <a:latin typeface="Arial" panose="020B0604020202020204" pitchFamily="34" charset="0"/>
                <a:cs typeface="Arial" panose="020B0604020202020204" pitchFamily="34" charset="0"/>
              </a:rPr>
              <a:t>It is a best practice to indent code that is inside a construct. Indentation helps you visually identify the code that is part of the construct, and it helps make scripts easier to read, understand, and troubleshoot.</a:t>
            </a:r>
            <a:endParaRPr lang="en-GB" sz="1000" dirty="0">
              <a:latin typeface="Arial" panose="020B0604020202020204" pitchFamily="34" charset="0"/>
              <a:ea typeface="Calibri"/>
              <a:cs typeface="Arial" panose="020B0604020202020204" pitchFamily="34" charset="0"/>
            </a:endParaRPr>
          </a:p>
          <a:p>
            <a:pPr>
              <a:lnSpc>
                <a:spcPct val="115000"/>
              </a:lnSpc>
              <a:spcAft>
                <a:spcPts val="1000"/>
              </a:spcAft>
            </a:pPr>
            <a:r>
              <a:rPr lang="en-GB" sz="1000" b="1" dirty="0">
                <a:latin typeface="Arial" panose="020B0604020202020204" pitchFamily="34" charset="0"/>
                <a:ea typeface="Calibri"/>
                <a:cs typeface="Arial" panose="020B0604020202020204" pitchFamily="34" charset="0"/>
              </a:rPr>
              <a:t>Question</a:t>
            </a:r>
            <a:endParaRPr lang="en-GB" sz="1000" dirty="0">
              <a:latin typeface="Arial" panose="020B0604020202020204" pitchFamily="34" charset="0"/>
              <a:ea typeface="Calibri"/>
              <a:cs typeface="Arial" panose="020B0604020202020204" pitchFamily="34" charset="0"/>
            </a:endParaRPr>
          </a:p>
          <a:p>
            <a:pPr>
              <a:lnSpc>
                <a:spcPct val="115000"/>
              </a:lnSpc>
              <a:spcAft>
                <a:spcPts val="1000"/>
              </a:spcAft>
            </a:pPr>
            <a:r>
              <a:rPr lang="en-US" sz="1000" dirty="0">
                <a:latin typeface="Arial" panose="020B0604020202020204" pitchFamily="34" charset="0"/>
                <a:cs typeface="Arial" panose="020B0604020202020204" pitchFamily="34" charset="0"/>
              </a:rPr>
              <a:t>If it is a best practice to use plural names for variables that contain collections, why did the lab use </a:t>
            </a:r>
            <a:r>
              <a:rPr lang="en-US" sz="1000" i="1" dirty="0">
                <a:latin typeface="Arial" panose="020B0604020202020204" pitchFamily="34" charset="0"/>
                <a:cs typeface="Arial" panose="020B0604020202020204" pitchFamily="34" charset="0"/>
              </a:rPr>
              <a:t>$ComputerName</a:t>
            </a:r>
            <a:r>
              <a:rPr lang="en-US" sz="1000" dirty="0">
                <a:latin typeface="Arial" panose="020B0604020202020204" pitchFamily="34" charset="0"/>
                <a:cs typeface="Arial" panose="020B0604020202020204" pitchFamily="34" charset="0"/>
              </a:rPr>
              <a:t> to contain one or more values?</a:t>
            </a:r>
            <a:endParaRPr lang="en-GB" sz="1000" dirty="0">
              <a:latin typeface="Arial" panose="020B0604020202020204" pitchFamily="34" charset="0"/>
              <a:ea typeface="Calibri"/>
              <a:cs typeface="Arial" panose="020B0604020202020204" pitchFamily="34" charset="0"/>
            </a:endParaRPr>
          </a:p>
          <a:p>
            <a:pPr>
              <a:lnSpc>
                <a:spcPct val="115000"/>
              </a:lnSpc>
              <a:spcAft>
                <a:spcPts val="1000"/>
              </a:spcAft>
            </a:pPr>
            <a:r>
              <a:rPr lang="en-GB" sz="1000" b="1" dirty="0">
                <a:latin typeface="Arial" panose="020B0604020202020204" pitchFamily="34" charset="0"/>
                <a:ea typeface="Calibri"/>
                <a:cs typeface="Arial" panose="020B0604020202020204" pitchFamily="34" charset="0"/>
              </a:rPr>
              <a:t>Answer</a:t>
            </a:r>
            <a:endParaRPr lang="en-GB" sz="1000" dirty="0">
              <a:latin typeface="Arial" panose="020B0604020202020204" pitchFamily="34" charset="0"/>
              <a:ea typeface="Calibri"/>
              <a:cs typeface="Arial" panose="020B0604020202020204" pitchFamily="34" charset="0"/>
            </a:endParaRPr>
          </a:p>
          <a:p>
            <a:pPr>
              <a:lnSpc>
                <a:spcPct val="115000"/>
              </a:lnSpc>
              <a:spcAft>
                <a:spcPts val="1000"/>
              </a:spcAft>
            </a:pPr>
            <a:r>
              <a:rPr lang="en-US" sz="1000" dirty="0">
                <a:latin typeface="Arial" panose="020B0604020202020204" pitchFamily="34" charset="0"/>
                <a:cs typeface="Arial" panose="020B0604020202020204" pitchFamily="34" charset="0"/>
              </a:rPr>
              <a:t>Using plural names for collections is a good practice, but when naming parameters, a more important practice is to notice the usual Windows PowerShell naming patterns. Existing cmdlets do not use</a:t>
            </a:r>
            <a:r>
              <a:rPr lang="en-US" sz="1000" i="1" dirty="0">
                <a:latin typeface="Arial" panose="020B0604020202020204" pitchFamily="34" charset="0"/>
                <a:cs typeface="Arial" panose="020B0604020202020204" pitchFamily="34" charset="0"/>
              </a:rPr>
              <a:t> </a:t>
            </a:r>
            <a:br>
              <a:rPr lang="en-US" sz="1000" i="1" dirty="0">
                <a:latin typeface="Arial" panose="020B0604020202020204" pitchFamily="34" charset="0"/>
                <a:cs typeface="Arial" panose="020B0604020202020204" pitchFamily="34" charset="0"/>
              </a:rPr>
            </a:br>
            <a:r>
              <a:rPr lang="en-US" sz="1000" i="1" dirty="0">
                <a:latin typeface="Arial" panose="020B0604020202020204" pitchFamily="34" charset="0"/>
                <a:cs typeface="Arial" panose="020B0604020202020204" pitchFamily="34" charset="0"/>
              </a:rPr>
              <a:t>–Computers </a:t>
            </a:r>
            <a:r>
              <a:rPr lang="en-US" sz="1000" dirty="0">
                <a:latin typeface="Arial" panose="020B0604020202020204" pitchFamily="34" charset="0"/>
                <a:cs typeface="Arial" panose="020B0604020202020204" pitchFamily="34" charset="0"/>
              </a:rPr>
              <a:t>as a parameter name. Instead, they use </a:t>
            </a:r>
            <a:r>
              <a:rPr lang="en-US" sz="1000" i="1" dirty="0">
                <a:latin typeface="Arial" panose="020B0604020202020204" pitchFamily="34" charset="0"/>
                <a:cs typeface="Arial" panose="020B0604020202020204" pitchFamily="34" charset="0"/>
              </a:rPr>
              <a:t>–ComputerName</a:t>
            </a:r>
            <a:r>
              <a:rPr lang="en-US" sz="1000" dirty="0">
                <a:latin typeface="Arial" panose="020B0604020202020204" pitchFamily="34" charset="0"/>
                <a:cs typeface="Arial" panose="020B0604020202020204" pitchFamily="34" charset="0"/>
              </a:rPr>
              <a:t>. Therefore, </a:t>
            </a:r>
            <a:r>
              <a:rPr lang="en-US" sz="1000" i="1" dirty="0">
                <a:latin typeface="Arial" panose="020B0604020202020204" pitchFamily="34" charset="0"/>
                <a:cs typeface="Arial" panose="020B0604020202020204" pitchFamily="34" charset="0"/>
              </a:rPr>
              <a:t>$ComputerName</a:t>
            </a:r>
            <a:r>
              <a:rPr lang="en-US" sz="1000" dirty="0">
                <a:latin typeface="Arial" panose="020B0604020202020204" pitchFamily="34" charset="0"/>
                <a:cs typeface="Arial" panose="020B0604020202020204" pitchFamily="34" charset="0"/>
              </a:rPr>
              <a:t> was used in the lab script.</a:t>
            </a:r>
            <a:endParaRPr lang="en-GB" sz="1000" dirty="0">
              <a:latin typeface="Arial" panose="020B0604020202020204" pitchFamily="34" charset="0"/>
              <a:ea typeface="Calibri"/>
              <a:cs typeface="Arial" panose="020B0604020202020204" pitchFamily="34" charset="0"/>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44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3879977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45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776590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46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31868068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47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0441076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48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39917704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To complete this demonstration, the </a:t>
            </a:r>
            <a:r>
              <a:rPr lang="en-GB" sz="1000" b="1" dirty="0">
                <a:latin typeface="Arial"/>
                <a:ea typeface="Calibri"/>
                <a:cs typeface="Times New Roman"/>
              </a:rPr>
              <a:t>10962C-LON-CL1</a:t>
            </a:r>
            <a:r>
              <a:rPr lang="en-GB" sz="1000" dirty="0">
                <a:latin typeface="Arial"/>
                <a:ea typeface="Calibri"/>
                <a:cs typeface="Times New Roman"/>
              </a:rPr>
              <a:t>, </a:t>
            </a:r>
            <a:r>
              <a:rPr lang="en-GB" sz="1000" b="1" dirty="0">
                <a:latin typeface="Arial"/>
                <a:ea typeface="Calibri"/>
                <a:cs typeface="Times New Roman"/>
              </a:rPr>
              <a:t>10962C-LON-DC1</a:t>
            </a:r>
            <a:r>
              <a:rPr lang="en-GB" sz="1000" dirty="0">
                <a:latin typeface="Arial"/>
                <a:ea typeface="Calibri"/>
                <a:cs typeface="Times New Roman"/>
              </a:rPr>
              <a:t>, and </a:t>
            </a:r>
            <a:r>
              <a:rPr lang="en-GB" sz="1000" b="1" dirty="0">
                <a:latin typeface="Arial"/>
                <a:ea typeface="Calibri"/>
                <a:cs typeface="Times New Roman"/>
              </a:rPr>
              <a:t>10962C-LON-SVR1</a:t>
            </a:r>
            <a:r>
              <a:rPr lang="en-GB" sz="1000" dirty="0">
                <a:latin typeface="Arial"/>
                <a:ea typeface="Calibri"/>
                <a:cs typeface="Times New Roman"/>
              </a:rPr>
              <a:t> VMs must be started. You must be signed in to </a:t>
            </a:r>
            <a:r>
              <a:rPr lang="en-GB" sz="1000" b="1" dirty="0">
                <a:latin typeface="Arial"/>
                <a:ea typeface="Calibri"/>
                <a:cs typeface="Times New Roman"/>
              </a:rPr>
              <a:t>LON-CL1</a:t>
            </a:r>
            <a:r>
              <a:rPr lang="en-GB" sz="1000" dirty="0">
                <a:latin typeface="Arial"/>
                <a:ea typeface="Calibri"/>
                <a:cs typeface="Times New Roman"/>
              </a:rPr>
              <a:t> as </a:t>
            </a:r>
            <a:r>
              <a:rPr lang="en-GB" sz="1000" b="1" dirty="0">
                <a:latin typeface="Arial"/>
                <a:ea typeface="Calibri"/>
                <a:cs typeface="Times New Roman"/>
              </a:rPr>
              <a:t>ADATUM\Administrator</a:t>
            </a:r>
            <a:r>
              <a:rPr lang="en-GB" sz="1000" dirty="0">
                <a:latin typeface="Arial"/>
                <a:ea typeface="Calibri"/>
                <a:cs typeface="Times New Roman"/>
              </a:rPr>
              <a:t> with the password </a:t>
            </a:r>
            <a:r>
              <a:rPr lang="en-GB" sz="1000" b="1" dirty="0">
                <a:latin typeface="Arial"/>
                <a:ea typeface="Calibri"/>
                <a:cs typeface="Times New Roman"/>
              </a:rPr>
              <a:t>Pa55w.rd</a:t>
            </a:r>
            <a:r>
              <a:rPr lang="en-GB" sz="1000" dirty="0">
                <a:latin typeface="Arial"/>
                <a:ea typeface="Calibri"/>
                <a:cs typeface="Times New Roman"/>
              </a:rPr>
              <a:t>. Then, start Windows PowerShell ISE. Make sure that the </a:t>
            </a:r>
            <a:r>
              <a:rPr lang="en-GB" sz="1000" b="1" dirty="0">
                <a:latin typeface="Arial"/>
                <a:ea typeface="Calibri"/>
                <a:cs typeface="Times New Roman"/>
              </a:rPr>
              <a:t>Windows PowerShell ISE</a:t>
            </a:r>
            <a:r>
              <a:rPr lang="en-GB" sz="1000" dirty="0">
                <a:latin typeface="Arial"/>
                <a:ea typeface="Calibri"/>
                <a:cs typeface="Times New Roman"/>
              </a:rPr>
              <a:t> window title bar displays “Administrator”. If it does not, click in the </a:t>
            </a:r>
            <a:r>
              <a:rPr lang="en-GB" sz="1000" b="1" dirty="0">
                <a:latin typeface="Arial"/>
                <a:ea typeface="Calibri"/>
                <a:cs typeface="Times New Roman"/>
              </a:rPr>
              <a:t>10962C-LON-CL1</a:t>
            </a:r>
            <a:r>
              <a:rPr lang="en-GB" sz="1000" dirty="0">
                <a:latin typeface="Arial"/>
                <a:ea typeface="Calibri"/>
                <a:cs typeface="Times New Roman"/>
              </a:rPr>
              <a:t> virtual machine window, and click </a:t>
            </a:r>
            <a:r>
              <a:rPr lang="en-GB" sz="1000" b="1" dirty="0">
                <a:latin typeface="Arial"/>
                <a:ea typeface="Calibri"/>
                <a:cs typeface="Times New Roman"/>
              </a:rPr>
              <a:t>Start</a:t>
            </a:r>
            <a:r>
              <a:rPr lang="en-GB" sz="1000" dirty="0">
                <a:latin typeface="Arial"/>
                <a:ea typeface="Calibri"/>
                <a:cs typeface="Times New Roman"/>
              </a:rPr>
              <a:t>. In the </a:t>
            </a:r>
            <a:r>
              <a:rPr lang="en-GB" sz="1000" b="1" dirty="0">
                <a:latin typeface="Arial"/>
                <a:ea typeface="Calibri"/>
                <a:cs typeface="Times New Roman"/>
              </a:rPr>
              <a:t>Start</a:t>
            </a:r>
            <a:r>
              <a:rPr lang="en-GB" sz="1000" dirty="0">
                <a:latin typeface="Arial"/>
                <a:ea typeface="Calibri"/>
                <a:cs typeface="Times New Roman"/>
              </a:rPr>
              <a:t> menu, expand the </a:t>
            </a:r>
            <a:r>
              <a:rPr lang="en-GB" sz="1000" b="1" dirty="0">
                <a:latin typeface="Arial"/>
                <a:ea typeface="Calibri"/>
                <a:cs typeface="Times New Roman"/>
              </a:rPr>
              <a:t>Windows PowerShell</a:t>
            </a:r>
            <a:r>
              <a:rPr lang="en-GB" sz="1000" dirty="0">
                <a:latin typeface="Arial"/>
                <a:ea typeface="Calibri"/>
                <a:cs typeface="Times New Roman"/>
              </a:rPr>
              <a:t> folder. Right-click </a:t>
            </a:r>
            <a:r>
              <a:rPr lang="en-GB" sz="1000" b="1" dirty="0">
                <a:latin typeface="Arial"/>
                <a:ea typeface="Calibri"/>
                <a:cs typeface="Times New Roman"/>
              </a:rPr>
              <a:t>Windows PowerShell ISE</a:t>
            </a:r>
            <a:r>
              <a:rPr lang="en-GB" sz="1000" dirty="0">
                <a:latin typeface="Arial"/>
                <a:ea typeface="Calibri"/>
                <a:cs typeface="Times New Roman"/>
              </a:rPr>
              <a:t>, in the shortcut menu, click </a:t>
            </a:r>
            <a:r>
              <a:rPr lang="en-GB" sz="1000" b="1" dirty="0">
                <a:latin typeface="Arial"/>
                <a:ea typeface="Calibri"/>
                <a:cs typeface="Times New Roman"/>
              </a:rPr>
              <a:t>More</a:t>
            </a:r>
            <a:r>
              <a:rPr lang="en-GB" sz="1000" dirty="0">
                <a:latin typeface="Arial"/>
                <a:ea typeface="Calibri"/>
                <a:cs typeface="Times New Roman"/>
              </a:rPr>
              <a:t>, and then click </a:t>
            </a:r>
            <a:r>
              <a:rPr lang="en-GB" sz="1000" b="1" dirty="0">
                <a:latin typeface="Arial"/>
                <a:ea typeface="Calibri"/>
                <a:cs typeface="Times New Roman"/>
              </a:rPr>
              <a:t>Run as administrator</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You can find the files for this demonstration on </a:t>
            </a:r>
            <a:r>
              <a:rPr lang="en-GB" sz="1000" b="1" dirty="0">
                <a:latin typeface="Arial"/>
                <a:ea typeface="Calibri"/>
                <a:cs typeface="Times New Roman"/>
              </a:rPr>
              <a:t>LON-CL1</a:t>
            </a:r>
            <a:r>
              <a:rPr lang="en-GB" sz="1000" dirty="0">
                <a:latin typeface="Arial"/>
                <a:ea typeface="Calibri"/>
                <a:cs typeface="Times New Roman"/>
              </a:rPr>
              <a:t> in </a:t>
            </a:r>
            <a:r>
              <a:rPr lang="en-GB" sz="1000" b="1" dirty="0">
                <a:latin typeface="Arial"/>
                <a:ea typeface="Calibri"/>
                <a:cs typeface="Times New Roman"/>
              </a:rPr>
              <a:t>E:\Allfiles\Mod01\Democode\Lesson04</a:t>
            </a:r>
            <a:br>
              <a:rPr lang="en-GB" sz="1000" b="1" dirty="0">
                <a:latin typeface="Arial"/>
                <a:ea typeface="Calibri"/>
                <a:cs typeface="Times New Roman"/>
              </a:rPr>
            </a:br>
            <a:r>
              <a:rPr lang="en-GB" sz="1000" b="1" dirty="0">
                <a:latin typeface="Arial"/>
                <a:ea typeface="Calibri"/>
                <a:cs typeface="Times New Roman"/>
              </a:rPr>
              <a:t>\Demo01</a:t>
            </a:r>
            <a:r>
              <a:rPr lang="en-GB" sz="1000" dirty="0">
                <a:latin typeface="Arial"/>
                <a:ea typeface="Calibri"/>
                <a:cs typeface="Times New Roman"/>
              </a:rPr>
              <a:t>. Use Windows PowerShell ISE to open all the files in that folder. Each step in the demonstration instructions corresponds to one of the demonstration files. You should display the corresponding file when describing each demonstration step.</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a:t>
            </a:r>
            <a:r>
              <a:rPr lang="en-US" sz="1000" b="1" dirty="0">
                <a:effectLst/>
                <a:latin typeface="Arial"/>
                <a:ea typeface="Times New Roman"/>
                <a:cs typeface="Times New Roman"/>
              </a:rPr>
              <a:t>E:\Allfiles\Mod01\Democode\Lesson04\Demo01\Step-01.ps1</a:t>
            </a:r>
            <a:r>
              <a:rPr lang="en-US" sz="1000" dirty="0">
                <a:effectLst/>
                <a:latin typeface="Arial"/>
                <a:ea typeface="Times New Roman"/>
                <a:cs typeface="Times New Roman"/>
              </a:rPr>
              <a:t>. The starting point shows a function that does not accept pipeline input.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a:t>
            </a:r>
            <a:r>
              <a:rPr lang="en-US" sz="1000" b="1" dirty="0">
                <a:effectLst/>
                <a:latin typeface="Arial"/>
                <a:ea typeface="Times New Roman"/>
                <a:cs typeface="Times New Roman"/>
              </a:rPr>
              <a:t>E:\Allfiles\Mod01\Democode\Lesson04\Demo01\Step-02.ps1</a:t>
            </a:r>
            <a:r>
              <a:rPr lang="en-US" sz="1000" dirty="0">
                <a:effectLst/>
                <a:latin typeface="Arial"/>
                <a:ea typeface="Times New Roman"/>
                <a:cs typeface="Times New Roman"/>
              </a:rPr>
              <a:t>. Point out that the </a:t>
            </a:r>
            <a:br>
              <a:rPr lang="en-US" sz="1000" dirty="0">
                <a:effectLst/>
                <a:latin typeface="Arial"/>
                <a:ea typeface="Times New Roman"/>
                <a:cs typeface="Times New Roman"/>
              </a:rPr>
            </a:br>
            <a:r>
              <a:rPr lang="en-US" sz="1000" i="1" dirty="0">
                <a:effectLst/>
                <a:latin typeface="Arial"/>
                <a:ea typeface="Times New Roman"/>
                <a:cs typeface="Times New Roman"/>
              </a:rPr>
              <a:t>–ComputerName</a:t>
            </a:r>
            <a:r>
              <a:rPr lang="en-US" sz="1000" dirty="0">
                <a:effectLst/>
                <a:latin typeface="Arial"/>
                <a:ea typeface="Times New Roman"/>
                <a:cs typeface="Times New Roman"/>
              </a:rPr>
              <a:t> parameter is defined so that it accepts pipeline input by using both </a:t>
            </a:r>
            <a:r>
              <a:rPr lang="en-US" sz="1000" i="1" dirty="0" err="1">
                <a:effectLst/>
                <a:latin typeface="Arial"/>
                <a:ea typeface="Times New Roman"/>
                <a:cs typeface="Times New Roman"/>
              </a:rPr>
              <a:t>ByValue</a:t>
            </a:r>
            <a:r>
              <a:rPr lang="en-US" sz="1000" dirty="0">
                <a:effectLst/>
                <a:latin typeface="Arial"/>
                <a:ea typeface="Times New Roman"/>
                <a:cs typeface="Times New Roman"/>
              </a:rPr>
              <a:t> and </a:t>
            </a:r>
            <a:r>
              <a:rPr lang="en-US" sz="1000" i="1" dirty="0" err="1">
                <a:effectLst/>
                <a:latin typeface="Arial"/>
                <a:ea typeface="Times New Roman"/>
                <a:cs typeface="Times New Roman"/>
              </a:rPr>
              <a:t>ByPropertyName</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a:t>
            </a:r>
            <a:r>
              <a:rPr lang="en-US" sz="1000" b="1" dirty="0">
                <a:effectLst/>
                <a:latin typeface="Arial"/>
                <a:ea typeface="Times New Roman"/>
                <a:cs typeface="Times New Roman"/>
              </a:rPr>
              <a:t>E:\Allfiles\Mod01\Democode\Lesson04\Demo01\Step-03.ps1</a:t>
            </a:r>
            <a:r>
              <a:rPr lang="en-US" sz="1000" dirty="0">
                <a:effectLst/>
                <a:latin typeface="Arial"/>
                <a:ea typeface="Times New Roman"/>
                <a:cs typeface="Times New Roman"/>
              </a:rPr>
              <a:t>. Point out that the </a:t>
            </a:r>
            <a:r>
              <a:rPr lang="en-US" sz="1000" b="1" dirty="0">
                <a:effectLst/>
                <a:latin typeface="Arial"/>
                <a:ea typeface="Times New Roman"/>
                <a:cs typeface="Times New Roman"/>
              </a:rPr>
              <a:t>BEGIN</a:t>
            </a:r>
            <a:r>
              <a:rPr lang="en-US" sz="1000" dirty="0">
                <a:effectLst/>
                <a:latin typeface="Arial"/>
                <a:ea typeface="Times New Roman"/>
                <a:cs typeface="Times New Roman"/>
              </a:rPr>
              <a:t> and </a:t>
            </a:r>
            <a:r>
              <a:rPr lang="en-US" sz="1000" b="1" dirty="0">
                <a:effectLst/>
                <a:latin typeface="Arial"/>
                <a:ea typeface="Times New Roman"/>
                <a:cs typeface="Times New Roman"/>
              </a:rPr>
              <a:t>END</a:t>
            </a:r>
            <a:r>
              <a:rPr lang="en-US" sz="1000" dirty="0">
                <a:effectLst/>
                <a:latin typeface="Arial"/>
                <a:ea typeface="Times New Roman"/>
                <a:cs typeface="Times New Roman"/>
              </a:rPr>
              <a:t> blocks are not included. The content of the function is wrapped in a </a:t>
            </a:r>
            <a:r>
              <a:rPr lang="en-US" sz="1000" b="1" dirty="0">
                <a:effectLst/>
                <a:latin typeface="Arial"/>
                <a:ea typeface="Times New Roman"/>
                <a:cs typeface="Times New Roman"/>
              </a:rPr>
              <a:t>PROCESS</a:t>
            </a:r>
            <a:r>
              <a:rPr lang="en-US" sz="1000" dirty="0">
                <a:effectLst/>
                <a:latin typeface="Arial"/>
                <a:ea typeface="Times New Roman"/>
                <a:cs typeface="Times New Roman"/>
              </a:rPr>
              <a:t> block. The </a:t>
            </a:r>
            <a:r>
              <a:rPr lang="en-US" sz="1000" dirty="0" err="1">
                <a:effectLst/>
                <a:latin typeface="Arial"/>
                <a:ea typeface="Times New Roman"/>
                <a:cs typeface="Times New Roman"/>
              </a:rPr>
              <a:t>ForEach</a:t>
            </a:r>
            <a:r>
              <a:rPr lang="en-US" sz="1000" dirty="0">
                <a:effectLst/>
                <a:latin typeface="Arial"/>
                <a:ea typeface="Times New Roman"/>
                <a:cs typeface="Times New Roman"/>
              </a:rPr>
              <a:t> construct is still required.</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Save this file as </a:t>
            </a:r>
            <a:r>
              <a:rPr lang="en-US" sz="1000" b="1" dirty="0">
                <a:effectLst/>
                <a:latin typeface="Arial"/>
                <a:ea typeface="Times New Roman"/>
                <a:cs typeface="Times New Roman"/>
              </a:rPr>
              <a:t>\Documents\</a:t>
            </a:r>
            <a:r>
              <a:rPr lang="en-US" sz="1000" b="1" dirty="0" err="1">
                <a:effectLst/>
                <a:latin typeface="Arial"/>
                <a:ea typeface="Times New Roman"/>
                <a:cs typeface="Times New Roman"/>
              </a:rPr>
              <a:t>WindowsPowerShell</a:t>
            </a:r>
            <a:r>
              <a:rPr lang="en-US" sz="1000" b="1" dirty="0">
                <a:effectLst/>
                <a:latin typeface="Arial"/>
                <a:ea typeface="Times New Roman"/>
                <a:cs typeface="Times New Roman"/>
              </a:rPr>
              <a:t>\Modules\</a:t>
            </a:r>
            <a:r>
              <a:rPr lang="en-US" sz="1000" b="1" dirty="0" err="1">
                <a:effectLst/>
                <a:latin typeface="Arial"/>
                <a:ea typeface="Times New Roman"/>
                <a:cs typeface="Times New Roman"/>
              </a:rPr>
              <a:t>DemoTools</a:t>
            </a:r>
            <a:r>
              <a:rPr lang="en-US" sz="1000" b="1" dirty="0">
                <a:effectLst/>
                <a:latin typeface="Arial"/>
                <a:ea typeface="Times New Roman"/>
                <a:cs typeface="Times New Roman"/>
              </a:rPr>
              <a:t>\DemoTools.psm1</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Windows PowerShell ISE, run the following command: </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Import-Module –Name </a:t>
            </a:r>
            <a:r>
              <a:rPr lang="en-US" sz="1000" dirty="0" err="1">
                <a:effectLst/>
                <a:latin typeface="Arial"/>
                <a:ea typeface="Times New Roman"/>
                <a:cs typeface="Times New Roman"/>
              </a:rPr>
              <a:t>DemoTools</a:t>
            </a:r>
            <a:r>
              <a:rPr lang="en-US" sz="1000" dirty="0">
                <a:effectLst/>
                <a:latin typeface="Arial"/>
                <a:ea typeface="Times New Roman"/>
                <a:cs typeface="Times New Roman"/>
              </a:rPr>
              <a:t> –Force</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49</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endParaRPr lang="en-GB" sz="1000">
              <a:latin typeface="Arial"/>
            </a:endParaRPr>
          </a:p>
        </p:txBody>
      </p:sp>
    </p:spTree>
    <p:extLst>
      <p:ext uri="{BB962C8B-B14F-4D97-AF65-F5344CB8AC3E}">
        <p14:creationId xmlns:p14="http://schemas.microsoft.com/office/powerpoint/2010/main" val="807531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33650463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6"/>
            </a:pPr>
            <a:r>
              <a:rPr lang="en-US" sz="1000">
                <a:latin typeface="Arial"/>
                <a:ea typeface="Times New Roman"/>
                <a:cs typeface="Times New Roman"/>
              </a:rPr>
              <a:t>Open </a:t>
            </a:r>
            <a:r>
              <a:rPr lang="en-US" sz="1000" b="1">
                <a:latin typeface="Arial"/>
                <a:ea typeface="Times New Roman"/>
                <a:cs typeface="Times New Roman"/>
              </a:rPr>
              <a:t>E:\Allfiles\Mod01\Democode\Lesson04\Demo01\Step-04.ps1</a:t>
            </a:r>
            <a:r>
              <a:rPr lang="en-US" sz="1000">
                <a:latin typeface="Arial"/>
                <a:ea typeface="Times New Roman"/>
                <a:cs typeface="Times New Roman"/>
              </a:rPr>
              <a:t>. The different commands illustrate using the function without using pipeline input and by using </a:t>
            </a:r>
            <a:r>
              <a:rPr lang="en-US" sz="1000" i="1">
                <a:latin typeface="Arial"/>
                <a:ea typeface="Times New Roman"/>
                <a:cs typeface="Times New Roman"/>
              </a:rPr>
              <a:t>ByValue</a:t>
            </a:r>
            <a:r>
              <a:rPr lang="en-US" sz="1000">
                <a:latin typeface="Arial"/>
                <a:ea typeface="Times New Roman"/>
                <a:cs typeface="Times New Roman"/>
              </a:rPr>
              <a:t> and </a:t>
            </a:r>
            <a:r>
              <a:rPr lang="en-US" sz="1000" i="1">
                <a:latin typeface="Arial"/>
                <a:ea typeface="Times New Roman"/>
                <a:cs typeface="Times New Roman"/>
              </a:rPr>
              <a:t>ByPropertyName</a:t>
            </a:r>
            <a:r>
              <a:rPr lang="en-US" sz="1000">
                <a:latin typeface="Arial"/>
                <a:ea typeface="Times New Roman"/>
                <a:cs typeface="Times New Roman"/>
              </a:rPr>
              <a:t>. </a:t>
            </a:r>
            <a:r>
              <a:rPr lang="en-US" sz="1000">
                <a:solidFill>
                  <a:prstClr val="black"/>
                </a:solidFill>
                <a:latin typeface="Arial"/>
                <a:ea typeface="Times New Roman"/>
                <a:cs typeface="Times New Roman"/>
              </a:rPr>
              <a:t>The last example creates a .csv file (comma-separated file) that includes a </a:t>
            </a:r>
            <a:r>
              <a:rPr lang="en-US" sz="1000" b="1">
                <a:solidFill>
                  <a:prstClr val="black"/>
                </a:solidFill>
                <a:latin typeface="Arial"/>
                <a:ea typeface="Times New Roman"/>
                <a:cs typeface="Times New Roman"/>
              </a:rPr>
              <a:t>ComputerName</a:t>
            </a:r>
            <a:r>
              <a:rPr lang="en-US" sz="1000">
                <a:solidFill>
                  <a:prstClr val="black"/>
                </a:solidFill>
                <a:latin typeface="Arial"/>
                <a:ea typeface="Times New Roman"/>
                <a:cs typeface="Times New Roman"/>
              </a:rPr>
              <a:t> column so that the </a:t>
            </a:r>
            <a:r>
              <a:rPr lang="en-US" sz="1000" b="1">
                <a:solidFill>
                  <a:prstClr val="black"/>
                </a:solidFill>
                <a:latin typeface="Arial"/>
                <a:ea typeface="Times New Roman"/>
                <a:cs typeface="Times New Roman"/>
              </a:rPr>
              <a:t>Import-CSV</a:t>
            </a:r>
            <a:r>
              <a:rPr lang="en-US" sz="1000">
                <a:solidFill>
                  <a:prstClr val="black"/>
                </a:solidFill>
                <a:latin typeface="Arial"/>
                <a:ea typeface="Times New Roman"/>
                <a:cs typeface="Times New Roman"/>
              </a:rPr>
              <a:t> command can produce an object having a </a:t>
            </a:r>
            <a:r>
              <a:rPr lang="en-US" sz="1000" b="1">
                <a:solidFill>
                  <a:prstClr val="black"/>
                </a:solidFill>
                <a:latin typeface="Arial"/>
                <a:ea typeface="Times New Roman"/>
                <a:cs typeface="Times New Roman"/>
              </a:rPr>
              <a:t>ComputerName</a:t>
            </a:r>
            <a:r>
              <a:rPr lang="en-US" sz="1000">
                <a:solidFill>
                  <a:prstClr val="black"/>
                </a:solidFill>
                <a:latin typeface="Arial"/>
                <a:ea typeface="Times New Roman"/>
                <a:cs typeface="Times New Roman"/>
              </a:rPr>
              <a:t> property. Select each command in the file and run the selection.</a:t>
            </a:r>
            <a:r>
              <a:rPr lang="en-US" sz="1000">
                <a:latin typeface="Arial"/>
                <a:ea typeface="Times New Roman"/>
                <a:cs typeface="Times New Roman"/>
              </a:rPr>
              <a:t> </a:t>
            </a:r>
            <a:endParaRPr lang="en-GB"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50</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7473838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panose="020B0604020202020204" pitchFamily="34" charset="0"/>
                <a:cs typeface="Arial" panose="020B0604020202020204" pitchFamily="34" charset="0"/>
              </a:rPr>
              <a:t>Students will find example answers on the </a:t>
            </a:r>
            <a:r>
              <a:rPr lang="en-US" sz="1000" b="1" dirty="0">
                <a:latin typeface="Arial" panose="020B0604020202020204" pitchFamily="34" charset="0"/>
                <a:cs typeface="Arial" panose="020B0604020202020204" pitchFamily="34" charset="0"/>
              </a:rPr>
              <a:t>LON-CL1</a:t>
            </a:r>
            <a:r>
              <a:rPr lang="en-US" sz="1000" dirty="0">
                <a:latin typeface="Arial" panose="020B0604020202020204" pitchFamily="34" charset="0"/>
                <a:cs typeface="Arial" panose="020B0604020202020204" pitchFamily="34" charset="0"/>
              </a:rPr>
              <a:t> computer in </a:t>
            </a:r>
            <a:r>
              <a:rPr lang="en-US" sz="1000" b="1" dirty="0">
                <a:latin typeface="Arial" panose="020B0604020202020204" pitchFamily="34" charset="0"/>
                <a:cs typeface="Arial" panose="020B0604020202020204" pitchFamily="34" charset="0"/>
              </a:rPr>
              <a:t>E:\Allfiles\Mod01\Labfiles</a:t>
            </a:r>
            <a:r>
              <a:rPr lang="en-US" sz="1000" dirty="0">
                <a:latin typeface="Arial" panose="020B0604020202020204" pitchFamily="34" charset="0"/>
                <a:cs typeface="Arial" panose="020B0604020202020204" pitchFamily="34" charset="0"/>
              </a:rPr>
              <a:t>.</a:t>
            </a:r>
            <a:r>
              <a:rPr lang="en-GB" sz="1000" dirty="0">
                <a:latin typeface="Arial" panose="020B0604020202020204" pitchFamily="34" charset="0"/>
                <a:ea typeface="Calibri"/>
                <a:cs typeface="Arial" panose="020B0604020202020204" pitchFamily="34" charset="0"/>
              </a:rPr>
              <a:t> </a:t>
            </a:r>
          </a:p>
          <a:p>
            <a:pPr>
              <a:lnSpc>
                <a:spcPct val="115000"/>
              </a:lnSpc>
              <a:spcAft>
                <a:spcPts val="1000"/>
              </a:spcAft>
            </a:pPr>
            <a:r>
              <a:rPr lang="en-GB" sz="1000" b="1" dirty="0">
                <a:latin typeface="Arial" panose="020B0604020202020204" pitchFamily="34" charset="0"/>
                <a:ea typeface="Calibri"/>
                <a:cs typeface="Arial" panose="020B0604020202020204" pitchFamily="34" charset="0"/>
              </a:rPr>
              <a:t>Exercise 1: </a:t>
            </a:r>
            <a:r>
              <a:rPr lang="en-US" sz="1000" b="1" dirty="0">
                <a:latin typeface="Arial" panose="020B0604020202020204" pitchFamily="34" charset="0"/>
                <a:cs typeface="Arial" panose="020B0604020202020204" pitchFamily="34" charset="0"/>
              </a:rPr>
              <a:t>Writing functions that accept pipeline input</a:t>
            </a:r>
            <a:endParaRPr lang="en-GB" sz="1000" b="1" dirty="0">
              <a:latin typeface="Arial" panose="020B0604020202020204" pitchFamily="34" charset="0"/>
              <a:ea typeface="Calibri"/>
              <a:cs typeface="Arial" panose="020B0604020202020204" pitchFamily="34" charset="0"/>
            </a:endParaRPr>
          </a:p>
          <a:p>
            <a:pPr>
              <a:lnSpc>
                <a:spcPct val="115000"/>
              </a:lnSpc>
              <a:spcAft>
                <a:spcPts val="1000"/>
              </a:spcAft>
            </a:pPr>
            <a:r>
              <a:rPr lang="en-GB" sz="1000" dirty="0">
                <a:latin typeface="Arial" panose="020B0604020202020204" pitchFamily="34" charset="0"/>
                <a:ea typeface="Calibri"/>
                <a:cs typeface="Arial" panose="020B0604020202020204" pitchFamily="34" charset="0"/>
              </a:rPr>
              <a:t>I</a:t>
            </a:r>
            <a:r>
              <a:rPr lang="en-US" sz="1000" dirty="0">
                <a:latin typeface="Arial" panose="020B0604020202020204" pitchFamily="34" charset="0"/>
                <a:cs typeface="Arial" panose="020B0604020202020204" pitchFamily="34" charset="0"/>
              </a:rPr>
              <a:t>In this exercise, you will change an existing function so that it accepts and uses pipeline input.</a:t>
            </a:r>
            <a:endParaRPr lang="en-GB" sz="1000" dirty="0">
              <a:latin typeface="Arial" panose="020B0604020202020204" pitchFamily="34" charset="0"/>
              <a:ea typeface="Calibri"/>
              <a:cs typeface="Arial" panose="020B0604020202020204" pitchFamily="34" charset="0"/>
            </a:endParaRPr>
          </a:p>
          <a:p>
            <a:r>
              <a:rPr lang="en-GB" sz="1000" b="1" dirty="0">
                <a:latin typeface="Arial" panose="020B0604020202020204" pitchFamily="34" charset="0"/>
                <a:ea typeface="Calibri"/>
                <a:cs typeface="Arial" panose="020B0604020202020204" pitchFamily="34" charset="0"/>
              </a:rPr>
              <a:t>Instructor Note:</a:t>
            </a:r>
            <a:r>
              <a:rPr lang="en-GB" sz="1000" dirty="0">
                <a:latin typeface="Arial" panose="020B0604020202020204" pitchFamily="34" charset="0"/>
                <a:ea typeface="Calibri"/>
                <a:cs typeface="Arial" panose="020B0604020202020204" pitchFamily="34" charset="0"/>
              </a:rPr>
              <a:t> </a:t>
            </a:r>
            <a:r>
              <a:rPr lang="en-US" sz="1000" dirty="0">
                <a:latin typeface="Arial" panose="020B0604020202020204" pitchFamily="34" charset="0"/>
                <a:cs typeface="Arial" panose="020B0604020202020204" pitchFamily="34" charset="0"/>
              </a:rPr>
              <a:t>This exercise includes three tasks. Students should not spend more than the following amount of time per task:</a:t>
            </a:r>
          </a:p>
          <a:p>
            <a:endParaRPr lang="en-GB" sz="1000" dirty="0">
              <a:latin typeface="Arial" panose="020B0604020202020204" pitchFamily="34" charset="0"/>
              <a:cs typeface="Arial" panose="020B0604020202020204" pitchFamily="34" charset="0"/>
            </a:endParaRPr>
          </a:p>
          <a:p>
            <a:pPr marL="171450" lvl="0" indent="-171450">
              <a:lnSpc>
                <a:spcPct val="114000"/>
              </a:lnSpc>
              <a:spcAft>
                <a:spcPts val="995"/>
              </a:spcAft>
              <a:buFont typeface="Arial" panose="020B0604020202020204" pitchFamily="34" charset="0"/>
              <a:buChar char="•"/>
            </a:pPr>
            <a:r>
              <a:rPr lang="en-US" sz="1000" dirty="0">
                <a:latin typeface="Arial" panose="020B0604020202020204" pitchFamily="34" charset="0"/>
                <a:cs typeface="Arial" panose="020B0604020202020204" pitchFamily="34" charset="0"/>
              </a:rPr>
              <a:t>Task 1, two minutes</a:t>
            </a:r>
            <a:endParaRPr lang="en-GB" sz="1000" dirty="0">
              <a:latin typeface="Arial" panose="020B0604020202020204" pitchFamily="34" charset="0"/>
              <a:cs typeface="Arial" panose="020B0604020202020204" pitchFamily="34" charset="0"/>
            </a:endParaRPr>
          </a:p>
          <a:p>
            <a:pPr marL="171450" lvl="0" indent="-171450">
              <a:lnSpc>
                <a:spcPct val="114000"/>
              </a:lnSpc>
              <a:spcAft>
                <a:spcPts val="995"/>
              </a:spcAft>
              <a:buFont typeface="Arial" panose="020B0604020202020204" pitchFamily="34" charset="0"/>
              <a:buChar char="•"/>
            </a:pPr>
            <a:r>
              <a:rPr lang="en-US" sz="1000" dirty="0">
                <a:latin typeface="Arial" panose="020B0604020202020204" pitchFamily="34" charset="0"/>
                <a:cs typeface="Arial" panose="020B0604020202020204" pitchFamily="34" charset="0"/>
              </a:rPr>
              <a:t>Task 2, five minutes</a:t>
            </a:r>
            <a:endParaRPr lang="en-GB" sz="1000" dirty="0">
              <a:latin typeface="Arial" panose="020B0604020202020204" pitchFamily="34" charset="0"/>
              <a:cs typeface="Arial" panose="020B0604020202020204" pitchFamily="34" charset="0"/>
            </a:endParaRPr>
          </a:p>
          <a:p>
            <a:pPr marL="171450" lvl="0" indent="-171450">
              <a:lnSpc>
                <a:spcPct val="114000"/>
              </a:lnSpc>
              <a:spcAft>
                <a:spcPts val="995"/>
              </a:spcAft>
              <a:buFont typeface="Arial" panose="020B0604020202020204" pitchFamily="34" charset="0"/>
              <a:buChar char="•"/>
            </a:pPr>
            <a:r>
              <a:rPr lang="en-US" sz="1000" dirty="0">
                <a:latin typeface="Arial" panose="020B0604020202020204" pitchFamily="34" charset="0"/>
                <a:cs typeface="Arial" panose="020B0604020202020204" pitchFamily="34" charset="0"/>
              </a:rPr>
              <a:t>Task 3, one minute</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Several additional minutes are provided for you to introduce the lab and to review student questions at the end of the lab.</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Monitor students’ progress. You might want to use a clock or a timer to keep track of the lab time and to inform students when they should be moving on to the next task. Students who are not ready to move on might want to review the example solution for their current task so that they can move on to the next task and complete the lab.</a:t>
            </a:r>
            <a:endParaRPr lang="en-GB" sz="1000" dirty="0">
              <a:latin typeface="Arial" panose="020B0604020202020204" pitchFamily="34" charset="0"/>
              <a:ea typeface="Calibri"/>
              <a:cs typeface="Arial" panose="020B0604020202020204" pitchFamily="34" charset="0"/>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51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9384152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a:p>
        </p:txBody>
      </p:sp>
      <p:sp>
        <p:nvSpPr>
          <p:cNvPr id="4" name="Slide Number Placeholder 3"/>
          <p:cNvSpPr>
            <a:spLocks noGrp="1"/>
          </p:cNvSpPr>
          <p:nvPr>
            <p:ph type="sldNum" sz="quarter" idx="10"/>
          </p:nvPr>
        </p:nvSpPr>
        <p:spPr/>
        <p:txBody>
          <a:bodyPr/>
          <a:lstStyle/>
          <a:p>
            <a:fld id="{C5B582DA-91AD-4602-AD12-64B4E22C92A2}" type="slidenum">
              <a:rPr lang="en-GB" smtClean="0"/>
              <a:t>52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12684616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a:latin typeface="Arial"/>
                <a:ea typeface="Calibri"/>
                <a:cs typeface="Times New Roman"/>
              </a:rPr>
              <a:t>Question</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What parameters should accept pipeline input?</a:t>
            </a:r>
          </a:p>
          <a:p>
            <a:pPr>
              <a:lnSpc>
                <a:spcPct val="115000"/>
              </a:lnSpc>
              <a:spcAft>
                <a:spcPts val="1000"/>
              </a:spcAft>
            </a:pPr>
            <a:r>
              <a:rPr lang="en-GB" sz="1000" b="1">
                <a:latin typeface="Arial"/>
                <a:ea typeface="Calibri"/>
                <a:cs typeface="Times New Roman"/>
              </a:rPr>
              <a:t>Answer</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You must consider how your function will be used and what kind of input it will accept. For example, if you plan to run </a:t>
            </a:r>
            <a:r>
              <a:rPr lang="en-GB" sz="1000" b="1">
                <a:latin typeface="Arial"/>
                <a:ea typeface="Calibri"/>
                <a:cs typeface="Times New Roman"/>
              </a:rPr>
              <a:t>Get-ADComputer</a:t>
            </a:r>
            <a:r>
              <a:rPr lang="en-GB" sz="1000">
                <a:latin typeface="Arial"/>
                <a:ea typeface="Calibri"/>
                <a:cs typeface="Times New Roman"/>
              </a:rPr>
              <a:t> to produce computer objects, you might want to define your function to accept that kind of object from the pipeline. Doing this would enable the function to target the computers that are represented by the computer objects.</a:t>
            </a:r>
          </a:p>
        </p:txBody>
      </p:sp>
      <p:sp>
        <p:nvSpPr>
          <p:cNvPr id="4" name="Slide Number Placeholder 3"/>
          <p:cNvSpPr>
            <a:spLocks noGrp="1"/>
          </p:cNvSpPr>
          <p:nvPr>
            <p:ph type="sldNum" sz="quarter" idx="10"/>
          </p:nvPr>
        </p:nvSpPr>
        <p:spPr/>
        <p:txBody>
          <a:bodyPr/>
          <a:lstStyle/>
          <a:p>
            <a:fld id="{C5B582DA-91AD-4602-AD12-64B4E22C92A2}" type="slidenum">
              <a:rPr lang="en-GB" smtClean="0"/>
              <a:t>53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17997429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a:latin typeface="Arial"/>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54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9532281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55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4869969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a:latin typeface="Arial"/>
                <a:ea typeface="Calibri"/>
                <a:cs typeface="Times New Roman"/>
              </a:rPr>
              <a:t>Students might notice that the properties of the custom object do not appear in the same order that they were specified in the script. Windows PowerShell uses an </a:t>
            </a:r>
            <a:r>
              <a:rPr lang="en-GB" sz="1000" i="1">
                <a:latin typeface="Arial"/>
                <a:ea typeface="Calibri"/>
                <a:cs typeface="Times New Roman"/>
              </a:rPr>
              <a:t>unordered hash table</a:t>
            </a:r>
            <a:r>
              <a:rPr lang="en-GB" sz="1000">
                <a:latin typeface="Arial"/>
                <a:ea typeface="Calibri"/>
                <a:cs typeface="Times New Roman"/>
              </a:rPr>
              <a:t>, enabling the shell to reorder properties in a more memory-efficient way. You can force the shell to keep the order of the properties by declaring the hash table as type </a:t>
            </a:r>
            <a:r>
              <a:rPr lang="en-GB" sz="1000" b="1">
                <a:latin typeface="Arial"/>
                <a:ea typeface="Calibri"/>
                <a:cs typeface="Times New Roman"/>
              </a:rPr>
              <a:t>[ordered]</a:t>
            </a:r>
            <a:r>
              <a:rPr lang="en-GB" sz="1000">
                <a:latin typeface="Arial"/>
                <a:ea typeface="Calibri"/>
                <a:cs typeface="Times New Roman"/>
              </a:rPr>
              <a:t>. Ordered hash tables can be less memory-efficient and can be slower to produce and change.</a:t>
            </a:r>
          </a:p>
          <a:p>
            <a:pPr>
              <a:lnSpc>
                <a:spcPct val="115000"/>
              </a:lnSpc>
              <a:spcAft>
                <a:spcPts val="1000"/>
              </a:spcAft>
            </a:pPr>
            <a:r>
              <a:rPr lang="en-GB" sz="1000">
                <a:latin typeface="Arial"/>
                <a:ea typeface="Calibri"/>
                <a:cs typeface="Times New Roman"/>
              </a:rPr>
              <a:t>However, remind the students that a tool should not necessarily address the appearance of its output. A tool simply produces the output. That output can pipe to another tool, such as a </a:t>
            </a:r>
            <a:r>
              <a:rPr lang="en-GB" sz="1000" b="1">
                <a:latin typeface="Arial"/>
                <a:ea typeface="Calibri"/>
                <a:cs typeface="Times New Roman"/>
              </a:rPr>
              <a:t>Format</a:t>
            </a:r>
            <a:r>
              <a:rPr lang="en-GB" sz="1000">
                <a:latin typeface="Arial"/>
                <a:ea typeface="Calibri"/>
                <a:cs typeface="Times New Roman"/>
              </a:rPr>
              <a:t> cmdlet or the </a:t>
            </a:r>
            <a:r>
              <a:rPr lang="en-GB" sz="1000" b="1">
                <a:latin typeface="Arial"/>
                <a:ea typeface="Calibri"/>
                <a:cs typeface="Times New Roman"/>
              </a:rPr>
              <a:t>Select-Object</a:t>
            </a:r>
            <a:r>
              <a:rPr lang="en-GB" sz="1000">
                <a:latin typeface="Arial"/>
                <a:ea typeface="Calibri"/>
                <a:cs typeface="Times New Roman"/>
              </a:rPr>
              <a:t> command, to specify a specific kind of appearance. In other words, if a tool addresses producing output, it is the job of another tool to handle the appearance of that output.</a:t>
            </a:r>
          </a:p>
          <a:p>
            <a:pPr>
              <a:lnSpc>
                <a:spcPct val="115000"/>
              </a:lnSpc>
              <a:spcAft>
                <a:spcPts val="1000"/>
              </a:spcAft>
            </a:pPr>
            <a:r>
              <a:rPr lang="en-GB" sz="1000">
                <a:latin typeface="Arial"/>
                <a:ea typeface="Calibri"/>
                <a:cs typeface="Times New Roman"/>
              </a:rPr>
              <a:t>Helping students focus on this separation of tool duties can help them make better tool design decisions.</a:t>
            </a:r>
          </a:p>
        </p:txBody>
      </p:sp>
      <p:sp>
        <p:nvSpPr>
          <p:cNvPr id="4" name="Slide Number Placeholder 3"/>
          <p:cNvSpPr>
            <a:spLocks noGrp="1"/>
          </p:cNvSpPr>
          <p:nvPr>
            <p:ph type="sldNum" sz="quarter" idx="10"/>
          </p:nvPr>
        </p:nvSpPr>
        <p:spPr/>
        <p:txBody>
          <a:bodyPr/>
          <a:lstStyle/>
          <a:p>
            <a:fld id="{C5B582DA-91AD-4602-AD12-64B4E22C92A2}" type="slidenum">
              <a:rPr lang="en-GB" smtClean="0"/>
              <a:t>56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15849119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57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31414283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To complete this demonstration, the </a:t>
            </a:r>
            <a:r>
              <a:rPr lang="en-GB" sz="1000" b="1" dirty="0">
                <a:latin typeface="Arial"/>
                <a:ea typeface="Calibri"/>
                <a:cs typeface="Times New Roman"/>
              </a:rPr>
              <a:t>10962C-LON-CL1</a:t>
            </a:r>
            <a:r>
              <a:rPr lang="en-GB" sz="1000" dirty="0">
                <a:latin typeface="Arial"/>
                <a:ea typeface="Calibri"/>
                <a:cs typeface="Times New Roman"/>
              </a:rPr>
              <a:t>, </a:t>
            </a:r>
            <a:r>
              <a:rPr lang="en-GB" sz="1000" b="1" dirty="0">
                <a:latin typeface="Arial"/>
                <a:ea typeface="Calibri"/>
                <a:cs typeface="Times New Roman"/>
              </a:rPr>
              <a:t>10962C-LON-DC1</a:t>
            </a:r>
            <a:r>
              <a:rPr lang="en-GB" sz="1000" dirty="0">
                <a:latin typeface="Arial"/>
                <a:ea typeface="Calibri"/>
                <a:cs typeface="Times New Roman"/>
              </a:rPr>
              <a:t>, and </a:t>
            </a:r>
            <a:r>
              <a:rPr lang="en-GB" sz="1000" b="1" dirty="0">
                <a:latin typeface="Arial"/>
                <a:ea typeface="Calibri"/>
                <a:cs typeface="Times New Roman"/>
              </a:rPr>
              <a:t>10962C-LON-SVR1</a:t>
            </a:r>
            <a:r>
              <a:rPr lang="en-GB" sz="1000" dirty="0">
                <a:latin typeface="Arial"/>
                <a:ea typeface="Calibri"/>
                <a:cs typeface="Times New Roman"/>
              </a:rPr>
              <a:t> VMs must be started. You must be signed in to </a:t>
            </a:r>
            <a:r>
              <a:rPr lang="en-GB" sz="1000" b="1" dirty="0">
                <a:latin typeface="Arial"/>
                <a:ea typeface="Calibri"/>
                <a:cs typeface="Times New Roman"/>
              </a:rPr>
              <a:t>LON-CL1</a:t>
            </a:r>
            <a:r>
              <a:rPr lang="en-GB" sz="1000" dirty="0">
                <a:latin typeface="Arial"/>
                <a:ea typeface="Calibri"/>
                <a:cs typeface="Times New Roman"/>
              </a:rPr>
              <a:t> as </a:t>
            </a:r>
            <a:r>
              <a:rPr lang="en-GB" sz="1000" b="1" dirty="0">
                <a:latin typeface="Arial"/>
                <a:ea typeface="Calibri"/>
                <a:cs typeface="Times New Roman"/>
              </a:rPr>
              <a:t>ADATUM\Administrator</a:t>
            </a:r>
            <a:r>
              <a:rPr lang="en-GB" sz="1000" dirty="0">
                <a:latin typeface="Arial"/>
                <a:ea typeface="Calibri"/>
                <a:cs typeface="Times New Roman"/>
              </a:rPr>
              <a:t> with the password </a:t>
            </a:r>
            <a:r>
              <a:rPr lang="en-GB" sz="1000" b="1" dirty="0">
                <a:latin typeface="Arial"/>
                <a:ea typeface="Calibri"/>
                <a:cs typeface="Times New Roman"/>
              </a:rPr>
              <a:t>Pa55w.rd</a:t>
            </a:r>
            <a:r>
              <a:rPr lang="en-GB" sz="1000" dirty="0">
                <a:latin typeface="Arial"/>
                <a:ea typeface="Calibri"/>
                <a:cs typeface="Times New Roman"/>
              </a:rPr>
              <a:t>. Then, start Windows PowerShell ISE. Make sure that the </a:t>
            </a:r>
            <a:r>
              <a:rPr lang="en-GB" sz="1000" b="1" dirty="0">
                <a:latin typeface="Arial"/>
                <a:ea typeface="Calibri"/>
                <a:cs typeface="Times New Roman"/>
              </a:rPr>
              <a:t>Windows PowerShell ISE</a:t>
            </a:r>
            <a:r>
              <a:rPr lang="en-GB" sz="1000" dirty="0">
                <a:latin typeface="Arial"/>
                <a:ea typeface="Calibri"/>
                <a:cs typeface="Times New Roman"/>
              </a:rPr>
              <a:t> window title bar displays “Administrator”. If it does not, click in the </a:t>
            </a:r>
            <a:r>
              <a:rPr lang="en-GB" sz="1000" b="1" dirty="0">
                <a:latin typeface="Arial"/>
                <a:ea typeface="Calibri"/>
                <a:cs typeface="Times New Roman"/>
              </a:rPr>
              <a:t>10962C-LON-CL1</a:t>
            </a:r>
            <a:r>
              <a:rPr lang="en-GB" sz="1000" dirty="0">
                <a:latin typeface="Arial"/>
                <a:ea typeface="Calibri"/>
                <a:cs typeface="Times New Roman"/>
              </a:rPr>
              <a:t> virtual machine window, and click </a:t>
            </a:r>
            <a:r>
              <a:rPr lang="en-GB" sz="1000" b="1" dirty="0">
                <a:latin typeface="Arial"/>
                <a:ea typeface="Calibri"/>
                <a:cs typeface="Times New Roman"/>
              </a:rPr>
              <a:t>Start</a:t>
            </a:r>
            <a:r>
              <a:rPr lang="en-GB" sz="1000" dirty="0">
                <a:latin typeface="Arial"/>
                <a:ea typeface="Calibri"/>
                <a:cs typeface="Times New Roman"/>
              </a:rPr>
              <a:t>. In the </a:t>
            </a:r>
            <a:r>
              <a:rPr lang="en-GB" sz="1000" b="1" dirty="0">
                <a:latin typeface="Arial"/>
                <a:ea typeface="Calibri"/>
                <a:cs typeface="Times New Roman"/>
              </a:rPr>
              <a:t>Start</a:t>
            </a:r>
            <a:r>
              <a:rPr lang="en-GB" sz="1000" dirty="0">
                <a:latin typeface="Arial"/>
                <a:ea typeface="Calibri"/>
                <a:cs typeface="Times New Roman"/>
              </a:rPr>
              <a:t> menu, expand the </a:t>
            </a:r>
            <a:r>
              <a:rPr lang="en-GB" sz="1000" b="1" dirty="0">
                <a:latin typeface="Arial"/>
                <a:ea typeface="Calibri"/>
                <a:cs typeface="Times New Roman"/>
              </a:rPr>
              <a:t>Windows PowerShell</a:t>
            </a:r>
            <a:r>
              <a:rPr lang="en-GB" sz="1000" dirty="0">
                <a:latin typeface="Arial"/>
                <a:ea typeface="Calibri"/>
                <a:cs typeface="Times New Roman"/>
              </a:rPr>
              <a:t> folder. Right-click </a:t>
            </a:r>
            <a:r>
              <a:rPr lang="en-GB" sz="1000" b="1" dirty="0">
                <a:latin typeface="Arial"/>
                <a:ea typeface="Calibri"/>
                <a:cs typeface="Times New Roman"/>
              </a:rPr>
              <a:t>Windows PowerShell ISE</a:t>
            </a:r>
            <a:r>
              <a:rPr lang="en-GB" sz="1000" dirty="0">
                <a:latin typeface="Arial"/>
                <a:ea typeface="Calibri"/>
                <a:cs typeface="Times New Roman"/>
              </a:rPr>
              <a:t>, in the shortcut menu, click </a:t>
            </a:r>
            <a:r>
              <a:rPr lang="en-GB" sz="1000" b="1" dirty="0">
                <a:latin typeface="Arial"/>
                <a:ea typeface="Calibri"/>
                <a:cs typeface="Times New Roman"/>
              </a:rPr>
              <a:t>More</a:t>
            </a:r>
            <a:r>
              <a:rPr lang="en-GB" sz="1000" dirty="0">
                <a:latin typeface="Arial"/>
                <a:ea typeface="Calibri"/>
                <a:cs typeface="Times New Roman"/>
              </a:rPr>
              <a:t>, and then click </a:t>
            </a:r>
            <a:r>
              <a:rPr lang="en-GB" sz="1000" b="1" dirty="0">
                <a:latin typeface="Arial"/>
                <a:ea typeface="Calibri"/>
                <a:cs typeface="Times New Roman"/>
              </a:rPr>
              <a:t>Run as administrator</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You can find the files for this demonstration on </a:t>
            </a:r>
            <a:r>
              <a:rPr lang="en-GB" sz="1000" b="1" dirty="0">
                <a:latin typeface="Arial"/>
                <a:ea typeface="Calibri"/>
                <a:cs typeface="Times New Roman"/>
              </a:rPr>
              <a:t>LON-CL1</a:t>
            </a:r>
            <a:r>
              <a:rPr lang="en-GB" sz="1000" dirty="0">
                <a:latin typeface="Arial"/>
                <a:ea typeface="Calibri"/>
                <a:cs typeface="Times New Roman"/>
              </a:rPr>
              <a:t> in </a:t>
            </a:r>
            <a:r>
              <a:rPr lang="en-GB" sz="1000" b="1" dirty="0">
                <a:latin typeface="Arial"/>
                <a:ea typeface="Calibri"/>
                <a:cs typeface="Times New Roman"/>
              </a:rPr>
              <a:t>E:\Allfiles\Mod01\Democode\Lesson05</a:t>
            </a:r>
            <a:br>
              <a:rPr lang="en-GB" sz="1000" b="1" dirty="0">
                <a:latin typeface="Arial"/>
                <a:ea typeface="Calibri"/>
                <a:cs typeface="Times New Roman"/>
              </a:rPr>
            </a:br>
            <a:r>
              <a:rPr lang="en-GB" sz="1000" b="1" dirty="0">
                <a:latin typeface="Arial"/>
                <a:ea typeface="Calibri"/>
                <a:cs typeface="Times New Roman"/>
              </a:rPr>
              <a:t>\Demo01</a:t>
            </a:r>
            <a:r>
              <a:rPr lang="en-GB" sz="1000" dirty="0">
                <a:latin typeface="Arial"/>
                <a:ea typeface="Calibri"/>
                <a:cs typeface="Times New Roman"/>
              </a:rPr>
              <a:t>. Use Windows PowerShell ISE to open all the files in that folder. Each step in the demonstration instructions corresponds to one of the demonstration files. You should display the corresponding file when describing each demonstration step.</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a:t>
            </a:r>
            <a:r>
              <a:rPr lang="en-US" sz="1000" b="1" dirty="0">
                <a:effectLst/>
                <a:latin typeface="Arial"/>
                <a:ea typeface="Times New Roman"/>
                <a:cs typeface="Times New Roman"/>
              </a:rPr>
              <a:t>E:\Allfiles\Mod01\Democode\Lesson05\Demo01\Step-01.ps1</a:t>
            </a:r>
            <a:r>
              <a:rPr lang="en-US" sz="1000" dirty="0">
                <a:effectLst/>
                <a:latin typeface="Arial"/>
                <a:ea typeface="Times New Roman"/>
                <a:cs typeface="Times New Roman"/>
              </a:rPr>
              <a:t>. Point out that this is the same function from the previous lesson.</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a:t>
            </a:r>
            <a:r>
              <a:rPr lang="en-US" sz="1000" b="1" dirty="0">
                <a:effectLst/>
                <a:latin typeface="Arial"/>
                <a:ea typeface="Times New Roman"/>
                <a:cs typeface="Times New Roman"/>
              </a:rPr>
              <a:t>E:\Allfiles\Mod01\Democode\Lesson05\Demo01\Step-02.ps1</a:t>
            </a:r>
            <a:r>
              <a:rPr lang="en-US" sz="1000" dirty="0">
                <a:effectLst/>
                <a:latin typeface="Arial"/>
                <a:ea typeface="Times New Roman"/>
                <a:cs typeface="Times New Roman"/>
              </a:rPr>
              <a:t>. Point out that you plan to query more than one object in the function. Because you do not want two objects going to the pipeline, you save each into a variable. You can then use the variables to combine the information that you want into a single output object.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a:t>
            </a:r>
            <a:r>
              <a:rPr lang="en-US" sz="1000" b="1" dirty="0">
                <a:effectLst/>
                <a:latin typeface="Arial"/>
                <a:ea typeface="Times New Roman"/>
                <a:cs typeface="Times New Roman"/>
              </a:rPr>
              <a:t>E:\Allfiles\Mod01\Democode\Lesson05\Demo01\Step-03.ps1</a:t>
            </a:r>
            <a:r>
              <a:rPr lang="en-US" sz="1000" dirty="0">
                <a:effectLst/>
                <a:latin typeface="Arial"/>
                <a:ea typeface="Times New Roman"/>
                <a:cs typeface="Times New Roman"/>
              </a:rPr>
              <a:t>. Point out that the second command’s output is also saved to a variable.</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a:t>
            </a:r>
            <a:r>
              <a:rPr lang="en-US" sz="1000" b="1" dirty="0">
                <a:effectLst/>
                <a:latin typeface="Arial"/>
                <a:ea typeface="Times New Roman"/>
                <a:cs typeface="Times New Roman"/>
              </a:rPr>
              <a:t>E:\Allfiles\Mod01\Democode\Lesson05\Demo01\Step-04.ps1</a:t>
            </a:r>
            <a:r>
              <a:rPr lang="en-US" sz="1000" dirty="0">
                <a:effectLst/>
                <a:latin typeface="Arial"/>
                <a:ea typeface="Times New Roman"/>
                <a:cs typeface="Times New Roman"/>
              </a:rPr>
              <a:t>. Point out that the semicolons are not needed, but using them is a good practice. If the hash table were defined on a single line, the semicolons would be required. </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a:t>
            </a:r>
            <a:r>
              <a:rPr lang="en-US" sz="1000" b="1" dirty="0">
                <a:effectLst/>
                <a:latin typeface="Arial"/>
                <a:ea typeface="Times New Roman"/>
                <a:cs typeface="Times New Roman"/>
              </a:rPr>
              <a:t>E:\Allfiles\Mod01\Democode\Lesson05\Demo01\Step-05.ps1</a:t>
            </a:r>
            <a:r>
              <a:rPr lang="en-US" sz="1000" dirty="0">
                <a:effectLst/>
                <a:latin typeface="Arial"/>
                <a:ea typeface="Times New Roman"/>
                <a:cs typeface="Times New Roman"/>
              </a:rPr>
              <a:t>. This specific example would not require the output object to be saved in a variable. However, there are times when you will want to make changes to the object before producing it. The practice of always saving the object in a </a:t>
            </a:r>
            <a:r>
              <a:rPr lang="en-US" sz="1000" dirty="0">
                <a:solidFill>
                  <a:prstClr val="black"/>
                </a:solidFill>
                <a:latin typeface="Arial"/>
                <a:ea typeface="Times New Roman"/>
                <a:cs typeface="Times New Roman"/>
              </a:rPr>
              <a:t>variable makes the function easier to extend in the future, if it is necessary.</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58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endParaRPr lang="en-GB" sz="1000">
              <a:latin typeface="Arial"/>
            </a:endParaRPr>
          </a:p>
        </p:txBody>
      </p:sp>
    </p:spTree>
    <p:extLst>
      <p:ext uri="{BB962C8B-B14F-4D97-AF65-F5344CB8AC3E}">
        <p14:creationId xmlns:p14="http://schemas.microsoft.com/office/powerpoint/2010/main" val="9118885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a:solidFill>
                  <a:prstClr val="black"/>
                </a:solidFill>
                <a:latin typeface="Arial"/>
                <a:ea typeface="Times New Roman"/>
                <a:cs typeface="Times New Roman"/>
              </a:rPr>
              <a:t>Open </a:t>
            </a:r>
            <a:r>
              <a:rPr lang="en-US" sz="1000" b="1">
                <a:solidFill>
                  <a:prstClr val="black"/>
                </a:solidFill>
                <a:latin typeface="Arial"/>
                <a:ea typeface="Times New Roman"/>
                <a:cs typeface="Times New Roman"/>
              </a:rPr>
              <a:t>E:\Allfiles\Mod01\Democode\Lesson05\Demo01\Step-06.ps1</a:t>
            </a:r>
            <a:r>
              <a:rPr lang="en-US" sz="1000">
                <a:solidFill>
                  <a:prstClr val="black"/>
                </a:solidFill>
                <a:latin typeface="Arial"/>
                <a:ea typeface="Times New Roman"/>
                <a:cs typeface="Times New Roman"/>
              </a:rPr>
              <a:t>. Press F5 to run the script. Point out that the order of the properties in the output differs from their order in the script. The shell uses a memory-efficient hash table by default, and it does not preserve property order.</a:t>
            </a:r>
            <a:endParaRPr lang="en-GB"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a:solidFill>
                  <a:prstClr val="black"/>
                </a:solidFill>
                <a:latin typeface="Arial"/>
                <a:ea typeface="Times New Roman"/>
                <a:cs typeface="Times New Roman"/>
              </a:rPr>
              <a:t>Open </a:t>
            </a:r>
            <a:r>
              <a:rPr lang="en-US" sz="1000" b="1">
                <a:solidFill>
                  <a:prstClr val="black"/>
                </a:solidFill>
                <a:latin typeface="Arial"/>
                <a:ea typeface="Times New Roman"/>
                <a:cs typeface="Times New Roman"/>
              </a:rPr>
              <a:t>E:\Allfiles\Mod01\Democode\Lesson05\Demo01\Step-07.ps1</a:t>
            </a:r>
            <a:r>
              <a:rPr lang="en-US" sz="1000">
                <a:solidFill>
                  <a:prstClr val="black"/>
                </a:solidFill>
                <a:latin typeface="Arial"/>
                <a:ea typeface="Times New Roman"/>
                <a:cs typeface="Times New Roman"/>
              </a:rPr>
              <a:t>. This example demonstrates that the output object can pipe to other shell commands. In this example, </a:t>
            </a:r>
            <a:r>
              <a:rPr lang="en-US" sz="1000" b="1">
                <a:solidFill>
                  <a:prstClr val="black"/>
                </a:solidFill>
                <a:latin typeface="Arial"/>
                <a:ea typeface="Times New Roman"/>
                <a:cs typeface="Times New Roman"/>
              </a:rPr>
              <a:t>Select-Object</a:t>
            </a:r>
            <a:r>
              <a:rPr lang="en-US" sz="1000">
                <a:solidFill>
                  <a:prstClr val="black"/>
                </a:solidFill>
                <a:latin typeface="Arial"/>
                <a:ea typeface="Times New Roman"/>
                <a:cs typeface="Times New Roman"/>
              </a:rPr>
              <a:t> is used to select all the object’s properties. The order of those properties is retained in the output because that is part of the way </a:t>
            </a:r>
            <a:r>
              <a:rPr lang="en-US" sz="1000" b="1">
                <a:solidFill>
                  <a:prstClr val="black"/>
                </a:solidFill>
                <a:latin typeface="Arial"/>
                <a:ea typeface="Times New Roman"/>
                <a:cs typeface="Times New Roman"/>
              </a:rPr>
              <a:t>Select-Object</a:t>
            </a:r>
            <a:r>
              <a:rPr lang="en-US" sz="1000">
                <a:solidFill>
                  <a:prstClr val="black"/>
                </a:solidFill>
                <a:latin typeface="Arial"/>
                <a:ea typeface="Times New Roman"/>
                <a:cs typeface="Times New Roman"/>
              </a:rPr>
              <a:t> is designed to work.</a:t>
            </a:r>
            <a:endParaRPr lang="en-GB"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a:solidFill>
                  <a:prstClr val="black"/>
                </a:solidFill>
                <a:latin typeface="Arial"/>
                <a:ea typeface="Times New Roman"/>
                <a:cs typeface="Times New Roman"/>
              </a:rPr>
              <a:t>Open </a:t>
            </a:r>
            <a:r>
              <a:rPr lang="en-US" sz="1000" b="1">
                <a:solidFill>
                  <a:prstClr val="black"/>
                </a:solidFill>
                <a:latin typeface="Arial"/>
                <a:ea typeface="Times New Roman"/>
                <a:cs typeface="Times New Roman"/>
              </a:rPr>
              <a:t>E:\Allfiles\Mod01\Democode\Lesson05\Demo01\Step-08.ps1</a:t>
            </a:r>
            <a:r>
              <a:rPr lang="en-US" sz="1000">
                <a:solidFill>
                  <a:prstClr val="black"/>
                </a:solidFill>
                <a:latin typeface="Arial"/>
                <a:ea typeface="Times New Roman"/>
                <a:cs typeface="Times New Roman"/>
              </a:rPr>
              <a:t>. Ordered hash tables preserve the order of the properties, but they are less memory-efficient. Additionally, remember that the command should not address the attractiveness of the output. The output can pipe to other commands, such as </a:t>
            </a:r>
            <a:r>
              <a:rPr lang="en-US" sz="1000" b="1">
                <a:solidFill>
                  <a:prstClr val="black"/>
                </a:solidFill>
                <a:latin typeface="Arial"/>
                <a:ea typeface="Times New Roman"/>
                <a:cs typeface="Times New Roman"/>
              </a:rPr>
              <a:t>Select-Object</a:t>
            </a:r>
            <a:r>
              <a:rPr lang="en-US" sz="1000">
                <a:solidFill>
                  <a:prstClr val="black"/>
                </a:solidFill>
                <a:latin typeface="Arial"/>
                <a:ea typeface="Times New Roman"/>
                <a:cs typeface="Times New Roman"/>
              </a:rPr>
              <a:t> or </a:t>
            </a:r>
            <a:r>
              <a:rPr lang="en-US" sz="1000" b="1">
                <a:solidFill>
                  <a:prstClr val="black"/>
                </a:solidFill>
                <a:latin typeface="Arial"/>
                <a:ea typeface="Times New Roman"/>
                <a:cs typeface="Times New Roman"/>
              </a:rPr>
              <a:t>Format-Table</a:t>
            </a:r>
            <a:r>
              <a:rPr lang="en-US" sz="1000">
                <a:solidFill>
                  <a:prstClr val="black"/>
                </a:solidFill>
                <a:latin typeface="Arial"/>
                <a:ea typeface="Times New Roman"/>
                <a:cs typeface="Times New Roman"/>
              </a:rPr>
              <a:t>, to display the output in a more attractive form.</a:t>
            </a:r>
            <a:endParaRPr lang="en-GB"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a:solidFill>
                  <a:prstClr val="black"/>
                </a:solidFill>
                <a:latin typeface="Arial"/>
                <a:ea typeface="Times New Roman"/>
                <a:cs typeface="Times New Roman"/>
              </a:rPr>
              <a:t>Open </a:t>
            </a:r>
            <a:r>
              <a:rPr lang="en-US" sz="1000" b="1">
                <a:solidFill>
                  <a:prstClr val="black"/>
                </a:solidFill>
                <a:latin typeface="Arial"/>
                <a:ea typeface="Times New Roman"/>
                <a:cs typeface="Times New Roman"/>
              </a:rPr>
              <a:t>E:\Allfiles\Mod01\Democode\Lesson05\Demo01\Step-09.ps1</a:t>
            </a:r>
            <a:r>
              <a:rPr lang="en-US" sz="1000">
                <a:solidFill>
                  <a:prstClr val="black"/>
                </a:solidFill>
                <a:latin typeface="Arial"/>
                <a:ea typeface="Times New Roman"/>
                <a:cs typeface="Times New Roman"/>
              </a:rPr>
              <a:t>. </a:t>
            </a:r>
            <a:endParaRPr lang="en-GB"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a:solidFill>
                  <a:prstClr val="black"/>
                </a:solidFill>
                <a:latin typeface="Arial"/>
                <a:ea typeface="Times New Roman"/>
                <a:cs typeface="Times New Roman"/>
              </a:rPr>
              <a:t>Save the file as </a:t>
            </a:r>
            <a:r>
              <a:rPr lang="en-US" sz="1000" b="1">
                <a:solidFill>
                  <a:prstClr val="black"/>
                </a:solidFill>
                <a:latin typeface="Arial"/>
                <a:ea typeface="Times New Roman"/>
                <a:cs typeface="Times New Roman"/>
              </a:rPr>
              <a:t>\Documents\WindowsPowerShell\Modules\DemoTools\DemoTools.psm1</a:t>
            </a:r>
            <a:r>
              <a:rPr lang="en-US" sz="1000">
                <a:solidFill>
                  <a:prstClr val="black"/>
                </a:solidFill>
                <a:latin typeface="Arial"/>
                <a:ea typeface="Times New Roman"/>
                <a:cs typeface="Times New Roman"/>
              </a:rPr>
              <a:t>. </a:t>
            </a:r>
            <a:endParaRPr lang="en-GB"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a:solidFill>
                  <a:prstClr val="black"/>
                </a:solidFill>
                <a:latin typeface="Arial"/>
                <a:ea typeface="Times New Roman"/>
                <a:cs typeface="Times New Roman"/>
              </a:rPr>
              <a:t>In Windows PowerShell ISE, run the following command: </a:t>
            </a:r>
            <a:endParaRPr lang="en-GB" sz="1000">
              <a:solidFill>
                <a:prstClr val="black"/>
              </a:solidFill>
              <a:latin typeface="Arial"/>
              <a:ea typeface="Times New Roman"/>
              <a:cs typeface="Times New Roman"/>
            </a:endParaRPr>
          </a:p>
          <a:p>
            <a:pPr marL="539750" marR="73025">
              <a:lnSpc>
                <a:spcPct val="115000"/>
              </a:lnSpc>
              <a:spcBef>
                <a:spcPts val="600"/>
              </a:spcBef>
              <a:spcAft>
                <a:spcPts val="995"/>
              </a:spcAft>
            </a:pPr>
            <a:r>
              <a:rPr lang="en-US" sz="1000">
                <a:solidFill>
                  <a:prstClr val="black"/>
                </a:solidFill>
                <a:latin typeface="Arial"/>
                <a:ea typeface="Times New Roman"/>
                <a:cs typeface="Times New Roman"/>
              </a:rPr>
              <a:t>Import-Module –Name DemoTools –Force</a:t>
            </a:r>
            <a:endParaRPr lang="en-GB"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a:solidFill>
                  <a:prstClr val="black"/>
                </a:solidFill>
                <a:latin typeface="Arial"/>
                <a:ea typeface="Times New Roman"/>
                <a:cs typeface="Times New Roman"/>
              </a:rPr>
              <a:t>Then, in the same </a:t>
            </a:r>
            <a:r>
              <a:rPr lang="en-US" sz="1000" b="1">
                <a:solidFill>
                  <a:prstClr val="black"/>
                </a:solidFill>
                <a:latin typeface="Arial"/>
                <a:ea typeface="Times New Roman"/>
                <a:cs typeface="Times New Roman"/>
              </a:rPr>
              <a:t>Windows PowerShell ISE </a:t>
            </a:r>
            <a:r>
              <a:rPr lang="en-US" sz="1000">
                <a:solidFill>
                  <a:prstClr val="black"/>
                </a:solidFill>
                <a:latin typeface="Arial"/>
                <a:ea typeface="Times New Roman"/>
                <a:cs typeface="Times New Roman"/>
              </a:rPr>
              <a:t>window, run the following code:</a:t>
            </a:r>
            <a:endParaRPr lang="en-GB" sz="1000">
              <a:solidFill>
                <a:prstClr val="black"/>
              </a:solidFill>
              <a:latin typeface="Arial"/>
              <a:ea typeface="Times New Roman"/>
              <a:cs typeface="Times New Roman"/>
            </a:endParaRPr>
          </a:p>
          <a:p>
            <a:pPr marL="539750" marR="73025">
              <a:lnSpc>
                <a:spcPts val="1000"/>
              </a:lnSpc>
              <a:spcBef>
                <a:spcPts val="600"/>
              </a:spcBef>
              <a:spcAft>
                <a:spcPts val="600"/>
              </a:spcAft>
            </a:pPr>
            <a:r>
              <a:rPr lang="en-US" sz="1000">
                <a:solidFill>
                  <a:prstClr val="black"/>
                </a:solidFill>
                <a:latin typeface="Arial"/>
                <a:ea typeface="Times New Roman"/>
                <a:cs typeface="Times New Roman"/>
              </a:rPr>
              <a:t>Get-CorpCompSysInfo –ComputerName LON-DC1,LON-SVR1</a:t>
            </a:r>
            <a:endParaRPr lang="en-GB"/>
          </a:p>
        </p:txBody>
      </p:sp>
      <p:sp>
        <p:nvSpPr>
          <p:cNvPr id="4" name="Slide Number Placeholder 3"/>
          <p:cNvSpPr>
            <a:spLocks noGrp="1"/>
          </p:cNvSpPr>
          <p:nvPr>
            <p:ph type="sldNum" sz="quarter" idx="10"/>
          </p:nvPr>
        </p:nvSpPr>
        <p:spPr/>
        <p:txBody>
          <a:bodyPr/>
          <a:lstStyle/>
          <a:p>
            <a:fld id="{C5B582DA-91AD-4602-AD12-64B4E22C92A2}" type="slidenum">
              <a:rPr lang="en-GB" smtClean="0"/>
              <a:t>59</a:t>
            </a:fld>
            <a:endParaRPr lang="en-GB"/>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3725853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8894250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panose="020B0604020202020204" pitchFamily="34" charset="0"/>
                <a:cs typeface="Arial" panose="020B0604020202020204" pitchFamily="34" charset="0"/>
              </a:rPr>
              <a:t>Students will find example answers on the </a:t>
            </a:r>
            <a:r>
              <a:rPr lang="en-US" sz="1000" b="1">
                <a:latin typeface="Arial" panose="020B0604020202020204" pitchFamily="34" charset="0"/>
                <a:cs typeface="Arial" panose="020B0604020202020204" pitchFamily="34" charset="0"/>
              </a:rPr>
              <a:t>LON-CL1</a:t>
            </a:r>
            <a:r>
              <a:rPr lang="en-US" sz="1000">
                <a:latin typeface="Arial" panose="020B0604020202020204" pitchFamily="34" charset="0"/>
                <a:cs typeface="Arial" panose="020B0604020202020204" pitchFamily="34" charset="0"/>
              </a:rPr>
              <a:t> computer in </a:t>
            </a:r>
            <a:r>
              <a:rPr lang="en-US" sz="1000" b="1">
                <a:latin typeface="Arial" panose="020B0604020202020204" pitchFamily="34" charset="0"/>
                <a:cs typeface="Arial" panose="020B0604020202020204" pitchFamily="34" charset="0"/>
              </a:rPr>
              <a:t>E:\Allfiles\Mod01\Labfiles</a:t>
            </a:r>
            <a:r>
              <a:rPr lang="en-US" sz="1000">
                <a:latin typeface="Arial" panose="020B0604020202020204" pitchFamily="34" charset="0"/>
                <a:cs typeface="Arial" panose="020B0604020202020204" pitchFamily="34" charset="0"/>
              </a:rPr>
              <a:t>.</a:t>
            </a:r>
            <a:endParaRPr lang="en-GB" sz="1000" b="1">
              <a:latin typeface="Arial" panose="020B0604020202020204" pitchFamily="34" charset="0"/>
              <a:ea typeface="Calibri"/>
              <a:cs typeface="Arial" panose="020B0604020202020204" pitchFamily="34" charset="0"/>
            </a:endParaRPr>
          </a:p>
          <a:p>
            <a:pPr>
              <a:lnSpc>
                <a:spcPct val="115000"/>
              </a:lnSpc>
              <a:spcAft>
                <a:spcPts val="1000"/>
              </a:spcAft>
            </a:pPr>
            <a:r>
              <a:rPr lang="en-GB" sz="1000" b="1">
                <a:latin typeface="Arial" panose="020B0604020202020204" pitchFamily="34" charset="0"/>
                <a:ea typeface="Calibri"/>
                <a:cs typeface="Arial" panose="020B0604020202020204" pitchFamily="34" charset="0"/>
              </a:rPr>
              <a:t>Exercise 1: Producing complex function output</a:t>
            </a:r>
          </a:p>
          <a:p>
            <a:pPr>
              <a:lnSpc>
                <a:spcPct val="115000"/>
              </a:lnSpc>
              <a:spcAft>
                <a:spcPts val="1000"/>
              </a:spcAft>
            </a:pPr>
            <a:r>
              <a:rPr lang="en-GB" sz="1000">
                <a:latin typeface="Arial" panose="020B0604020202020204" pitchFamily="34" charset="0"/>
                <a:ea typeface="Calibri"/>
                <a:cs typeface="Arial" panose="020B0604020202020204" pitchFamily="34" charset="0"/>
              </a:rPr>
              <a:t>In this exercise, you will change an existing function so that it combines data from two sources and produces a custom output object.</a:t>
            </a:r>
          </a:p>
          <a:p>
            <a:pPr>
              <a:lnSpc>
                <a:spcPct val="115000"/>
              </a:lnSpc>
              <a:spcAft>
                <a:spcPts val="1000"/>
              </a:spcAft>
            </a:pPr>
            <a:r>
              <a:rPr lang="en-GB" sz="1000" b="1">
                <a:latin typeface="Arial" panose="020B0604020202020204" pitchFamily="34" charset="0"/>
                <a:ea typeface="Calibri"/>
                <a:cs typeface="Arial" panose="020B0604020202020204" pitchFamily="34" charset="0"/>
              </a:rPr>
              <a:t>Instructor Note: </a:t>
            </a:r>
            <a:r>
              <a:rPr lang="en-GB" sz="1000">
                <a:latin typeface="Arial" panose="020B0604020202020204" pitchFamily="34" charset="0"/>
                <a:ea typeface="Calibri"/>
                <a:cs typeface="Arial" panose="020B0604020202020204" pitchFamily="34" charset="0"/>
              </a:rPr>
              <a:t>This exercise includes five tasks. Students should not spend more than two minutes per task.</a:t>
            </a:r>
          </a:p>
          <a:p>
            <a:pPr>
              <a:lnSpc>
                <a:spcPct val="115000"/>
              </a:lnSpc>
              <a:spcAft>
                <a:spcPts val="1000"/>
              </a:spcAft>
            </a:pPr>
            <a:r>
              <a:rPr lang="en-GB" sz="1000">
                <a:latin typeface="Arial" panose="020B0604020202020204" pitchFamily="34" charset="0"/>
                <a:ea typeface="Calibri"/>
                <a:cs typeface="Arial" panose="020B0604020202020204" pitchFamily="34" charset="0"/>
              </a:rPr>
              <a:t>Several additional minutes are provided for you to introduce the lab and to review student questions at the end of the lab.</a:t>
            </a:r>
          </a:p>
          <a:p>
            <a:pPr>
              <a:lnSpc>
                <a:spcPct val="115000"/>
              </a:lnSpc>
              <a:spcAft>
                <a:spcPts val="1000"/>
              </a:spcAft>
            </a:pPr>
            <a:r>
              <a:rPr lang="en-GB" sz="1000">
                <a:latin typeface="Arial" panose="020B0604020202020204" pitchFamily="34" charset="0"/>
                <a:ea typeface="Calibri"/>
                <a:cs typeface="Arial" panose="020B0604020202020204" pitchFamily="34" charset="0"/>
              </a:rPr>
              <a:t>Monitor students’ progress. You might want to use a clock or a timer to keep track of the lab time and to inform students when they should be moving on to the next task. Students who are not ready to move on might want to review the example solution for their current task so that they can move on to the next task and complete the lab.</a:t>
            </a:r>
          </a:p>
        </p:txBody>
      </p:sp>
      <p:sp>
        <p:nvSpPr>
          <p:cNvPr id="4" name="Slide Number Placeholder 3"/>
          <p:cNvSpPr>
            <a:spLocks noGrp="1"/>
          </p:cNvSpPr>
          <p:nvPr>
            <p:ph type="sldNum" sz="quarter" idx="10"/>
          </p:nvPr>
        </p:nvSpPr>
        <p:spPr/>
        <p:txBody>
          <a:bodyPr/>
          <a:lstStyle/>
          <a:p>
            <a:fld id="{C5B582DA-91AD-4602-AD12-64B4E22C92A2}" type="slidenum">
              <a:rPr lang="en-GB" smtClean="0"/>
              <a:t>60</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16357834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a:p>
        </p:txBody>
      </p:sp>
      <p:sp>
        <p:nvSpPr>
          <p:cNvPr id="4" name="Slide Number Placeholder 3"/>
          <p:cNvSpPr>
            <a:spLocks noGrp="1"/>
          </p:cNvSpPr>
          <p:nvPr>
            <p:ph type="sldNum" sz="quarter" idx="10"/>
          </p:nvPr>
        </p:nvSpPr>
        <p:spPr/>
        <p:txBody>
          <a:bodyPr/>
          <a:lstStyle/>
          <a:p>
            <a:fld id="{C5B582DA-91AD-4602-AD12-64B4E22C92A2}" type="slidenum">
              <a:rPr lang="en-GB" smtClean="0"/>
              <a:t>61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12684616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panose="020B0604020202020204" pitchFamily="34" charset="0"/>
                <a:ea typeface="Calibri"/>
                <a:cs typeface="Arial" panose="020B0604020202020204" pitchFamily="34" charset="0"/>
              </a:rPr>
              <a:t>Question</a:t>
            </a:r>
            <a:endParaRPr lang="en-GB" sz="1000">
              <a:latin typeface="Arial" panose="020B0604020202020204" pitchFamily="34" charset="0"/>
              <a:ea typeface="Calibri"/>
              <a:cs typeface="Arial" panose="020B0604020202020204" pitchFamily="34" charset="0"/>
            </a:endParaRPr>
          </a:p>
          <a:p>
            <a:pPr>
              <a:lnSpc>
                <a:spcPct val="115000"/>
              </a:lnSpc>
              <a:spcAft>
                <a:spcPts val="1000"/>
              </a:spcAft>
            </a:pPr>
            <a:r>
              <a:rPr lang="en-US" sz="1000">
                <a:latin typeface="Arial" panose="020B0604020202020204" pitchFamily="34" charset="0"/>
                <a:cs typeface="Arial" panose="020B0604020202020204" pitchFamily="34" charset="0"/>
              </a:rPr>
              <a:t>What would you do if you wanted the output of a function to be formatted differently or to use specific units of measure?</a:t>
            </a:r>
            <a:endParaRPr lang="en-GB" sz="1000">
              <a:latin typeface="Arial" panose="020B0604020202020204" pitchFamily="34" charset="0"/>
              <a:ea typeface="Calibri"/>
              <a:cs typeface="Arial" panose="020B0604020202020204" pitchFamily="34" charset="0"/>
            </a:endParaRPr>
          </a:p>
          <a:p>
            <a:pPr>
              <a:lnSpc>
                <a:spcPct val="115000"/>
              </a:lnSpc>
              <a:spcAft>
                <a:spcPts val="1000"/>
              </a:spcAft>
            </a:pPr>
            <a:r>
              <a:rPr lang="en-GB" sz="1000" b="1">
                <a:latin typeface="Arial" panose="020B0604020202020204" pitchFamily="34" charset="0"/>
                <a:ea typeface="Calibri"/>
                <a:cs typeface="Arial" panose="020B0604020202020204" pitchFamily="34" charset="0"/>
              </a:rPr>
              <a:t>Answer</a:t>
            </a:r>
            <a:endParaRPr lang="en-GB" sz="1000">
              <a:latin typeface="Arial" panose="020B0604020202020204" pitchFamily="34" charset="0"/>
              <a:ea typeface="Calibri"/>
              <a:cs typeface="Arial" panose="020B0604020202020204" pitchFamily="34" charset="0"/>
            </a:endParaRPr>
          </a:p>
          <a:p>
            <a:pPr>
              <a:lnSpc>
                <a:spcPct val="115000"/>
              </a:lnSpc>
              <a:spcAft>
                <a:spcPts val="1000"/>
              </a:spcAft>
            </a:pPr>
            <a:r>
              <a:rPr lang="en-US" sz="1000">
                <a:latin typeface="Arial" panose="020B0604020202020204" pitchFamily="34" charset="0"/>
                <a:cs typeface="Arial" panose="020B0604020202020204" pitchFamily="34" charset="0"/>
              </a:rPr>
              <a:t>Command output is usually not concerned with how output will be used or displayed. Specific commands in the shell are designed to accept object input and produce a formatted display. For example, both </a:t>
            </a:r>
            <a:r>
              <a:rPr lang="en-US" sz="1000" b="1">
                <a:latin typeface="Arial" panose="020B0604020202020204" pitchFamily="34" charset="0"/>
                <a:cs typeface="Arial" panose="020B0604020202020204" pitchFamily="34" charset="0"/>
              </a:rPr>
              <a:t>Select-Object</a:t>
            </a:r>
            <a:r>
              <a:rPr lang="en-US" sz="1000">
                <a:latin typeface="Arial" panose="020B0604020202020204" pitchFamily="34" charset="0"/>
                <a:cs typeface="Arial" panose="020B0604020202020204" pitchFamily="34" charset="0"/>
              </a:rPr>
              <a:t> and </a:t>
            </a:r>
            <a:r>
              <a:rPr lang="en-US" sz="1000" b="1">
                <a:latin typeface="Arial" panose="020B0604020202020204" pitchFamily="34" charset="0"/>
                <a:cs typeface="Arial" panose="020B0604020202020204" pitchFamily="34" charset="0"/>
              </a:rPr>
              <a:t>Format-Table</a:t>
            </a:r>
            <a:r>
              <a:rPr lang="en-US" sz="1000">
                <a:latin typeface="Arial" panose="020B0604020202020204" pitchFamily="34" charset="0"/>
                <a:cs typeface="Arial" panose="020B0604020202020204" pitchFamily="34" charset="0"/>
              </a:rPr>
              <a:t> can accept any object from the pipeline and arrange the output for a specific display purpose. Windows PowerShell views can also provide specific default formatting, such as what displays when you run </a:t>
            </a:r>
            <a:r>
              <a:rPr lang="en-US" sz="1000" b="1">
                <a:latin typeface="Arial" panose="020B0604020202020204" pitchFamily="34" charset="0"/>
                <a:cs typeface="Arial" panose="020B0604020202020204" pitchFamily="34" charset="0"/>
              </a:rPr>
              <a:t>Get-Process</a:t>
            </a:r>
            <a:r>
              <a:rPr lang="en-US" sz="1000">
                <a:latin typeface="Arial" panose="020B0604020202020204" pitchFamily="34" charset="0"/>
                <a:cs typeface="Arial" panose="020B0604020202020204" pitchFamily="34" charset="0"/>
              </a:rPr>
              <a:t>.</a:t>
            </a:r>
            <a:endParaRPr lang="en-GB" sz="1000">
              <a:latin typeface="Arial" panose="020B0604020202020204" pitchFamily="34" charset="0"/>
              <a:ea typeface="Calibri"/>
              <a:cs typeface="Arial" panose="020B0604020202020204" pitchFamily="34" charset="0"/>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62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4473824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63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30070903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64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15204702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65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2722320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To complete this demonstration, the </a:t>
            </a:r>
            <a:r>
              <a:rPr lang="en-GB" sz="1000" b="1" dirty="0">
                <a:latin typeface="Arial"/>
                <a:ea typeface="Calibri"/>
                <a:cs typeface="Times New Roman"/>
              </a:rPr>
              <a:t>10962C-LON-CL1</a:t>
            </a:r>
            <a:r>
              <a:rPr lang="en-GB" sz="1000" dirty="0">
                <a:latin typeface="Arial"/>
                <a:ea typeface="Calibri"/>
                <a:cs typeface="Times New Roman"/>
              </a:rPr>
              <a:t>, </a:t>
            </a:r>
            <a:r>
              <a:rPr lang="en-GB" sz="1000" b="1" dirty="0">
                <a:latin typeface="Arial"/>
                <a:ea typeface="Calibri"/>
                <a:cs typeface="Times New Roman"/>
              </a:rPr>
              <a:t>10962C-LON-DC1</a:t>
            </a:r>
            <a:r>
              <a:rPr lang="en-GB" sz="1000" dirty="0">
                <a:latin typeface="Arial"/>
                <a:ea typeface="Calibri"/>
                <a:cs typeface="Times New Roman"/>
              </a:rPr>
              <a:t>, and </a:t>
            </a:r>
            <a:r>
              <a:rPr lang="en-GB" sz="1000" b="1" dirty="0">
                <a:latin typeface="Arial"/>
                <a:ea typeface="Calibri"/>
                <a:cs typeface="Times New Roman"/>
              </a:rPr>
              <a:t>10962C-LON-SVR1</a:t>
            </a:r>
            <a:r>
              <a:rPr lang="en-GB" sz="1000" dirty="0">
                <a:latin typeface="Arial"/>
                <a:ea typeface="Calibri"/>
                <a:cs typeface="Times New Roman"/>
              </a:rPr>
              <a:t> VMs must be started. You must be signed in to </a:t>
            </a:r>
            <a:r>
              <a:rPr lang="en-GB" sz="1000" b="1" dirty="0">
                <a:latin typeface="Arial"/>
                <a:ea typeface="Calibri"/>
                <a:cs typeface="Times New Roman"/>
              </a:rPr>
              <a:t>LON-CL1</a:t>
            </a:r>
            <a:r>
              <a:rPr lang="en-GB" sz="1000" dirty="0">
                <a:latin typeface="Arial"/>
                <a:ea typeface="Calibri"/>
                <a:cs typeface="Times New Roman"/>
              </a:rPr>
              <a:t> as </a:t>
            </a:r>
            <a:r>
              <a:rPr lang="en-GB" sz="1000" b="1" dirty="0">
                <a:latin typeface="Arial"/>
                <a:ea typeface="Calibri"/>
                <a:cs typeface="Times New Roman"/>
              </a:rPr>
              <a:t>ADATUM\Administrator</a:t>
            </a:r>
            <a:r>
              <a:rPr lang="en-GB" sz="1000" dirty="0">
                <a:latin typeface="Arial"/>
                <a:ea typeface="Calibri"/>
                <a:cs typeface="Times New Roman"/>
              </a:rPr>
              <a:t> with the password </a:t>
            </a:r>
            <a:r>
              <a:rPr lang="en-GB" sz="1000" b="1" dirty="0">
                <a:latin typeface="Arial"/>
                <a:ea typeface="Calibri"/>
                <a:cs typeface="Times New Roman"/>
              </a:rPr>
              <a:t>Pa55w.rd</a:t>
            </a:r>
            <a:r>
              <a:rPr lang="en-GB" sz="1000" dirty="0">
                <a:latin typeface="Arial"/>
                <a:ea typeface="Calibri"/>
                <a:cs typeface="Times New Roman"/>
              </a:rPr>
              <a:t>. Then, start Windows PowerShell ISE. Make sure that the </a:t>
            </a:r>
            <a:r>
              <a:rPr lang="en-GB" sz="1000" b="1" dirty="0">
                <a:latin typeface="Arial"/>
                <a:ea typeface="Calibri"/>
                <a:cs typeface="Times New Roman"/>
              </a:rPr>
              <a:t>Windows PowerShell ISE</a:t>
            </a:r>
            <a:r>
              <a:rPr lang="en-GB" sz="1000" dirty="0">
                <a:latin typeface="Arial"/>
                <a:ea typeface="Calibri"/>
                <a:cs typeface="Times New Roman"/>
              </a:rPr>
              <a:t> window title bar displays “Administrator”. If it does not, click in the </a:t>
            </a:r>
            <a:r>
              <a:rPr lang="en-GB" sz="1000" b="1" dirty="0">
                <a:latin typeface="Arial"/>
                <a:ea typeface="Calibri"/>
                <a:cs typeface="Times New Roman"/>
              </a:rPr>
              <a:t>10962C-LON-CL1</a:t>
            </a:r>
            <a:r>
              <a:rPr lang="en-GB" sz="1000" dirty="0">
                <a:latin typeface="Arial"/>
                <a:ea typeface="Calibri"/>
                <a:cs typeface="Times New Roman"/>
              </a:rPr>
              <a:t> virtual machine window, and click </a:t>
            </a:r>
            <a:r>
              <a:rPr lang="en-GB" sz="1000" b="1" dirty="0">
                <a:latin typeface="Arial"/>
                <a:ea typeface="Calibri"/>
                <a:cs typeface="Times New Roman"/>
              </a:rPr>
              <a:t>Start</a:t>
            </a:r>
            <a:r>
              <a:rPr lang="en-GB" sz="1000" dirty="0">
                <a:latin typeface="Arial"/>
                <a:ea typeface="Calibri"/>
                <a:cs typeface="Times New Roman"/>
              </a:rPr>
              <a:t>. In the </a:t>
            </a:r>
            <a:r>
              <a:rPr lang="en-GB" sz="1000" b="1" dirty="0">
                <a:latin typeface="Arial"/>
                <a:ea typeface="Calibri"/>
                <a:cs typeface="Times New Roman"/>
              </a:rPr>
              <a:t>Start</a:t>
            </a:r>
            <a:r>
              <a:rPr lang="en-GB" sz="1000" dirty="0">
                <a:latin typeface="Arial"/>
                <a:ea typeface="Calibri"/>
                <a:cs typeface="Times New Roman"/>
              </a:rPr>
              <a:t> menu, expand the </a:t>
            </a:r>
            <a:r>
              <a:rPr lang="en-GB" sz="1000" b="1" dirty="0">
                <a:latin typeface="Arial"/>
                <a:ea typeface="Calibri"/>
                <a:cs typeface="Times New Roman"/>
              </a:rPr>
              <a:t>Windows PowerShell</a:t>
            </a:r>
            <a:r>
              <a:rPr lang="en-GB" sz="1000" dirty="0">
                <a:latin typeface="Arial"/>
                <a:ea typeface="Calibri"/>
                <a:cs typeface="Times New Roman"/>
              </a:rPr>
              <a:t> folder. Right-click </a:t>
            </a:r>
            <a:r>
              <a:rPr lang="en-GB" sz="1000" b="1" dirty="0">
                <a:latin typeface="Arial"/>
                <a:ea typeface="Calibri"/>
                <a:cs typeface="Times New Roman"/>
              </a:rPr>
              <a:t>Windows PowerShell ISE</a:t>
            </a:r>
            <a:r>
              <a:rPr lang="en-GB" sz="1000" dirty="0">
                <a:latin typeface="Arial"/>
                <a:ea typeface="Calibri"/>
                <a:cs typeface="Times New Roman"/>
              </a:rPr>
              <a:t>, in the shortcut menu, click </a:t>
            </a:r>
            <a:r>
              <a:rPr lang="en-GB" sz="1000" b="1" dirty="0">
                <a:latin typeface="Arial"/>
                <a:ea typeface="Calibri"/>
                <a:cs typeface="Times New Roman"/>
              </a:rPr>
              <a:t>More</a:t>
            </a:r>
            <a:r>
              <a:rPr lang="en-GB" sz="1000" dirty="0">
                <a:latin typeface="Arial"/>
                <a:ea typeface="Calibri"/>
                <a:cs typeface="Times New Roman"/>
              </a:rPr>
              <a:t>, and then click </a:t>
            </a:r>
            <a:r>
              <a:rPr lang="en-GB" sz="1000" b="1" dirty="0">
                <a:latin typeface="Arial"/>
                <a:ea typeface="Calibri"/>
                <a:cs typeface="Times New Roman"/>
              </a:rPr>
              <a:t>Run as administrator</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You can find the files for this demonstration on </a:t>
            </a:r>
            <a:r>
              <a:rPr lang="en-GB" sz="1000" b="1" dirty="0">
                <a:latin typeface="Arial"/>
                <a:ea typeface="Calibri"/>
                <a:cs typeface="Times New Roman"/>
              </a:rPr>
              <a:t>LON-CL1</a:t>
            </a:r>
            <a:r>
              <a:rPr lang="en-GB" sz="1000" dirty="0">
                <a:latin typeface="Arial"/>
                <a:ea typeface="Calibri"/>
                <a:cs typeface="Times New Roman"/>
              </a:rPr>
              <a:t> in </a:t>
            </a:r>
            <a:r>
              <a:rPr lang="en-GB" sz="1000" b="1" dirty="0">
                <a:latin typeface="Arial"/>
                <a:ea typeface="Calibri"/>
                <a:cs typeface="Times New Roman"/>
              </a:rPr>
              <a:t>E:\Allfiles\Mod01\Democode\Lesson06</a:t>
            </a:r>
            <a:br>
              <a:rPr lang="en-GB" sz="1000" b="1" dirty="0">
                <a:latin typeface="Arial"/>
                <a:ea typeface="Calibri"/>
                <a:cs typeface="Times New Roman"/>
              </a:rPr>
            </a:br>
            <a:r>
              <a:rPr lang="en-GB" sz="1000" b="1" dirty="0">
                <a:latin typeface="Arial"/>
                <a:ea typeface="Calibri"/>
                <a:cs typeface="Times New Roman"/>
              </a:rPr>
              <a:t>\Demo01</a:t>
            </a:r>
            <a:r>
              <a:rPr lang="en-GB" sz="1000" dirty="0">
                <a:latin typeface="Arial"/>
                <a:ea typeface="Calibri"/>
                <a:cs typeface="Times New Roman"/>
              </a:rPr>
              <a:t>. Use Windows PowerShell ISE to open all the files in that folder. Each step in the demonstration instructions corresponds to one of the demonstration files. You should display the corresponding file when describing each demonstration step.</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a:t>
            </a:r>
            <a:r>
              <a:rPr lang="en-US" sz="1000" b="1" dirty="0">
                <a:effectLst/>
                <a:latin typeface="Arial"/>
                <a:ea typeface="Times New Roman"/>
                <a:cs typeface="Times New Roman"/>
              </a:rPr>
              <a:t>E:\Allfiles\Mod01\Democode\Lesson06\Demo01\Step-01.ps1</a:t>
            </a:r>
            <a:r>
              <a:rPr lang="en-US" sz="1000" dirty="0">
                <a:effectLst/>
                <a:latin typeface="Arial"/>
                <a:ea typeface="Times New Roman"/>
                <a:cs typeface="Times New Roman"/>
              </a:rPr>
              <a:t>. Point out that this is the same function as in the previous demonstration.</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a:t>
            </a:r>
            <a:r>
              <a:rPr lang="en-US" sz="1000" b="1" dirty="0">
                <a:effectLst/>
                <a:latin typeface="Arial"/>
                <a:ea typeface="Times New Roman"/>
                <a:cs typeface="Times New Roman"/>
              </a:rPr>
              <a:t>E:\Allfiles\Mod01\Democode\Lesson06\Demo01\Step-02.ps1</a:t>
            </a:r>
            <a:r>
              <a:rPr lang="en-US" sz="1000" dirty="0">
                <a:effectLst/>
                <a:latin typeface="Arial"/>
                <a:ea typeface="Times New Roman"/>
                <a:cs typeface="Times New Roman"/>
              </a:rPr>
              <a:t>. Point out the formatting of the </a:t>
            </a:r>
            <a:r>
              <a:rPr lang="en-US" sz="1000" b="1" dirty="0">
                <a:effectLst/>
                <a:latin typeface="Arial"/>
                <a:ea typeface="Times New Roman"/>
                <a:cs typeface="Times New Roman"/>
              </a:rPr>
              <a:t>.PARAMETER</a:t>
            </a:r>
            <a:r>
              <a:rPr lang="en-US" sz="1000" dirty="0">
                <a:effectLst/>
                <a:latin typeface="Arial"/>
                <a:ea typeface="Times New Roman"/>
                <a:cs typeface="Times New Roman"/>
              </a:rPr>
              <a:t> and </a:t>
            </a:r>
            <a:r>
              <a:rPr lang="en-US" sz="1000" b="1" dirty="0">
                <a:effectLst/>
                <a:latin typeface="Arial"/>
                <a:ea typeface="Times New Roman"/>
                <a:cs typeface="Times New Roman"/>
              </a:rPr>
              <a:t>.EXAMPLE</a:t>
            </a:r>
            <a:r>
              <a:rPr lang="en-US" sz="1000" dirty="0">
                <a:effectLst/>
                <a:latin typeface="Arial"/>
                <a:ea typeface="Times New Roman"/>
                <a:cs typeface="Times New Roman"/>
              </a:rPr>
              <a:t> sections. Additionally, point out the location of the comment-based Help block.</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Save the file as </a:t>
            </a:r>
            <a:r>
              <a:rPr lang="en-US" sz="1000" b="1" dirty="0">
                <a:effectLst/>
                <a:latin typeface="Arial"/>
                <a:ea typeface="Times New Roman"/>
                <a:cs typeface="Times New Roman"/>
              </a:rPr>
              <a:t>\Documents\</a:t>
            </a:r>
            <a:r>
              <a:rPr lang="en-US" sz="1000" b="1" dirty="0" err="1">
                <a:effectLst/>
                <a:latin typeface="Arial"/>
                <a:ea typeface="Times New Roman"/>
                <a:cs typeface="Times New Roman"/>
              </a:rPr>
              <a:t>WindowsPowerShell</a:t>
            </a:r>
            <a:r>
              <a:rPr lang="en-US" sz="1000" b="1" dirty="0">
                <a:effectLst/>
                <a:latin typeface="Arial"/>
                <a:ea typeface="Times New Roman"/>
                <a:cs typeface="Times New Roman"/>
              </a:rPr>
              <a:t>\Modules\</a:t>
            </a:r>
            <a:r>
              <a:rPr lang="en-US" sz="1000" b="1" dirty="0" err="1">
                <a:effectLst/>
                <a:latin typeface="Arial"/>
                <a:ea typeface="Times New Roman"/>
                <a:cs typeface="Times New Roman"/>
              </a:rPr>
              <a:t>DemoTools</a:t>
            </a:r>
            <a:r>
              <a:rPr lang="en-US" sz="1000" b="1" dirty="0">
                <a:effectLst/>
                <a:latin typeface="Arial"/>
                <a:ea typeface="Times New Roman"/>
                <a:cs typeface="Times New Roman"/>
              </a:rPr>
              <a:t>\DemoTools.psm1</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Windows PowerShell ISE, run the following command: </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Import-Module –Name </a:t>
            </a:r>
            <a:r>
              <a:rPr lang="en-US" sz="1000" dirty="0" err="1">
                <a:effectLst/>
                <a:latin typeface="Arial"/>
                <a:ea typeface="Times New Roman"/>
                <a:cs typeface="Times New Roman"/>
              </a:rPr>
              <a:t>DemoTools</a:t>
            </a:r>
            <a:r>
              <a:rPr lang="en-US" sz="1000" dirty="0">
                <a:effectLst/>
                <a:latin typeface="Arial"/>
                <a:ea typeface="Times New Roman"/>
                <a:cs typeface="Times New Roman"/>
              </a:rPr>
              <a:t> –Force</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Times New Roman"/>
              </a:rPr>
              <a:t>Open </a:t>
            </a:r>
            <a:r>
              <a:rPr lang="en-US" sz="1000" b="1" dirty="0">
                <a:effectLst/>
                <a:latin typeface="Arial"/>
                <a:ea typeface="Times New Roman"/>
                <a:cs typeface="Times New Roman"/>
              </a:rPr>
              <a:t>E:\Allfiles\Mod01\Democode\Lesson06\Demo01\Step-03.ps1</a:t>
            </a:r>
            <a:r>
              <a:rPr lang="en-US" sz="1000" dirty="0">
                <a:effectLst/>
                <a:latin typeface="Arial"/>
                <a:ea typeface="Times New Roman"/>
                <a:cs typeface="Times New Roman"/>
              </a:rPr>
              <a:t>. Select each command, and then run the selection. The examples show the brief (default) Help, the full Help, and the full Help in a floating window.</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66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31549153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Students will find example answers on the </a:t>
            </a:r>
            <a:r>
              <a:rPr lang="en-GB" sz="1000" b="1">
                <a:latin typeface="Arial"/>
                <a:ea typeface="Calibri"/>
                <a:cs typeface="Times New Roman"/>
              </a:rPr>
              <a:t>LON-CL1</a:t>
            </a:r>
            <a:r>
              <a:rPr lang="en-GB" sz="1000">
                <a:latin typeface="Arial"/>
                <a:ea typeface="Calibri"/>
                <a:cs typeface="Times New Roman"/>
              </a:rPr>
              <a:t> computer in </a:t>
            </a:r>
            <a:r>
              <a:rPr lang="en-GB" sz="1000" b="1">
                <a:latin typeface="Arial"/>
                <a:ea typeface="Calibri"/>
                <a:cs typeface="Times New Roman"/>
              </a:rPr>
              <a:t>E:\Allfiles\Mod01\Labfiles</a:t>
            </a:r>
            <a:r>
              <a:rPr lang="en-GB" sz="1000">
                <a:latin typeface="Arial"/>
                <a:ea typeface="Calibri"/>
                <a:cs typeface="Times New Roman"/>
              </a:rPr>
              <a:t>. </a:t>
            </a:r>
          </a:p>
          <a:p>
            <a:pPr>
              <a:lnSpc>
                <a:spcPct val="115000"/>
              </a:lnSpc>
              <a:spcAft>
                <a:spcPts val="1000"/>
              </a:spcAft>
            </a:pPr>
            <a:r>
              <a:rPr lang="en-GB" sz="1000" b="1">
                <a:latin typeface="Arial"/>
                <a:ea typeface="Calibri"/>
                <a:cs typeface="Times New Roman"/>
              </a:rPr>
              <a:t>Exercise 1: Documenting functions by using comment-based help</a:t>
            </a:r>
          </a:p>
          <a:p>
            <a:pPr>
              <a:lnSpc>
                <a:spcPct val="115000"/>
              </a:lnSpc>
              <a:spcAft>
                <a:spcPts val="1000"/>
              </a:spcAft>
            </a:pPr>
            <a:r>
              <a:rPr lang="en-GB" sz="1000">
                <a:latin typeface="Arial"/>
                <a:ea typeface="Calibri"/>
                <a:cs typeface="Times New Roman"/>
              </a:rPr>
              <a:t>In this exercise, you will change an existing function so that it includes comment-based Help.</a:t>
            </a:r>
          </a:p>
          <a:p>
            <a:pPr>
              <a:lnSpc>
                <a:spcPct val="115000"/>
              </a:lnSpc>
              <a:spcAft>
                <a:spcPts val="1000"/>
              </a:spcAft>
            </a:pPr>
            <a:r>
              <a:rPr lang="en-GB" sz="1000" b="1">
                <a:latin typeface="Arial"/>
                <a:ea typeface="Calibri"/>
                <a:cs typeface="Times New Roman"/>
              </a:rPr>
              <a:t>Instructor Note:</a:t>
            </a:r>
            <a:r>
              <a:rPr lang="en-GB" sz="1000">
                <a:latin typeface="Arial"/>
                <a:ea typeface="Calibri"/>
                <a:cs typeface="Times New Roman"/>
              </a:rPr>
              <a:t> This exercise includes two tasks. Students should not spend more than the following amount of time per task:</a:t>
            </a:r>
          </a:p>
          <a:p>
            <a:pPr marL="342900" lvl="0" indent="-342900">
              <a:lnSpc>
                <a:spcPct val="115000"/>
              </a:lnSpc>
              <a:spcAft>
                <a:spcPts val="995"/>
              </a:spcAft>
              <a:buFont typeface="Symbol"/>
              <a:buChar char=""/>
            </a:pPr>
            <a:r>
              <a:rPr lang="en-US" sz="1000">
                <a:effectLst/>
                <a:latin typeface="Arial"/>
                <a:ea typeface="Times New Roman"/>
                <a:cs typeface="Times New Roman"/>
              </a:rPr>
              <a:t>Task 1, six minutes</a:t>
            </a:r>
            <a:endParaRPr lang="en-GB" sz="1000">
              <a:effectLst/>
              <a:latin typeface="Arial"/>
              <a:ea typeface="Times New Roman"/>
              <a:cs typeface="Times New Roman"/>
            </a:endParaRPr>
          </a:p>
          <a:p>
            <a:pPr marL="342900" lvl="0" indent="-342900">
              <a:lnSpc>
                <a:spcPct val="115000"/>
              </a:lnSpc>
              <a:spcAft>
                <a:spcPts val="995"/>
              </a:spcAft>
              <a:buFont typeface="Symbol"/>
              <a:buChar char=""/>
            </a:pPr>
            <a:r>
              <a:rPr lang="en-US" sz="1000">
                <a:effectLst/>
                <a:latin typeface="Arial"/>
                <a:ea typeface="Times New Roman"/>
                <a:cs typeface="Times New Roman"/>
              </a:rPr>
              <a:t>Task 1, two minutes</a:t>
            </a:r>
            <a:endParaRPr lang="en-GB" sz="1000">
              <a:effectLst/>
              <a:latin typeface="Arial"/>
              <a:ea typeface="Times New Roman"/>
              <a:cs typeface="Times New Roman"/>
            </a:endParaRPr>
          </a:p>
          <a:p>
            <a:pPr>
              <a:lnSpc>
                <a:spcPct val="115000"/>
              </a:lnSpc>
              <a:spcAft>
                <a:spcPts val="1000"/>
              </a:spcAft>
            </a:pPr>
            <a:r>
              <a:rPr lang="en-GB" sz="1000">
                <a:latin typeface="Arial"/>
                <a:ea typeface="Calibri"/>
                <a:cs typeface="Times New Roman"/>
              </a:rPr>
              <a:t>Several additional minutes are provided for you to introduce the lab and to review student questions at the end of the lab.</a:t>
            </a:r>
          </a:p>
          <a:p>
            <a:pPr>
              <a:lnSpc>
                <a:spcPct val="115000"/>
              </a:lnSpc>
              <a:spcAft>
                <a:spcPts val="1000"/>
              </a:spcAft>
            </a:pPr>
            <a:r>
              <a:rPr lang="en-GB" sz="1000">
                <a:latin typeface="Arial"/>
                <a:ea typeface="Calibri"/>
                <a:cs typeface="Times New Roman"/>
              </a:rPr>
              <a:t>Monitor students’ progress. You might want to use a clock or a timer to keep track of the lab time and to inform students when they should be moving on to the next task. Students who are not ready to move on might want to review the example solution for their current task so that they can move on to the next task and complete the lab.</a:t>
            </a:r>
          </a:p>
        </p:txBody>
      </p:sp>
      <p:sp>
        <p:nvSpPr>
          <p:cNvPr id="4" name="Slide Number Placeholder 3"/>
          <p:cNvSpPr>
            <a:spLocks noGrp="1"/>
          </p:cNvSpPr>
          <p:nvPr>
            <p:ph type="sldNum" sz="quarter" idx="10"/>
          </p:nvPr>
        </p:nvSpPr>
        <p:spPr/>
        <p:txBody>
          <a:bodyPr/>
          <a:lstStyle/>
          <a:p>
            <a:fld id="{C5B582DA-91AD-4602-AD12-64B4E22C92A2}" type="slidenum">
              <a:rPr lang="en-GB" smtClean="0"/>
              <a:t>67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9522115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a:p>
        </p:txBody>
      </p:sp>
      <p:sp>
        <p:nvSpPr>
          <p:cNvPr id="4" name="Slide Number Placeholder 3"/>
          <p:cNvSpPr>
            <a:spLocks noGrp="1"/>
          </p:cNvSpPr>
          <p:nvPr>
            <p:ph type="sldNum" sz="quarter" idx="10"/>
          </p:nvPr>
        </p:nvSpPr>
        <p:spPr/>
        <p:txBody>
          <a:bodyPr/>
          <a:lstStyle/>
          <a:p>
            <a:fld id="{C5B582DA-91AD-4602-AD12-64B4E22C92A2}" type="slidenum">
              <a:rPr lang="en-GB" smtClean="0"/>
              <a:t>68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19597212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a:latin typeface="Arial"/>
                <a:ea typeface="Calibri"/>
                <a:cs typeface="Times New Roman"/>
              </a:rPr>
              <a:t>Question</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When displaying the full Help for your command, Windows PowerShell displays additional information about the </a:t>
            </a:r>
            <a:r>
              <a:rPr lang="en-GB" sz="1000" i="1">
                <a:latin typeface="Arial"/>
                <a:ea typeface="Calibri"/>
                <a:cs typeface="Times New Roman"/>
              </a:rPr>
              <a:t>–ComputerName</a:t>
            </a:r>
            <a:r>
              <a:rPr lang="en-GB" sz="1000">
                <a:latin typeface="Arial"/>
                <a:ea typeface="Calibri"/>
                <a:cs typeface="Times New Roman"/>
              </a:rPr>
              <a:t> parameter. For example, it listed the fact that the parameter is required instead of being optional. Where did that information come from?</a:t>
            </a:r>
          </a:p>
          <a:p>
            <a:pPr>
              <a:lnSpc>
                <a:spcPct val="115000"/>
              </a:lnSpc>
              <a:spcAft>
                <a:spcPts val="1000"/>
              </a:spcAft>
            </a:pPr>
            <a:r>
              <a:rPr lang="en-GB" sz="1000" b="1">
                <a:latin typeface="Arial"/>
                <a:ea typeface="Calibri"/>
                <a:cs typeface="Times New Roman"/>
              </a:rPr>
              <a:t>Answer</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Windows PowerShell reads the parameter attributes for some information instead of finding that information in the comment-based Help. Because the </a:t>
            </a:r>
            <a:r>
              <a:rPr lang="en-GB" sz="1000" i="1">
                <a:latin typeface="Arial"/>
                <a:ea typeface="Calibri"/>
                <a:cs typeface="Times New Roman"/>
              </a:rPr>
              <a:t>–ComputerName</a:t>
            </a:r>
            <a:r>
              <a:rPr lang="en-GB" sz="1000">
                <a:latin typeface="Arial"/>
                <a:ea typeface="Calibri"/>
                <a:cs typeface="Times New Roman"/>
              </a:rPr>
              <a:t> parameter is defined as </a:t>
            </a:r>
            <a:r>
              <a:rPr lang="en-GB" sz="1000" b="1">
                <a:latin typeface="Arial"/>
                <a:ea typeface="Calibri"/>
                <a:cs typeface="Times New Roman"/>
              </a:rPr>
              <a:t>Mandatory</a:t>
            </a:r>
            <a:r>
              <a:rPr lang="en-GB" sz="1000">
                <a:latin typeface="Arial"/>
                <a:ea typeface="Calibri"/>
                <a:cs typeface="Times New Roman"/>
              </a:rPr>
              <a:t>, the shell could reflect that information in the displayed Help.</a:t>
            </a:r>
          </a:p>
        </p:txBody>
      </p:sp>
      <p:sp>
        <p:nvSpPr>
          <p:cNvPr id="4" name="Slide Number Placeholder 3"/>
          <p:cNvSpPr>
            <a:spLocks noGrp="1"/>
          </p:cNvSpPr>
          <p:nvPr>
            <p:ph type="sldNum" sz="quarter" idx="10"/>
          </p:nvPr>
        </p:nvSpPr>
        <p:spPr/>
        <p:txBody>
          <a:bodyPr/>
          <a:lstStyle/>
          <a:p>
            <a:fld id="{C5B582DA-91AD-4602-AD12-64B4E22C92A2}" type="slidenum">
              <a:rPr lang="en-GB" smtClean="0"/>
              <a:t>69</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3854052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a:latin typeface="Arial"/>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103445236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70</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32468993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71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16308555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B582DA-91AD-4602-AD12-64B4E22C92A2}" type="slidenum">
              <a:rPr lang="en-GB" smtClean="0"/>
              <a:t>72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35846442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To complete this demonstration, the </a:t>
            </a:r>
            <a:r>
              <a:rPr lang="en-GB" sz="1000" b="1" dirty="0">
                <a:latin typeface="Arial"/>
                <a:ea typeface="Calibri"/>
                <a:cs typeface="Times New Roman"/>
              </a:rPr>
              <a:t>10962C-LON-CL1</a:t>
            </a:r>
            <a:r>
              <a:rPr lang="en-GB" sz="1000" dirty="0">
                <a:latin typeface="Arial"/>
                <a:ea typeface="Calibri"/>
                <a:cs typeface="Times New Roman"/>
              </a:rPr>
              <a:t>, </a:t>
            </a:r>
            <a:r>
              <a:rPr lang="en-GB" sz="1000" b="1" dirty="0">
                <a:latin typeface="Arial"/>
                <a:ea typeface="Calibri"/>
                <a:cs typeface="Times New Roman"/>
              </a:rPr>
              <a:t>10962C-LON-DC1</a:t>
            </a:r>
            <a:r>
              <a:rPr lang="en-GB" sz="1000" dirty="0">
                <a:latin typeface="Arial"/>
                <a:ea typeface="Calibri"/>
                <a:cs typeface="Times New Roman"/>
              </a:rPr>
              <a:t>, and </a:t>
            </a:r>
            <a:r>
              <a:rPr lang="en-GB" sz="1000" b="1" dirty="0">
                <a:latin typeface="Arial"/>
                <a:ea typeface="Calibri"/>
                <a:cs typeface="Times New Roman"/>
              </a:rPr>
              <a:t>10962C-LON-SVR1</a:t>
            </a:r>
            <a:r>
              <a:rPr lang="en-GB" sz="1000" dirty="0">
                <a:latin typeface="Arial"/>
                <a:ea typeface="Calibri"/>
                <a:cs typeface="Times New Roman"/>
              </a:rPr>
              <a:t> VMs must be started. You must be signed in to </a:t>
            </a:r>
            <a:r>
              <a:rPr lang="en-GB" sz="1000" b="1" dirty="0">
                <a:latin typeface="Arial"/>
                <a:ea typeface="Calibri"/>
                <a:cs typeface="Times New Roman"/>
              </a:rPr>
              <a:t>LON-CL1</a:t>
            </a:r>
            <a:r>
              <a:rPr lang="en-GB" sz="1000" dirty="0">
                <a:latin typeface="Arial"/>
                <a:ea typeface="Calibri"/>
                <a:cs typeface="Times New Roman"/>
              </a:rPr>
              <a:t> as </a:t>
            </a:r>
            <a:r>
              <a:rPr lang="en-GB" sz="1000" b="1" dirty="0">
                <a:latin typeface="Arial"/>
                <a:ea typeface="Calibri"/>
                <a:cs typeface="Times New Roman"/>
              </a:rPr>
              <a:t>ADATUM\Administrator</a:t>
            </a:r>
            <a:r>
              <a:rPr lang="en-GB" sz="1000" dirty="0">
                <a:latin typeface="Arial"/>
                <a:ea typeface="Calibri"/>
                <a:cs typeface="Times New Roman"/>
              </a:rPr>
              <a:t> with the password </a:t>
            </a:r>
            <a:r>
              <a:rPr lang="en-GB" sz="1000" b="1" dirty="0">
                <a:latin typeface="Arial"/>
                <a:ea typeface="Calibri"/>
                <a:cs typeface="Times New Roman"/>
              </a:rPr>
              <a:t>Pa55w.rd</a:t>
            </a:r>
            <a:r>
              <a:rPr lang="en-GB" sz="1000" dirty="0">
                <a:latin typeface="Arial"/>
                <a:ea typeface="Calibri"/>
                <a:cs typeface="Times New Roman"/>
              </a:rPr>
              <a:t>. Then, start Windows PowerShell ISE. Make sure that the </a:t>
            </a:r>
            <a:r>
              <a:rPr lang="en-GB" sz="1000" b="1" dirty="0">
                <a:latin typeface="Arial"/>
                <a:ea typeface="Calibri"/>
                <a:cs typeface="Times New Roman"/>
              </a:rPr>
              <a:t>Windows PowerShell ISE</a:t>
            </a:r>
            <a:r>
              <a:rPr lang="en-GB" sz="1000" dirty="0">
                <a:latin typeface="Arial"/>
                <a:ea typeface="Calibri"/>
                <a:cs typeface="Times New Roman"/>
              </a:rPr>
              <a:t> window title bar displays “Administrator”. If it does not, click in the </a:t>
            </a:r>
            <a:r>
              <a:rPr lang="en-GB" sz="1000" b="1" dirty="0">
                <a:latin typeface="Arial"/>
                <a:ea typeface="Calibri"/>
                <a:cs typeface="Times New Roman"/>
              </a:rPr>
              <a:t>10962C-LON-CL1</a:t>
            </a:r>
            <a:r>
              <a:rPr lang="en-GB" sz="1000" dirty="0">
                <a:latin typeface="Arial"/>
                <a:ea typeface="Calibri"/>
                <a:cs typeface="Times New Roman"/>
              </a:rPr>
              <a:t> virtual machine window, and click </a:t>
            </a:r>
            <a:r>
              <a:rPr lang="en-GB" sz="1000" b="1" dirty="0">
                <a:latin typeface="Arial"/>
                <a:ea typeface="Calibri"/>
                <a:cs typeface="Times New Roman"/>
              </a:rPr>
              <a:t>Start</a:t>
            </a:r>
            <a:r>
              <a:rPr lang="en-GB" sz="1000" dirty="0">
                <a:latin typeface="Arial"/>
                <a:ea typeface="Calibri"/>
                <a:cs typeface="Times New Roman"/>
              </a:rPr>
              <a:t>. In the </a:t>
            </a:r>
            <a:r>
              <a:rPr lang="en-GB" sz="1000" b="1" dirty="0">
                <a:latin typeface="Arial"/>
                <a:ea typeface="Calibri"/>
                <a:cs typeface="Times New Roman"/>
              </a:rPr>
              <a:t>Start</a:t>
            </a:r>
            <a:r>
              <a:rPr lang="en-GB" sz="1000" dirty="0">
                <a:latin typeface="Arial"/>
                <a:ea typeface="Calibri"/>
                <a:cs typeface="Times New Roman"/>
              </a:rPr>
              <a:t> menu, expand the </a:t>
            </a:r>
            <a:r>
              <a:rPr lang="en-GB" sz="1000" b="1" dirty="0">
                <a:latin typeface="Arial"/>
                <a:ea typeface="Calibri"/>
                <a:cs typeface="Times New Roman"/>
              </a:rPr>
              <a:t>Windows PowerShell</a:t>
            </a:r>
            <a:r>
              <a:rPr lang="en-GB" sz="1000" dirty="0">
                <a:latin typeface="Arial"/>
                <a:ea typeface="Calibri"/>
                <a:cs typeface="Times New Roman"/>
              </a:rPr>
              <a:t> folder. Right-click </a:t>
            </a:r>
            <a:r>
              <a:rPr lang="en-GB" sz="1000" b="1" dirty="0">
                <a:latin typeface="Arial"/>
                <a:ea typeface="Calibri"/>
                <a:cs typeface="Times New Roman"/>
              </a:rPr>
              <a:t>Windows PowerShell ISE</a:t>
            </a:r>
            <a:r>
              <a:rPr lang="en-GB" sz="1000" dirty="0">
                <a:latin typeface="Arial"/>
                <a:ea typeface="Calibri"/>
                <a:cs typeface="Times New Roman"/>
              </a:rPr>
              <a:t>, in the shortcut menu, click </a:t>
            </a:r>
            <a:r>
              <a:rPr lang="en-GB" sz="1000" b="1" dirty="0">
                <a:latin typeface="Arial"/>
                <a:ea typeface="Calibri"/>
                <a:cs typeface="Times New Roman"/>
              </a:rPr>
              <a:t>More</a:t>
            </a:r>
            <a:r>
              <a:rPr lang="en-GB" sz="1000" dirty="0">
                <a:latin typeface="Arial"/>
                <a:ea typeface="Calibri"/>
                <a:cs typeface="Times New Roman"/>
              </a:rPr>
              <a:t>, and then click </a:t>
            </a:r>
            <a:r>
              <a:rPr lang="en-GB" sz="1000" b="1" dirty="0">
                <a:latin typeface="Arial"/>
                <a:ea typeface="Calibri"/>
                <a:cs typeface="Times New Roman"/>
              </a:rPr>
              <a:t>Run as administrator</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You can find the files for this demonstration on </a:t>
            </a:r>
            <a:r>
              <a:rPr lang="en-GB" sz="1000" b="1" dirty="0">
                <a:latin typeface="Arial"/>
                <a:ea typeface="Calibri"/>
                <a:cs typeface="Times New Roman"/>
              </a:rPr>
              <a:t>LON-CL</a:t>
            </a:r>
            <a:r>
              <a:rPr lang="en-GB" sz="1000" dirty="0">
                <a:latin typeface="Arial"/>
                <a:ea typeface="Calibri"/>
                <a:cs typeface="Times New Roman"/>
              </a:rPr>
              <a:t> in </a:t>
            </a:r>
            <a:r>
              <a:rPr lang="en-GB" sz="1000" b="1" dirty="0">
                <a:latin typeface="Arial"/>
                <a:ea typeface="Calibri"/>
                <a:cs typeface="Times New Roman"/>
              </a:rPr>
              <a:t>E:\Allfiles\Mod01\Democode\Lesson07</a:t>
            </a:r>
            <a:br>
              <a:rPr lang="en-GB" sz="1000" b="1" dirty="0">
                <a:latin typeface="Arial"/>
                <a:ea typeface="Calibri"/>
                <a:cs typeface="Times New Roman"/>
              </a:rPr>
            </a:br>
            <a:r>
              <a:rPr lang="en-GB" sz="1000" b="1" dirty="0">
                <a:latin typeface="Arial"/>
                <a:ea typeface="Calibri"/>
                <a:cs typeface="Times New Roman"/>
              </a:rPr>
              <a:t>\Demo01</a:t>
            </a:r>
            <a:r>
              <a:rPr lang="en-GB" sz="1000" dirty="0">
                <a:latin typeface="Arial"/>
                <a:ea typeface="Calibri"/>
                <a:cs typeface="Times New Roman"/>
              </a:rPr>
              <a:t>. Use Windows PowerShell ISE to open all the files in that folder. Each step in the demonstration instructions corresponds to one of the demonstration files. You should display the corresponding file when describing each demonstration step.</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a:t>
            </a:r>
            <a:r>
              <a:rPr lang="en-US" sz="1000" b="1" dirty="0">
                <a:effectLst/>
                <a:latin typeface="Arial"/>
                <a:ea typeface="Times New Roman"/>
                <a:cs typeface="Times New Roman"/>
              </a:rPr>
              <a:t>E:\Allfiles\Mod01\Democode\Lesson07\Demo01\Step-01.ps1</a:t>
            </a:r>
            <a:r>
              <a:rPr lang="en-US" sz="1000" dirty="0">
                <a:effectLst/>
                <a:latin typeface="Arial"/>
                <a:ea typeface="Times New Roman"/>
                <a:cs typeface="Times New Roman"/>
              </a:rPr>
              <a:t>. This starting point includes a brand-new function, </a:t>
            </a:r>
            <a:r>
              <a:rPr lang="en-US" sz="1000" b="1" dirty="0">
                <a:effectLst/>
                <a:latin typeface="Arial"/>
                <a:ea typeface="Times New Roman"/>
                <a:cs typeface="Times New Roman"/>
              </a:rPr>
              <a:t>Set-</a:t>
            </a:r>
            <a:r>
              <a:rPr lang="en-US" sz="1000" b="1" dirty="0" err="1">
                <a:effectLst/>
                <a:latin typeface="Arial"/>
                <a:ea typeface="Times New Roman"/>
                <a:cs typeface="Times New Roman"/>
              </a:rPr>
              <a:t>CorpComputerState</a:t>
            </a:r>
            <a:r>
              <a:rPr lang="en-US" sz="1000" dirty="0">
                <a:effectLst/>
                <a:latin typeface="Arial"/>
                <a:ea typeface="Times New Roman"/>
                <a:cs typeface="Times New Roman"/>
              </a:rPr>
              <a:t>. Functions that use the verb </a:t>
            </a:r>
            <a:r>
              <a:rPr lang="en-US" sz="1000" b="1" dirty="0">
                <a:effectLst/>
                <a:latin typeface="Arial"/>
                <a:ea typeface="Times New Roman"/>
                <a:cs typeface="Times New Roman"/>
              </a:rPr>
              <a:t>Get</a:t>
            </a:r>
            <a:r>
              <a:rPr lang="en-US" sz="1000" dirty="0">
                <a:effectLst/>
                <a:latin typeface="Arial"/>
                <a:ea typeface="Times New Roman"/>
                <a:cs typeface="Times New Roman"/>
              </a:rPr>
              <a:t> in their names should not be making any changes, and therefore, it makes no sense to add </a:t>
            </a:r>
            <a:r>
              <a:rPr lang="en-US" sz="1000" i="1" dirty="0" err="1">
                <a:effectLst/>
                <a:latin typeface="Arial"/>
                <a:ea typeface="Times New Roman"/>
                <a:cs typeface="Times New Roman"/>
              </a:rPr>
              <a:t>ShouldProcess</a:t>
            </a:r>
            <a:r>
              <a:rPr lang="en-US" sz="1000" dirty="0">
                <a:effectLst/>
                <a:latin typeface="Arial"/>
                <a:ea typeface="Times New Roman"/>
                <a:cs typeface="Times New Roman"/>
              </a:rPr>
              <a:t> support to the </a:t>
            </a:r>
            <a:r>
              <a:rPr lang="en-US" sz="1000" b="1" dirty="0">
                <a:effectLst/>
                <a:latin typeface="Arial"/>
                <a:ea typeface="Times New Roman"/>
                <a:cs typeface="Times New Roman"/>
              </a:rPr>
              <a:t>Get-</a:t>
            </a:r>
            <a:r>
              <a:rPr lang="en-US" sz="1000" b="1" dirty="0" err="1">
                <a:effectLst/>
                <a:latin typeface="Arial"/>
                <a:ea typeface="Times New Roman"/>
                <a:cs typeface="Times New Roman"/>
              </a:rPr>
              <a:t>CorpCompSysInfo</a:t>
            </a:r>
            <a:r>
              <a:rPr lang="en-US" sz="1000" dirty="0">
                <a:effectLst/>
                <a:latin typeface="Arial"/>
                <a:ea typeface="Times New Roman"/>
                <a:cs typeface="Times New Roman"/>
              </a:rPr>
              <a:t> function that you have been using in demonstrations up to this point. Instead, this new function uses the verb </a:t>
            </a:r>
            <a:r>
              <a:rPr lang="en-US" sz="1000" b="1" dirty="0">
                <a:effectLst/>
                <a:latin typeface="Arial"/>
                <a:ea typeface="Times New Roman"/>
                <a:cs typeface="Times New Roman"/>
              </a:rPr>
              <a:t>Set</a:t>
            </a:r>
            <a:r>
              <a:rPr lang="en-US" sz="1000" dirty="0">
                <a:effectLst/>
                <a:latin typeface="Arial"/>
                <a:ea typeface="Times New Roman"/>
                <a:cs typeface="Times New Roman"/>
              </a:rPr>
              <a:t>, implying that it will make a change of some kind.</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Note that the command accepts three parameters. Describe these parameters to students, and then review the function code to help students understand what the function does.</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This example uses the </a:t>
            </a:r>
            <a:r>
              <a:rPr lang="en-US" sz="1000" b="1" dirty="0">
                <a:effectLst/>
                <a:latin typeface="Arial"/>
                <a:ea typeface="Times New Roman"/>
                <a:cs typeface="Times New Roman"/>
              </a:rPr>
              <a:t>Switch</a:t>
            </a:r>
            <a:r>
              <a:rPr lang="en-US" sz="1000" dirty="0">
                <a:effectLst/>
                <a:latin typeface="Arial"/>
                <a:ea typeface="Times New Roman"/>
                <a:cs typeface="Times New Roman"/>
              </a:rPr>
              <a:t> and </a:t>
            </a:r>
            <a:r>
              <a:rPr lang="en-US" sz="1000" b="1" dirty="0">
                <a:effectLst/>
                <a:latin typeface="Arial"/>
                <a:ea typeface="Times New Roman"/>
                <a:cs typeface="Times New Roman"/>
              </a:rPr>
              <a:t>If</a:t>
            </a:r>
            <a:r>
              <a:rPr lang="en-US" sz="1000" dirty="0">
                <a:effectLst/>
                <a:latin typeface="Arial"/>
                <a:ea typeface="Times New Roman"/>
                <a:cs typeface="Times New Roman"/>
              </a:rPr>
              <a:t> constructs. The next topics will explain them. Additionally, this is the first example in which a </a:t>
            </a:r>
            <a:r>
              <a:rPr lang="en-US" sz="1000" b="1" dirty="0">
                <a:effectLst/>
                <a:latin typeface="Arial"/>
                <a:ea typeface="Times New Roman"/>
                <a:cs typeface="Times New Roman"/>
              </a:rPr>
              <a:t>BEGIN</a:t>
            </a:r>
            <a:r>
              <a:rPr lang="en-US" sz="1000" dirty="0">
                <a:effectLst/>
                <a:latin typeface="Arial"/>
                <a:ea typeface="Times New Roman"/>
                <a:cs typeface="Times New Roman"/>
              </a:rPr>
              <a:t> script block is used. Remind students that the </a:t>
            </a:r>
            <a:r>
              <a:rPr lang="en-US" sz="1000" b="1" dirty="0">
                <a:effectLst/>
                <a:latin typeface="Arial"/>
                <a:ea typeface="Times New Roman"/>
                <a:cs typeface="Times New Roman"/>
              </a:rPr>
              <a:t>BEGIN</a:t>
            </a:r>
            <a:r>
              <a:rPr lang="en-US" sz="1000" dirty="0">
                <a:effectLst/>
                <a:latin typeface="Arial"/>
                <a:ea typeface="Times New Roman"/>
                <a:cs typeface="Times New Roman"/>
              </a:rPr>
              <a:t> block runs first.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a:t>
            </a:r>
            <a:r>
              <a:rPr lang="en-US" sz="1000" b="1" dirty="0">
                <a:effectLst/>
                <a:latin typeface="Arial"/>
                <a:ea typeface="Times New Roman"/>
                <a:cs typeface="Times New Roman"/>
              </a:rPr>
              <a:t>E:\Allfiles\Mod01\Democode\Lesson07\Demo01\Step-02.ps1</a:t>
            </a:r>
            <a:r>
              <a:rPr lang="en-US" sz="1000" dirty="0">
                <a:effectLst/>
                <a:latin typeface="Arial"/>
                <a:ea typeface="Times New Roman"/>
                <a:cs typeface="Times New Roman"/>
              </a:rPr>
              <a:t>. Point out that the </a:t>
            </a:r>
            <a:r>
              <a:rPr lang="en-US" sz="1000" b="1" dirty="0">
                <a:effectLst/>
                <a:latin typeface="Arial"/>
                <a:ea typeface="Times New Roman"/>
                <a:cs typeface="Times New Roman"/>
              </a:rPr>
              <a:t>[</a:t>
            </a:r>
            <a:r>
              <a:rPr lang="en-US" sz="1000" b="1" dirty="0" err="1">
                <a:effectLst/>
                <a:latin typeface="Arial"/>
                <a:ea typeface="Times New Roman"/>
                <a:cs typeface="Times New Roman"/>
              </a:rPr>
              <a:t>CmdletBinding</a:t>
            </a:r>
            <a:r>
              <a:rPr lang="en-US" sz="1000" b="1" dirty="0">
                <a:effectLst/>
                <a:latin typeface="Arial"/>
                <a:ea typeface="Times New Roman"/>
                <a:cs typeface="Times New Roman"/>
              </a:rPr>
              <a:t>()]</a:t>
            </a:r>
            <a:r>
              <a:rPr lang="en-US" sz="1000" dirty="0">
                <a:effectLst/>
                <a:latin typeface="Arial"/>
                <a:ea typeface="Times New Roman"/>
                <a:cs typeface="Times New Roman"/>
              </a:rPr>
              <a:t> attribute was modified. Declaring support does not implement that support, so this example is the first of two steps that you must follow to provide full support for </a:t>
            </a:r>
            <a:r>
              <a:rPr lang="en-US" sz="1000" i="1" dirty="0">
                <a:effectLst/>
                <a:latin typeface="Arial"/>
                <a:ea typeface="Times New Roman"/>
                <a:cs typeface="Times New Roman"/>
              </a:rPr>
              <a:t>–</a:t>
            </a:r>
            <a:r>
              <a:rPr lang="en-US" sz="1000" i="1" dirty="0" err="1">
                <a:effectLst/>
                <a:latin typeface="Arial"/>
                <a:ea typeface="Times New Roman"/>
                <a:cs typeface="Times New Roman"/>
              </a:rPr>
              <a:t>WhatIf</a:t>
            </a:r>
            <a:r>
              <a:rPr lang="en-US" sz="1000" dirty="0">
                <a:effectLst/>
                <a:latin typeface="Arial"/>
                <a:ea typeface="Times New Roman"/>
                <a:cs typeface="Times New Roman"/>
              </a:rPr>
              <a:t> and </a:t>
            </a:r>
            <a:br>
              <a:rPr lang="en-US" sz="1000" dirty="0">
                <a:effectLst/>
                <a:latin typeface="Arial"/>
                <a:ea typeface="Times New Roman"/>
                <a:cs typeface="Times New Roman"/>
              </a:rPr>
            </a:br>
            <a:r>
              <a:rPr lang="en-US" sz="1000" i="1" dirty="0">
                <a:effectLst/>
                <a:latin typeface="Arial"/>
                <a:ea typeface="Times New Roman"/>
                <a:cs typeface="Times New Roman"/>
              </a:rPr>
              <a:t>–Confirm</a:t>
            </a:r>
            <a:r>
              <a:rPr lang="en-US" sz="1000" dirty="0">
                <a:effectLst/>
                <a:latin typeface="Arial"/>
                <a:ea typeface="Times New Roman"/>
                <a:cs typeface="Times New Roman"/>
              </a:rPr>
              <a:t>.</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73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12316138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a:latin typeface="Arial"/>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74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10110362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To complete this demonstration, the </a:t>
            </a:r>
            <a:r>
              <a:rPr lang="en-GB" sz="1000" b="1" dirty="0">
                <a:latin typeface="Arial"/>
                <a:ea typeface="Calibri"/>
                <a:cs typeface="Times New Roman"/>
              </a:rPr>
              <a:t>10962C-LON-CL1</a:t>
            </a:r>
            <a:r>
              <a:rPr lang="en-GB" sz="1000" dirty="0">
                <a:latin typeface="Arial"/>
                <a:ea typeface="Calibri"/>
                <a:cs typeface="Times New Roman"/>
              </a:rPr>
              <a:t>, </a:t>
            </a:r>
            <a:r>
              <a:rPr lang="en-GB" sz="1000" b="1" dirty="0">
                <a:latin typeface="Arial"/>
                <a:ea typeface="Calibri"/>
                <a:cs typeface="Times New Roman"/>
              </a:rPr>
              <a:t>10962C-LON-DC1</a:t>
            </a:r>
            <a:r>
              <a:rPr lang="en-GB" sz="1000" dirty="0">
                <a:latin typeface="Arial"/>
                <a:ea typeface="Calibri"/>
                <a:cs typeface="Times New Roman"/>
              </a:rPr>
              <a:t>, and </a:t>
            </a:r>
            <a:r>
              <a:rPr lang="en-GB" sz="1000" b="1" dirty="0">
                <a:latin typeface="Arial"/>
                <a:ea typeface="Calibri"/>
                <a:cs typeface="Times New Roman"/>
              </a:rPr>
              <a:t>10962C-LON-SVR1</a:t>
            </a:r>
            <a:r>
              <a:rPr lang="en-GB" sz="1000" dirty="0">
                <a:latin typeface="Arial"/>
                <a:ea typeface="Calibri"/>
                <a:cs typeface="Times New Roman"/>
              </a:rPr>
              <a:t> VMs must be started. You must be signed in to </a:t>
            </a:r>
            <a:r>
              <a:rPr lang="en-GB" sz="1000" b="1" dirty="0">
                <a:latin typeface="Arial"/>
                <a:ea typeface="Calibri"/>
                <a:cs typeface="Times New Roman"/>
              </a:rPr>
              <a:t>LON-CL1</a:t>
            </a:r>
            <a:r>
              <a:rPr lang="en-GB" sz="1000" dirty="0">
                <a:latin typeface="Arial"/>
                <a:ea typeface="Calibri"/>
                <a:cs typeface="Times New Roman"/>
              </a:rPr>
              <a:t> as </a:t>
            </a:r>
            <a:r>
              <a:rPr lang="en-GB" sz="1000" b="1" dirty="0">
                <a:latin typeface="Arial"/>
                <a:ea typeface="Calibri"/>
                <a:cs typeface="Times New Roman"/>
              </a:rPr>
              <a:t>ADATUM\Administrator</a:t>
            </a:r>
            <a:r>
              <a:rPr lang="en-GB" sz="1000" dirty="0">
                <a:latin typeface="Arial"/>
                <a:ea typeface="Calibri"/>
                <a:cs typeface="Times New Roman"/>
              </a:rPr>
              <a:t> with the password </a:t>
            </a:r>
            <a:r>
              <a:rPr lang="en-GB" sz="1000" b="1" dirty="0">
                <a:latin typeface="Arial"/>
                <a:ea typeface="Calibri"/>
                <a:cs typeface="Times New Roman"/>
              </a:rPr>
              <a:t>Pa55w.rd</a:t>
            </a:r>
            <a:r>
              <a:rPr lang="en-GB" sz="1000" dirty="0">
                <a:latin typeface="Arial"/>
                <a:ea typeface="Calibri"/>
                <a:cs typeface="Times New Roman"/>
              </a:rPr>
              <a:t>. Then, start Windows PowerShell ISE. Make sure that the </a:t>
            </a:r>
            <a:r>
              <a:rPr lang="en-GB" sz="1000" b="1" dirty="0">
                <a:latin typeface="Arial"/>
                <a:ea typeface="Calibri"/>
                <a:cs typeface="Times New Roman"/>
              </a:rPr>
              <a:t>Windows PowerShell ISE</a:t>
            </a:r>
            <a:r>
              <a:rPr lang="en-GB" sz="1000" dirty="0">
                <a:latin typeface="Arial"/>
                <a:ea typeface="Calibri"/>
                <a:cs typeface="Times New Roman"/>
              </a:rPr>
              <a:t> window title bar says Administrator. If it does not, click in the </a:t>
            </a:r>
            <a:r>
              <a:rPr lang="en-GB" sz="1000" b="1" dirty="0">
                <a:latin typeface="Arial"/>
                <a:ea typeface="Calibri"/>
                <a:cs typeface="Times New Roman"/>
              </a:rPr>
              <a:t>10962C-LON-CL1</a:t>
            </a:r>
            <a:r>
              <a:rPr lang="en-GB" sz="1000" dirty="0">
                <a:latin typeface="Arial"/>
                <a:ea typeface="Calibri"/>
                <a:cs typeface="Times New Roman"/>
              </a:rPr>
              <a:t> virtual machine window, and click </a:t>
            </a:r>
            <a:r>
              <a:rPr lang="en-GB" sz="1000" b="1" dirty="0">
                <a:latin typeface="Arial"/>
                <a:ea typeface="Calibri"/>
                <a:cs typeface="Times New Roman"/>
              </a:rPr>
              <a:t>Start</a:t>
            </a:r>
            <a:r>
              <a:rPr lang="en-GB" sz="1000" dirty="0">
                <a:latin typeface="Arial"/>
                <a:ea typeface="Calibri"/>
                <a:cs typeface="Times New Roman"/>
              </a:rPr>
              <a:t>. In the </a:t>
            </a:r>
            <a:r>
              <a:rPr lang="en-GB" sz="1000" b="1" dirty="0">
                <a:latin typeface="Arial"/>
                <a:ea typeface="Calibri"/>
                <a:cs typeface="Times New Roman"/>
              </a:rPr>
              <a:t>Start</a:t>
            </a:r>
            <a:r>
              <a:rPr lang="en-GB" sz="1000" dirty="0">
                <a:latin typeface="Arial"/>
                <a:ea typeface="Calibri"/>
                <a:cs typeface="Times New Roman"/>
              </a:rPr>
              <a:t> menu, expand the </a:t>
            </a:r>
            <a:r>
              <a:rPr lang="en-GB" sz="1000" b="1" dirty="0">
                <a:latin typeface="Arial"/>
                <a:ea typeface="Calibri"/>
                <a:cs typeface="Times New Roman"/>
              </a:rPr>
              <a:t>Windows PowerShell</a:t>
            </a:r>
            <a:r>
              <a:rPr lang="en-GB" sz="1000" dirty="0">
                <a:latin typeface="Arial"/>
                <a:ea typeface="Calibri"/>
                <a:cs typeface="Times New Roman"/>
              </a:rPr>
              <a:t> folder. Right-click </a:t>
            </a:r>
            <a:r>
              <a:rPr lang="en-GB" sz="1000" b="1" dirty="0">
                <a:latin typeface="Arial"/>
                <a:ea typeface="Calibri"/>
                <a:cs typeface="Times New Roman"/>
              </a:rPr>
              <a:t>Windows PowerShell ISE</a:t>
            </a:r>
            <a:r>
              <a:rPr lang="en-GB" sz="1000" dirty="0">
                <a:latin typeface="Arial"/>
                <a:ea typeface="Calibri"/>
                <a:cs typeface="Times New Roman"/>
              </a:rPr>
              <a:t>, in the shortcut menu, click </a:t>
            </a:r>
            <a:r>
              <a:rPr lang="en-GB" sz="1000" b="1" dirty="0">
                <a:latin typeface="Arial"/>
                <a:ea typeface="Calibri"/>
                <a:cs typeface="Times New Roman"/>
              </a:rPr>
              <a:t>More</a:t>
            </a:r>
            <a:r>
              <a:rPr lang="en-GB" sz="1000" dirty="0">
                <a:latin typeface="Arial"/>
                <a:ea typeface="Calibri"/>
                <a:cs typeface="Times New Roman"/>
              </a:rPr>
              <a:t>, and then click </a:t>
            </a:r>
            <a:r>
              <a:rPr lang="en-GB" sz="1000" b="1" dirty="0">
                <a:latin typeface="Arial"/>
                <a:ea typeface="Calibri"/>
                <a:cs typeface="Times New Roman"/>
              </a:rPr>
              <a:t>Run as administrator</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You can find the files for this demonstration on </a:t>
            </a:r>
            <a:r>
              <a:rPr lang="en-GB" sz="1000" b="1" dirty="0">
                <a:latin typeface="Arial"/>
                <a:ea typeface="Calibri"/>
                <a:cs typeface="Times New Roman"/>
              </a:rPr>
              <a:t>LON-CL1</a:t>
            </a:r>
            <a:r>
              <a:rPr lang="en-GB" sz="1000" dirty="0">
                <a:latin typeface="Arial"/>
                <a:ea typeface="Calibri"/>
                <a:cs typeface="Times New Roman"/>
              </a:rPr>
              <a:t> in </a:t>
            </a:r>
            <a:r>
              <a:rPr lang="en-GB" sz="1000" b="1" dirty="0">
                <a:latin typeface="Arial"/>
                <a:ea typeface="Calibri"/>
                <a:cs typeface="Times New Roman"/>
              </a:rPr>
              <a:t>E:\Allfiles\Mod01\Democode\Lesson07</a:t>
            </a:r>
            <a:br>
              <a:rPr lang="en-GB" sz="1000" b="1" dirty="0">
                <a:latin typeface="Arial"/>
                <a:ea typeface="Calibri"/>
                <a:cs typeface="Times New Roman"/>
              </a:rPr>
            </a:br>
            <a:r>
              <a:rPr lang="en-GB" sz="1000" b="1" dirty="0">
                <a:latin typeface="Arial"/>
                <a:ea typeface="Calibri"/>
                <a:cs typeface="Times New Roman"/>
              </a:rPr>
              <a:t>\Demo02</a:t>
            </a:r>
            <a:r>
              <a:rPr lang="en-GB" sz="1000" dirty="0">
                <a:latin typeface="Arial"/>
                <a:ea typeface="Calibri"/>
                <a:cs typeface="Times New Roman"/>
              </a:rPr>
              <a:t>. Use Windows PowerShell ISE to open all the files in that folder. Each step in the demonstration instructions corresponds to one of the demonstration files. You should display the corresponding file when describing each demonstration step.</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a:t>
            </a:r>
            <a:r>
              <a:rPr lang="en-US" sz="1000" b="1" dirty="0">
                <a:effectLst/>
                <a:latin typeface="Arial"/>
                <a:ea typeface="Times New Roman"/>
                <a:cs typeface="Times New Roman"/>
              </a:rPr>
              <a:t>E:\Allfiles\Mod01\Democode\Lesson07\Demo02\Step-01.ps1</a:t>
            </a:r>
            <a:r>
              <a:rPr lang="en-US" sz="1000" dirty="0">
                <a:effectLst/>
                <a:latin typeface="Arial"/>
                <a:ea typeface="Times New Roman"/>
                <a:cs typeface="Times New Roman"/>
              </a:rPr>
              <a:t>. When you implement support for </a:t>
            </a:r>
            <a:r>
              <a:rPr lang="en-US" sz="1000" i="1" dirty="0" err="1">
                <a:effectLst/>
                <a:latin typeface="Arial"/>
                <a:ea typeface="Times New Roman"/>
                <a:cs typeface="Times New Roman"/>
              </a:rPr>
              <a:t>ShouldProcess</a:t>
            </a:r>
            <a:r>
              <a:rPr lang="en-US" sz="1000" dirty="0">
                <a:effectLst/>
                <a:latin typeface="Arial"/>
                <a:ea typeface="Times New Roman"/>
                <a:cs typeface="Times New Roman"/>
              </a:rPr>
              <a:t>, it is important to find the smallest number of commands that actually change the system. In this example, only the </a:t>
            </a:r>
            <a:r>
              <a:rPr lang="en-US" sz="1000" b="1" dirty="0">
                <a:effectLst/>
                <a:latin typeface="Arial"/>
                <a:ea typeface="Times New Roman"/>
                <a:cs typeface="Times New Roman"/>
              </a:rPr>
              <a:t>Win32Shutdown()</a:t>
            </a:r>
            <a:r>
              <a:rPr lang="en-US" sz="1000" dirty="0">
                <a:effectLst/>
                <a:latin typeface="Arial"/>
                <a:ea typeface="Times New Roman"/>
                <a:cs typeface="Times New Roman"/>
              </a:rPr>
              <a:t> method modifies the system state. However, the </a:t>
            </a:r>
            <a:r>
              <a:rPr lang="en-US" sz="1000" b="1" dirty="0">
                <a:effectLst/>
                <a:latin typeface="Arial"/>
                <a:ea typeface="Times New Roman"/>
                <a:cs typeface="Times New Roman"/>
              </a:rPr>
              <a:t>Get-</a:t>
            </a:r>
            <a:r>
              <a:rPr lang="en-US" sz="1000" b="1" dirty="0" err="1">
                <a:effectLst/>
                <a:latin typeface="Arial"/>
                <a:ea typeface="Times New Roman"/>
                <a:cs typeface="Times New Roman"/>
              </a:rPr>
              <a:t>WmiObject</a:t>
            </a:r>
            <a:r>
              <a:rPr lang="en-US" sz="1000" dirty="0">
                <a:effectLst/>
                <a:latin typeface="Arial"/>
                <a:ea typeface="Times New Roman"/>
                <a:cs typeface="Times New Roman"/>
              </a:rPr>
              <a:t> command can be time-consuming to run, so there is no point in running it if the user does not want to continue. Therefore, both commands are included in the </a:t>
            </a:r>
            <a:r>
              <a:rPr lang="en-US" sz="1000" b="1" dirty="0">
                <a:effectLst/>
                <a:latin typeface="Arial"/>
                <a:ea typeface="Times New Roman"/>
                <a:cs typeface="Times New Roman"/>
              </a:rPr>
              <a:t>If</a:t>
            </a:r>
            <a:r>
              <a:rPr lang="en-US" sz="1000" dirty="0">
                <a:effectLst/>
                <a:latin typeface="Arial"/>
                <a:ea typeface="Times New Roman"/>
                <a:cs typeface="Times New Roman"/>
              </a:rPr>
              <a:t> construct that runs the </a:t>
            </a:r>
            <a:r>
              <a:rPr lang="en-US" sz="1000" b="1" dirty="0" err="1">
                <a:effectLst/>
                <a:latin typeface="Arial"/>
                <a:ea typeface="Times New Roman"/>
                <a:cs typeface="Times New Roman"/>
              </a:rPr>
              <a:t>ShouldProcess</a:t>
            </a:r>
            <a:r>
              <a:rPr lang="en-US" sz="1000" b="1" dirty="0">
                <a:effectLst/>
                <a:latin typeface="Arial"/>
                <a:ea typeface="Times New Roman"/>
                <a:cs typeface="Times New Roman"/>
              </a:rPr>
              <a:t>()</a:t>
            </a:r>
            <a:r>
              <a:rPr lang="en-US" sz="1000" dirty="0">
                <a:effectLst/>
                <a:latin typeface="Arial"/>
                <a:ea typeface="Times New Roman"/>
                <a:cs typeface="Times New Roman"/>
              </a:rPr>
              <a:t> method.</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Save the script as </a:t>
            </a:r>
            <a:r>
              <a:rPr lang="en-US" sz="1000" b="1" dirty="0">
                <a:effectLst/>
                <a:latin typeface="Arial"/>
                <a:ea typeface="Times New Roman"/>
                <a:cs typeface="Times New Roman"/>
              </a:rPr>
              <a:t>\Documents\</a:t>
            </a:r>
            <a:r>
              <a:rPr lang="en-US" sz="1000" b="1" dirty="0" err="1">
                <a:effectLst/>
                <a:latin typeface="Arial"/>
                <a:ea typeface="Times New Roman"/>
                <a:cs typeface="Times New Roman"/>
              </a:rPr>
              <a:t>WindowsPowerShell</a:t>
            </a:r>
            <a:r>
              <a:rPr lang="en-US" sz="1000" b="1" dirty="0">
                <a:effectLst/>
                <a:latin typeface="Arial"/>
                <a:ea typeface="Times New Roman"/>
                <a:cs typeface="Times New Roman"/>
              </a:rPr>
              <a:t>\Modules\</a:t>
            </a:r>
            <a:r>
              <a:rPr lang="en-US" sz="1000" b="1" dirty="0" err="1">
                <a:effectLst/>
                <a:latin typeface="Arial"/>
                <a:ea typeface="Times New Roman"/>
                <a:cs typeface="Times New Roman"/>
              </a:rPr>
              <a:t>DemoTools</a:t>
            </a:r>
            <a:r>
              <a:rPr lang="en-US" sz="1000" b="1" dirty="0">
                <a:effectLst/>
                <a:latin typeface="Arial"/>
                <a:ea typeface="Times New Roman"/>
                <a:cs typeface="Times New Roman"/>
              </a:rPr>
              <a:t>\DemoTools.psm1</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Windows PowerShell ISE, run the following command: </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Import-Module –Name </a:t>
            </a:r>
            <a:r>
              <a:rPr lang="en-US" sz="1000" dirty="0" err="1">
                <a:effectLst/>
                <a:latin typeface="Arial"/>
                <a:ea typeface="Times New Roman"/>
                <a:cs typeface="Times New Roman"/>
              </a:rPr>
              <a:t>DemoTools</a:t>
            </a:r>
            <a:r>
              <a:rPr lang="en-US" sz="1000" dirty="0">
                <a:effectLst/>
                <a:latin typeface="Arial"/>
                <a:ea typeface="Times New Roman"/>
                <a:cs typeface="Times New Roman"/>
              </a:rPr>
              <a:t> –Force</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Open </a:t>
            </a:r>
            <a:r>
              <a:rPr lang="en-US" sz="1000" b="1" dirty="0">
                <a:effectLst/>
                <a:latin typeface="Arial"/>
                <a:ea typeface="Times New Roman"/>
                <a:cs typeface="Times New Roman"/>
              </a:rPr>
              <a:t>E:\Allfiles\Mod01\Democode\Lesson07\Demo02\Step-02.ps1</a:t>
            </a:r>
            <a:r>
              <a:rPr lang="en-US" sz="1000" dirty="0">
                <a:effectLst/>
                <a:latin typeface="Arial"/>
                <a:ea typeface="Times New Roman"/>
                <a:cs typeface="Times New Roman"/>
              </a:rPr>
              <a:t>. Point out that </a:t>
            </a:r>
            <a:r>
              <a:rPr lang="en-US" sz="1000" i="1" dirty="0">
                <a:effectLst/>
                <a:latin typeface="Arial"/>
                <a:ea typeface="Times New Roman"/>
                <a:cs typeface="Times New Roman"/>
              </a:rPr>
              <a:t>–Confirm</a:t>
            </a:r>
            <a:r>
              <a:rPr lang="en-US" sz="1000" dirty="0">
                <a:effectLst/>
                <a:latin typeface="Arial"/>
                <a:ea typeface="Times New Roman"/>
                <a:cs typeface="Times New Roman"/>
              </a:rPr>
              <a:t> is not specified, but the command will run as if </a:t>
            </a:r>
            <a:r>
              <a:rPr lang="en-US" sz="1000" i="1" dirty="0">
                <a:effectLst/>
                <a:latin typeface="Arial"/>
                <a:ea typeface="Times New Roman"/>
                <a:cs typeface="Times New Roman"/>
              </a:rPr>
              <a:t>–Confirm</a:t>
            </a:r>
            <a:r>
              <a:rPr lang="en-US" sz="1000" dirty="0">
                <a:effectLst/>
                <a:latin typeface="Arial"/>
                <a:ea typeface="Times New Roman"/>
                <a:cs typeface="Times New Roman"/>
              </a:rPr>
              <a:t> was used. That is because the </a:t>
            </a:r>
            <a:r>
              <a:rPr lang="en-US" sz="1000" i="1" dirty="0" err="1">
                <a:effectLst/>
                <a:latin typeface="Arial"/>
                <a:ea typeface="Times New Roman"/>
                <a:cs typeface="Times New Roman"/>
              </a:rPr>
              <a:t>ConfirmImpact</a:t>
            </a:r>
            <a:r>
              <a:rPr lang="en-US" sz="1000" dirty="0">
                <a:effectLst/>
                <a:latin typeface="Arial"/>
                <a:ea typeface="Times New Roman"/>
                <a:cs typeface="Times New Roman"/>
              </a:rPr>
              <a:t> of the command was specified as High.</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Run the command included in the script. If you answer Yes to the confirmation prompt, ensure that you use Hyper-V Manager to restart </a:t>
            </a:r>
            <a:r>
              <a:rPr lang="en-US" sz="1000" b="1" dirty="0">
                <a:effectLst/>
                <a:latin typeface="Arial"/>
                <a:ea typeface="Times New Roman"/>
                <a:cs typeface="Times New Roman"/>
              </a:rPr>
              <a:t>10962C-LON-DC1</a:t>
            </a:r>
            <a:r>
              <a:rPr lang="en-US" sz="1000" dirty="0">
                <a:effectLst/>
                <a:latin typeface="Arial"/>
                <a:ea typeface="Times New Roman"/>
                <a:cs typeface="Times New Roman"/>
              </a:rPr>
              <a:t> after it shuts down.</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75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146851139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panose="020B0604020202020204" pitchFamily="34" charset="0"/>
                <a:cs typeface="Arial" panose="020B0604020202020204" pitchFamily="34" charset="0"/>
              </a:rPr>
              <a:t>Students will find example answers on the </a:t>
            </a:r>
            <a:r>
              <a:rPr lang="en-US" sz="1000" b="1">
                <a:latin typeface="Arial" panose="020B0604020202020204" pitchFamily="34" charset="0"/>
                <a:cs typeface="Arial" panose="020B0604020202020204" pitchFamily="34" charset="0"/>
              </a:rPr>
              <a:t>LON-CL1</a:t>
            </a:r>
            <a:r>
              <a:rPr lang="en-US" sz="1000">
                <a:latin typeface="Arial" panose="020B0604020202020204" pitchFamily="34" charset="0"/>
                <a:cs typeface="Arial" panose="020B0604020202020204" pitchFamily="34" charset="0"/>
              </a:rPr>
              <a:t> computer in </a:t>
            </a:r>
            <a:r>
              <a:rPr lang="en-US" sz="1000" b="1">
                <a:latin typeface="Arial" panose="020B0604020202020204" pitchFamily="34" charset="0"/>
                <a:cs typeface="Arial" panose="020B0604020202020204" pitchFamily="34" charset="0"/>
              </a:rPr>
              <a:t>E:\Allfiles\Mod01\Labfiles</a:t>
            </a:r>
            <a:r>
              <a:rPr lang="en-US" sz="1000">
                <a:latin typeface="Arial" panose="020B0604020202020204" pitchFamily="34" charset="0"/>
                <a:cs typeface="Arial" panose="020B0604020202020204" pitchFamily="34" charset="0"/>
              </a:rPr>
              <a:t>.</a:t>
            </a:r>
            <a:endParaRPr lang="en-GB" sz="1000">
              <a:latin typeface="Arial" panose="020B0604020202020204" pitchFamily="34" charset="0"/>
              <a:ea typeface="Calibri"/>
              <a:cs typeface="Arial" panose="020B0604020202020204" pitchFamily="34" charset="0"/>
            </a:endParaRPr>
          </a:p>
          <a:p>
            <a:pPr>
              <a:lnSpc>
                <a:spcPct val="115000"/>
              </a:lnSpc>
              <a:spcAft>
                <a:spcPts val="1000"/>
              </a:spcAft>
            </a:pPr>
            <a:r>
              <a:rPr lang="en-GB" sz="1000" b="1">
                <a:latin typeface="Arial" panose="020B0604020202020204" pitchFamily="34" charset="0"/>
                <a:ea typeface="Calibri"/>
                <a:cs typeface="Arial" panose="020B0604020202020204" pitchFamily="34" charset="0"/>
              </a:rPr>
              <a:t>Exercise 1: Supporting –WhatIf and –Confirm</a:t>
            </a:r>
          </a:p>
          <a:p>
            <a:pPr>
              <a:lnSpc>
                <a:spcPct val="115000"/>
              </a:lnSpc>
              <a:spcAft>
                <a:spcPts val="1000"/>
              </a:spcAft>
            </a:pPr>
            <a:r>
              <a:rPr lang="en-GB" sz="1000">
                <a:latin typeface="Arial" panose="020B0604020202020204" pitchFamily="34" charset="0"/>
                <a:ea typeface="Calibri"/>
                <a:cs typeface="Arial" panose="020B0604020202020204" pitchFamily="34" charset="0"/>
              </a:rPr>
              <a:t>In this exercise, you will change a function so that it supports the –</a:t>
            </a:r>
            <a:r>
              <a:rPr lang="en-GB" sz="1000" i="1">
                <a:latin typeface="Arial" panose="020B0604020202020204" pitchFamily="34" charset="0"/>
                <a:ea typeface="Calibri"/>
                <a:cs typeface="Arial" panose="020B0604020202020204" pitchFamily="34" charset="0"/>
              </a:rPr>
              <a:t>WhatIf</a:t>
            </a:r>
            <a:r>
              <a:rPr lang="en-GB" sz="1000">
                <a:latin typeface="Arial" panose="020B0604020202020204" pitchFamily="34" charset="0"/>
                <a:ea typeface="Calibri"/>
                <a:cs typeface="Arial" panose="020B0604020202020204" pitchFamily="34" charset="0"/>
              </a:rPr>
              <a:t> and –</a:t>
            </a:r>
            <a:r>
              <a:rPr lang="en-GB" sz="1000" i="1">
                <a:latin typeface="Arial" panose="020B0604020202020204" pitchFamily="34" charset="0"/>
                <a:ea typeface="Calibri"/>
                <a:cs typeface="Arial" panose="020B0604020202020204" pitchFamily="34" charset="0"/>
              </a:rPr>
              <a:t>Confirm</a:t>
            </a:r>
            <a:r>
              <a:rPr lang="en-GB" sz="1000">
                <a:latin typeface="Arial" panose="020B0604020202020204" pitchFamily="34" charset="0"/>
                <a:ea typeface="Calibri"/>
                <a:cs typeface="Arial" panose="020B0604020202020204" pitchFamily="34" charset="0"/>
              </a:rPr>
              <a:t> parameters.</a:t>
            </a:r>
          </a:p>
          <a:p>
            <a:pPr>
              <a:lnSpc>
                <a:spcPct val="115000"/>
              </a:lnSpc>
              <a:spcAft>
                <a:spcPts val="1000"/>
              </a:spcAft>
            </a:pPr>
            <a:r>
              <a:rPr lang="en-GB" sz="1000" b="1">
                <a:latin typeface="Arial" panose="020B0604020202020204" pitchFamily="34" charset="0"/>
                <a:ea typeface="Calibri"/>
                <a:cs typeface="Arial" panose="020B0604020202020204" pitchFamily="34" charset="0"/>
              </a:rPr>
              <a:t>Instructor Note:</a:t>
            </a:r>
            <a:r>
              <a:rPr lang="en-GB" sz="1000">
                <a:latin typeface="Arial" panose="020B0604020202020204" pitchFamily="34" charset="0"/>
                <a:ea typeface="Calibri"/>
                <a:cs typeface="Arial" panose="020B0604020202020204" pitchFamily="34" charset="0"/>
              </a:rPr>
              <a:t> This exercise includes three tasks. Students should not spend more than the following amount of time per task:</a:t>
            </a:r>
          </a:p>
          <a:p>
            <a:pPr marL="342900" lvl="0" indent="-342900">
              <a:lnSpc>
                <a:spcPct val="115000"/>
              </a:lnSpc>
              <a:spcAft>
                <a:spcPts val="995"/>
              </a:spcAft>
              <a:buFont typeface="Symbol"/>
              <a:buChar char=""/>
            </a:pPr>
            <a:r>
              <a:rPr lang="en-US" sz="1000">
                <a:effectLst/>
                <a:latin typeface="Arial" panose="020B0604020202020204" pitchFamily="34" charset="0"/>
                <a:ea typeface="Times New Roman"/>
                <a:cs typeface="Arial" panose="020B0604020202020204" pitchFamily="34" charset="0"/>
              </a:rPr>
              <a:t>Task 1, two minutes</a:t>
            </a:r>
            <a:endParaRPr lang="en-GB" sz="1000">
              <a:effectLst/>
              <a:latin typeface="Arial" panose="020B0604020202020204" pitchFamily="34" charset="0"/>
              <a:ea typeface="Times New Roman"/>
              <a:cs typeface="Arial" panose="020B0604020202020204" pitchFamily="34" charset="0"/>
            </a:endParaRPr>
          </a:p>
          <a:p>
            <a:pPr marL="342900" lvl="0" indent="-342900">
              <a:lnSpc>
                <a:spcPct val="115000"/>
              </a:lnSpc>
              <a:spcAft>
                <a:spcPts val="995"/>
              </a:spcAft>
              <a:buFont typeface="Symbol"/>
              <a:buChar char=""/>
            </a:pPr>
            <a:r>
              <a:rPr lang="en-US" sz="1000">
                <a:effectLst/>
                <a:latin typeface="Arial" panose="020B0604020202020204" pitchFamily="34" charset="0"/>
                <a:ea typeface="Times New Roman"/>
                <a:cs typeface="Arial" panose="020B0604020202020204" pitchFamily="34" charset="0"/>
              </a:rPr>
              <a:t>Task 2, 10 minutes</a:t>
            </a:r>
            <a:endParaRPr lang="en-GB" sz="1000">
              <a:effectLst/>
              <a:latin typeface="Arial" panose="020B0604020202020204" pitchFamily="34" charset="0"/>
              <a:ea typeface="Times New Roman"/>
              <a:cs typeface="Arial" panose="020B0604020202020204" pitchFamily="34" charset="0"/>
            </a:endParaRPr>
          </a:p>
          <a:p>
            <a:pPr marL="342900" lvl="0" indent="-342900">
              <a:lnSpc>
                <a:spcPct val="115000"/>
              </a:lnSpc>
              <a:spcAft>
                <a:spcPts val="995"/>
              </a:spcAft>
              <a:buFont typeface="Symbol"/>
              <a:buChar char=""/>
            </a:pPr>
            <a:r>
              <a:rPr lang="en-US" sz="1000">
                <a:effectLst/>
                <a:latin typeface="Arial" panose="020B0604020202020204" pitchFamily="34" charset="0"/>
                <a:ea typeface="Times New Roman"/>
                <a:cs typeface="Arial" panose="020B0604020202020204" pitchFamily="34" charset="0"/>
              </a:rPr>
              <a:t>Task 3, two minutes</a:t>
            </a:r>
            <a:endParaRPr lang="en-GB" sz="1000">
              <a:effectLst/>
              <a:latin typeface="Arial" panose="020B0604020202020204" pitchFamily="34" charset="0"/>
              <a:ea typeface="Times New Roman"/>
              <a:cs typeface="Arial" panose="020B0604020202020204" pitchFamily="34" charset="0"/>
            </a:endParaRPr>
          </a:p>
          <a:p>
            <a:pPr>
              <a:lnSpc>
                <a:spcPct val="115000"/>
              </a:lnSpc>
              <a:spcAft>
                <a:spcPts val="1000"/>
              </a:spcAft>
            </a:pPr>
            <a:r>
              <a:rPr lang="en-GB" sz="1000">
                <a:latin typeface="Arial" panose="020B0604020202020204" pitchFamily="34" charset="0"/>
                <a:ea typeface="Calibri"/>
                <a:cs typeface="Arial" panose="020B0604020202020204" pitchFamily="34" charset="0"/>
              </a:rPr>
              <a:t>Several additional minutes are provided for you to introduce the lab and to review student questions at the end of the lab.</a:t>
            </a:r>
          </a:p>
          <a:p>
            <a:pPr>
              <a:lnSpc>
                <a:spcPct val="115000"/>
              </a:lnSpc>
              <a:spcAft>
                <a:spcPts val="1000"/>
              </a:spcAft>
            </a:pPr>
            <a:r>
              <a:rPr lang="en-GB" sz="1000">
                <a:latin typeface="Arial" panose="020B0604020202020204" pitchFamily="34" charset="0"/>
                <a:ea typeface="Calibri"/>
                <a:cs typeface="Arial" panose="020B0604020202020204" pitchFamily="34" charset="0"/>
              </a:rPr>
              <a:t>Monitor students’ progress. You might want to use a clock or a timer to keep track of the lab time and to inform students when they should be moving on to the next task. Students who are not ready to move on might want to review the example solution for their current task so that they can move on to the next task and complete the lab.</a:t>
            </a:r>
          </a:p>
        </p:txBody>
      </p:sp>
      <p:sp>
        <p:nvSpPr>
          <p:cNvPr id="4" name="Slide Number Placeholder 3"/>
          <p:cNvSpPr>
            <a:spLocks noGrp="1"/>
          </p:cNvSpPr>
          <p:nvPr>
            <p:ph type="sldNum" sz="quarter" idx="10"/>
          </p:nvPr>
        </p:nvSpPr>
        <p:spPr/>
        <p:txBody>
          <a:bodyPr/>
          <a:lstStyle/>
          <a:p>
            <a:fld id="{C5B582DA-91AD-4602-AD12-64B4E22C92A2}" type="slidenum">
              <a:rPr lang="en-GB" smtClean="0"/>
              <a:t>76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14943857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a:p>
        </p:txBody>
      </p:sp>
      <p:sp>
        <p:nvSpPr>
          <p:cNvPr id="4" name="Slide Number Placeholder 3"/>
          <p:cNvSpPr>
            <a:spLocks noGrp="1"/>
          </p:cNvSpPr>
          <p:nvPr>
            <p:ph type="sldNum" sz="quarter" idx="10"/>
          </p:nvPr>
        </p:nvSpPr>
        <p:spPr/>
        <p:txBody>
          <a:bodyPr/>
          <a:lstStyle/>
          <a:p>
            <a:fld id="{C5B582DA-91AD-4602-AD12-64B4E22C92A2}" type="slidenum">
              <a:rPr lang="en-GB" smtClean="0"/>
              <a:t>77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19597212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panose="020B0604020202020204" pitchFamily="34" charset="0"/>
                <a:ea typeface="Calibri"/>
                <a:cs typeface="Arial" panose="020B0604020202020204" pitchFamily="34" charset="0"/>
              </a:rPr>
              <a:t>Question</a:t>
            </a:r>
            <a:endParaRPr lang="en-GB" sz="1000">
              <a:latin typeface="Arial" panose="020B0604020202020204" pitchFamily="34" charset="0"/>
              <a:ea typeface="Calibri"/>
              <a:cs typeface="Arial" panose="020B0604020202020204" pitchFamily="34" charset="0"/>
            </a:endParaRPr>
          </a:p>
          <a:p>
            <a:pPr>
              <a:lnSpc>
                <a:spcPct val="115000"/>
              </a:lnSpc>
              <a:spcAft>
                <a:spcPts val="1000"/>
              </a:spcAft>
            </a:pPr>
            <a:r>
              <a:rPr lang="en-US" sz="1000">
                <a:latin typeface="Arial" panose="020B0604020202020204" pitchFamily="34" charset="0"/>
                <a:cs typeface="Arial" panose="020B0604020202020204" pitchFamily="34" charset="0"/>
              </a:rPr>
              <a:t>Why would you implement </a:t>
            </a:r>
            <a:r>
              <a:rPr lang="en-US" sz="1000" i="1">
                <a:latin typeface="Arial" panose="020B0604020202020204" pitchFamily="34" charset="0"/>
                <a:cs typeface="Arial" panose="020B0604020202020204" pitchFamily="34" charset="0"/>
              </a:rPr>
              <a:t>ShouldProcess</a:t>
            </a:r>
            <a:r>
              <a:rPr lang="en-US" sz="1000">
                <a:latin typeface="Arial" panose="020B0604020202020204" pitchFamily="34" charset="0"/>
                <a:cs typeface="Arial" panose="020B0604020202020204" pitchFamily="34" charset="0"/>
              </a:rPr>
              <a:t> only around the fewest number of possible commands?</a:t>
            </a:r>
            <a:endParaRPr lang="en-GB" sz="1000">
              <a:latin typeface="Arial" panose="020B0604020202020204" pitchFamily="34" charset="0"/>
              <a:ea typeface="Calibri"/>
              <a:cs typeface="Arial" panose="020B0604020202020204" pitchFamily="34" charset="0"/>
            </a:endParaRPr>
          </a:p>
          <a:p>
            <a:pPr>
              <a:lnSpc>
                <a:spcPct val="115000"/>
              </a:lnSpc>
              <a:spcAft>
                <a:spcPts val="1000"/>
              </a:spcAft>
            </a:pPr>
            <a:r>
              <a:rPr lang="en-GB" sz="1000" b="1">
                <a:latin typeface="Arial" panose="020B0604020202020204" pitchFamily="34" charset="0"/>
                <a:ea typeface="Calibri"/>
                <a:cs typeface="Arial" panose="020B0604020202020204" pitchFamily="34" charset="0"/>
              </a:rPr>
              <a:t>Answer</a:t>
            </a:r>
            <a:endParaRPr lang="en-GB" sz="1000">
              <a:latin typeface="Arial" panose="020B0604020202020204" pitchFamily="34" charset="0"/>
              <a:ea typeface="Calibri"/>
              <a:cs typeface="Arial" panose="020B0604020202020204" pitchFamily="34" charset="0"/>
            </a:endParaRPr>
          </a:p>
          <a:p>
            <a:pPr>
              <a:lnSpc>
                <a:spcPct val="115000"/>
              </a:lnSpc>
              <a:spcAft>
                <a:spcPts val="1000"/>
              </a:spcAft>
            </a:pPr>
            <a:r>
              <a:rPr lang="en-US" sz="1000">
                <a:latin typeface="Arial" panose="020B0604020202020204" pitchFamily="34" charset="0"/>
                <a:cs typeface="Arial" panose="020B0604020202020204" pitchFamily="34" charset="0"/>
              </a:rPr>
              <a:t>Your </a:t>
            </a:r>
            <a:r>
              <a:rPr lang="en-US" sz="1000" i="1">
                <a:latin typeface="Arial" panose="020B0604020202020204" pitchFamily="34" charset="0"/>
                <a:cs typeface="Arial" panose="020B0604020202020204" pitchFamily="34" charset="0"/>
              </a:rPr>
              <a:t>ShouldProcess</a:t>
            </a:r>
            <a:r>
              <a:rPr lang="en-US" sz="1000">
                <a:latin typeface="Arial" panose="020B0604020202020204" pitchFamily="34" charset="0"/>
                <a:cs typeface="Arial" panose="020B0604020202020204" pitchFamily="34" charset="0"/>
              </a:rPr>
              <a:t> </a:t>
            </a:r>
            <a:r>
              <a:rPr lang="en-US" sz="1000" b="1">
                <a:latin typeface="Arial" panose="020B0604020202020204" pitchFamily="34" charset="0"/>
                <a:cs typeface="Arial" panose="020B0604020202020204" pitchFamily="34" charset="0"/>
              </a:rPr>
              <a:t>If</a:t>
            </a:r>
            <a:r>
              <a:rPr lang="en-US" sz="1000">
                <a:latin typeface="Arial" panose="020B0604020202020204" pitchFamily="34" charset="0"/>
                <a:cs typeface="Arial" panose="020B0604020202020204" pitchFamily="34" charset="0"/>
              </a:rPr>
              <a:t> construct should include the least number of commands to make sure that your command makes no actual changes if it runs by using –</a:t>
            </a:r>
            <a:r>
              <a:rPr lang="en-US" sz="1000" i="1">
                <a:latin typeface="Arial" panose="020B0604020202020204" pitchFamily="34" charset="0"/>
                <a:cs typeface="Arial" panose="020B0604020202020204" pitchFamily="34" charset="0"/>
              </a:rPr>
              <a:t>WhatIf</a:t>
            </a:r>
            <a:r>
              <a:rPr lang="en-US" sz="1000">
                <a:latin typeface="Arial" panose="020B0604020202020204" pitchFamily="34" charset="0"/>
                <a:cs typeface="Arial" panose="020B0604020202020204" pitchFamily="34" charset="0"/>
              </a:rPr>
              <a:t>. Other commands in your function should run so that the function behaves as closely as possible to normal without making any actual changes.</a:t>
            </a:r>
            <a:endParaRPr lang="en-GB" sz="1000">
              <a:latin typeface="Arial" panose="020B0604020202020204" pitchFamily="34" charset="0"/>
              <a:ea typeface="Calibri"/>
              <a:cs typeface="Arial" panose="020B0604020202020204" pitchFamily="34" charset="0"/>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78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27468400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Times New Roman"/>
              </a:rPr>
              <a:t>Review Question</a:t>
            </a:r>
            <a:endParaRPr lang="en-GB" sz="1000">
              <a:latin typeface="Arial"/>
              <a:ea typeface="Calibri"/>
              <a:cs typeface="Times New Roman"/>
            </a:endParaRPr>
          </a:p>
          <a:p>
            <a:pPr>
              <a:lnSpc>
                <a:spcPct val="115000"/>
              </a:lnSpc>
              <a:spcAft>
                <a:spcPts val="1000"/>
              </a:spcAft>
            </a:pPr>
            <a:r>
              <a:rPr lang="en-GB" sz="1000" b="1">
                <a:latin typeface="Arial"/>
                <a:ea typeface="Calibri"/>
                <a:cs typeface="Times New Roman"/>
              </a:rPr>
              <a:t>Question</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What different kinds of tools or commands do you think that you might write in the future?</a:t>
            </a:r>
          </a:p>
          <a:p>
            <a:pPr>
              <a:lnSpc>
                <a:spcPct val="115000"/>
              </a:lnSpc>
              <a:spcAft>
                <a:spcPts val="1000"/>
              </a:spcAft>
            </a:pPr>
            <a:r>
              <a:rPr lang="en-GB" sz="1000" b="1">
                <a:latin typeface="Arial"/>
                <a:ea typeface="Calibri"/>
                <a:cs typeface="Times New Roman"/>
              </a:rPr>
              <a:t>Answer</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Specific answers will vary. However, Windows PowerShell has three broad categories of commands:</a:t>
            </a:r>
          </a:p>
          <a:p>
            <a:pPr marL="342900" lvl="0" indent="-342900">
              <a:lnSpc>
                <a:spcPct val="115000"/>
              </a:lnSpc>
              <a:spcAft>
                <a:spcPts val="995"/>
              </a:spcAft>
              <a:buFont typeface="Symbol"/>
              <a:buChar char=""/>
            </a:pPr>
            <a:r>
              <a:rPr lang="en-US" sz="1000">
                <a:solidFill>
                  <a:srgbClr val="000000"/>
                </a:solidFill>
                <a:effectLst/>
                <a:latin typeface="Arial"/>
                <a:ea typeface="Times New Roman"/>
                <a:cs typeface="Times New Roman"/>
              </a:rPr>
              <a:t>Commands that retrieve information or create input for other commands. These commands often have names that include verbs like </a:t>
            </a:r>
            <a:r>
              <a:rPr lang="en-US" sz="1000" b="1">
                <a:effectLst/>
                <a:latin typeface="Arial"/>
                <a:ea typeface="Times New Roman"/>
                <a:cs typeface="Times New Roman"/>
              </a:rPr>
              <a:t>Get</a:t>
            </a:r>
            <a:r>
              <a:rPr lang="en-US" sz="1000">
                <a:solidFill>
                  <a:srgbClr val="000000"/>
                </a:solidFill>
                <a:effectLst/>
                <a:latin typeface="Arial"/>
                <a:ea typeface="Times New Roman"/>
                <a:cs typeface="Times New Roman"/>
              </a:rPr>
              <a:t>, </a:t>
            </a:r>
            <a:r>
              <a:rPr lang="en-US" sz="1000" b="1">
                <a:effectLst/>
                <a:latin typeface="Arial"/>
                <a:ea typeface="Times New Roman"/>
                <a:cs typeface="Times New Roman"/>
              </a:rPr>
              <a:t>Import</a:t>
            </a:r>
            <a:r>
              <a:rPr lang="en-US" sz="1000">
                <a:solidFill>
                  <a:srgbClr val="000000"/>
                </a:solidFill>
                <a:effectLst/>
                <a:latin typeface="Arial"/>
                <a:ea typeface="Times New Roman"/>
                <a:cs typeface="Times New Roman"/>
              </a:rPr>
              <a:t>, and </a:t>
            </a:r>
            <a:r>
              <a:rPr lang="en-US" sz="1000" b="1">
                <a:effectLst/>
                <a:latin typeface="Arial"/>
                <a:ea typeface="Times New Roman"/>
                <a:cs typeface="Times New Roman"/>
              </a:rPr>
              <a:t>ConvertFrom</a:t>
            </a:r>
            <a:r>
              <a:rPr lang="en-US" sz="1000">
                <a:solidFill>
                  <a:srgbClr val="000000"/>
                </a:solidFill>
                <a:effectLst/>
                <a:latin typeface="Arial"/>
                <a:ea typeface="Times New Roman"/>
                <a:cs typeface="Times New Roman"/>
              </a:rPr>
              <a:t>.</a:t>
            </a:r>
            <a:endParaRPr lang="en-GB" sz="1000">
              <a:effectLst/>
              <a:latin typeface="Arial"/>
              <a:ea typeface="Times New Roman"/>
              <a:cs typeface="Times New Roman"/>
            </a:endParaRPr>
          </a:p>
          <a:p>
            <a:pPr marL="342900" lvl="0" indent="-342900">
              <a:lnSpc>
                <a:spcPct val="115000"/>
              </a:lnSpc>
              <a:spcAft>
                <a:spcPts val="995"/>
              </a:spcAft>
              <a:buFont typeface="Symbol"/>
              <a:buChar char=""/>
            </a:pPr>
            <a:r>
              <a:rPr lang="en-US" sz="1000">
                <a:solidFill>
                  <a:srgbClr val="000000"/>
                </a:solidFill>
                <a:effectLst/>
                <a:latin typeface="Arial"/>
                <a:ea typeface="Times New Roman"/>
                <a:cs typeface="Times New Roman"/>
              </a:rPr>
              <a:t>Commands that perform work or retrieve information. These commands often have names that include verbs such as </a:t>
            </a:r>
            <a:r>
              <a:rPr lang="en-US" sz="1000" b="1">
                <a:effectLst/>
                <a:latin typeface="Arial"/>
                <a:ea typeface="Times New Roman"/>
                <a:cs typeface="Times New Roman"/>
              </a:rPr>
              <a:t>Get</a:t>
            </a:r>
            <a:r>
              <a:rPr lang="en-US" sz="1000">
                <a:solidFill>
                  <a:srgbClr val="000000"/>
                </a:solidFill>
                <a:effectLst/>
                <a:latin typeface="Arial"/>
                <a:ea typeface="Times New Roman"/>
                <a:cs typeface="Times New Roman"/>
              </a:rPr>
              <a:t>, </a:t>
            </a:r>
            <a:r>
              <a:rPr lang="en-US" sz="1000" b="1">
                <a:effectLst/>
                <a:latin typeface="Arial"/>
                <a:ea typeface="Times New Roman"/>
                <a:cs typeface="Times New Roman"/>
              </a:rPr>
              <a:t>Set</a:t>
            </a:r>
            <a:r>
              <a:rPr lang="en-US" sz="1000">
                <a:solidFill>
                  <a:srgbClr val="000000"/>
                </a:solidFill>
                <a:effectLst/>
                <a:latin typeface="Arial"/>
                <a:ea typeface="Times New Roman"/>
                <a:cs typeface="Times New Roman"/>
              </a:rPr>
              <a:t>, </a:t>
            </a:r>
            <a:r>
              <a:rPr lang="en-US" sz="1000" b="1">
                <a:effectLst/>
                <a:latin typeface="Arial"/>
                <a:ea typeface="Times New Roman"/>
                <a:cs typeface="Times New Roman"/>
              </a:rPr>
              <a:t>Remove</a:t>
            </a:r>
            <a:r>
              <a:rPr lang="en-US" sz="1000">
                <a:solidFill>
                  <a:srgbClr val="000000"/>
                </a:solidFill>
                <a:effectLst/>
                <a:latin typeface="Arial"/>
                <a:ea typeface="Times New Roman"/>
                <a:cs typeface="Times New Roman"/>
              </a:rPr>
              <a:t>, and </a:t>
            </a:r>
            <a:r>
              <a:rPr lang="en-US" sz="1000" b="1">
                <a:effectLst/>
                <a:latin typeface="Arial"/>
                <a:ea typeface="Times New Roman"/>
                <a:cs typeface="Times New Roman"/>
              </a:rPr>
              <a:t>New</a:t>
            </a:r>
            <a:r>
              <a:rPr lang="en-US" sz="1000">
                <a:solidFill>
                  <a:srgbClr val="000000"/>
                </a:solidFill>
                <a:effectLst/>
                <a:latin typeface="Arial"/>
                <a:ea typeface="Times New Roman"/>
                <a:cs typeface="Times New Roman"/>
              </a:rPr>
              <a:t>.</a:t>
            </a:r>
            <a:endParaRPr lang="en-GB" sz="1000">
              <a:effectLst/>
              <a:latin typeface="Arial"/>
              <a:ea typeface="Times New Roman"/>
              <a:cs typeface="Times New Roman"/>
            </a:endParaRPr>
          </a:p>
          <a:p>
            <a:pPr marL="342900" lvl="0" indent="-342900">
              <a:lnSpc>
                <a:spcPct val="115000"/>
              </a:lnSpc>
              <a:spcAft>
                <a:spcPts val="995"/>
              </a:spcAft>
              <a:buFont typeface="Symbol"/>
              <a:buChar char=""/>
            </a:pPr>
            <a:r>
              <a:rPr lang="en-US" sz="1000">
                <a:solidFill>
                  <a:srgbClr val="000000"/>
                </a:solidFill>
                <a:effectLst/>
                <a:latin typeface="Arial"/>
                <a:ea typeface="Times New Roman"/>
                <a:cs typeface="Times New Roman"/>
              </a:rPr>
              <a:t>Commands that accept input from other commands and produce formatting for a specific purpose. These commands often have names that include verbs like </a:t>
            </a:r>
            <a:r>
              <a:rPr lang="en-US" sz="1000" b="1">
                <a:effectLst/>
                <a:latin typeface="Arial"/>
                <a:ea typeface="Times New Roman"/>
                <a:cs typeface="Times New Roman"/>
              </a:rPr>
              <a:t>Format</a:t>
            </a:r>
            <a:r>
              <a:rPr lang="en-US" sz="1000">
                <a:solidFill>
                  <a:srgbClr val="000000"/>
                </a:solidFill>
                <a:effectLst/>
                <a:latin typeface="Arial"/>
                <a:ea typeface="Times New Roman"/>
                <a:cs typeface="Times New Roman"/>
              </a:rPr>
              <a:t>, </a:t>
            </a:r>
            <a:r>
              <a:rPr lang="en-US" sz="1000" b="1">
                <a:effectLst/>
                <a:latin typeface="Arial"/>
                <a:ea typeface="Times New Roman"/>
                <a:cs typeface="Times New Roman"/>
              </a:rPr>
              <a:t>Out</a:t>
            </a:r>
            <a:r>
              <a:rPr lang="en-US" sz="1000">
                <a:solidFill>
                  <a:srgbClr val="000000"/>
                </a:solidFill>
                <a:effectLst/>
                <a:latin typeface="Arial"/>
                <a:ea typeface="Times New Roman"/>
                <a:cs typeface="Times New Roman"/>
              </a:rPr>
              <a:t>, </a:t>
            </a:r>
            <a:r>
              <a:rPr lang="en-US" sz="1000" b="1">
                <a:effectLst/>
                <a:latin typeface="Arial"/>
                <a:ea typeface="Times New Roman"/>
                <a:cs typeface="Times New Roman"/>
              </a:rPr>
              <a:t>Export</a:t>
            </a:r>
            <a:r>
              <a:rPr lang="en-US" sz="1000">
                <a:solidFill>
                  <a:srgbClr val="000000"/>
                </a:solidFill>
                <a:effectLst/>
                <a:latin typeface="Arial"/>
                <a:ea typeface="Times New Roman"/>
                <a:cs typeface="Times New Roman"/>
              </a:rPr>
              <a:t>, and </a:t>
            </a:r>
            <a:r>
              <a:rPr lang="en-US" sz="1000" b="1">
                <a:effectLst/>
                <a:latin typeface="Arial"/>
                <a:ea typeface="Times New Roman"/>
                <a:cs typeface="Times New Roman"/>
              </a:rPr>
              <a:t>ConvertTo</a:t>
            </a:r>
            <a:r>
              <a:rPr lang="en-US" sz="1000">
                <a:solidFill>
                  <a:srgbClr val="000000"/>
                </a:solidFill>
                <a:effectLst/>
                <a:latin typeface="Arial"/>
                <a:ea typeface="Times New Roman"/>
                <a:cs typeface="Times New Roman"/>
              </a:rPr>
              <a:t>.</a:t>
            </a:r>
            <a:endParaRPr lang="en-GB" sz="1000">
              <a:effectLst/>
              <a:latin typeface="Arial"/>
              <a:ea typeface="Times New Roman"/>
              <a:cs typeface="Times New Roman"/>
            </a:endParaRPr>
          </a:p>
          <a:p>
            <a:pPr>
              <a:lnSpc>
                <a:spcPct val="115000"/>
              </a:lnSpc>
              <a:spcAft>
                <a:spcPts val="1000"/>
              </a:spcAft>
            </a:pPr>
            <a:r>
              <a:rPr lang="en-GB" sz="1000" b="1">
                <a:latin typeface="Arial"/>
                <a:ea typeface="Calibri"/>
                <a:cs typeface="Times New Roman"/>
              </a:rPr>
              <a:t>Best Practice</a:t>
            </a:r>
          </a:p>
          <a:p>
            <a:pPr>
              <a:lnSpc>
                <a:spcPct val="115000"/>
              </a:lnSpc>
              <a:spcAft>
                <a:spcPts val="1000"/>
              </a:spcAft>
            </a:pPr>
            <a:r>
              <a:rPr lang="en-GB" sz="1000">
                <a:latin typeface="Arial"/>
                <a:ea typeface="Calibri"/>
                <a:cs typeface="Times New Roman"/>
              </a:rPr>
              <a:t>Focus on function formatting. Neatly formatted scripts are easier to read, understand, and maintain.</a:t>
            </a:r>
          </a:p>
        </p:txBody>
      </p:sp>
      <p:sp>
        <p:nvSpPr>
          <p:cNvPr id="4" name="Slide Number Placeholder 3"/>
          <p:cNvSpPr>
            <a:spLocks noGrp="1"/>
          </p:cNvSpPr>
          <p:nvPr>
            <p:ph type="sldNum" sz="quarter" idx="10"/>
          </p:nvPr>
        </p:nvSpPr>
        <p:spPr/>
        <p:txBody>
          <a:bodyPr/>
          <a:lstStyle/>
          <a:p>
            <a:fld id="{C5B582DA-91AD-4602-AD12-64B4E22C92A2}" type="slidenum">
              <a:rPr lang="en-GB" smtClean="0"/>
              <a:t>79</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499450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panose="020B0604020202020204" pitchFamily="34" charset="0"/>
                <a:ea typeface="Calibri"/>
                <a:cs typeface="Arial" panose="020B0604020202020204" pitchFamily="34" charset="0"/>
              </a:rPr>
              <a:t>Preparation Steps</a:t>
            </a:r>
            <a:endParaRPr lang="en-GB" sz="1000" dirty="0">
              <a:latin typeface="Arial" panose="020B0604020202020204" pitchFamily="34" charset="0"/>
              <a:ea typeface="Calibri"/>
              <a:cs typeface="Arial" panose="020B0604020202020204" pitchFamily="34" charset="0"/>
            </a:endParaRPr>
          </a:p>
          <a:p>
            <a:r>
              <a:rPr lang="en-US" sz="1000" dirty="0">
                <a:latin typeface="Arial" panose="020B0604020202020204" pitchFamily="34" charset="0"/>
                <a:cs typeface="Arial" panose="020B0604020202020204" pitchFamily="34" charset="0"/>
              </a:rPr>
              <a:t>To complete this demonstration, the </a:t>
            </a:r>
            <a:r>
              <a:rPr lang="en-US" sz="1000" b="1" dirty="0">
                <a:latin typeface="Arial" panose="020B0604020202020204" pitchFamily="34" charset="0"/>
                <a:cs typeface="Arial" panose="020B0604020202020204" pitchFamily="34" charset="0"/>
              </a:rPr>
              <a:t>10962C-LON-CL1</a:t>
            </a:r>
            <a:r>
              <a:rPr lang="en-US" sz="10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10962C-LON-DC1</a:t>
            </a:r>
            <a:r>
              <a:rPr lang="en-US" sz="1000" dirty="0">
                <a:latin typeface="Arial" panose="020B0604020202020204" pitchFamily="34" charset="0"/>
                <a:cs typeface="Arial" panose="020B0604020202020204" pitchFamily="34" charset="0"/>
              </a:rPr>
              <a:t>, and </a:t>
            </a:r>
            <a:r>
              <a:rPr lang="en-US" sz="1000" b="1" dirty="0">
                <a:latin typeface="Arial" panose="020B0604020202020204" pitchFamily="34" charset="0"/>
                <a:cs typeface="Arial" panose="020B0604020202020204" pitchFamily="34" charset="0"/>
              </a:rPr>
              <a:t>10962C-LON-SVR1</a:t>
            </a:r>
            <a:r>
              <a:rPr lang="en-US" sz="1000" dirty="0">
                <a:latin typeface="Arial" panose="020B0604020202020204" pitchFamily="34" charset="0"/>
                <a:cs typeface="Arial" panose="020B0604020202020204" pitchFamily="34" charset="0"/>
              </a:rPr>
              <a:t> VMs must be started. You must be signed in to </a:t>
            </a:r>
            <a:r>
              <a:rPr lang="en-US" sz="1000" b="1" dirty="0">
                <a:latin typeface="Arial" panose="020B0604020202020204" pitchFamily="34" charset="0"/>
                <a:cs typeface="Arial" panose="020B0604020202020204" pitchFamily="34" charset="0"/>
              </a:rPr>
              <a:t>LON-CL1</a:t>
            </a:r>
            <a:r>
              <a:rPr lang="en-US" sz="1000" dirty="0">
                <a:latin typeface="Arial" panose="020B0604020202020204" pitchFamily="34" charset="0"/>
                <a:cs typeface="Arial" panose="020B0604020202020204" pitchFamily="34" charset="0"/>
              </a:rPr>
              <a:t> as </a:t>
            </a:r>
            <a:r>
              <a:rPr lang="en-US" sz="1000" b="1" dirty="0">
                <a:latin typeface="Arial" panose="020B0604020202020204" pitchFamily="34" charset="0"/>
                <a:cs typeface="Arial" panose="020B0604020202020204" pitchFamily="34" charset="0"/>
              </a:rPr>
              <a:t>ADATUM\Administrator</a:t>
            </a:r>
            <a:r>
              <a:rPr lang="en-US" sz="1000" dirty="0">
                <a:latin typeface="Arial" panose="020B0604020202020204" pitchFamily="34" charset="0"/>
                <a:cs typeface="Arial" panose="020B0604020202020204" pitchFamily="34" charset="0"/>
              </a:rPr>
              <a:t> with the password </a:t>
            </a:r>
            <a:r>
              <a:rPr lang="en-US" sz="1000" b="1" dirty="0">
                <a:latin typeface="Arial" panose="020B0604020202020204" pitchFamily="34" charset="0"/>
                <a:cs typeface="Arial" panose="020B0604020202020204" pitchFamily="34" charset="0"/>
              </a:rPr>
              <a:t>Pa55w.rd</a:t>
            </a:r>
            <a:r>
              <a:rPr lang="en-US" sz="1000" dirty="0">
                <a:latin typeface="Arial" panose="020B0604020202020204" pitchFamily="34" charset="0"/>
                <a:cs typeface="Arial" panose="020B0604020202020204" pitchFamily="34" charset="0"/>
              </a:rPr>
              <a:t>. Then, start Windows PowerShell ISE. Make sure that the </a:t>
            </a:r>
            <a:r>
              <a:rPr lang="en-US" sz="1000" b="1" dirty="0">
                <a:latin typeface="Arial" panose="020B0604020202020204" pitchFamily="34" charset="0"/>
                <a:cs typeface="Arial" panose="020B0604020202020204" pitchFamily="34" charset="0"/>
              </a:rPr>
              <a:t>Windows PowerShell ISE</a:t>
            </a:r>
            <a:r>
              <a:rPr lang="en-US" sz="1000" dirty="0">
                <a:latin typeface="Arial" panose="020B0604020202020204" pitchFamily="34" charset="0"/>
                <a:cs typeface="Arial" panose="020B0604020202020204" pitchFamily="34" charset="0"/>
              </a:rPr>
              <a:t> window title bar displays “Administrator”. If it does not, click in the 10962C-LON-CL1 virtual machine window, and click </a:t>
            </a:r>
            <a:r>
              <a:rPr lang="en-US" sz="1000" b="1" dirty="0">
                <a:latin typeface="Arial" panose="020B0604020202020204" pitchFamily="34" charset="0"/>
                <a:cs typeface="Arial" panose="020B0604020202020204" pitchFamily="34" charset="0"/>
              </a:rPr>
              <a:t>Start</a:t>
            </a:r>
            <a:r>
              <a:rPr lang="en-US" sz="1000" dirty="0">
                <a:latin typeface="Arial" panose="020B0604020202020204" pitchFamily="34" charset="0"/>
                <a:cs typeface="Arial" panose="020B0604020202020204" pitchFamily="34" charset="0"/>
              </a:rPr>
              <a:t>. In the Start menu, expand the Windows PowerShell folder. Right-click </a:t>
            </a:r>
            <a:r>
              <a:rPr lang="en-US" sz="1000" b="1" dirty="0">
                <a:latin typeface="Arial" panose="020B0604020202020204" pitchFamily="34" charset="0"/>
                <a:cs typeface="Arial" panose="020B0604020202020204" pitchFamily="34" charset="0"/>
              </a:rPr>
              <a:t>Windows PowerShell ISE</a:t>
            </a:r>
            <a:r>
              <a:rPr lang="en-US" sz="1000" dirty="0">
                <a:latin typeface="Arial" panose="020B0604020202020204" pitchFamily="34" charset="0"/>
                <a:cs typeface="Arial" panose="020B0604020202020204" pitchFamily="34" charset="0"/>
              </a:rPr>
              <a:t>, in the right-click menu, click </a:t>
            </a:r>
            <a:r>
              <a:rPr lang="en-US" sz="1000" b="1" dirty="0">
                <a:latin typeface="Arial" panose="020B0604020202020204" pitchFamily="34" charset="0"/>
                <a:cs typeface="Arial" panose="020B0604020202020204" pitchFamily="34" charset="0"/>
              </a:rPr>
              <a:t>More</a:t>
            </a:r>
            <a:r>
              <a:rPr lang="en-US" sz="1000" dirty="0">
                <a:latin typeface="Arial" panose="020B0604020202020204" pitchFamily="34" charset="0"/>
                <a:cs typeface="Arial" panose="020B0604020202020204" pitchFamily="34" charset="0"/>
              </a:rPr>
              <a:t>, and then click </a:t>
            </a:r>
            <a:r>
              <a:rPr lang="en-US" sz="1000" b="1" dirty="0">
                <a:latin typeface="Arial" panose="020B0604020202020204" pitchFamily="34" charset="0"/>
                <a:cs typeface="Arial" panose="020B0604020202020204" pitchFamily="34" charset="0"/>
              </a:rPr>
              <a:t>Run as administrator</a:t>
            </a:r>
            <a:r>
              <a:rPr lang="en-US" sz="1000" dirty="0">
                <a:latin typeface="Arial" panose="020B0604020202020204" pitchFamily="34" charset="0"/>
                <a:cs typeface="Arial" panose="020B0604020202020204" pitchFamily="34" charset="0"/>
              </a:rPr>
              <a:t>.</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You can find the files for this demonstration on </a:t>
            </a:r>
            <a:r>
              <a:rPr lang="en-US" sz="1000" b="1" dirty="0">
                <a:latin typeface="Arial" panose="020B0604020202020204" pitchFamily="34" charset="0"/>
                <a:cs typeface="Arial" panose="020B0604020202020204" pitchFamily="34" charset="0"/>
              </a:rPr>
              <a:t>LON-CL1</a:t>
            </a:r>
            <a:r>
              <a:rPr lang="en-US" sz="1000" dirty="0">
                <a:latin typeface="Arial" panose="020B0604020202020204" pitchFamily="34" charset="0"/>
                <a:cs typeface="Arial" panose="020B0604020202020204" pitchFamily="34" charset="0"/>
              </a:rPr>
              <a:t> in </a:t>
            </a:r>
            <a:r>
              <a:rPr lang="en-US" sz="1000" b="1" dirty="0">
                <a:latin typeface="Arial" panose="020B0604020202020204" pitchFamily="34" charset="0"/>
                <a:cs typeface="Arial" panose="020B0604020202020204" pitchFamily="34" charset="0"/>
              </a:rPr>
              <a:t>E:\Allfiles\Mod01\Democode\Lesson01</a:t>
            </a:r>
            <a:br>
              <a:rPr lang="en-US" sz="1000" b="1" dirty="0">
                <a:latin typeface="Arial" panose="020B0604020202020204" pitchFamily="34" charset="0"/>
                <a:cs typeface="Arial" panose="020B0604020202020204" pitchFamily="34" charset="0"/>
              </a:rPr>
            </a:br>
            <a:r>
              <a:rPr lang="en-US" sz="1000" b="1" dirty="0">
                <a:latin typeface="Arial" panose="020B0604020202020204" pitchFamily="34" charset="0"/>
                <a:cs typeface="Arial" panose="020B0604020202020204" pitchFamily="34" charset="0"/>
              </a:rPr>
              <a:t>\Demo01</a:t>
            </a:r>
            <a:r>
              <a:rPr lang="en-US" sz="1000" dirty="0">
                <a:latin typeface="Arial" panose="020B0604020202020204" pitchFamily="34" charset="0"/>
                <a:cs typeface="Arial" panose="020B0604020202020204" pitchFamily="34" charset="0"/>
              </a:rPr>
              <a:t>. Use Windows PowerShell ISE to open all the files in that folder. Each step in the demonstration instructions corresponds to one of the demonstration files. You should display the corresponding file when describing each demonstration step.</a:t>
            </a:r>
          </a:p>
          <a:p>
            <a:endParaRPr lang="en-GB" sz="1000" dirty="0">
              <a:latin typeface="Arial" panose="020B0604020202020204" pitchFamily="34" charset="0"/>
              <a:ea typeface="Calibri"/>
              <a:cs typeface="Arial" panose="020B0604020202020204" pitchFamily="34" charset="0"/>
            </a:endParaRPr>
          </a:p>
          <a:p>
            <a:pPr>
              <a:lnSpc>
                <a:spcPct val="115000"/>
              </a:lnSpc>
              <a:spcAft>
                <a:spcPts val="1000"/>
              </a:spcAft>
            </a:pPr>
            <a:r>
              <a:rPr lang="en-GB" sz="1000" b="1" dirty="0">
                <a:latin typeface="Arial" panose="020B0604020202020204" pitchFamily="34" charset="0"/>
                <a:ea typeface="Calibri"/>
                <a:cs typeface="Arial" panose="020B0604020202020204" pitchFamily="34" charset="0"/>
              </a:rPr>
              <a:t>Demonstration Steps</a:t>
            </a:r>
            <a:endParaRPr lang="en-GB" sz="1000" dirty="0">
              <a:latin typeface="Arial" panose="020B0604020202020204" pitchFamily="34" charset="0"/>
              <a:ea typeface="Calibri"/>
              <a:cs typeface="Arial" panose="020B0604020202020204" pitchFamily="34"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Open </a:t>
            </a:r>
            <a:r>
              <a:rPr lang="en-US" sz="1000" b="1" dirty="0">
                <a:latin typeface="Arial" panose="020B0604020202020204" pitchFamily="34" charset="0"/>
                <a:cs typeface="Arial" panose="020B0604020202020204" pitchFamily="34" charset="0"/>
              </a:rPr>
              <a:t>E:\Allfiles\Mod01\Democode\Lesson01\Demo01\Step-01.ps1</a:t>
            </a:r>
            <a:r>
              <a:rPr lang="en-US" sz="1000" dirty="0">
                <a:latin typeface="Arial" panose="020B0604020202020204" pitchFamily="34" charset="0"/>
                <a:cs typeface="Arial" panose="020B0604020202020204" pitchFamily="34" charset="0"/>
              </a:rPr>
              <a:t>, and then run the script. </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The command shown will query a Common Information Model (CIM) instance from the local computer. You can demonstrate the command a second time by changing </a:t>
            </a:r>
            <a:r>
              <a:rPr lang="en-US" sz="1000" b="1" dirty="0">
                <a:latin typeface="Arial" panose="020B0604020202020204" pitchFamily="34" charset="0"/>
                <a:cs typeface="Arial" panose="020B0604020202020204" pitchFamily="34" charset="0"/>
              </a:rPr>
              <a:t>localhost</a:t>
            </a:r>
            <a:r>
              <a:rPr lang="en-US" sz="1000" dirty="0">
                <a:latin typeface="Arial" panose="020B0604020202020204" pitchFamily="34" charset="0"/>
                <a:cs typeface="Arial" panose="020B0604020202020204" pitchFamily="34" charset="0"/>
              </a:rPr>
              <a:t> to </a:t>
            </a:r>
            <a:br>
              <a:rPr lang="en-US" sz="1000" dirty="0">
                <a:latin typeface="Arial" panose="020B0604020202020204" pitchFamily="34" charset="0"/>
                <a:cs typeface="Arial" panose="020B0604020202020204" pitchFamily="34" charset="0"/>
              </a:rPr>
            </a:br>
            <a:r>
              <a:rPr lang="en-US" sz="1000" b="1" dirty="0">
                <a:latin typeface="Arial" panose="020B0604020202020204" pitchFamily="34" charset="0"/>
                <a:cs typeface="Arial" panose="020B0604020202020204" pitchFamily="34" charset="0"/>
              </a:rPr>
              <a:t>LON-DC1.Adatum.com</a:t>
            </a:r>
            <a:r>
              <a:rPr lang="en-US" sz="1000" dirty="0">
                <a:latin typeface="Arial" panose="020B0604020202020204" pitchFamily="34" charset="0"/>
                <a:cs typeface="Arial" panose="020B0604020202020204" pitchFamily="34" charset="0"/>
              </a:rPr>
              <a:t>. </a:t>
            </a: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Open </a:t>
            </a:r>
            <a:r>
              <a:rPr lang="en-US" sz="1000" b="1" dirty="0">
                <a:latin typeface="Arial" panose="020B0604020202020204" pitchFamily="34" charset="0"/>
                <a:cs typeface="Arial" panose="020B0604020202020204" pitchFamily="34" charset="0"/>
              </a:rPr>
              <a:t>E:\Allfiles\Mod01\Democode\Lesson01\Demo01\Step-02.ps1</a:t>
            </a:r>
            <a:r>
              <a:rPr lang="en-US" sz="1000" dirty="0">
                <a:latin typeface="Arial" panose="020B0604020202020204" pitchFamily="34" charset="0"/>
                <a:cs typeface="Arial" panose="020B0604020202020204" pitchFamily="34" charset="0"/>
              </a:rPr>
              <a:t>, and then point out that the </a:t>
            </a:r>
            <a:r>
              <a:rPr lang="en-US" sz="1000" b="1" dirty="0">
                <a:latin typeface="Arial" panose="020B0604020202020204" pitchFamily="34" charset="0"/>
                <a:cs typeface="Arial" panose="020B0604020202020204" pitchFamily="34" charset="0"/>
              </a:rPr>
              <a:t>localhost</a:t>
            </a:r>
            <a:r>
              <a:rPr lang="en-US" sz="1000" dirty="0">
                <a:latin typeface="Arial" panose="020B0604020202020204" pitchFamily="34" charset="0"/>
                <a:cs typeface="Arial" panose="020B0604020202020204" pitchFamily="34" charset="0"/>
              </a:rPr>
              <a:t> value can be parameterized so that the script can run against a different computer every time.</a:t>
            </a: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Open </a:t>
            </a:r>
            <a:r>
              <a:rPr lang="en-US" sz="1000" b="1" dirty="0">
                <a:latin typeface="Arial" panose="020B0604020202020204" pitchFamily="34" charset="0"/>
                <a:cs typeface="Arial" panose="020B0604020202020204" pitchFamily="34" charset="0"/>
              </a:rPr>
              <a:t>E:\Allfiles\Mod01\Democode\Lesson01\Demo01\Step-03.ps1</a:t>
            </a:r>
            <a:r>
              <a:rPr lang="en-US" sz="1000" dirty="0">
                <a:latin typeface="Arial" panose="020B0604020202020204" pitchFamily="34" charset="0"/>
                <a:cs typeface="Arial" panose="020B0604020202020204" pitchFamily="34" charset="0"/>
              </a:rPr>
              <a:t>, and then show the </a:t>
            </a:r>
            <a:r>
              <a:rPr lang="en-US" sz="1000" b="1" dirty="0">
                <a:latin typeface="Arial" panose="020B0604020202020204" pitchFamily="34" charset="0"/>
                <a:cs typeface="Arial" panose="020B0604020202020204" pitchFamily="34" charset="0"/>
              </a:rPr>
              <a:t>Param()</a:t>
            </a:r>
            <a:r>
              <a:rPr lang="en-US" sz="1000" dirty="0">
                <a:latin typeface="Arial" panose="020B0604020202020204" pitchFamily="34" charset="0"/>
                <a:cs typeface="Arial" panose="020B0604020202020204" pitchFamily="34" charset="0"/>
              </a:rPr>
              <a:t> block at the top of the script. In the block, point out the parameter named </a:t>
            </a:r>
            <a:r>
              <a:rPr lang="en-US" sz="1000" i="1" dirty="0">
                <a:latin typeface="Arial" panose="020B0604020202020204" pitchFamily="34" charset="0"/>
                <a:cs typeface="Arial" panose="020B0604020202020204" pitchFamily="34" charset="0"/>
              </a:rPr>
              <a:t>ComputerName</a:t>
            </a:r>
            <a:r>
              <a:rPr lang="en-US" sz="1000" dirty="0">
                <a:latin typeface="Arial" panose="020B0604020202020204" pitchFamily="34" charset="0"/>
                <a:cs typeface="Arial" panose="020B0604020202020204" pitchFamily="34" charset="0"/>
              </a:rPr>
              <a:t>. Explain that inside the script, the parameter is basically a variable. That variable can be used instead of the hard-coded </a:t>
            </a:r>
            <a:r>
              <a:rPr lang="en-US" sz="1000" b="1" dirty="0">
                <a:latin typeface="Arial" panose="020B0604020202020204" pitchFamily="34" charset="0"/>
                <a:cs typeface="Arial" panose="020B0604020202020204" pitchFamily="34" charset="0"/>
              </a:rPr>
              <a:t>localhost</a:t>
            </a:r>
            <a:r>
              <a:rPr lang="en-US" sz="1000" dirty="0">
                <a:latin typeface="Arial" panose="020B0604020202020204" pitchFamily="34" charset="0"/>
                <a:cs typeface="Arial" panose="020B0604020202020204" pitchFamily="34" charset="0"/>
              </a:rPr>
              <a:t> value. </a:t>
            </a: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Open </a:t>
            </a:r>
            <a:r>
              <a:rPr lang="en-US" sz="1000" b="1" dirty="0">
                <a:latin typeface="Arial" panose="020B0604020202020204" pitchFamily="34" charset="0"/>
                <a:cs typeface="Arial" panose="020B0604020202020204" pitchFamily="34" charset="0"/>
              </a:rPr>
              <a:t>E:\Allfiles\Mod01\Democode\Lesson01\Demo01\Step-04.ps1</a:t>
            </a:r>
            <a:r>
              <a:rPr lang="en-US" sz="1000" dirty="0">
                <a:latin typeface="Arial" panose="020B0604020202020204" pitchFamily="34" charset="0"/>
                <a:cs typeface="Arial" panose="020B0604020202020204" pitchFamily="34" charset="0"/>
              </a:rPr>
              <a:t>, and then show that the </a:t>
            </a:r>
            <a:r>
              <a:rPr lang="en-US" sz="1000" b="1" dirty="0">
                <a:latin typeface="Arial" panose="020B0604020202020204" pitchFamily="34" charset="0"/>
                <a:cs typeface="Arial" panose="020B0604020202020204" pitchFamily="34" charset="0"/>
              </a:rPr>
              <a:t>[</a:t>
            </a:r>
            <a:r>
              <a:rPr lang="en-US" sz="1000" b="1" dirty="0" err="1">
                <a:latin typeface="Arial" panose="020B0604020202020204" pitchFamily="34" charset="0"/>
                <a:cs typeface="Arial" panose="020B0604020202020204" pitchFamily="34" charset="0"/>
              </a:rPr>
              <a:t>CmdletBinding</a:t>
            </a:r>
            <a:r>
              <a:rPr lang="en-US" sz="1000" b="1" dirty="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 attribute must be the first line of code inside the function, and the </a:t>
            </a:r>
            <a:r>
              <a:rPr lang="en-US" sz="1000" b="1" dirty="0">
                <a:latin typeface="Arial" panose="020B0604020202020204" pitchFamily="34" charset="0"/>
                <a:cs typeface="Arial" panose="020B0604020202020204" pitchFamily="34" charset="0"/>
              </a:rPr>
              <a:t>Param()</a:t>
            </a:r>
            <a:r>
              <a:rPr lang="en-US" sz="1000" dirty="0">
                <a:latin typeface="Arial" panose="020B0604020202020204" pitchFamily="34" charset="0"/>
                <a:cs typeface="Arial" panose="020B0604020202020204" pitchFamily="34" charset="0"/>
              </a:rPr>
              <a:t> block must immediately follow. This attribute enables the additional features that make this function an advanced function. Mention that running the script does not run the function. Students will learn how to test the function next.</a:t>
            </a:r>
            <a:endParaRPr lang="en-GB"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1201154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a:latin typeface="Arial"/>
            </a:endParaRPr>
          </a:p>
        </p:txBody>
      </p:sp>
      <p:sp>
        <p:nvSpPr>
          <p:cNvPr id="4" name="Slide Number Placeholder 3"/>
          <p:cNvSpPr>
            <a:spLocks noGrp="1"/>
          </p:cNvSpPr>
          <p:nvPr>
            <p:ph type="sldNum" sz="quarter" idx="10"/>
          </p:nvPr>
        </p:nvSpPr>
        <p:spPr/>
        <p:txBody>
          <a:bodyPr/>
          <a:lstStyle/>
          <a:p>
            <a:fld id="{C5B582DA-91AD-4602-AD12-64B4E22C92A2}" type="slidenum">
              <a:rPr lang="en-GB" smtClean="0"/>
              <a:t>9</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1: Creating advanced functions</a:t>
            </a:r>
          </a:p>
        </p:txBody>
      </p:sp>
    </p:spTree>
    <p:extLst>
      <p:ext uri="{BB962C8B-B14F-4D97-AF65-F5344CB8AC3E}">
        <p14:creationId xmlns:p14="http://schemas.microsoft.com/office/powerpoint/2010/main" val="134545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78106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2.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2.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2.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2.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2.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6.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6.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2.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2.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2.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2.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6.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6.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2.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2.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2.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6.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6.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6.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2.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2.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2.xml"/><Relationship Id="rId1" Type="http://schemas.openxmlformats.org/officeDocument/2006/relationships/tags" Target="../tags/tag79.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2.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a:t>Module 1</a:t>
            </a:r>
          </a:p>
        </p:txBody>
      </p:sp>
      <p:sp>
        <p:nvSpPr>
          <p:cNvPr id="3" name="Subtitle 2"/>
          <p:cNvSpPr>
            <a:spLocks noGrp="1"/>
          </p:cNvSpPr>
          <p:nvPr>
            <p:ph type="subTitle" sz="quarter" idx="1"/>
          </p:nvPr>
        </p:nvSpPr>
        <p:spPr/>
        <p:txBody>
          <a:bodyPr/>
          <a:lstStyle/>
          <a:p>
            <a:r>
              <a:rPr lang="en-GB"/>
              <a:t>Creating advanced functions
</a:t>
            </a:r>
          </a:p>
        </p:txBody>
      </p:sp>
    </p:spTree>
    <p:custDataLst>
      <p:tags r:id="rId1"/>
    </p:custDataLst>
    <p:extLst>
      <p:ext uri="{BB962C8B-B14F-4D97-AF65-F5344CB8AC3E}">
        <p14:creationId xmlns:p14="http://schemas.microsoft.com/office/powerpoint/2010/main" val="1295279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48ac1a8f-ceff-47f9-8bb6-7b5c45ce67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Demonstration: Testing advanced functions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test an advanced function that is inside a script</a:t>
            </a:r>
          </a:p>
        </p:txBody>
      </p:sp>
    </p:spTree>
    <p:custDataLst>
      <p:tags r:id="rId1"/>
    </p:custDataLst>
    <p:extLst>
      <p:ext uri="{BB962C8B-B14F-4D97-AF65-F5344CB8AC3E}">
        <p14:creationId xmlns:p14="http://schemas.microsoft.com/office/powerpoint/2010/main" val="4238375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42ff923-e31c-46d0-942c-505083d66c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Understanding kinds of functions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Advanced functions: </a:t>
            </a:r>
          </a:p>
          <a:p>
            <a:pPr lvl="1"/>
            <a:r>
              <a:rPr lang="en-US" dirty="0"/>
              <a:t>Provide most of the Windows PowerShell functionality, and they were introduced in Windows PowerShell 2.0</a:t>
            </a:r>
          </a:p>
          <a:p>
            <a:pPr lvl="1"/>
            <a:r>
              <a:rPr lang="en-US" dirty="0"/>
              <a:t>Require only minimal additional work — you add the </a:t>
            </a:r>
            <a:r>
              <a:rPr lang="en-US" b="1" dirty="0"/>
              <a:t>[</a:t>
            </a:r>
            <a:r>
              <a:rPr lang="en-US" b="1" dirty="0" err="1"/>
              <a:t>CmdletBinding</a:t>
            </a:r>
            <a:r>
              <a:rPr lang="en-US" b="1" dirty="0"/>
              <a:t>()]</a:t>
            </a:r>
            <a:r>
              <a:rPr lang="en-US" dirty="0"/>
              <a:t> attribute</a:t>
            </a:r>
          </a:p>
          <a:p>
            <a:r>
              <a:rPr lang="en-US" dirty="0"/>
              <a:t>Pipeline functions do not use advanced parameter features, but they can still accept input by using the shell pipeline</a:t>
            </a:r>
          </a:p>
          <a:p>
            <a:r>
              <a:rPr lang="en-US" dirty="0"/>
              <a:t>Basic functions do not implicitly enumerate pipeline input</a:t>
            </a:r>
          </a:p>
        </p:txBody>
      </p:sp>
    </p:spTree>
    <p:custDataLst>
      <p:tags r:id="rId1"/>
    </p:custDataLst>
    <p:extLst>
      <p:ext uri="{BB962C8B-B14F-4D97-AF65-F5344CB8AC3E}">
        <p14:creationId xmlns:p14="http://schemas.microsoft.com/office/powerpoint/2010/main" val="51673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A: Converting a command into an advanced function</a:t>
            </a:r>
            <a:endParaRPr lang="en-GB"/>
          </a:p>
        </p:txBody>
      </p:sp>
      <p:sp>
        <p:nvSpPr>
          <p:cNvPr id="3" name="Text Placeholder 2"/>
          <p:cNvSpPr>
            <a:spLocks noGrp="1"/>
          </p:cNvSpPr>
          <p:nvPr>
            <p:ph type="body" idx="1"/>
          </p:nvPr>
        </p:nvSpPr>
        <p:spPr/>
        <p:txBody>
          <a:bodyPr/>
          <a:lstStyle/>
          <a:p>
            <a:r>
              <a:rPr lang="en-IN"/>
              <a:t>Exercise 1: Converting a command into an advanced function</a:t>
            </a:r>
            <a:endParaRPr lang="en-GB"/>
          </a:p>
        </p:txBody>
      </p:sp>
      <p:sp>
        <p:nvSpPr>
          <p:cNvPr id="4" name="TextBox 3"/>
          <p:cNvSpPr txBox="1"/>
          <p:nvPr/>
        </p:nvSpPr>
        <p:spPr>
          <a:xfrm>
            <a:off x="458788" y="2438868"/>
            <a:ext cx="3146311" cy="523220"/>
          </a:xfrm>
          <a:prstGeom prst="rect">
            <a:avLst/>
          </a:prstGeom>
          <a:noFill/>
        </p:spPr>
        <p:txBody>
          <a:bodyPr vert="horz" wrap="none" rtlCol="0">
            <a:spAutoFit/>
          </a:bodyPr>
          <a:lstStyle/>
          <a:p>
            <a:r>
              <a:rPr lang="en-GB" sz="2800">
                <a:latin typeface="Segoe UI"/>
              </a:rPr>
              <a:t>Logon Information</a:t>
            </a:r>
          </a:p>
        </p:txBody>
      </p:sp>
      <p:sp>
        <p:nvSpPr>
          <p:cNvPr id="5" name="TextBox 4"/>
          <p:cNvSpPr txBox="1"/>
          <p:nvPr/>
        </p:nvSpPr>
        <p:spPr>
          <a:xfrm>
            <a:off x="458788" y="2982471"/>
            <a:ext cx="7028014" cy="2246769"/>
          </a:xfrm>
          <a:prstGeom prst="rect">
            <a:avLst/>
          </a:prstGeom>
          <a:noFill/>
        </p:spPr>
        <p:txBody>
          <a:bodyPr vert="horz" wrap="none" rtlCol="0">
            <a:spAutoFit/>
          </a:bodyPr>
          <a:lstStyle/>
          <a:p>
            <a:r>
              <a:rPr lang="en-IN" sz="2800" b="0" i="0" u="none" strike="noStrike" baseline="0" dirty="0">
                <a:latin typeface="Segoe UI"/>
              </a:rPr>
              <a:t>Virtual machines:</a:t>
            </a:r>
            <a:r>
              <a:rPr lang="en-IN" sz="2800" b="1" i="0" u="none" strike="noStrike" baseline="0" dirty="0">
                <a:latin typeface="Segoe UI"/>
              </a:rPr>
              <a:t> 10962C-LON-DC1</a:t>
            </a:r>
            <a:r>
              <a:rPr lang="en-IN" sz="2800" b="0" i="0" u="none" strike="noStrike" baseline="0" dirty="0">
                <a:latin typeface="Segoe UI"/>
              </a:rPr>
              <a:t> </a:t>
            </a:r>
          </a:p>
          <a:p>
            <a:r>
              <a:rPr lang="en-IN" sz="2800" b="1" i="0" u="none" strike="noStrike" baseline="0" dirty="0">
                <a:latin typeface="Segoe UI"/>
              </a:rPr>
              <a:t>			10962C-LON-CL1</a:t>
            </a:r>
            <a:endParaRPr lang="en-IN" sz="2800" b="0" i="0" u="none" strike="noStrike" baseline="0" dirty="0">
              <a:latin typeface="Segoe UI"/>
            </a:endParaRPr>
          </a:p>
          <a:p>
            <a:r>
              <a:rPr lang="en-IN" sz="2800" b="1" i="0" u="none" strike="noStrike" baseline="0" dirty="0">
                <a:latin typeface="Segoe UI"/>
              </a:rPr>
              <a:t>			10962C-LON-SVR1</a:t>
            </a:r>
          </a:p>
          <a:p>
            <a:r>
              <a:rPr lang="en-GB" sz="2800" b="0" i="0" u="none" strike="noStrike" baseline="0" dirty="0">
                <a:latin typeface="Segoe UI"/>
              </a:rPr>
              <a:t>User name: 	</a:t>
            </a:r>
            <a:r>
              <a:rPr lang="en-GB" sz="2800" b="1" i="0" u="none" strike="noStrike" baseline="0" dirty="0">
                <a:latin typeface="Segoe UI"/>
              </a:rPr>
              <a:t>ADATUM\Administrator</a:t>
            </a:r>
          </a:p>
          <a:p>
            <a:r>
              <a:rPr lang="en-GB" sz="2800" b="0" i="0" u="none" strike="noStrike" baseline="0" dirty="0">
                <a:latin typeface="Segoe UI"/>
              </a:rPr>
              <a:t>Password:</a:t>
            </a:r>
            <a:r>
              <a:rPr lang="en-GB" sz="2800" b="1" i="0" u="none" strike="noStrike" baseline="0" dirty="0">
                <a:latin typeface="Segoe UI"/>
              </a:rPr>
              <a:t> 		Pa55w.rd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a:latin typeface="Segoe UI"/>
              </a:rPr>
              <a:t>Estimated Time: 30 minutes</a:t>
            </a:r>
          </a:p>
        </p:txBody>
      </p:sp>
    </p:spTree>
    <p:custDataLst>
      <p:tags r:id="rId1"/>
    </p:custDataLst>
    <p:extLst>
      <p:ext uri="{BB962C8B-B14F-4D97-AF65-F5344CB8AC3E}">
        <p14:creationId xmlns:p14="http://schemas.microsoft.com/office/powerpoint/2010/main" val="654082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Lab Scenario42186748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GB" sz="2800">
                <a:effectLst/>
                <a:latin typeface="Segoe UI"/>
                <a:ea typeface="Calibri"/>
                <a:cs typeface="Times New Roman"/>
              </a:rPr>
              <a:t>In this lab, you will take an existing command and parameterize it to create an advanced function.</a:t>
            </a:r>
          </a:p>
        </p:txBody>
      </p:sp>
    </p:spTree>
    <p:custDataLst>
      <p:tags r:id="rId1"/>
    </p:custDataLst>
    <p:extLst>
      <p:ext uri="{BB962C8B-B14F-4D97-AF65-F5344CB8AC3E}">
        <p14:creationId xmlns:p14="http://schemas.microsoft.com/office/powerpoint/2010/main" val="3461237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Review</a:t>
            </a:r>
          </a:p>
        </p:txBody>
      </p:sp>
      <p:sp>
        <p:nvSpPr>
          <p:cNvPr id="3" name="Text Placeholder 2"/>
          <p:cNvSpPr>
            <a:spLocks noGrp="1"/>
          </p:cNvSpPr>
          <p:nvPr>
            <p:ph type="body" idx="1"/>
          </p:nvPr>
        </p:nvSpPr>
        <p:spPr/>
        <p:txBody>
          <a:bodyPr/>
          <a:lstStyle/>
          <a:p>
            <a:r>
              <a:rPr lang="en-IN"/>
              <a:t>Why did you use Get-CorpOSInfo as the command name?</a:t>
            </a:r>
            <a:endParaRPr lang="en-GB"/>
          </a:p>
        </p:txBody>
      </p:sp>
    </p:spTree>
    <p:custDataLst>
      <p:tags r:id="rId1"/>
    </p:custDataLst>
    <p:extLst>
      <p:ext uri="{BB962C8B-B14F-4D97-AF65-F5344CB8AC3E}">
        <p14:creationId xmlns:p14="http://schemas.microsoft.com/office/powerpoint/2010/main" val="155744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2: Creating a script module</a:t>
            </a:r>
            <a:endParaRPr lang="en-GB"/>
          </a:p>
        </p:txBody>
      </p:sp>
      <p:sp>
        <p:nvSpPr>
          <p:cNvPr id="3" name="Text Placeholder 2"/>
          <p:cNvSpPr>
            <a:spLocks noGrp="1"/>
          </p:cNvSpPr>
          <p:nvPr>
            <p:ph type="body" idx="1"/>
          </p:nvPr>
        </p:nvSpPr>
        <p:spPr/>
        <p:txBody>
          <a:bodyPr/>
          <a:lstStyle/>
          <a:p>
            <a:r>
              <a:rPr lang="en-GB"/>
              <a:t>Understanding script modules
Creating module manifests
Converting a script into a script module
Demonstration: Converting a script into a script module
Testing a script module
Demonstration: Testing a script module
Adding verbose output
Demonstration: Adding verbose output</a:t>
            </a:r>
          </a:p>
        </p:txBody>
      </p:sp>
    </p:spTree>
    <p:custDataLst>
      <p:tags r:id="rId1"/>
    </p:custDataLst>
    <p:extLst>
      <p:ext uri="{BB962C8B-B14F-4D97-AF65-F5344CB8AC3E}">
        <p14:creationId xmlns:p14="http://schemas.microsoft.com/office/powerpoint/2010/main" val="2240657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Understanding script modules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 script module:</a:t>
            </a:r>
          </a:p>
          <a:p>
            <a:pPr lvl="1"/>
            <a:r>
              <a:rPr lang="en-US" dirty="0"/>
              <a:t>Is a Windows PowerShell script that contains one or more functions</a:t>
            </a:r>
          </a:p>
          <a:p>
            <a:pPr lvl="1"/>
            <a:r>
              <a:rPr lang="en-US" dirty="0"/>
              <a:t>Has a .psm1 file name extension</a:t>
            </a:r>
          </a:p>
          <a:p>
            <a:r>
              <a:rPr lang="en-US" dirty="0"/>
              <a:t>The </a:t>
            </a:r>
            <a:r>
              <a:rPr lang="en-US" b="1" dirty="0" err="1"/>
              <a:t>PSModulePath</a:t>
            </a:r>
            <a:r>
              <a:rPr lang="en-US" dirty="0"/>
              <a:t> environment variable lists the locations where script modules should be saved</a:t>
            </a:r>
          </a:p>
          <a:p>
            <a:r>
              <a:rPr lang="en-US" dirty="0"/>
              <a:t>Modules that you create should be stored in the Program Files location or in your Documents folder location</a:t>
            </a:r>
          </a:p>
          <a:p>
            <a:r>
              <a:rPr lang="en-US" dirty="0"/>
              <a:t>Both the module’s file name, and the folder that contains the module, must use the same name</a:t>
            </a:r>
          </a:p>
        </p:txBody>
      </p:sp>
    </p:spTree>
    <p:custDataLst>
      <p:tags r:id="rId1"/>
    </p:custDataLst>
    <p:extLst>
      <p:ext uri="{BB962C8B-B14F-4D97-AF65-F5344CB8AC3E}">
        <p14:creationId xmlns:p14="http://schemas.microsoft.com/office/powerpoint/2010/main" val="3237066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3e0a7c66-7b5b-4f53-958c-2f7687e856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Creating module manifests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A </a:t>
            </a:r>
            <a:r>
              <a:rPr lang="en-US" sz="2400" i="1" dirty="0"/>
              <a:t>module manifest.</a:t>
            </a:r>
            <a:endParaRPr lang="en-US" sz="2400" dirty="0"/>
          </a:p>
          <a:p>
            <a:pPr lvl="1"/>
            <a:r>
              <a:rPr lang="en-US" sz="2000" dirty="0"/>
              <a:t>Is a text file containing a hash table</a:t>
            </a:r>
          </a:p>
          <a:p>
            <a:pPr lvl="1"/>
            <a:r>
              <a:rPr lang="en-US" sz="2000" dirty="0"/>
              <a:t>Has a .psd1 file name extension</a:t>
            </a:r>
          </a:p>
          <a:p>
            <a:pPr lvl="1"/>
            <a:r>
              <a:rPr lang="en-US" sz="2000" dirty="0"/>
              <a:t>Has the file name matching the module name</a:t>
            </a:r>
          </a:p>
          <a:p>
            <a:r>
              <a:rPr lang="en-US" sz="2400" dirty="0"/>
              <a:t>Module manifests allow you to:</a:t>
            </a:r>
          </a:p>
          <a:p>
            <a:pPr lvl="1"/>
            <a:r>
              <a:rPr lang="en-US" sz="2000" dirty="0"/>
              <a:t>Specify module requirements, such as:</a:t>
            </a:r>
          </a:p>
          <a:p>
            <a:pPr marL="756000" lvl="2"/>
            <a:r>
              <a:rPr lang="en-US" sz="1800" dirty="0"/>
              <a:t>Minimum version of the Windows PowerShell engine</a:t>
            </a:r>
          </a:p>
          <a:p>
            <a:pPr marL="756000" lvl="2"/>
            <a:r>
              <a:rPr lang="en-US" sz="1800" dirty="0"/>
              <a:t>The name and version of the Windows PowerShell host</a:t>
            </a:r>
          </a:p>
          <a:p>
            <a:pPr marL="756000" lvl="2"/>
            <a:r>
              <a:rPr lang="en-US" sz="1800" dirty="0"/>
              <a:t>The version of Microsoft .NET Framework or CLR. Note that CLR is only defined nearby in the MC</a:t>
            </a:r>
          </a:p>
          <a:p>
            <a:pPr lvl="1"/>
            <a:r>
              <a:rPr lang="en-US" sz="2000" dirty="0"/>
              <a:t>Identify files to load during module import</a:t>
            </a:r>
          </a:p>
          <a:p>
            <a:pPr lvl="1"/>
            <a:r>
              <a:rPr lang="en-US" sz="2000" dirty="0"/>
              <a:t>Designate private functions, cmdlets, aliases, and variables</a:t>
            </a:r>
          </a:p>
          <a:p>
            <a:r>
              <a:rPr lang="en-US" sz="2400" dirty="0"/>
              <a:t>Test by running </a:t>
            </a:r>
            <a:r>
              <a:rPr lang="en-US" sz="2400" b="1" dirty="0"/>
              <a:t>Test-</a:t>
            </a:r>
            <a:r>
              <a:rPr lang="en-US" sz="2400" b="1" dirty="0" err="1"/>
              <a:t>ModuleManifest</a:t>
            </a:r>
            <a:endParaRPr lang="en-US" sz="2400" dirty="0"/>
          </a:p>
        </p:txBody>
      </p:sp>
    </p:spTree>
    <p:custDataLst>
      <p:tags r:id="rId1"/>
    </p:custDataLst>
    <p:extLst>
      <p:ext uri="{BB962C8B-B14F-4D97-AF65-F5344CB8AC3E}">
        <p14:creationId xmlns:p14="http://schemas.microsoft.com/office/powerpoint/2010/main" val="3722658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Converting a script into a script module</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Any Windows PowerShell script can be made into a script module by saving the file so that it has a .psm1 extension</a:t>
            </a:r>
          </a:p>
          <a:p>
            <a:r>
              <a:rPr lang="en-US" dirty="0"/>
              <a:t>You can manually import the module into memory in a new shell session by using the </a:t>
            </a:r>
            <a:r>
              <a:rPr lang="en-US" b="1" dirty="0"/>
              <a:t>Import-Module</a:t>
            </a:r>
            <a:r>
              <a:rPr lang="en-US" dirty="0"/>
              <a:t> command </a:t>
            </a:r>
          </a:p>
          <a:p>
            <a:r>
              <a:rPr lang="en-US" dirty="0"/>
              <a:t>Most script modules do not contain commands outside of a function</a:t>
            </a:r>
          </a:p>
        </p:txBody>
      </p:sp>
    </p:spTree>
    <p:custDataLst>
      <p:tags r:id="rId1"/>
    </p:custDataLst>
    <p:extLst>
      <p:ext uri="{BB962C8B-B14F-4D97-AF65-F5344CB8AC3E}">
        <p14:creationId xmlns:p14="http://schemas.microsoft.com/office/powerpoint/2010/main" val="1927663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cbc09e02-6e84-4751-ac63-12462b1b6a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Converting a script into a script module</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convert a script file into a script module</a:t>
            </a:r>
          </a:p>
        </p:txBody>
      </p:sp>
    </p:spTree>
    <p:custDataLst>
      <p:tags r:id="rId1"/>
    </p:custDataLst>
    <p:extLst>
      <p:ext uri="{BB962C8B-B14F-4D97-AF65-F5344CB8AC3E}">
        <p14:creationId xmlns:p14="http://schemas.microsoft.com/office/powerpoint/2010/main" val="3521235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custDataLst>
      <p:tags r:id="rId1"/>
    </p:custDataLst>
    <p:extLst>
      <p:ext uri="{BB962C8B-B14F-4D97-AF65-F5344CB8AC3E}">
        <p14:creationId xmlns:p14="http://schemas.microsoft.com/office/powerpoint/2010/main" val="3705558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Testing a script module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When you create a script module, save it in one of the locations listed in the </a:t>
            </a:r>
            <a:r>
              <a:rPr lang="en-US" i="1" dirty="0" err="1"/>
              <a:t>PSModulePath</a:t>
            </a:r>
            <a:r>
              <a:rPr lang="en-US" dirty="0"/>
              <a:t> environment variable</a:t>
            </a:r>
          </a:p>
          <a:p>
            <a:r>
              <a:rPr lang="en-US" dirty="0"/>
              <a:t>When testing and editing your command, you will need to do one of the following:</a:t>
            </a:r>
          </a:p>
          <a:p>
            <a:pPr lvl="1"/>
            <a:r>
              <a:rPr lang="en-US" dirty="0"/>
              <a:t>Close the Windows PowerShell session, and then open a new session and run your command</a:t>
            </a:r>
          </a:p>
          <a:p>
            <a:pPr lvl="1"/>
            <a:r>
              <a:rPr lang="en-US" dirty="0"/>
              <a:t>Run </a:t>
            </a:r>
            <a:r>
              <a:rPr lang="en-US" b="1" dirty="0"/>
              <a:t>Remove-Module </a:t>
            </a:r>
            <a:r>
              <a:rPr lang="en-US" b="1" i="1" dirty="0" err="1"/>
              <a:t>modulename</a:t>
            </a:r>
            <a:r>
              <a:rPr lang="en-US" dirty="0"/>
              <a:t> in the Windows PowerShell session that you are using to test the module, </a:t>
            </a:r>
            <a:r>
              <a:rPr lang="en-US"/>
              <a:t>and then run </a:t>
            </a:r>
            <a:r>
              <a:rPr lang="en-US" dirty="0"/>
              <a:t>your command again</a:t>
            </a:r>
          </a:p>
          <a:p>
            <a:endParaRPr lang="en-US" dirty="0"/>
          </a:p>
          <a:p>
            <a:endParaRPr lang="en-US" dirty="0"/>
          </a:p>
        </p:txBody>
      </p:sp>
    </p:spTree>
    <p:custDataLst>
      <p:tags r:id="rId1"/>
    </p:custDataLst>
    <p:extLst>
      <p:ext uri="{BB962C8B-B14F-4D97-AF65-F5344CB8AC3E}">
        <p14:creationId xmlns:p14="http://schemas.microsoft.com/office/powerpoint/2010/main" val="3349674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17211ffc-64b4-4f7c-b632-b9ca7c7054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Testing a script module</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test a script module that is saved to one of the predefined module locations</a:t>
            </a:r>
          </a:p>
        </p:txBody>
      </p:sp>
    </p:spTree>
    <p:custDataLst>
      <p:tags r:id="rId1"/>
    </p:custDataLst>
    <p:extLst>
      <p:ext uri="{BB962C8B-B14F-4D97-AF65-F5344CB8AC3E}">
        <p14:creationId xmlns:p14="http://schemas.microsoft.com/office/powerpoint/2010/main" val="756258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09074fcd-4ddc-453b-af10-5ddf1e4e18d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Adding verbose output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By including the </a:t>
            </a:r>
            <a:r>
              <a:rPr lang="en-US" b="1" dirty="0"/>
              <a:t>[</a:t>
            </a:r>
            <a:r>
              <a:rPr lang="en-US" b="1" dirty="0" err="1"/>
              <a:t>CmdletBinding</a:t>
            </a:r>
            <a:r>
              <a:rPr lang="en-US" b="1" dirty="0"/>
              <a:t>()]</a:t>
            </a:r>
            <a:r>
              <a:rPr lang="en-US" dirty="0"/>
              <a:t> attribute above your function’s </a:t>
            </a:r>
            <a:r>
              <a:rPr lang="en-US" b="1" dirty="0" err="1"/>
              <a:t>Param</a:t>
            </a:r>
            <a:r>
              <a:rPr lang="en-US" b="1" dirty="0"/>
              <a:t>() </a:t>
            </a:r>
            <a:r>
              <a:rPr lang="en-US" dirty="0"/>
              <a:t>block, you designate your function as an advanced function</a:t>
            </a:r>
          </a:p>
          <a:p>
            <a:r>
              <a:rPr lang="en-US" dirty="0"/>
              <a:t>One of the features enabled is the </a:t>
            </a:r>
            <a:r>
              <a:rPr lang="en-US" i="1" dirty="0"/>
              <a:t>–Verbose </a:t>
            </a:r>
            <a:r>
              <a:rPr lang="en-US" dirty="0"/>
              <a:t>switch parameter</a:t>
            </a:r>
          </a:p>
          <a:p>
            <a:r>
              <a:rPr lang="en-US" dirty="0"/>
              <a:t>The intent of verbose output is to offer more details about the command’s operation</a:t>
            </a:r>
          </a:p>
          <a:p>
            <a:r>
              <a:rPr lang="en-US" dirty="0"/>
              <a:t>The Windows PowerShell console application displays verbose output in an alternative color and prefixes “[VERBOSE]” before the output</a:t>
            </a:r>
          </a:p>
          <a:p>
            <a:endParaRPr lang="en-US" dirty="0"/>
          </a:p>
          <a:p>
            <a:endParaRPr lang="en-US" dirty="0"/>
          </a:p>
        </p:txBody>
      </p:sp>
    </p:spTree>
    <p:custDataLst>
      <p:tags r:id="rId1"/>
    </p:custDataLst>
    <p:extLst>
      <p:ext uri="{BB962C8B-B14F-4D97-AF65-F5344CB8AC3E}">
        <p14:creationId xmlns:p14="http://schemas.microsoft.com/office/powerpoint/2010/main" val="351795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c9bb812d-d798-462c-98d6-c346573b48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Demonstration: Adding verbose output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add verbose output to an advanced function</a:t>
            </a:r>
          </a:p>
        </p:txBody>
      </p:sp>
    </p:spTree>
    <p:custDataLst>
      <p:tags r:id="rId1"/>
    </p:custDataLst>
    <p:extLst>
      <p:ext uri="{BB962C8B-B14F-4D97-AF65-F5344CB8AC3E}">
        <p14:creationId xmlns:p14="http://schemas.microsoft.com/office/powerpoint/2010/main" val="2148790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0aa7e0fb-803e-4e21-a371-1f6d752976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B: Creating a script module</a:t>
            </a:r>
            <a:endParaRPr lang="en-GB"/>
          </a:p>
        </p:txBody>
      </p:sp>
      <p:sp>
        <p:nvSpPr>
          <p:cNvPr id="3" name="Text Placeholder 2"/>
          <p:cNvSpPr>
            <a:spLocks noGrp="1"/>
          </p:cNvSpPr>
          <p:nvPr>
            <p:ph type="body" idx="1"/>
          </p:nvPr>
        </p:nvSpPr>
        <p:spPr/>
        <p:txBody>
          <a:bodyPr/>
          <a:lstStyle/>
          <a:p>
            <a:r>
              <a:rPr lang="en-IN"/>
              <a:t>Exercise 1: Creating a script module</a:t>
            </a:r>
            <a:endParaRPr lang="en-GB"/>
          </a:p>
        </p:txBody>
      </p:sp>
      <p:sp>
        <p:nvSpPr>
          <p:cNvPr id="4" name="TextBox 3"/>
          <p:cNvSpPr txBox="1"/>
          <p:nvPr/>
        </p:nvSpPr>
        <p:spPr>
          <a:xfrm>
            <a:off x="458788" y="2618892"/>
            <a:ext cx="3146311" cy="523220"/>
          </a:xfrm>
          <a:prstGeom prst="rect">
            <a:avLst/>
          </a:prstGeom>
          <a:noFill/>
        </p:spPr>
        <p:txBody>
          <a:bodyPr vert="horz" wrap="none" rtlCol="0">
            <a:spAutoFit/>
          </a:bodyPr>
          <a:lstStyle/>
          <a:p>
            <a:r>
              <a:rPr lang="en-GB" sz="2800">
                <a:latin typeface="Segoe UI"/>
              </a:rPr>
              <a:t>Logon Information</a:t>
            </a:r>
          </a:p>
        </p:txBody>
      </p:sp>
      <p:sp>
        <p:nvSpPr>
          <p:cNvPr id="5" name="TextBox 4"/>
          <p:cNvSpPr txBox="1"/>
          <p:nvPr/>
        </p:nvSpPr>
        <p:spPr>
          <a:xfrm>
            <a:off x="458788" y="3162495"/>
            <a:ext cx="7028014" cy="2246769"/>
          </a:xfrm>
          <a:prstGeom prst="rect">
            <a:avLst/>
          </a:prstGeom>
          <a:noFill/>
        </p:spPr>
        <p:txBody>
          <a:bodyPr vert="horz" wrap="none" rtlCol="0">
            <a:spAutoFit/>
          </a:bodyPr>
          <a:lstStyle/>
          <a:p>
            <a:r>
              <a:rPr lang="en-IN" sz="2800" b="0" i="0" u="none" strike="noStrike" baseline="0" dirty="0">
                <a:latin typeface="Segoe UI"/>
              </a:rPr>
              <a:t>Virtual machines:</a:t>
            </a:r>
            <a:r>
              <a:rPr lang="en-IN" sz="2800" b="1" dirty="0">
                <a:latin typeface="Segoe UI"/>
              </a:rPr>
              <a:t>	</a:t>
            </a:r>
            <a:r>
              <a:rPr lang="en-IN" sz="2800" b="1" i="0" u="none" strike="noStrike" baseline="0" dirty="0">
                <a:latin typeface="Segoe UI"/>
              </a:rPr>
              <a:t>10962C-LON-DC1</a:t>
            </a:r>
            <a:r>
              <a:rPr lang="en-IN" sz="2800" b="0" i="0" u="none" strike="noStrike" baseline="0" dirty="0">
                <a:latin typeface="Segoe UI"/>
              </a:rPr>
              <a:t> </a:t>
            </a:r>
          </a:p>
          <a:p>
            <a:r>
              <a:rPr lang="en-IN" sz="2800" b="1" i="0" u="none" strike="noStrike" baseline="0" dirty="0">
                <a:latin typeface="Segoe UI"/>
              </a:rPr>
              <a:t>			10962C-LON-CL1</a:t>
            </a:r>
            <a:endParaRPr lang="en-IN" sz="2800" b="0" i="0" u="none" strike="noStrike" baseline="0" dirty="0">
              <a:latin typeface="Segoe UI"/>
            </a:endParaRPr>
          </a:p>
          <a:p>
            <a:r>
              <a:rPr lang="en-IN" sz="2800" b="1" i="0" u="none" strike="noStrike" baseline="0" dirty="0">
                <a:latin typeface="Segoe UI"/>
              </a:rPr>
              <a:t>			10962C-LON-SVR1</a:t>
            </a:r>
          </a:p>
          <a:p>
            <a:r>
              <a:rPr lang="en-GB" sz="2800" b="0" i="0" u="none" strike="noStrike" baseline="0" dirty="0">
                <a:latin typeface="Segoe UI"/>
              </a:rPr>
              <a:t>User name:</a:t>
            </a:r>
            <a:r>
              <a:rPr lang="en-GB" sz="2800" b="1" i="0" u="none" strike="noStrike" baseline="0" dirty="0">
                <a:latin typeface="Segoe UI"/>
              </a:rPr>
              <a:t> 	ADATUM\Administrator</a:t>
            </a:r>
          </a:p>
          <a:p>
            <a:r>
              <a:rPr lang="en-GB" sz="2800" b="0" i="0" u="none" strike="noStrike" baseline="0" dirty="0">
                <a:latin typeface="Segoe UI"/>
              </a:rPr>
              <a:t>Password:</a:t>
            </a:r>
            <a:r>
              <a:rPr lang="en-GB" sz="2800" b="1" i="0" u="none" strike="noStrike" baseline="0" dirty="0">
                <a:latin typeface="Segoe UI"/>
              </a:rPr>
              <a:t> 		Pa55w.rd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a:latin typeface="Segoe UI"/>
              </a:rPr>
              <a:t>Estimated Time: 25 minutes</a:t>
            </a:r>
          </a:p>
        </p:txBody>
      </p:sp>
    </p:spTree>
    <p:custDataLst>
      <p:tags r:id="rId1"/>
    </p:custDataLst>
    <p:extLst>
      <p:ext uri="{BB962C8B-B14F-4D97-AF65-F5344CB8AC3E}">
        <p14:creationId xmlns:p14="http://schemas.microsoft.com/office/powerpoint/2010/main" val="1448528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3676495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Scenario</a:t>
            </a:r>
          </a:p>
        </p:txBody>
      </p:sp>
      <p:sp>
        <p:nvSpPr>
          <p:cNvPr id="4" name="TextBox 3"/>
          <p:cNvSpPr txBox="1"/>
          <p:nvPr/>
        </p:nvSpPr>
        <p:spPr>
          <a:xfrm>
            <a:off x="458787" y="1021214"/>
            <a:ext cx="8119156" cy="5524500"/>
          </a:xfrm>
          <a:prstGeom prst="rect">
            <a:avLst/>
          </a:prstGeom>
          <a:noFill/>
        </p:spPr>
        <p:txBody>
          <a:bodyPr vert="horz" wrap="square" rtlCol="0">
            <a:spAutoFit/>
          </a:bodyPr>
          <a:lstStyle/>
          <a:p>
            <a:pPr>
              <a:spcBef>
                <a:spcPts val="600"/>
              </a:spcBef>
              <a:spcAft>
                <a:spcPts val="1000"/>
              </a:spcAft>
            </a:pPr>
            <a:r>
              <a:rPr lang="en-GB" sz="2800">
                <a:effectLst/>
                <a:latin typeface="Segoe UI"/>
                <a:ea typeface="Calibri"/>
                <a:cs typeface="Times New Roman"/>
              </a:rPr>
              <a:t>In this lab, you will convert an existing script into a script module.</a:t>
            </a:r>
          </a:p>
        </p:txBody>
      </p:sp>
    </p:spTree>
    <p:custDataLst>
      <p:tags r:id="rId1"/>
    </p:custDataLst>
    <p:extLst>
      <p:ext uri="{BB962C8B-B14F-4D97-AF65-F5344CB8AC3E}">
        <p14:creationId xmlns:p14="http://schemas.microsoft.com/office/powerpoint/2010/main" val="4293727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77559e8d-9d36-474c-9b9b-c8570aacc04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Review</a:t>
            </a:r>
          </a:p>
        </p:txBody>
      </p:sp>
      <p:sp>
        <p:nvSpPr>
          <p:cNvPr id="3" name="Text Placeholder 2"/>
          <p:cNvSpPr>
            <a:spLocks noGrp="1"/>
          </p:cNvSpPr>
          <p:nvPr>
            <p:ph type="body" idx="1"/>
          </p:nvPr>
        </p:nvSpPr>
        <p:spPr/>
        <p:txBody>
          <a:bodyPr/>
          <a:lstStyle/>
          <a:p>
            <a:r>
              <a:rPr lang="en-IN"/>
              <a:t>What are the advantages of a script module over a regular script?</a:t>
            </a:r>
            <a:endParaRPr lang="en-GB"/>
          </a:p>
        </p:txBody>
      </p:sp>
    </p:spTree>
    <p:custDataLst>
      <p:tags r:id="rId1"/>
    </p:custDataLst>
    <p:extLst>
      <p:ext uri="{BB962C8B-B14F-4D97-AF65-F5344CB8AC3E}">
        <p14:creationId xmlns:p14="http://schemas.microsoft.com/office/powerpoint/2010/main" val="416521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3: Defining parameter attributes and input validation</a:t>
            </a:r>
            <a:endParaRPr lang="en-GB"/>
          </a:p>
        </p:txBody>
      </p:sp>
      <p:sp>
        <p:nvSpPr>
          <p:cNvPr id="3" name="Text Placeholder 2"/>
          <p:cNvSpPr>
            <a:spLocks noGrp="1"/>
          </p:cNvSpPr>
          <p:nvPr>
            <p:ph type="body" idx="1"/>
          </p:nvPr>
        </p:nvSpPr>
        <p:spPr/>
        <p:txBody>
          <a:bodyPr/>
          <a:lstStyle/>
          <a:p>
            <a:r>
              <a:rPr lang="en-GB"/>
              <a:t>Understanding parameter attributes
Defining a parameter as mandatory
Defining a parameter Help message
Defining parameter name aliases
Demonstration: Defining parameter attributes
Understanding parameter input validation
Demonstration: Defining parameter input validation
Understanding the need for object enumeration
Demonstration: Enumerating objects by using the ForEach construct</a:t>
            </a:r>
          </a:p>
        </p:txBody>
      </p:sp>
    </p:spTree>
    <p:custDataLst>
      <p:tags r:id="rId1"/>
    </p:custDataLst>
    <p:extLst>
      <p:ext uri="{BB962C8B-B14F-4D97-AF65-F5344CB8AC3E}">
        <p14:creationId xmlns:p14="http://schemas.microsoft.com/office/powerpoint/2010/main" val="1648796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Understanding parameter attributes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the </a:t>
            </a:r>
            <a:r>
              <a:rPr lang="en-US" b="1" dirty="0" err="1"/>
              <a:t>Param</a:t>
            </a:r>
            <a:r>
              <a:rPr lang="en-US" b="1" dirty="0"/>
              <a:t>()</a:t>
            </a:r>
            <a:r>
              <a:rPr lang="en-US" dirty="0"/>
              <a:t> block of an advanced function, you can specify several different </a:t>
            </a:r>
            <a:r>
              <a:rPr lang="en-US" i="1" dirty="0"/>
              <a:t>parameter attributes</a:t>
            </a:r>
            <a:r>
              <a:rPr lang="en-US" dirty="0"/>
              <a:t> for each parameter</a:t>
            </a:r>
          </a:p>
          <a:p>
            <a:r>
              <a:rPr lang="en-US" dirty="0"/>
              <a:t>Multiple parameters do not share attributes</a:t>
            </a:r>
          </a:p>
          <a:p>
            <a:r>
              <a:rPr lang="en-US" dirty="0"/>
              <a:t>Attributes help Windows PowerShell to validate the input provided to the parameters</a:t>
            </a:r>
          </a:p>
          <a:p>
            <a:r>
              <a:rPr lang="en-US" dirty="0"/>
              <a:t>You can run the following to learn about other parameter attributes:</a:t>
            </a:r>
          </a:p>
          <a:p>
            <a:pPr marL="284163" lvl="1" indent="0">
              <a:buNone/>
            </a:pPr>
            <a:r>
              <a:rPr lang="en-US" b="1" dirty="0"/>
              <a:t>help </a:t>
            </a:r>
            <a:r>
              <a:rPr lang="en-US" b="1" dirty="0" err="1"/>
              <a:t>about_functions_advanced_parameters</a:t>
            </a:r>
            <a:endParaRPr lang="en-US" dirty="0"/>
          </a:p>
        </p:txBody>
      </p:sp>
    </p:spTree>
    <p:custDataLst>
      <p:tags r:id="rId1"/>
    </p:custDataLst>
    <p:extLst>
      <p:ext uri="{BB962C8B-B14F-4D97-AF65-F5344CB8AC3E}">
        <p14:creationId xmlns:p14="http://schemas.microsoft.com/office/powerpoint/2010/main" val="396554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Defining a parameter as mandatory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Windows PowerShell includes a built-in means of prompting for input for required parameters</a:t>
            </a:r>
          </a:p>
          <a:p>
            <a:r>
              <a:rPr lang="en-US" dirty="0"/>
              <a:t>To specify that the parameter is mandatory:</a:t>
            </a:r>
          </a:p>
          <a:p>
            <a:pPr marL="288925" lvl="1" indent="0">
              <a:buNone/>
            </a:pPr>
            <a:r>
              <a:rPr lang="en-US" dirty="0"/>
              <a:t>    [</a:t>
            </a:r>
            <a:r>
              <a:rPr lang="en-US" dirty="0" err="1"/>
              <a:t>CmdletBinding</a:t>
            </a:r>
            <a:r>
              <a:rPr lang="en-US" dirty="0"/>
              <a:t>()]</a:t>
            </a:r>
          </a:p>
          <a:p>
            <a:pPr marL="288925" lvl="1" indent="0">
              <a:buNone/>
            </a:pPr>
            <a:r>
              <a:rPr lang="en-US" dirty="0"/>
              <a:t>    </a:t>
            </a:r>
            <a:r>
              <a:rPr lang="en-US" dirty="0" err="1"/>
              <a:t>Param</a:t>
            </a:r>
            <a:r>
              <a:rPr lang="en-US" dirty="0"/>
              <a:t>(</a:t>
            </a:r>
          </a:p>
          <a:p>
            <a:pPr marL="288925" lvl="1" indent="0">
              <a:buNone/>
            </a:pPr>
            <a:r>
              <a:rPr lang="en-US" dirty="0"/>
              <a:t>        </a:t>
            </a:r>
            <a:r>
              <a:rPr lang="en-US" b="1" dirty="0"/>
              <a:t>[Parameter(Mandatory=$True)]</a:t>
            </a:r>
          </a:p>
          <a:p>
            <a:pPr marL="288925" lvl="1" indent="0">
              <a:buNone/>
            </a:pPr>
            <a:r>
              <a:rPr lang="en-US" dirty="0"/>
              <a:t>        [string]$</a:t>
            </a:r>
            <a:r>
              <a:rPr lang="en-US" dirty="0" err="1"/>
              <a:t>ComputerName</a:t>
            </a:r>
            <a:endParaRPr lang="en-US" dirty="0"/>
          </a:p>
          <a:p>
            <a:pPr marL="288925" lvl="1" indent="0">
              <a:buNone/>
            </a:pPr>
            <a:r>
              <a:rPr lang="en-US" dirty="0"/>
              <a:t>    )</a:t>
            </a:r>
          </a:p>
          <a:p>
            <a:r>
              <a:rPr lang="en-US" dirty="0"/>
              <a:t>For parameters that are optional, you can omit the </a:t>
            </a:r>
            <a:r>
              <a:rPr lang="en-US" b="1" dirty="0"/>
              <a:t>Mandatory</a:t>
            </a:r>
            <a:r>
              <a:rPr lang="en-US" dirty="0"/>
              <a:t> attribute or specify </a:t>
            </a:r>
            <a:r>
              <a:rPr lang="en-US" b="1" dirty="0"/>
              <a:t>Mandatory=$False</a:t>
            </a:r>
            <a:endParaRPr lang="en-US" dirty="0"/>
          </a:p>
        </p:txBody>
      </p:sp>
    </p:spTree>
    <p:custDataLst>
      <p:tags r:id="rId1"/>
    </p:custDataLst>
    <p:extLst>
      <p:ext uri="{BB962C8B-B14F-4D97-AF65-F5344CB8AC3E}">
        <p14:creationId xmlns:p14="http://schemas.microsoft.com/office/powerpoint/2010/main" val="3669974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Module Overview</a:t>
            </a:r>
          </a:p>
        </p:txBody>
      </p:sp>
      <p:sp>
        <p:nvSpPr>
          <p:cNvPr id="3" name="Text Placeholder 2"/>
          <p:cNvSpPr>
            <a:spLocks noGrp="1"/>
          </p:cNvSpPr>
          <p:nvPr>
            <p:ph type="body" idx="1"/>
          </p:nvPr>
        </p:nvSpPr>
        <p:spPr/>
        <p:txBody>
          <a:bodyPr/>
          <a:lstStyle/>
          <a:p>
            <a:r>
              <a:rPr lang="en-IN"/>
              <a:t>Converting a command into an advanced function
Creating a script module
Defining parameter attributes and input validation
Writing functions that accept pipeline input
Producing complex function output
Documenting functions by using comment-based Help
Supporting –WhatIf and –Confirm</a:t>
            </a:r>
            <a:endParaRPr lang="en-GB"/>
          </a:p>
        </p:txBody>
      </p:sp>
    </p:spTree>
    <p:custDataLst>
      <p:tags r:id="rId1"/>
    </p:custDataLst>
    <p:extLst>
      <p:ext uri="{BB962C8B-B14F-4D97-AF65-F5344CB8AC3E}">
        <p14:creationId xmlns:p14="http://schemas.microsoft.com/office/powerpoint/2010/main" val="448866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Defining a parameter Help message</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When Windows PowerShell prompts a user for a mandatory parameter</a:t>
            </a:r>
            <a:r>
              <a:rPr lang="en-US"/>
              <a:t>, you </a:t>
            </a:r>
            <a:r>
              <a:rPr lang="en-US" dirty="0"/>
              <a:t>can provide a brief description of the parameter’s expectations</a:t>
            </a:r>
          </a:p>
          <a:p>
            <a:r>
              <a:rPr lang="en-US" dirty="0"/>
              <a:t>To define a Help message for a parameter that is mandatory:</a:t>
            </a:r>
          </a:p>
          <a:p>
            <a:pPr marL="288925" lvl="1" indent="0">
              <a:buNone/>
            </a:pPr>
            <a:r>
              <a:rPr lang="en-US" dirty="0"/>
              <a:t> [Parameter(Mandatory=$</a:t>
            </a:r>
            <a:r>
              <a:rPr lang="en-US" dirty="0" err="1"/>
              <a:t>True,HelpMessage</a:t>
            </a:r>
            <a:r>
              <a:rPr lang="en-US" dirty="0"/>
              <a:t>=’Provide a computer name.')]</a:t>
            </a:r>
          </a:p>
          <a:p>
            <a:r>
              <a:rPr lang="en-US" dirty="0"/>
              <a:t>When prompted, users can enter </a:t>
            </a:r>
            <a:r>
              <a:rPr lang="en-US" b="1" dirty="0"/>
              <a:t>!?</a:t>
            </a:r>
            <a:r>
              <a:rPr lang="en-US" dirty="0"/>
              <a:t> for the parameter value to display your Help message</a:t>
            </a:r>
          </a:p>
        </p:txBody>
      </p:sp>
    </p:spTree>
    <p:custDataLst>
      <p:tags r:id="rId1"/>
    </p:custDataLst>
    <p:extLst>
      <p:ext uri="{BB962C8B-B14F-4D97-AF65-F5344CB8AC3E}">
        <p14:creationId xmlns:p14="http://schemas.microsoft.com/office/powerpoint/2010/main" val="2066537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d8da12f4-a9ee-41b7-81b9-015f8d020d5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Defining parameter name aliases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Define parameters whose names are consistent with the parameter names that native shell cmdlets use</a:t>
            </a:r>
          </a:p>
          <a:p>
            <a:r>
              <a:rPr lang="en-US" dirty="0"/>
              <a:t>A consistent parameter name is not always the one that will make the most sense to users </a:t>
            </a:r>
          </a:p>
          <a:p>
            <a:r>
              <a:rPr lang="en-US" dirty="0"/>
              <a:t>By using parameter name aliases, you can define an alternative name for your parameters</a:t>
            </a:r>
          </a:p>
          <a:p>
            <a:r>
              <a:rPr lang="en-US" dirty="0"/>
              <a:t>You define an alias as follows:</a:t>
            </a:r>
          </a:p>
          <a:p>
            <a:pPr marL="288925" lvl="1" indent="0">
              <a:buNone/>
            </a:pPr>
            <a:r>
              <a:rPr lang="en-US" b="1" dirty="0"/>
              <a:t>[Alias('</a:t>
            </a:r>
            <a:r>
              <a:rPr lang="en-US" b="1" dirty="0" err="1"/>
              <a:t>cn</a:t>
            </a:r>
            <a:r>
              <a:rPr lang="en-US" b="1" dirty="0"/>
              <a:t>')]</a:t>
            </a:r>
          </a:p>
          <a:p>
            <a:endParaRPr lang="en-US" dirty="0"/>
          </a:p>
        </p:txBody>
      </p:sp>
    </p:spTree>
    <p:custDataLst>
      <p:tags r:id="rId1"/>
    </p:custDataLst>
    <p:extLst>
      <p:ext uri="{BB962C8B-B14F-4D97-AF65-F5344CB8AC3E}">
        <p14:creationId xmlns:p14="http://schemas.microsoft.com/office/powerpoint/2010/main" val="2816615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5616517b-1257-4f67-b044-bc8407beb8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Demonstration: Defining parameter attributes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add parameter attributes to your script module</a:t>
            </a:r>
          </a:p>
        </p:txBody>
      </p:sp>
    </p:spTree>
    <p:custDataLst>
      <p:tags r:id="rId1"/>
    </p:custDataLst>
    <p:extLst>
      <p:ext uri="{BB962C8B-B14F-4D97-AF65-F5344CB8AC3E}">
        <p14:creationId xmlns:p14="http://schemas.microsoft.com/office/powerpoint/2010/main" val="1695818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custDataLst>
      <p:tags r:id="rId1"/>
    </p:custDataLst>
    <p:extLst>
      <p:ext uri="{BB962C8B-B14F-4D97-AF65-F5344CB8AC3E}">
        <p14:creationId xmlns:p14="http://schemas.microsoft.com/office/powerpoint/2010/main" val="4163707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f534d9bf-5ea6-4b99-ad40-09c9586325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Understanding parameter input validation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addition to parameter attributes and aliases, parameters can define validation attributes</a:t>
            </a:r>
          </a:p>
          <a:p>
            <a:r>
              <a:rPr lang="en-US" i="1" dirty="0"/>
              <a:t>Validation attributes </a:t>
            </a:r>
            <a:r>
              <a:rPr lang="en-US" dirty="0"/>
              <a:t>enable the shell to review the values given to a parameter before the code runs</a:t>
            </a:r>
          </a:p>
          <a:p>
            <a:r>
              <a:rPr lang="en-US" dirty="0"/>
              <a:t>Values that do not meet the criteria that you specify will result in an error, and your command will not run</a:t>
            </a:r>
          </a:p>
          <a:p>
            <a:endParaRPr lang="en-US" dirty="0"/>
          </a:p>
          <a:p>
            <a:endParaRPr lang="en-US" dirty="0"/>
          </a:p>
        </p:txBody>
      </p:sp>
    </p:spTree>
    <p:custDataLst>
      <p:tags r:id="rId1"/>
    </p:custDataLst>
    <p:extLst>
      <p:ext uri="{BB962C8B-B14F-4D97-AF65-F5344CB8AC3E}">
        <p14:creationId xmlns:p14="http://schemas.microsoft.com/office/powerpoint/2010/main" val="118098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0d9a4025-d8ee-4bec-aefb-9967f7707d9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792249" cy="740664"/>
          </a:xfrm>
        </p:spPr>
        <p:txBody>
          <a:bodyPr/>
          <a:lstStyle/>
          <a:p>
            <a:r>
              <a:rPr lang="en-GB"/>
              <a:t>Demonstration: Defining parameter input validation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define parameter validation in a script module</a:t>
            </a:r>
          </a:p>
        </p:txBody>
      </p:sp>
    </p:spTree>
    <p:custDataLst>
      <p:tags r:id="rId1"/>
    </p:custDataLst>
    <p:extLst>
      <p:ext uri="{BB962C8B-B14F-4D97-AF65-F5344CB8AC3E}">
        <p14:creationId xmlns:p14="http://schemas.microsoft.com/office/powerpoint/2010/main" val="1050518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04fc87c7-8bfd-48c6-a9e3-9c77490655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Understanding the need for object enumeration</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Frequently, you will write commands that retrieve multiple objects and need to perform a single operation against each object</a:t>
            </a:r>
          </a:p>
          <a:p>
            <a:r>
              <a:rPr lang="en-US" i="1" dirty="0" err="1"/>
              <a:t>ForEach</a:t>
            </a:r>
            <a:r>
              <a:rPr lang="en-US" dirty="0"/>
              <a:t> is a Windows PowerShell scripting language construct that you can use to accept a collection of objects and </a:t>
            </a:r>
            <a:r>
              <a:rPr lang="en-US"/>
              <a:t>then work </a:t>
            </a:r>
            <a:r>
              <a:rPr lang="en-US" dirty="0"/>
              <a:t>with each one, one at a time</a:t>
            </a:r>
          </a:p>
        </p:txBody>
      </p:sp>
    </p:spTree>
    <p:custDataLst>
      <p:tags r:id="rId1"/>
    </p:custDataLst>
    <p:extLst>
      <p:ext uri="{BB962C8B-B14F-4D97-AF65-F5344CB8AC3E}">
        <p14:creationId xmlns:p14="http://schemas.microsoft.com/office/powerpoint/2010/main" val="2659868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5154f9d1-a521-470b-8e2e-028e6542446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Enumerating objects by using the ForEach construct</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the </a:t>
            </a:r>
            <a:r>
              <a:rPr lang="en-US" dirty="0" err="1"/>
              <a:t>ForEach</a:t>
            </a:r>
            <a:r>
              <a:rPr lang="en-US" dirty="0"/>
              <a:t> construct in a script</a:t>
            </a:r>
          </a:p>
        </p:txBody>
      </p:sp>
    </p:spTree>
    <p:custDataLst>
      <p:tags r:id="rId1"/>
    </p:custDataLst>
    <p:extLst>
      <p:ext uri="{BB962C8B-B14F-4D97-AF65-F5344CB8AC3E}">
        <p14:creationId xmlns:p14="http://schemas.microsoft.com/office/powerpoint/2010/main" val="2031505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4632483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4e1ae863-f003-4bcd-be8a-899ab0a0c9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C: Defining parameter attributes and input validation</a:t>
            </a:r>
            <a:endParaRPr lang="en-GB"/>
          </a:p>
        </p:txBody>
      </p:sp>
      <p:sp>
        <p:nvSpPr>
          <p:cNvPr id="3" name="Text Placeholder 2"/>
          <p:cNvSpPr>
            <a:spLocks noGrp="1"/>
          </p:cNvSpPr>
          <p:nvPr>
            <p:ph type="body" idx="1"/>
          </p:nvPr>
        </p:nvSpPr>
        <p:spPr/>
        <p:txBody>
          <a:bodyPr/>
          <a:lstStyle/>
          <a:p>
            <a:r>
              <a:rPr lang="en-IN"/>
              <a:t>Exercise 1: Defining parameter attributes and input validation</a:t>
            </a:r>
            <a:endParaRPr lang="en-GB"/>
          </a:p>
        </p:txBody>
      </p:sp>
      <p:sp>
        <p:nvSpPr>
          <p:cNvPr id="4" name="TextBox 3"/>
          <p:cNvSpPr txBox="1"/>
          <p:nvPr/>
        </p:nvSpPr>
        <p:spPr>
          <a:xfrm>
            <a:off x="458788" y="2438868"/>
            <a:ext cx="3146311" cy="523220"/>
          </a:xfrm>
          <a:prstGeom prst="rect">
            <a:avLst/>
          </a:prstGeom>
          <a:noFill/>
        </p:spPr>
        <p:txBody>
          <a:bodyPr vert="horz" wrap="none" rtlCol="0">
            <a:spAutoFit/>
          </a:bodyPr>
          <a:lstStyle/>
          <a:p>
            <a:r>
              <a:rPr lang="en-GB" sz="2800">
                <a:latin typeface="Segoe UI"/>
              </a:rPr>
              <a:t>Logon Information</a:t>
            </a:r>
          </a:p>
        </p:txBody>
      </p:sp>
      <p:sp>
        <p:nvSpPr>
          <p:cNvPr id="5" name="TextBox 4"/>
          <p:cNvSpPr txBox="1"/>
          <p:nvPr/>
        </p:nvSpPr>
        <p:spPr>
          <a:xfrm>
            <a:off x="458788" y="2982471"/>
            <a:ext cx="7028014" cy="2246769"/>
          </a:xfrm>
          <a:prstGeom prst="rect">
            <a:avLst/>
          </a:prstGeom>
          <a:noFill/>
        </p:spPr>
        <p:txBody>
          <a:bodyPr vert="horz" wrap="none" rtlCol="0">
            <a:spAutoFit/>
          </a:bodyPr>
          <a:lstStyle/>
          <a:p>
            <a:r>
              <a:rPr lang="en-IN" sz="2800" b="0" i="0" u="none" strike="noStrike" baseline="0" dirty="0">
                <a:latin typeface="Segoe UI"/>
              </a:rPr>
              <a:t>Virtual machines:</a:t>
            </a:r>
            <a:r>
              <a:rPr lang="en-IN" sz="2800" b="1" dirty="0">
                <a:latin typeface="Segoe UI"/>
              </a:rPr>
              <a:t>	</a:t>
            </a:r>
            <a:r>
              <a:rPr lang="en-IN" sz="2800" b="1" i="0" u="none" strike="noStrike" baseline="0" dirty="0">
                <a:latin typeface="Segoe UI"/>
              </a:rPr>
              <a:t>10962C-LON-DC1</a:t>
            </a:r>
            <a:r>
              <a:rPr lang="en-IN" sz="2800" b="0" i="0" u="none" strike="noStrike" baseline="0" dirty="0">
                <a:latin typeface="Segoe UI"/>
              </a:rPr>
              <a:t> </a:t>
            </a:r>
          </a:p>
          <a:p>
            <a:r>
              <a:rPr lang="en-IN" sz="2800" b="1" i="0" u="none" strike="noStrike" baseline="0" dirty="0">
                <a:latin typeface="Segoe UI"/>
              </a:rPr>
              <a:t>			10962C-LON-CL1</a:t>
            </a:r>
            <a:endParaRPr lang="en-IN" sz="2800" b="0" i="0" u="none" strike="noStrike" baseline="0" dirty="0">
              <a:latin typeface="Segoe UI"/>
            </a:endParaRPr>
          </a:p>
          <a:p>
            <a:r>
              <a:rPr lang="en-IN" sz="2800" b="1" i="0" u="none" strike="noStrike" baseline="0" dirty="0">
                <a:latin typeface="Segoe UI"/>
              </a:rPr>
              <a:t>			10962C-LON-SVR1</a:t>
            </a:r>
          </a:p>
          <a:p>
            <a:r>
              <a:rPr lang="en-GB" sz="2800" b="0" i="0" u="none" strike="noStrike" baseline="0" dirty="0">
                <a:latin typeface="Segoe UI"/>
              </a:rPr>
              <a:t>User name:</a:t>
            </a:r>
            <a:r>
              <a:rPr lang="en-GB" sz="2800" b="1" i="0" u="none" strike="noStrike" baseline="0" dirty="0">
                <a:latin typeface="Segoe UI"/>
              </a:rPr>
              <a:t> 	ADATUM\Administrator</a:t>
            </a:r>
          </a:p>
          <a:p>
            <a:r>
              <a:rPr lang="en-GB" sz="2800" b="0" i="0" u="none" strike="noStrike" baseline="0" dirty="0">
                <a:latin typeface="Segoe UI"/>
              </a:rPr>
              <a:t>Password:</a:t>
            </a:r>
            <a:r>
              <a:rPr lang="en-GB" sz="2800" b="1" i="0" u="none" strike="noStrike" baseline="0" dirty="0">
                <a:latin typeface="Segoe UI"/>
              </a:rPr>
              <a:t> 		Pa55w.rd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a:latin typeface="Segoe UI"/>
              </a:rPr>
              <a:t>Estimated Time: 30 minutes</a:t>
            </a:r>
          </a:p>
        </p:txBody>
      </p:sp>
    </p:spTree>
    <p:custDataLst>
      <p:tags r:id="rId1"/>
    </p:custDataLst>
    <p:extLst>
      <p:ext uri="{BB962C8B-B14F-4D97-AF65-F5344CB8AC3E}">
        <p14:creationId xmlns:p14="http://schemas.microsoft.com/office/powerpoint/2010/main" val="3246980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custDataLst>
      <p:tags r:id="rId1"/>
    </p:custDataLst>
    <p:extLst>
      <p:ext uri="{BB962C8B-B14F-4D97-AF65-F5344CB8AC3E}">
        <p14:creationId xmlns:p14="http://schemas.microsoft.com/office/powerpoint/2010/main" val="25429373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Lab Scenario18965477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GB" sz="2800">
                <a:effectLst/>
                <a:latin typeface="Segoe UI"/>
                <a:ea typeface="Calibri"/>
                <a:cs typeface="Times New Roman"/>
              </a:rPr>
              <a:t>In this lab, you will add parameter validation and attributes to an existing advanced function.</a:t>
            </a:r>
          </a:p>
        </p:txBody>
      </p:sp>
    </p:spTree>
    <p:custDataLst>
      <p:tags r:id="rId1"/>
    </p:custDataLst>
    <p:extLst>
      <p:ext uri="{BB962C8B-B14F-4D97-AF65-F5344CB8AC3E}">
        <p14:creationId xmlns:p14="http://schemas.microsoft.com/office/powerpoint/2010/main" val="442997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13b0f211-4e68-4cf2-b707-523023eff68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Review</a:t>
            </a:r>
          </a:p>
        </p:txBody>
      </p:sp>
      <p:sp>
        <p:nvSpPr>
          <p:cNvPr id="3" name="Text Placeholder 2"/>
          <p:cNvSpPr>
            <a:spLocks noGrp="1"/>
          </p:cNvSpPr>
          <p:nvPr>
            <p:ph type="body" idx="1"/>
          </p:nvPr>
        </p:nvSpPr>
        <p:spPr/>
        <p:txBody>
          <a:bodyPr/>
          <a:lstStyle/>
          <a:p>
            <a:r>
              <a:rPr lang="en-IN"/>
              <a:t>When might you use a default parameter value instead of making the parameter mandatory?</a:t>
            </a:r>
            <a:endParaRPr lang="en-GB"/>
          </a:p>
        </p:txBody>
      </p:sp>
    </p:spTree>
    <p:custDataLst>
      <p:tags r:id="rId1"/>
    </p:custDataLst>
    <p:extLst>
      <p:ext uri="{BB962C8B-B14F-4D97-AF65-F5344CB8AC3E}">
        <p14:creationId xmlns:p14="http://schemas.microsoft.com/office/powerpoint/2010/main" val="78066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be06d367-44a7-4289-a621-2e4267fcd1c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32201" cy="740664"/>
          </a:xfrm>
        </p:spPr>
        <p:txBody>
          <a:bodyPr/>
          <a:lstStyle/>
          <a:p>
            <a:r>
              <a:rPr lang="en-IN"/>
              <a:t>Lab D: Writing functions that use multiple objects</a:t>
            </a:r>
            <a:endParaRPr lang="en-GB"/>
          </a:p>
        </p:txBody>
      </p:sp>
      <p:sp>
        <p:nvSpPr>
          <p:cNvPr id="3" name="Text Placeholder 2"/>
          <p:cNvSpPr>
            <a:spLocks noGrp="1"/>
          </p:cNvSpPr>
          <p:nvPr>
            <p:ph type="body" idx="1"/>
          </p:nvPr>
        </p:nvSpPr>
        <p:spPr/>
        <p:txBody>
          <a:bodyPr/>
          <a:lstStyle/>
          <a:p>
            <a:r>
              <a:rPr lang="en-IN"/>
              <a:t>Exercise 1: Writing functions that use multiple objects</a:t>
            </a:r>
            <a:endParaRPr lang="en-GB"/>
          </a:p>
        </p:txBody>
      </p:sp>
      <p:sp>
        <p:nvSpPr>
          <p:cNvPr id="4" name="TextBox 3"/>
          <p:cNvSpPr txBox="1"/>
          <p:nvPr/>
        </p:nvSpPr>
        <p:spPr>
          <a:xfrm>
            <a:off x="458788" y="2618892"/>
            <a:ext cx="3146311" cy="523220"/>
          </a:xfrm>
          <a:prstGeom prst="rect">
            <a:avLst/>
          </a:prstGeom>
          <a:noFill/>
        </p:spPr>
        <p:txBody>
          <a:bodyPr vert="horz" wrap="none" rtlCol="0">
            <a:spAutoFit/>
          </a:bodyPr>
          <a:lstStyle/>
          <a:p>
            <a:r>
              <a:rPr lang="en-GB" sz="2800">
                <a:latin typeface="Segoe UI"/>
              </a:rPr>
              <a:t>Logon Information</a:t>
            </a:r>
          </a:p>
        </p:txBody>
      </p:sp>
      <p:sp>
        <p:nvSpPr>
          <p:cNvPr id="5" name="TextBox 4"/>
          <p:cNvSpPr txBox="1"/>
          <p:nvPr/>
        </p:nvSpPr>
        <p:spPr>
          <a:xfrm>
            <a:off x="458788" y="3162495"/>
            <a:ext cx="7028014" cy="2246769"/>
          </a:xfrm>
          <a:prstGeom prst="rect">
            <a:avLst/>
          </a:prstGeom>
          <a:noFill/>
        </p:spPr>
        <p:txBody>
          <a:bodyPr vert="horz" wrap="none" rtlCol="0">
            <a:spAutoFit/>
          </a:bodyPr>
          <a:lstStyle/>
          <a:p>
            <a:r>
              <a:rPr lang="en-IN" sz="2800" b="0" i="0" u="none" strike="noStrike" baseline="0" dirty="0">
                <a:latin typeface="Segoe UI"/>
              </a:rPr>
              <a:t>Virtual machines:</a:t>
            </a:r>
            <a:r>
              <a:rPr lang="en-IN" sz="2800" b="1" dirty="0">
                <a:latin typeface="Segoe UI"/>
              </a:rPr>
              <a:t>	</a:t>
            </a:r>
            <a:r>
              <a:rPr lang="en-IN" sz="2800" b="1" i="0" u="none" strike="noStrike" baseline="0" dirty="0">
                <a:latin typeface="Segoe UI"/>
              </a:rPr>
              <a:t>10962C-LON-DC1</a:t>
            </a:r>
            <a:r>
              <a:rPr lang="en-IN" sz="2800" b="0" i="0" u="none" strike="noStrike" baseline="0" dirty="0">
                <a:latin typeface="Segoe UI"/>
              </a:rPr>
              <a:t> </a:t>
            </a:r>
          </a:p>
          <a:p>
            <a:r>
              <a:rPr lang="en-IN" sz="2800" b="1" i="0" u="none" strike="noStrike" baseline="0" dirty="0">
                <a:latin typeface="Segoe UI"/>
              </a:rPr>
              <a:t>			10962C-LON-CL1</a:t>
            </a:r>
            <a:endParaRPr lang="en-IN" sz="2800" b="0" i="0" u="none" strike="noStrike" baseline="0" dirty="0">
              <a:latin typeface="Segoe UI"/>
            </a:endParaRPr>
          </a:p>
          <a:p>
            <a:r>
              <a:rPr lang="en-IN" sz="2800" b="1" i="0" u="none" strike="noStrike" baseline="0" dirty="0">
                <a:latin typeface="Segoe UI"/>
              </a:rPr>
              <a:t>			10962C-LON-SVR1</a:t>
            </a:r>
          </a:p>
          <a:p>
            <a:r>
              <a:rPr lang="en-GB" sz="2800" b="0" i="0" u="none" strike="noStrike" baseline="0" dirty="0">
                <a:latin typeface="Segoe UI"/>
              </a:rPr>
              <a:t>User name:</a:t>
            </a:r>
            <a:r>
              <a:rPr lang="en-GB" sz="2800" b="1" i="0" u="none" strike="noStrike" baseline="0" dirty="0">
                <a:latin typeface="Segoe UI"/>
              </a:rPr>
              <a:t> 	ADATUM\Administrator</a:t>
            </a:r>
          </a:p>
          <a:p>
            <a:r>
              <a:rPr lang="en-GB" sz="2800" b="0" i="0" u="none" strike="noStrike" baseline="0" dirty="0">
                <a:latin typeface="Segoe UI"/>
              </a:rPr>
              <a:t>Password:</a:t>
            </a:r>
            <a:r>
              <a:rPr lang="en-GB" sz="2800" b="1" i="0" u="none" strike="noStrike" baseline="0" dirty="0">
                <a:latin typeface="Segoe UI"/>
              </a:rPr>
              <a:t> 		Pa55w.rd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a:latin typeface="Segoe UI"/>
              </a:rPr>
              <a:t>Estimated Time: 10 minutes</a:t>
            </a:r>
          </a:p>
        </p:txBody>
      </p:sp>
    </p:spTree>
    <p:custDataLst>
      <p:tags r:id="rId1"/>
    </p:custDataLst>
    <p:extLst>
      <p:ext uri="{BB962C8B-B14F-4D97-AF65-F5344CB8AC3E}">
        <p14:creationId xmlns:p14="http://schemas.microsoft.com/office/powerpoint/2010/main" val="34628154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Lab Scenario402395555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GB" sz="2800">
                <a:effectLst/>
                <a:latin typeface="Segoe UI"/>
                <a:ea typeface="Calibri"/>
                <a:cs typeface="Times New Roman"/>
              </a:rPr>
              <a:t>In this lab, you will change an existing function so that it enumerates a collection of objects.</a:t>
            </a:r>
          </a:p>
        </p:txBody>
      </p:sp>
    </p:spTree>
    <p:custDataLst>
      <p:tags r:id="rId1"/>
    </p:custDataLst>
    <p:extLst>
      <p:ext uri="{BB962C8B-B14F-4D97-AF65-F5344CB8AC3E}">
        <p14:creationId xmlns:p14="http://schemas.microsoft.com/office/powerpoint/2010/main" val="144420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cd36e443-6f67-46c8-91c3-de13a36e40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Review</a:t>
            </a:r>
          </a:p>
        </p:txBody>
      </p:sp>
      <p:sp>
        <p:nvSpPr>
          <p:cNvPr id="3" name="Text Placeholder 2"/>
          <p:cNvSpPr>
            <a:spLocks noGrp="1"/>
          </p:cNvSpPr>
          <p:nvPr>
            <p:ph type="body" idx="1"/>
          </p:nvPr>
        </p:nvSpPr>
        <p:spPr/>
        <p:txBody>
          <a:bodyPr/>
          <a:lstStyle/>
          <a:p>
            <a:r>
              <a:rPr lang="en-IN"/>
              <a:t>Why did the E:\Allfiles\Mod01\Labfiles\Lab D – Answer.ps1 script indent the code that was inside the ForEach constructs?
If it is a best practice to use plural names for variables that contain collections, why did the lab use $ComputerName to contain one or more values?</a:t>
            </a:r>
            <a:endParaRPr lang="en-GB"/>
          </a:p>
        </p:txBody>
      </p:sp>
    </p:spTree>
    <p:custDataLst>
      <p:tags r:id="rId1"/>
    </p:custDataLst>
    <p:extLst>
      <p:ext uri="{BB962C8B-B14F-4D97-AF65-F5344CB8AC3E}">
        <p14:creationId xmlns:p14="http://schemas.microsoft.com/office/powerpoint/2010/main" val="21537771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271b7678-9057-4528-b3ae-80ae76dad9a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9332321" cy="740664"/>
          </a:xfrm>
        </p:spPr>
        <p:txBody>
          <a:bodyPr/>
          <a:lstStyle/>
          <a:p>
            <a:r>
              <a:rPr lang="en-IN"/>
              <a:t>Lesson 4: Writing functions that accept pipeline input</a:t>
            </a:r>
            <a:endParaRPr lang="en-GB"/>
          </a:p>
        </p:txBody>
      </p:sp>
      <p:sp>
        <p:nvSpPr>
          <p:cNvPr id="3" name="Text Placeholder 2"/>
          <p:cNvSpPr>
            <a:spLocks noGrp="1"/>
          </p:cNvSpPr>
          <p:nvPr>
            <p:ph type="body" idx="1"/>
          </p:nvPr>
        </p:nvSpPr>
        <p:spPr/>
        <p:txBody>
          <a:bodyPr/>
          <a:lstStyle/>
          <a:p>
            <a:r>
              <a:rPr lang="en-IN"/>
              <a:t>Understanding functions that accept pipeline input
Understanding pipeline parameter binding
Comparing pipeline execution and parameter execution
Demonstration: Changing a function to accept and use pipeline input</a:t>
            </a:r>
            <a:endParaRPr lang="en-GB"/>
          </a:p>
        </p:txBody>
      </p:sp>
    </p:spTree>
    <p:custDataLst>
      <p:tags r:id="rId1"/>
    </p:custDataLst>
    <p:extLst>
      <p:ext uri="{BB962C8B-B14F-4D97-AF65-F5344CB8AC3E}">
        <p14:creationId xmlns:p14="http://schemas.microsoft.com/office/powerpoint/2010/main" val="2599917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31d754e0-2424-4e48-a7bb-c397a740580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9242309" cy="740664"/>
          </a:xfrm>
        </p:spPr>
        <p:txBody>
          <a:bodyPr/>
          <a:lstStyle/>
          <a:p>
            <a:r>
              <a:rPr lang="en-IN"/>
              <a:t>Understanding functions that accept pipeline input</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Windows PowerShell enables you to write functions that can accept input from a pipeline</a:t>
            </a:r>
          </a:p>
          <a:p>
            <a:r>
              <a:rPr lang="en-US" dirty="0"/>
              <a:t>Accepting input from a pipeline enables a function to work like many native shell cmdlets</a:t>
            </a:r>
          </a:p>
          <a:p>
            <a:r>
              <a:rPr lang="en-US" dirty="0"/>
              <a:t>Functions must be specially written to accept pipeline input</a:t>
            </a:r>
          </a:p>
          <a:p>
            <a:r>
              <a:rPr lang="en-US" dirty="0"/>
              <a:t>You must write the contents of a function to work in the shell’s pipeline execution model</a:t>
            </a:r>
          </a:p>
        </p:txBody>
      </p:sp>
    </p:spTree>
    <p:custDataLst>
      <p:tags r:id="rId1"/>
    </p:custDataLst>
    <p:extLst>
      <p:ext uri="{BB962C8B-B14F-4D97-AF65-F5344CB8AC3E}">
        <p14:creationId xmlns:p14="http://schemas.microsoft.com/office/powerpoint/2010/main" val="37422139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02685597-d52c-4f89-b854-4cb2cea7c9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Understanding pipeline parameter binding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Windows PowerShell commands are able to accept input only by using parameters</a:t>
            </a:r>
          </a:p>
          <a:p>
            <a:r>
              <a:rPr lang="en-US" dirty="0"/>
              <a:t>The process is known as </a:t>
            </a:r>
            <a:r>
              <a:rPr lang="en-US" i="1" dirty="0"/>
              <a:t>pipeline parameter binding</a:t>
            </a:r>
            <a:r>
              <a:rPr lang="en-US" dirty="0"/>
              <a:t>, and it consists of two modes:</a:t>
            </a:r>
          </a:p>
          <a:p>
            <a:pPr lvl="1"/>
            <a:r>
              <a:rPr lang="en-US" dirty="0"/>
              <a:t>The </a:t>
            </a:r>
            <a:r>
              <a:rPr lang="en-US" dirty="0" err="1"/>
              <a:t>ByValue</a:t>
            </a:r>
            <a:r>
              <a:rPr lang="en-US" dirty="0"/>
              <a:t> technique tries to attach the output of one command to a parameter of the next command</a:t>
            </a:r>
          </a:p>
          <a:p>
            <a:pPr lvl="1"/>
            <a:r>
              <a:rPr lang="en-US" dirty="0"/>
              <a:t>In the </a:t>
            </a:r>
            <a:r>
              <a:rPr lang="en-US" dirty="0" err="1"/>
              <a:t>ByPropertyName</a:t>
            </a:r>
            <a:r>
              <a:rPr lang="en-US" dirty="0"/>
              <a:t> technique, the shell examines every property of the pipeline object to find identically spelled parameters and properties</a:t>
            </a:r>
          </a:p>
        </p:txBody>
      </p:sp>
    </p:spTree>
    <p:custDataLst>
      <p:tags r:id="rId1"/>
    </p:custDataLst>
    <p:extLst>
      <p:ext uri="{BB962C8B-B14F-4D97-AF65-F5344CB8AC3E}">
        <p14:creationId xmlns:p14="http://schemas.microsoft.com/office/powerpoint/2010/main" val="1642430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e08662b1-9e6c-4b18-87c0-9b5a74f738e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Comparing pipeline execution and parameter execution</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 function that accepts pipeline input runs in a different pattern than a function that accepts input by using only named or positional parameters:</a:t>
            </a:r>
          </a:p>
          <a:p>
            <a:r>
              <a:rPr lang="en-US" dirty="0"/>
              <a:t>The shell will run whatever code is contained in the function’s </a:t>
            </a:r>
            <a:r>
              <a:rPr lang="en-US" b="1" dirty="0"/>
              <a:t>BEGIN</a:t>
            </a:r>
            <a:r>
              <a:rPr lang="en-US" dirty="0"/>
              <a:t> script block</a:t>
            </a:r>
          </a:p>
          <a:p>
            <a:r>
              <a:rPr lang="en-US" dirty="0"/>
              <a:t>The shell will run the </a:t>
            </a:r>
            <a:r>
              <a:rPr lang="en-US" b="1" dirty="0"/>
              <a:t>PROCESS</a:t>
            </a:r>
            <a:r>
              <a:rPr lang="en-US" dirty="0"/>
              <a:t> script block once, and then for each object passed in the pipeline</a:t>
            </a:r>
          </a:p>
          <a:p>
            <a:r>
              <a:rPr lang="en-US" dirty="0"/>
              <a:t>The shell will run the code in the </a:t>
            </a:r>
            <a:r>
              <a:rPr lang="en-US" b="1" dirty="0"/>
              <a:t>END</a:t>
            </a:r>
            <a:r>
              <a:rPr lang="en-US" dirty="0"/>
              <a:t> script block</a:t>
            </a:r>
          </a:p>
          <a:p>
            <a:endParaRPr lang="en-US" dirty="0"/>
          </a:p>
        </p:txBody>
      </p:sp>
    </p:spTree>
    <p:custDataLst>
      <p:tags r:id="rId1"/>
    </p:custDataLst>
    <p:extLst>
      <p:ext uri="{BB962C8B-B14F-4D97-AF65-F5344CB8AC3E}">
        <p14:creationId xmlns:p14="http://schemas.microsoft.com/office/powerpoint/2010/main" val="38825379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554af9ad-5a63-4614-935b-4c5786b390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Changing a function to accept and use pipeline input</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modify a function so that it accepts pipeline input</a:t>
            </a:r>
          </a:p>
        </p:txBody>
      </p:sp>
    </p:spTree>
    <p:custDataLst>
      <p:tags r:id="rId1"/>
    </p:custDataLst>
    <p:extLst>
      <p:ext uri="{BB962C8B-B14F-4D97-AF65-F5344CB8AC3E}">
        <p14:creationId xmlns:p14="http://schemas.microsoft.com/office/powerpoint/2010/main" val="345087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1: Converting a command into an advanced function</a:t>
            </a:r>
            <a:endParaRPr lang="en-GB"/>
          </a:p>
        </p:txBody>
      </p:sp>
      <p:sp>
        <p:nvSpPr>
          <p:cNvPr id="3" name="Text Placeholder 2"/>
          <p:cNvSpPr>
            <a:spLocks noGrp="1"/>
          </p:cNvSpPr>
          <p:nvPr>
            <p:ph type="body" idx="1"/>
          </p:nvPr>
        </p:nvSpPr>
        <p:spPr/>
        <p:txBody>
          <a:bodyPr/>
          <a:lstStyle/>
          <a:p>
            <a:r>
              <a:rPr lang="en-IN"/>
              <a:t>Identifying command values that can be parameterized
Creating an advanced function
Demonstration: Creating an advanced function
Understanding scripts and functions
Demonstration: Testing advanced functions
Understanding kinds of functions</a:t>
            </a:r>
            <a:endParaRPr lang="en-GB"/>
          </a:p>
        </p:txBody>
      </p:sp>
    </p:spTree>
    <p:custDataLst>
      <p:tags r:id="rId1"/>
    </p:custDataLst>
    <p:extLst>
      <p:ext uri="{BB962C8B-B14F-4D97-AF65-F5344CB8AC3E}">
        <p14:creationId xmlns:p14="http://schemas.microsoft.com/office/powerpoint/2010/main" val="36264250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custDataLst>
      <p:tags r:id="rId1"/>
    </p:custDataLst>
    <p:extLst>
      <p:ext uri="{BB962C8B-B14F-4D97-AF65-F5344CB8AC3E}">
        <p14:creationId xmlns:p14="http://schemas.microsoft.com/office/powerpoint/2010/main" val="3569345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7a4aca8f-ed37-44dd-8f87-aa231975e2b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52177" cy="740664"/>
          </a:xfrm>
        </p:spPr>
        <p:txBody>
          <a:bodyPr/>
          <a:lstStyle/>
          <a:p>
            <a:r>
              <a:rPr lang="en-IN"/>
              <a:t>Lab E: Writing functions that accept pipeline input</a:t>
            </a:r>
            <a:endParaRPr lang="en-GB"/>
          </a:p>
        </p:txBody>
      </p:sp>
      <p:sp>
        <p:nvSpPr>
          <p:cNvPr id="3" name="Text Placeholder 2"/>
          <p:cNvSpPr>
            <a:spLocks noGrp="1"/>
          </p:cNvSpPr>
          <p:nvPr>
            <p:ph type="body" idx="1"/>
          </p:nvPr>
        </p:nvSpPr>
        <p:spPr/>
        <p:txBody>
          <a:bodyPr/>
          <a:lstStyle/>
          <a:p>
            <a:r>
              <a:rPr lang="en-IN"/>
              <a:t>Exercise 1: Writing functions that accept pipeline input</a:t>
            </a:r>
            <a:endParaRPr lang="en-GB"/>
          </a:p>
        </p:txBody>
      </p:sp>
      <p:sp>
        <p:nvSpPr>
          <p:cNvPr id="4" name="TextBox 3"/>
          <p:cNvSpPr txBox="1"/>
          <p:nvPr/>
        </p:nvSpPr>
        <p:spPr>
          <a:xfrm>
            <a:off x="458788" y="2528880"/>
            <a:ext cx="3146311" cy="523220"/>
          </a:xfrm>
          <a:prstGeom prst="rect">
            <a:avLst/>
          </a:prstGeom>
          <a:noFill/>
        </p:spPr>
        <p:txBody>
          <a:bodyPr vert="horz" wrap="none" rtlCol="0">
            <a:spAutoFit/>
          </a:bodyPr>
          <a:lstStyle/>
          <a:p>
            <a:r>
              <a:rPr lang="en-GB" sz="2800">
                <a:latin typeface="Segoe UI"/>
              </a:rPr>
              <a:t>Logon Information</a:t>
            </a:r>
          </a:p>
        </p:txBody>
      </p:sp>
      <p:sp>
        <p:nvSpPr>
          <p:cNvPr id="5" name="TextBox 4"/>
          <p:cNvSpPr txBox="1"/>
          <p:nvPr/>
        </p:nvSpPr>
        <p:spPr>
          <a:xfrm>
            <a:off x="458788" y="3072483"/>
            <a:ext cx="7028014" cy="2246769"/>
          </a:xfrm>
          <a:prstGeom prst="rect">
            <a:avLst/>
          </a:prstGeom>
          <a:noFill/>
        </p:spPr>
        <p:txBody>
          <a:bodyPr vert="horz" wrap="none" rtlCol="0">
            <a:spAutoFit/>
          </a:bodyPr>
          <a:lstStyle/>
          <a:p>
            <a:r>
              <a:rPr lang="en-IN" sz="2800" b="0" i="0" u="none" strike="noStrike" baseline="0" dirty="0">
                <a:latin typeface="Segoe UI"/>
              </a:rPr>
              <a:t>Virtual machines:</a:t>
            </a:r>
            <a:r>
              <a:rPr lang="en-IN" sz="2800" b="1" dirty="0">
                <a:latin typeface="Segoe UI"/>
              </a:rPr>
              <a:t>	</a:t>
            </a:r>
            <a:r>
              <a:rPr lang="en-IN" sz="2800" b="1" i="0" u="none" strike="noStrike" baseline="0" dirty="0">
                <a:latin typeface="Segoe UI"/>
              </a:rPr>
              <a:t>10962C-LON-DC1</a:t>
            </a:r>
            <a:r>
              <a:rPr lang="en-IN" sz="2800" b="0" i="0" u="none" strike="noStrike" baseline="0" dirty="0">
                <a:latin typeface="Segoe UI"/>
              </a:rPr>
              <a:t> </a:t>
            </a:r>
          </a:p>
          <a:p>
            <a:r>
              <a:rPr lang="en-IN" sz="2800" b="1" i="0" u="none" strike="noStrike" baseline="0" dirty="0">
                <a:latin typeface="Segoe UI"/>
              </a:rPr>
              <a:t>			10962C-LON-CL1</a:t>
            </a:r>
            <a:endParaRPr lang="en-IN" sz="2800" b="0" i="0" u="none" strike="noStrike" baseline="0" dirty="0">
              <a:latin typeface="Segoe UI"/>
            </a:endParaRPr>
          </a:p>
          <a:p>
            <a:r>
              <a:rPr lang="en-IN" sz="2800" b="1" i="0" u="none" strike="noStrike" baseline="0" dirty="0">
                <a:latin typeface="Segoe UI"/>
              </a:rPr>
              <a:t>			10962C-LON-SVR1</a:t>
            </a:r>
          </a:p>
          <a:p>
            <a:r>
              <a:rPr lang="en-GB" sz="2800" b="0" i="0" u="none" strike="noStrike" baseline="0" dirty="0">
                <a:latin typeface="Segoe UI"/>
              </a:rPr>
              <a:t>User name:</a:t>
            </a:r>
            <a:r>
              <a:rPr lang="en-GB" sz="2800" b="1" i="0" u="none" strike="noStrike" baseline="0" dirty="0">
                <a:latin typeface="Segoe UI"/>
              </a:rPr>
              <a:t> 	ADATUM\Administrator</a:t>
            </a:r>
          </a:p>
          <a:p>
            <a:r>
              <a:rPr lang="en-GB" sz="2800" b="0" i="0" u="none" strike="noStrike" baseline="0" dirty="0">
                <a:latin typeface="Segoe UI"/>
              </a:rPr>
              <a:t>Password:</a:t>
            </a:r>
            <a:r>
              <a:rPr lang="en-GB" sz="2800" b="1" i="0" u="none" strike="noStrike" baseline="0" dirty="0">
                <a:latin typeface="Segoe UI"/>
              </a:rPr>
              <a:t> 		Pa55w.rd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a:latin typeface="Segoe UI"/>
              </a:rPr>
              <a:t>Estimated Time: 10 minutes</a:t>
            </a:r>
          </a:p>
        </p:txBody>
      </p:sp>
    </p:spTree>
    <p:custDataLst>
      <p:tags r:id="rId1"/>
    </p:custDataLst>
    <p:extLst>
      <p:ext uri="{BB962C8B-B14F-4D97-AF65-F5344CB8AC3E}">
        <p14:creationId xmlns:p14="http://schemas.microsoft.com/office/powerpoint/2010/main" val="16117113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Lab Scenario22898499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GB" sz="2800">
                <a:effectLst/>
                <a:latin typeface="Segoe UI"/>
                <a:ea typeface="Calibri"/>
                <a:cs typeface="Times New Roman"/>
              </a:rPr>
              <a:t>In this lab, you will change an existing function so that it accepts and uses pipeline input.</a:t>
            </a:r>
          </a:p>
        </p:txBody>
      </p:sp>
    </p:spTree>
    <p:custDataLst>
      <p:tags r:id="rId1"/>
    </p:custDataLst>
    <p:extLst>
      <p:ext uri="{BB962C8B-B14F-4D97-AF65-F5344CB8AC3E}">
        <p14:creationId xmlns:p14="http://schemas.microsoft.com/office/powerpoint/2010/main" val="36129433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bc1cdec7-929d-4198-ab15-28ceb27a1e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Review</a:t>
            </a:r>
          </a:p>
        </p:txBody>
      </p:sp>
      <p:sp>
        <p:nvSpPr>
          <p:cNvPr id="3" name="Text Placeholder 2"/>
          <p:cNvSpPr>
            <a:spLocks noGrp="1"/>
          </p:cNvSpPr>
          <p:nvPr>
            <p:ph type="body" idx="1"/>
          </p:nvPr>
        </p:nvSpPr>
        <p:spPr/>
        <p:txBody>
          <a:bodyPr/>
          <a:lstStyle/>
          <a:p>
            <a:r>
              <a:rPr lang="en-IN"/>
              <a:t>What parameters should accept pipeline input?</a:t>
            </a:r>
            <a:endParaRPr lang="en-GB"/>
          </a:p>
        </p:txBody>
      </p:sp>
    </p:spTree>
    <p:custDataLst>
      <p:tags r:id="rId1"/>
    </p:custDataLst>
    <p:extLst>
      <p:ext uri="{BB962C8B-B14F-4D97-AF65-F5344CB8AC3E}">
        <p14:creationId xmlns:p14="http://schemas.microsoft.com/office/powerpoint/2010/main" val="23125856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0b755a75-5884-4f54-9a31-279e2f8157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5: Producing complex function output</a:t>
            </a:r>
            <a:endParaRPr lang="en-GB"/>
          </a:p>
        </p:txBody>
      </p:sp>
      <p:sp>
        <p:nvSpPr>
          <p:cNvPr id="3" name="Text Placeholder 2"/>
          <p:cNvSpPr>
            <a:spLocks noGrp="1"/>
          </p:cNvSpPr>
          <p:nvPr>
            <p:ph type="body" idx="1"/>
          </p:nvPr>
        </p:nvSpPr>
        <p:spPr/>
        <p:txBody>
          <a:bodyPr/>
          <a:lstStyle/>
          <a:p>
            <a:r>
              <a:rPr lang="en-IN"/>
              <a:t>Understanding the advantages of object output
Creating the properties for a custom object
Creating and producing a custom object
Demonstration: Creating and producing custom objects</a:t>
            </a:r>
            <a:endParaRPr lang="en-GB"/>
          </a:p>
        </p:txBody>
      </p:sp>
    </p:spTree>
    <p:custDataLst>
      <p:tags r:id="rId1"/>
    </p:custDataLst>
    <p:extLst>
      <p:ext uri="{BB962C8B-B14F-4D97-AF65-F5344CB8AC3E}">
        <p14:creationId xmlns:p14="http://schemas.microsoft.com/office/powerpoint/2010/main" val="38791726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9dcb7ea7-75ec-45ae-93c4-6442b5b038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Understanding the advantages of object output</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Native Windows PowerShell commands produce objects as output</a:t>
            </a:r>
          </a:p>
          <a:p>
            <a:r>
              <a:rPr lang="en-US" dirty="0"/>
              <a:t>Objects offer more flexibility and reusability than plain text</a:t>
            </a:r>
          </a:p>
          <a:p>
            <a:r>
              <a:rPr lang="en-US" dirty="0"/>
              <a:t>When you design the output from your function, consider the following best practices:</a:t>
            </a:r>
          </a:p>
          <a:p>
            <a:pPr lvl="1"/>
            <a:r>
              <a:rPr lang="en-US" dirty="0"/>
              <a:t>Commands should produce one kind of object </a:t>
            </a:r>
          </a:p>
          <a:p>
            <a:pPr lvl="1"/>
            <a:r>
              <a:rPr lang="en-US" dirty="0"/>
              <a:t>Commands offer better reusability when </a:t>
            </a:r>
            <a:r>
              <a:rPr lang="en-US"/>
              <a:t>they produce raw data </a:t>
            </a:r>
            <a:br>
              <a:rPr lang="en-US" dirty="0"/>
            </a:br>
            <a:r>
              <a:rPr lang="en-US" dirty="0"/>
              <a:t>	</a:t>
            </a:r>
          </a:p>
          <a:p>
            <a:endParaRPr lang="en-US" dirty="0"/>
          </a:p>
        </p:txBody>
      </p:sp>
    </p:spTree>
    <p:custDataLst>
      <p:tags r:id="rId1"/>
    </p:custDataLst>
    <p:extLst>
      <p:ext uri="{BB962C8B-B14F-4D97-AF65-F5344CB8AC3E}">
        <p14:creationId xmlns:p14="http://schemas.microsoft.com/office/powerpoint/2010/main" val="22757072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839f8d15-4c17-4e24-8cda-df04d64c5b6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Creating the properties for a custom object</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When you combine information from several sources into a single object, retrieve all the information first, and then save it into variables</a:t>
            </a:r>
          </a:p>
          <a:p>
            <a:r>
              <a:rPr lang="en-US" dirty="0"/>
              <a:t>One way to combine the information from these objects is to produce a hash table</a:t>
            </a:r>
          </a:p>
          <a:p>
            <a:r>
              <a:rPr lang="en-US" dirty="0"/>
              <a:t>The values for each key are the data items for those properties</a:t>
            </a:r>
          </a:p>
          <a:p>
            <a:endParaRPr lang="en-US" dirty="0"/>
          </a:p>
          <a:p>
            <a:endParaRPr lang="en-US" dirty="0"/>
          </a:p>
        </p:txBody>
      </p:sp>
    </p:spTree>
    <p:custDataLst>
      <p:tags r:id="rId1"/>
    </p:custDataLst>
    <p:extLst>
      <p:ext uri="{BB962C8B-B14F-4D97-AF65-F5344CB8AC3E}">
        <p14:creationId xmlns:p14="http://schemas.microsoft.com/office/powerpoint/2010/main" val="29073514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80aa1cc2-ab02-413d-8f92-32d149b0739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Creating and producing a custom object</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After </a:t>
            </a:r>
            <a:r>
              <a:rPr lang="en-US"/>
              <a:t>you assemble </a:t>
            </a:r>
            <a:r>
              <a:rPr lang="en-US" dirty="0"/>
              <a:t>your desired output properties into a hash table, you can create a custom object and attach </a:t>
            </a:r>
            <a:r>
              <a:rPr lang="en-US"/>
              <a:t>the properties:</a:t>
            </a:r>
            <a:endParaRPr lang="en-US" dirty="0"/>
          </a:p>
          <a:p>
            <a:pPr marL="684212" lvl="2" indent="0">
              <a:buNone/>
            </a:pPr>
            <a:r>
              <a:rPr lang="en-US" dirty="0"/>
              <a:t>$</a:t>
            </a:r>
            <a:r>
              <a:rPr lang="en-US" dirty="0" err="1"/>
              <a:t>obj</a:t>
            </a:r>
            <a:r>
              <a:rPr lang="en-US" dirty="0"/>
              <a:t> = New-Object –</a:t>
            </a:r>
            <a:r>
              <a:rPr lang="en-US" dirty="0" err="1"/>
              <a:t>TypeName</a:t>
            </a:r>
            <a:r>
              <a:rPr lang="en-US" dirty="0"/>
              <a:t> </a:t>
            </a:r>
            <a:r>
              <a:rPr lang="en-US" dirty="0" err="1"/>
              <a:t>PSObject</a:t>
            </a:r>
            <a:r>
              <a:rPr lang="en-US" dirty="0"/>
              <a:t> –Property $properties</a:t>
            </a:r>
          </a:p>
          <a:p>
            <a:pPr marL="684212" lvl="2" indent="0">
              <a:buNone/>
            </a:pPr>
            <a:r>
              <a:rPr lang="en-US" dirty="0"/>
              <a:t>Write-Output $</a:t>
            </a:r>
            <a:r>
              <a:rPr lang="en-US" dirty="0" err="1"/>
              <a:t>obj</a:t>
            </a:r>
            <a:endParaRPr lang="en-US" dirty="0"/>
          </a:p>
          <a:p>
            <a:r>
              <a:rPr lang="en-US" dirty="0"/>
              <a:t>The </a:t>
            </a:r>
            <a:r>
              <a:rPr lang="en-US" b="1" dirty="0" err="1"/>
              <a:t>PSObject</a:t>
            </a:r>
            <a:r>
              <a:rPr lang="en-US" dirty="0"/>
              <a:t> object type is a special, generic kind of object that Windows PowerShell uses as the basis for custom objects</a:t>
            </a:r>
          </a:p>
        </p:txBody>
      </p:sp>
    </p:spTree>
    <p:custDataLst>
      <p:tags r:id="rId1"/>
    </p:custDataLst>
    <p:extLst>
      <p:ext uri="{BB962C8B-B14F-4D97-AF65-F5344CB8AC3E}">
        <p14:creationId xmlns:p14="http://schemas.microsoft.com/office/powerpoint/2010/main" val="39223166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3d800d26-e8bc-47b8-ad4a-4d44e2c17e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Creating and producing custom objects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create and produce a custom object</a:t>
            </a:r>
          </a:p>
        </p:txBody>
      </p:sp>
    </p:spTree>
    <p:custDataLst>
      <p:tags r:id="rId1"/>
    </p:custDataLst>
    <p:extLst>
      <p:ext uri="{BB962C8B-B14F-4D97-AF65-F5344CB8AC3E}">
        <p14:creationId xmlns:p14="http://schemas.microsoft.com/office/powerpoint/2010/main" val="24514118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custDataLst>
      <p:tags r:id="rId1"/>
    </p:custDataLst>
    <p:extLst>
      <p:ext uri="{BB962C8B-B14F-4D97-AF65-F5344CB8AC3E}">
        <p14:creationId xmlns:p14="http://schemas.microsoft.com/office/powerpoint/2010/main" val="4047697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42189" cy="740664"/>
          </a:xfrm>
        </p:spPr>
        <p:txBody>
          <a:bodyPr/>
          <a:lstStyle/>
          <a:p>
            <a:r>
              <a:rPr lang="en-IN" dirty="0"/>
              <a:t>Identifying command values that can be parameterized</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identify command values that can be parameterized:</a:t>
            </a:r>
          </a:p>
          <a:p>
            <a:pPr lvl="1"/>
            <a:r>
              <a:rPr lang="en-US" dirty="0"/>
              <a:t>Start by testing commands in the Windows PowerShell console</a:t>
            </a:r>
          </a:p>
          <a:p>
            <a:pPr lvl="1"/>
            <a:r>
              <a:rPr lang="en-US" dirty="0"/>
              <a:t>Test each command one at a time and fix errors or problems</a:t>
            </a:r>
          </a:p>
          <a:p>
            <a:pPr lvl="1"/>
            <a:r>
              <a:rPr lang="en-US" dirty="0"/>
              <a:t>Copy and paste your command into a script</a:t>
            </a:r>
          </a:p>
          <a:p>
            <a:r>
              <a:rPr lang="en-US" dirty="0"/>
              <a:t>When you move the command into a script, create a parameter block inside the script</a:t>
            </a:r>
          </a:p>
          <a:p>
            <a:r>
              <a:rPr lang="en-US" dirty="0"/>
              <a:t>Identify the values in a command that should be parameterized</a:t>
            </a:r>
          </a:p>
          <a:p>
            <a:endParaRPr lang="en-US" dirty="0"/>
          </a:p>
        </p:txBody>
      </p:sp>
    </p:spTree>
    <p:custDataLst>
      <p:tags r:id="rId1"/>
    </p:custDataLst>
    <p:extLst>
      <p:ext uri="{BB962C8B-B14F-4D97-AF65-F5344CB8AC3E}">
        <p14:creationId xmlns:p14="http://schemas.microsoft.com/office/powerpoint/2010/main" val="1100839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7a681b5c-6328-4eee-96b2-effafb858b8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F: Producing complex function output</a:t>
            </a:r>
            <a:endParaRPr lang="en-GB"/>
          </a:p>
        </p:txBody>
      </p:sp>
      <p:sp>
        <p:nvSpPr>
          <p:cNvPr id="3" name="Text Placeholder 2"/>
          <p:cNvSpPr>
            <a:spLocks noGrp="1"/>
          </p:cNvSpPr>
          <p:nvPr>
            <p:ph type="body" idx="1"/>
          </p:nvPr>
        </p:nvSpPr>
        <p:spPr/>
        <p:txBody>
          <a:bodyPr/>
          <a:lstStyle/>
          <a:p>
            <a:r>
              <a:rPr lang="en-IN"/>
              <a:t>Exercise 1: Producing complex function output</a:t>
            </a:r>
            <a:endParaRPr lang="en-GB"/>
          </a:p>
        </p:txBody>
      </p:sp>
      <p:sp>
        <p:nvSpPr>
          <p:cNvPr id="6" name="TextBox 5"/>
          <p:cNvSpPr txBox="1"/>
          <p:nvPr/>
        </p:nvSpPr>
        <p:spPr>
          <a:xfrm>
            <a:off x="458788" y="2348856"/>
            <a:ext cx="3146311" cy="523220"/>
          </a:xfrm>
          <a:prstGeom prst="rect">
            <a:avLst/>
          </a:prstGeom>
          <a:noFill/>
        </p:spPr>
        <p:txBody>
          <a:bodyPr vert="horz" wrap="none" rtlCol="0">
            <a:spAutoFit/>
          </a:bodyPr>
          <a:lstStyle/>
          <a:p>
            <a:r>
              <a:rPr lang="en-GB" sz="2800">
                <a:latin typeface="Segoe UI"/>
              </a:rPr>
              <a:t>Logon Information</a:t>
            </a:r>
          </a:p>
        </p:txBody>
      </p:sp>
      <p:sp>
        <p:nvSpPr>
          <p:cNvPr id="7" name="TextBox 6"/>
          <p:cNvSpPr txBox="1"/>
          <p:nvPr/>
        </p:nvSpPr>
        <p:spPr>
          <a:xfrm>
            <a:off x="458788" y="2892459"/>
            <a:ext cx="7028014" cy="2246769"/>
          </a:xfrm>
          <a:prstGeom prst="rect">
            <a:avLst/>
          </a:prstGeom>
          <a:noFill/>
        </p:spPr>
        <p:txBody>
          <a:bodyPr vert="horz" wrap="none" rtlCol="0">
            <a:spAutoFit/>
          </a:bodyPr>
          <a:lstStyle/>
          <a:p>
            <a:r>
              <a:rPr lang="en-IN" sz="2800" b="0" i="0" u="none" strike="noStrike" baseline="0" dirty="0">
                <a:latin typeface="Segoe UI"/>
              </a:rPr>
              <a:t>Virtual machines:</a:t>
            </a:r>
            <a:r>
              <a:rPr lang="en-IN" sz="2800" b="1" dirty="0">
                <a:latin typeface="Segoe UI"/>
              </a:rPr>
              <a:t>	</a:t>
            </a:r>
            <a:r>
              <a:rPr lang="en-IN" sz="2800" b="1" i="0" u="none" strike="noStrike" baseline="0" dirty="0">
                <a:latin typeface="Segoe UI"/>
              </a:rPr>
              <a:t>10962C-LON-DC1</a:t>
            </a:r>
            <a:r>
              <a:rPr lang="en-IN" sz="2800" b="0" i="0" u="none" strike="noStrike" baseline="0" dirty="0">
                <a:latin typeface="Segoe UI"/>
              </a:rPr>
              <a:t> </a:t>
            </a:r>
          </a:p>
          <a:p>
            <a:r>
              <a:rPr lang="en-IN" sz="2800" b="1" i="0" u="none" strike="noStrike" baseline="0" dirty="0">
                <a:latin typeface="Segoe UI"/>
              </a:rPr>
              <a:t>			10962C-LON-CL1</a:t>
            </a:r>
            <a:endParaRPr lang="en-IN" sz="2800" b="0" i="0" u="none" strike="noStrike" baseline="0" dirty="0">
              <a:latin typeface="Segoe UI"/>
            </a:endParaRPr>
          </a:p>
          <a:p>
            <a:r>
              <a:rPr lang="en-IN" sz="2800" b="1" i="0" u="none" strike="noStrike" baseline="0" dirty="0">
                <a:latin typeface="Segoe UI"/>
              </a:rPr>
              <a:t>			10962C-LON-SVR1</a:t>
            </a:r>
          </a:p>
          <a:p>
            <a:r>
              <a:rPr lang="en-GB" sz="2800" b="0" i="0" u="none" strike="noStrike" baseline="0" dirty="0">
                <a:latin typeface="Segoe UI"/>
              </a:rPr>
              <a:t>User name:</a:t>
            </a:r>
            <a:r>
              <a:rPr lang="en-GB" sz="2800" b="1" i="0" u="none" strike="noStrike" baseline="0" dirty="0">
                <a:latin typeface="Segoe UI"/>
              </a:rPr>
              <a:t> 	ADATUM\Administrator</a:t>
            </a:r>
          </a:p>
          <a:p>
            <a:r>
              <a:rPr lang="en-GB" sz="2800" b="0" i="0" u="none" strike="noStrike" baseline="0" dirty="0">
                <a:latin typeface="Segoe UI"/>
              </a:rPr>
              <a:t>Password:</a:t>
            </a:r>
            <a:r>
              <a:rPr lang="en-GB" sz="2800" b="1" i="0" u="none" strike="noStrike" baseline="0" dirty="0">
                <a:latin typeface="Segoe UI"/>
              </a:rPr>
              <a:t> 		Pa55w.rd</a:t>
            </a:r>
          </a:p>
        </p:txBody>
      </p:sp>
      <p:sp>
        <p:nvSpPr>
          <p:cNvPr id="8" name="TextBox 7"/>
          <p:cNvSpPr txBox="1"/>
          <p:nvPr/>
        </p:nvSpPr>
        <p:spPr>
          <a:xfrm>
            <a:off x="458788" y="6163356"/>
            <a:ext cx="4529573" cy="523220"/>
          </a:xfrm>
          <a:prstGeom prst="rect">
            <a:avLst/>
          </a:prstGeom>
          <a:noFill/>
        </p:spPr>
        <p:txBody>
          <a:bodyPr vert="horz" wrap="none" rtlCol="0">
            <a:spAutoFit/>
          </a:bodyPr>
          <a:lstStyle/>
          <a:p>
            <a:r>
              <a:rPr lang="en-GB" sz="2800">
                <a:latin typeface="Segoe UI"/>
              </a:rPr>
              <a:t>Estimated Time: 20 minutes</a:t>
            </a:r>
          </a:p>
        </p:txBody>
      </p:sp>
    </p:spTree>
    <p:custDataLst>
      <p:tags r:id="rId1"/>
    </p:custDataLst>
    <p:extLst>
      <p:ext uri="{BB962C8B-B14F-4D97-AF65-F5344CB8AC3E}">
        <p14:creationId xmlns:p14="http://schemas.microsoft.com/office/powerpoint/2010/main" val="5036809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Scenario</a:t>
            </a:r>
          </a:p>
        </p:txBody>
      </p:sp>
      <p:sp>
        <p:nvSpPr>
          <p:cNvPr id="4" name="TextBox 3"/>
          <p:cNvSpPr txBox="1"/>
          <p:nvPr/>
        </p:nvSpPr>
        <p:spPr>
          <a:xfrm>
            <a:off x="458788" y="1021214"/>
            <a:ext cx="8119156" cy="1384995"/>
          </a:xfrm>
          <a:prstGeom prst="rect">
            <a:avLst/>
          </a:prstGeom>
          <a:noFill/>
        </p:spPr>
        <p:txBody>
          <a:bodyPr vert="horz" wrap="square" rtlCol="0">
            <a:spAutoFit/>
          </a:bodyPr>
          <a:lstStyle/>
          <a:p>
            <a:pPr>
              <a:spcBef>
                <a:spcPts val="600"/>
              </a:spcBef>
              <a:spcAft>
                <a:spcPts val="1000"/>
              </a:spcAft>
            </a:pPr>
            <a:r>
              <a:rPr lang="en-IN" sz="2800">
                <a:latin typeface="Segoe UI"/>
                <a:ea typeface="Calibri"/>
                <a:cs typeface="Times New Roman"/>
              </a:rPr>
              <a:t>In this lab, you will change an existing function so that it combines data from two sources and produces a custom output object.</a:t>
            </a:r>
            <a:endParaRPr lang="en-GB" sz="2800">
              <a:effectLst/>
              <a:latin typeface="Segoe UI"/>
              <a:ea typeface="Calibri"/>
              <a:cs typeface="Times New Roman"/>
            </a:endParaRPr>
          </a:p>
        </p:txBody>
      </p:sp>
    </p:spTree>
    <p:custDataLst>
      <p:tags r:id="rId1"/>
    </p:custDataLst>
    <p:extLst>
      <p:ext uri="{BB962C8B-B14F-4D97-AF65-F5344CB8AC3E}">
        <p14:creationId xmlns:p14="http://schemas.microsoft.com/office/powerpoint/2010/main" val="32455803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b494b754-d9cb-4a61-9379-ca672aa8443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Review</a:t>
            </a:r>
          </a:p>
        </p:txBody>
      </p:sp>
      <p:sp>
        <p:nvSpPr>
          <p:cNvPr id="3" name="Text Placeholder 2"/>
          <p:cNvSpPr>
            <a:spLocks noGrp="1"/>
          </p:cNvSpPr>
          <p:nvPr>
            <p:ph type="body" idx="1"/>
          </p:nvPr>
        </p:nvSpPr>
        <p:spPr/>
        <p:txBody>
          <a:bodyPr/>
          <a:lstStyle/>
          <a:p>
            <a:r>
              <a:rPr lang="en-IN"/>
              <a:t>What would you do if you wanted the output of a function to be formatted differently or to use specific units of measure?</a:t>
            </a:r>
            <a:endParaRPr lang="en-GB"/>
          </a:p>
        </p:txBody>
      </p:sp>
    </p:spTree>
    <p:custDataLst>
      <p:tags r:id="rId1"/>
    </p:custDataLst>
    <p:extLst>
      <p:ext uri="{BB962C8B-B14F-4D97-AF65-F5344CB8AC3E}">
        <p14:creationId xmlns:p14="http://schemas.microsoft.com/office/powerpoint/2010/main" val="22405069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ad0b6d2a-cc80-4309-b959-9dec49ef46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6: Documenting functions by using comment-based Help</a:t>
            </a:r>
            <a:endParaRPr lang="en-GB"/>
          </a:p>
        </p:txBody>
      </p:sp>
      <p:sp>
        <p:nvSpPr>
          <p:cNvPr id="3" name="Text Placeholder 2"/>
          <p:cNvSpPr>
            <a:spLocks noGrp="1"/>
          </p:cNvSpPr>
          <p:nvPr>
            <p:ph type="body" idx="1"/>
          </p:nvPr>
        </p:nvSpPr>
        <p:spPr/>
        <p:txBody>
          <a:bodyPr/>
          <a:lstStyle/>
          <a:p>
            <a:r>
              <a:rPr lang="en-IN"/>
              <a:t>Understanding comment-based help
Adding comment-based Help to a function
Demonstration: Adding comment-based Help to a function</a:t>
            </a:r>
            <a:endParaRPr lang="en-GB"/>
          </a:p>
        </p:txBody>
      </p:sp>
    </p:spTree>
    <p:custDataLst>
      <p:tags r:id="rId1"/>
    </p:custDataLst>
    <p:extLst>
      <p:ext uri="{BB962C8B-B14F-4D97-AF65-F5344CB8AC3E}">
        <p14:creationId xmlns:p14="http://schemas.microsoft.com/office/powerpoint/2010/main" val="34077469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9c306188-d3fa-4ff1-9be9-031ae36052b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Understanding comment-based help</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Comments explain the logic of a script and document assumptions and other information</a:t>
            </a:r>
          </a:p>
          <a:p>
            <a:r>
              <a:rPr lang="en-US" dirty="0"/>
              <a:t>Windows PowerShell can read specially formatted comment blocks and display them as command Help</a:t>
            </a:r>
          </a:p>
          <a:p>
            <a:r>
              <a:rPr lang="en-US" dirty="0"/>
              <a:t>The command Help that the shell displays is identical to the Help files that Microsoft uses for native cmdlets</a:t>
            </a:r>
          </a:p>
          <a:p>
            <a:r>
              <a:rPr lang="en-US" dirty="0"/>
              <a:t>Comment-based Help can provide Help only in a single language</a:t>
            </a:r>
          </a:p>
        </p:txBody>
      </p:sp>
    </p:spTree>
    <p:custDataLst>
      <p:tags r:id="rId1"/>
    </p:custDataLst>
    <p:extLst>
      <p:ext uri="{BB962C8B-B14F-4D97-AF65-F5344CB8AC3E}">
        <p14:creationId xmlns:p14="http://schemas.microsoft.com/office/powerpoint/2010/main" val="29438202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055566e6-f921-4ee9-b1f3-8cb0265e49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Adding comment-based Help to a function</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Windows PowerShell defines three locations where comment-based Help can be located:</a:t>
            </a:r>
          </a:p>
          <a:p>
            <a:pPr lvl="1"/>
            <a:r>
              <a:rPr lang="en-US" dirty="0"/>
              <a:t>Immediately before the function declaration</a:t>
            </a:r>
          </a:p>
          <a:p>
            <a:pPr lvl="1"/>
            <a:r>
              <a:rPr lang="en-US" dirty="0"/>
              <a:t>At the end of the function, immediately before the function’s closing brace</a:t>
            </a:r>
          </a:p>
          <a:p>
            <a:pPr lvl="1"/>
            <a:r>
              <a:rPr lang="en-US" dirty="0"/>
              <a:t>At the beginning of the function, immediately after the function’s opening brace and before the [</a:t>
            </a:r>
            <a:r>
              <a:rPr lang="en-US" dirty="0" err="1"/>
              <a:t>CmdletBinding</a:t>
            </a:r>
            <a:r>
              <a:rPr lang="en-US" dirty="0"/>
              <a:t>()] attribute</a:t>
            </a:r>
          </a:p>
          <a:p>
            <a:r>
              <a:rPr lang="en-US" dirty="0"/>
              <a:t>Each section of the comment-based Help starts with a keyword that is preceded by a period</a:t>
            </a:r>
          </a:p>
        </p:txBody>
      </p:sp>
    </p:spTree>
    <p:custDataLst>
      <p:tags r:id="rId1"/>
    </p:custDataLst>
    <p:extLst>
      <p:ext uri="{BB962C8B-B14F-4D97-AF65-F5344CB8AC3E}">
        <p14:creationId xmlns:p14="http://schemas.microsoft.com/office/powerpoint/2010/main" val="18156435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971fce39-7e8a-44f2-b44f-6e795bdc5c6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Adding comment-based Help to a function</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add comment-based Help to a function</a:t>
            </a:r>
          </a:p>
        </p:txBody>
      </p:sp>
    </p:spTree>
    <p:custDataLst>
      <p:tags r:id="rId1"/>
    </p:custDataLst>
    <p:extLst>
      <p:ext uri="{BB962C8B-B14F-4D97-AF65-F5344CB8AC3E}">
        <p14:creationId xmlns:p14="http://schemas.microsoft.com/office/powerpoint/2010/main" val="7825260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4828401b-8c5e-4c5d-b7ee-10d8814df79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G: Documenting functions by using comment-based Help</a:t>
            </a:r>
            <a:endParaRPr lang="en-GB"/>
          </a:p>
        </p:txBody>
      </p:sp>
      <p:sp>
        <p:nvSpPr>
          <p:cNvPr id="3" name="Text Placeholder 2"/>
          <p:cNvSpPr>
            <a:spLocks noGrp="1"/>
          </p:cNvSpPr>
          <p:nvPr>
            <p:ph type="body" idx="1"/>
          </p:nvPr>
        </p:nvSpPr>
        <p:spPr/>
        <p:txBody>
          <a:bodyPr/>
          <a:lstStyle/>
          <a:p>
            <a:r>
              <a:rPr lang="en-IN"/>
              <a:t>Exercise 1: Documenting functions by using comment-based help</a:t>
            </a:r>
            <a:endParaRPr lang="en-GB"/>
          </a:p>
        </p:txBody>
      </p:sp>
      <p:sp>
        <p:nvSpPr>
          <p:cNvPr id="4" name="TextBox 3"/>
          <p:cNvSpPr txBox="1"/>
          <p:nvPr/>
        </p:nvSpPr>
        <p:spPr>
          <a:xfrm>
            <a:off x="458788" y="2708904"/>
            <a:ext cx="3146311" cy="523220"/>
          </a:xfrm>
          <a:prstGeom prst="rect">
            <a:avLst/>
          </a:prstGeom>
          <a:noFill/>
        </p:spPr>
        <p:txBody>
          <a:bodyPr vert="horz" wrap="none" rtlCol="0">
            <a:spAutoFit/>
          </a:bodyPr>
          <a:lstStyle/>
          <a:p>
            <a:r>
              <a:rPr lang="en-GB" sz="2800">
                <a:latin typeface="Segoe UI"/>
              </a:rPr>
              <a:t>Logon Information</a:t>
            </a:r>
          </a:p>
        </p:txBody>
      </p:sp>
      <p:sp>
        <p:nvSpPr>
          <p:cNvPr id="5" name="TextBox 4"/>
          <p:cNvSpPr txBox="1"/>
          <p:nvPr/>
        </p:nvSpPr>
        <p:spPr>
          <a:xfrm>
            <a:off x="458788" y="3252507"/>
            <a:ext cx="7028014" cy="2246769"/>
          </a:xfrm>
          <a:prstGeom prst="rect">
            <a:avLst/>
          </a:prstGeom>
          <a:noFill/>
        </p:spPr>
        <p:txBody>
          <a:bodyPr vert="horz" wrap="none" rtlCol="0">
            <a:spAutoFit/>
          </a:bodyPr>
          <a:lstStyle/>
          <a:p>
            <a:r>
              <a:rPr lang="en-IN" sz="2800" b="0" i="0" u="none" strike="noStrike" baseline="0" dirty="0">
                <a:latin typeface="Segoe UI"/>
              </a:rPr>
              <a:t>Virtual machines:</a:t>
            </a:r>
            <a:r>
              <a:rPr lang="en-IN" sz="2800" b="1" dirty="0">
                <a:latin typeface="Segoe UI"/>
              </a:rPr>
              <a:t>	</a:t>
            </a:r>
            <a:r>
              <a:rPr lang="en-IN" sz="2800" b="1" i="0" u="none" strike="noStrike" baseline="0" dirty="0">
                <a:latin typeface="Segoe UI"/>
              </a:rPr>
              <a:t>10962C-LON-DC1</a:t>
            </a:r>
            <a:r>
              <a:rPr lang="en-IN" sz="2800" b="0" i="0" u="none" strike="noStrike" baseline="0" dirty="0">
                <a:latin typeface="Segoe UI"/>
              </a:rPr>
              <a:t> </a:t>
            </a:r>
          </a:p>
          <a:p>
            <a:r>
              <a:rPr lang="en-IN" sz="2800" b="1" i="0" u="none" strike="noStrike" baseline="0" dirty="0">
                <a:latin typeface="Segoe UI"/>
              </a:rPr>
              <a:t>			10962C-LON-CL1</a:t>
            </a:r>
            <a:endParaRPr lang="en-IN" sz="2800" b="0" i="0" u="none" strike="noStrike" baseline="0" dirty="0">
              <a:latin typeface="Segoe UI"/>
            </a:endParaRPr>
          </a:p>
          <a:p>
            <a:r>
              <a:rPr lang="en-IN" sz="2800" b="1" i="0" u="none" strike="noStrike" baseline="0" dirty="0">
                <a:latin typeface="Segoe UI"/>
              </a:rPr>
              <a:t>			10962C-LON-SVR1</a:t>
            </a:r>
          </a:p>
          <a:p>
            <a:r>
              <a:rPr lang="en-GB" sz="2800" b="0" i="0" u="none" strike="noStrike" baseline="0" dirty="0">
                <a:latin typeface="Segoe UI"/>
              </a:rPr>
              <a:t>User name:</a:t>
            </a:r>
            <a:r>
              <a:rPr lang="en-GB" sz="2800" b="1" i="0" u="none" strike="noStrike" baseline="0" dirty="0">
                <a:latin typeface="Segoe UI"/>
              </a:rPr>
              <a:t> 	ADATUM\Administrator</a:t>
            </a:r>
          </a:p>
          <a:p>
            <a:r>
              <a:rPr lang="en-GB" sz="2800" b="0" i="0" u="none" strike="noStrike" baseline="0" dirty="0">
                <a:latin typeface="Segoe UI"/>
              </a:rPr>
              <a:t>Password:</a:t>
            </a:r>
            <a:r>
              <a:rPr lang="en-GB" sz="2800" b="1" i="0" u="none" strike="noStrike" baseline="0" dirty="0">
                <a:latin typeface="Segoe UI"/>
              </a:rPr>
              <a:t> 		Pa55w.rd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a:latin typeface="Segoe UI"/>
              </a:rPr>
              <a:t>Estimated Time: 10 minutes</a:t>
            </a:r>
          </a:p>
        </p:txBody>
      </p:sp>
    </p:spTree>
    <p:custDataLst>
      <p:tags r:id="rId1"/>
    </p:custDataLst>
    <p:extLst>
      <p:ext uri="{BB962C8B-B14F-4D97-AF65-F5344CB8AC3E}">
        <p14:creationId xmlns:p14="http://schemas.microsoft.com/office/powerpoint/2010/main" val="24609970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Lab Scenario40758446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GB" sz="2800">
                <a:effectLst/>
                <a:latin typeface="Segoe UI"/>
                <a:ea typeface="Calibri"/>
                <a:cs typeface="Times New Roman"/>
              </a:rPr>
              <a:t>In this lab, you will change an existing function so that it includes comment-based Help.</a:t>
            </a:r>
          </a:p>
        </p:txBody>
      </p:sp>
    </p:spTree>
    <p:custDataLst>
      <p:tags r:id="rId1"/>
    </p:custDataLst>
    <p:extLst>
      <p:ext uri="{BB962C8B-B14F-4D97-AF65-F5344CB8AC3E}">
        <p14:creationId xmlns:p14="http://schemas.microsoft.com/office/powerpoint/2010/main" val="17727541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a991ed14-0195-41fd-a541-73917718c37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Review</a:t>
            </a:r>
          </a:p>
        </p:txBody>
      </p:sp>
      <p:sp>
        <p:nvSpPr>
          <p:cNvPr id="3" name="Text Placeholder 2"/>
          <p:cNvSpPr>
            <a:spLocks noGrp="1"/>
          </p:cNvSpPr>
          <p:nvPr>
            <p:ph type="body" idx="1"/>
          </p:nvPr>
        </p:nvSpPr>
        <p:spPr/>
        <p:txBody>
          <a:bodyPr/>
          <a:lstStyle/>
          <a:p>
            <a:r>
              <a:rPr lang="en-IN"/>
              <a:t>When displaying the full Help for your command, Windows PowerShell displays additional information about the –ComputerName parameter. For example, it listed the fact that the parameter is required instead of being optional. Where did that information come from?</a:t>
            </a:r>
            <a:endParaRPr lang="en-GB"/>
          </a:p>
        </p:txBody>
      </p:sp>
    </p:spTree>
    <p:custDataLst>
      <p:tags r:id="rId1"/>
    </p:custDataLst>
    <p:extLst>
      <p:ext uri="{BB962C8B-B14F-4D97-AF65-F5344CB8AC3E}">
        <p14:creationId xmlns:p14="http://schemas.microsoft.com/office/powerpoint/2010/main" val="3758240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Creating an advanced function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Windows PowerShell supports three kinds of functions:</a:t>
            </a:r>
          </a:p>
          <a:p>
            <a:pPr lvl="1"/>
            <a:r>
              <a:rPr lang="en-US" dirty="0"/>
              <a:t>Basic</a:t>
            </a:r>
          </a:p>
          <a:p>
            <a:pPr lvl="1"/>
            <a:r>
              <a:rPr lang="en-US" dirty="0"/>
              <a:t>Pipeline or filtering</a:t>
            </a:r>
          </a:p>
          <a:p>
            <a:pPr lvl="1"/>
            <a:r>
              <a:rPr lang="en-US" dirty="0"/>
              <a:t>Advanced</a:t>
            </a:r>
          </a:p>
          <a:p>
            <a:r>
              <a:rPr lang="en-US" dirty="0"/>
              <a:t>Advanced functions:</a:t>
            </a:r>
          </a:p>
          <a:p>
            <a:pPr lvl="1"/>
            <a:r>
              <a:rPr lang="en-US" dirty="0"/>
              <a:t>Provide the most features and functionality</a:t>
            </a:r>
          </a:p>
          <a:p>
            <a:pPr lvl="1"/>
            <a:r>
              <a:rPr lang="en-US" dirty="0"/>
              <a:t>Are the most consistent with the built-in Windows PowerShell cmdlets</a:t>
            </a:r>
          </a:p>
          <a:p>
            <a:r>
              <a:rPr lang="en-US" dirty="0"/>
              <a:t>In a production environment, you should plan to design tools as advanced functions</a:t>
            </a:r>
          </a:p>
        </p:txBody>
      </p:sp>
    </p:spTree>
    <p:custDataLst>
      <p:tags r:id="rId1"/>
    </p:custDataLst>
    <p:extLst>
      <p:ext uri="{BB962C8B-B14F-4D97-AF65-F5344CB8AC3E}">
        <p14:creationId xmlns:p14="http://schemas.microsoft.com/office/powerpoint/2010/main" val="26931449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cdd2c9bf-1777-4063-98b6-26e71b5d81b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7: Supporting –WhatIf and –Confirm</a:t>
            </a:r>
            <a:endParaRPr lang="en-GB"/>
          </a:p>
        </p:txBody>
      </p:sp>
      <p:sp>
        <p:nvSpPr>
          <p:cNvPr id="3" name="Text Placeholder 2"/>
          <p:cNvSpPr>
            <a:spLocks noGrp="1"/>
          </p:cNvSpPr>
          <p:nvPr>
            <p:ph type="body" idx="1"/>
          </p:nvPr>
        </p:nvSpPr>
        <p:spPr/>
        <p:txBody>
          <a:bodyPr/>
          <a:lstStyle/>
          <a:p>
            <a:r>
              <a:rPr lang="en-IN" dirty="0"/>
              <a:t>Understanding </a:t>
            </a:r>
            <a:r>
              <a:rPr lang="en-IN" dirty="0" err="1"/>
              <a:t>ConfirmImpact</a:t>
            </a:r>
            <a:r>
              <a:rPr lang="en-IN" dirty="0"/>
              <a:t> and confirmation parameters
Declaring support for –</a:t>
            </a:r>
            <a:r>
              <a:rPr lang="en-IN" dirty="0" err="1"/>
              <a:t>WhatIf</a:t>
            </a:r>
            <a:r>
              <a:rPr lang="en-IN" dirty="0"/>
              <a:t> and –Confirm
Demonstration: Declaring support for –</a:t>
            </a:r>
            <a:r>
              <a:rPr lang="en-IN" dirty="0" err="1"/>
              <a:t>WhatIf</a:t>
            </a:r>
            <a:r>
              <a:rPr lang="en-IN" dirty="0"/>
              <a:t> and –Confirm
Adding support for –</a:t>
            </a:r>
            <a:r>
              <a:rPr lang="en-IN" dirty="0" err="1"/>
              <a:t>WhatIf</a:t>
            </a:r>
            <a:r>
              <a:rPr lang="en-IN" dirty="0"/>
              <a:t> and –Confirm
Demonstration: Adding support for – </a:t>
            </a:r>
            <a:r>
              <a:rPr lang="en-IN" dirty="0" err="1"/>
              <a:t>WhatIf</a:t>
            </a:r>
            <a:r>
              <a:rPr lang="en-IN" dirty="0"/>
              <a:t> and </a:t>
            </a:r>
            <a:br>
              <a:rPr lang="en-IN" dirty="0"/>
            </a:br>
            <a:r>
              <a:rPr lang="en-IN" dirty="0"/>
              <a:t>– Confirm</a:t>
            </a:r>
            <a:endParaRPr lang="en-GB" dirty="0"/>
          </a:p>
        </p:txBody>
      </p:sp>
    </p:spTree>
    <p:custDataLst>
      <p:tags r:id="rId1"/>
    </p:custDataLst>
    <p:extLst>
      <p:ext uri="{BB962C8B-B14F-4D97-AF65-F5344CB8AC3E}">
        <p14:creationId xmlns:p14="http://schemas.microsoft.com/office/powerpoint/2010/main" val="22078490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157722a1-1291-46bc-ad47-9fc465b9d6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Understanding ConfirmImpact and confirmation parameters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Windows PowerShell commands that change the system in some way include support for </a:t>
            </a:r>
            <a:r>
              <a:rPr lang="en-US" i="1" dirty="0"/>
              <a:t>–Confirm </a:t>
            </a:r>
            <a:r>
              <a:rPr lang="en-US" dirty="0"/>
              <a:t>and </a:t>
            </a:r>
            <a:r>
              <a:rPr lang="en-US" i="1" dirty="0"/>
              <a:t>–</a:t>
            </a:r>
            <a:r>
              <a:rPr lang="en-US" i="1" dirty="0" err="1"/>
              <a:t>WhatIf</a:t>
            </a:r>
            <a:r>
              <a:rPr lang="en-US" i="1" dirty="0"/>
              <a:t> </a:t>
            </a:r>
            <a:r>
              <a:rPr lang="en-US" dirty="0"/>
              <a:t>parameters known as </a:t>
            </a:r>
            <a:r>
              <a:rPr lang="en-US" i="1" dirty="0" err="1"/>
              <a:t>ShouldProcess</a:t>
            </a:r>
            <a:endParaRPr lang="en-US" i="1" dirty="0"/>
          </a:p>
          <a:p>
            <a:r>
              <a:rPr lang="en-US" dirty="0"/>
              <a:t>When you run commands and use </a:t>
            </a:r>
            <a:r>
              <a:rPr lang="en-US" i="1" dirty="0"/>
              <a:t>–Confirm</a:t>
            </a:r>
            <a:r>
              <a:rPr lang="en-US" dirty="0"/>
              <a:t>, the command prompts you before it makes changes</a:t>
            </a:r>
          </a:p>
          <a:p>
            <a:r>
              <a:rPr lang="en-US" dirty="0"/>
              <a:t>When you use </a:t>
            </a:r>
            <a:r>
              <a:rPr lang="en-US" i="1" dirty="0"/>
              <a:t>–</a:t>
            </a:r>
            <a:r>
              <a:rPr lang="en-US" i="1" dirty="0" err="1"/>
              <a:t>WhatIf</a:t>
            </a:r>
            <a:r>
              <a:rPr lang="en-US" dirty="0"/>
              <a:t>, the command displays a message that describes what it would have done</a:t>
            </a:r>
          </a:p>
          <a:p>
            <a:r>
              <a:rPr lang="en-US" dirty="0"/>
              <a:t>Commands that support </a:t>
            </a:r>
            <a:r>
              <a:rPr lang="en-US" i="1" dirty="0" err="1"/>
              <a:t>ShouldProcess</a:t>
            </a:r>
            <a:r>
              <a:rPr lang="en-US" dirty="0"/>
              <a:t> define an internal </a:t>
            </a:r>
            <a:r>
              <a:rPr lang="en-US" dirty="0" err="1"/>
              <a:t>ConfirmImpact</a:t>
            </a:r>
            <a:r>
              <a:rPr lang="en-US" dirty="0"/>
              <a:t> level</a:t>
            </a:r>
          </a:p>
          <a:p>
            <a:r>
              <a:rPr lang="en-US" dirty="0"/>
              <a:t>You can design your functions to declare support for </a:t>
            </a:r>
            <a:r>
              <a:rPr lang="en-US" i="1" dirty="0" err="1"/>
              <a:t>ShouldProcess</a:t>
            </a:r>
            <a:endParaRPr lang="en-US" i="1" dirty="0"/>
          </a:p>
        </p:txBody>
      </p:sp>
    </p:spTree>
    <p:custDataLst>
      <p:tags r:id="rId1"/>
    </p:custDataLst>
    <p:extLst>
      <p:ext uri="{BB962C8B-B14F-4D97-AF65-F5344CB8AC3E}">
        <p14:creationId xmlns:p14="http://schemas.microsoft.com/office/powerpoint/2010/main" val="10476821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41b32ef7-57ef-4d1b-b5bb-b61e0f20ad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Declaring support for –WhatIf and –Confirm</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declare support for </a:t>
            </a:r>
            <a:r>
              <a:rPr lang="en-US" dirty="0" err="1"/>
              <a:t>ShouldProcess</a:t>
            </a:r>
            <a:r>
              <a:rPr lang="en-US" dirty="0"/>
              <a:t> in the </a:t>
            </a:r>
            <a:r>
              <a:rPr lang="en-US" b="1" dirty="0"/>
              <a:t>[</a:t>
            </a:r>
            <a:r>
              <a:rPr lang="en-US" b="1" dirty="0" err="1"/>
              <a:t>CmdletBinding</a:t>
            </a:r>
            <a:r>
              <a:rPr lang="en-US" b="1" dirty="0"/>
              <a:t>()] </a:t>
            </a:r>
            <a:r>
              <a:rPr lang="en-US" dirty="0"/>
              <a:t>attribute of your function:</a:t>
            </a:r>
          </a:p>
          <a:p>
            <a:pPr marL="288925" lvl="1" indent="0">
              <a:buNone/>
            </a:pPr>
            <a:r>
              <a:rPr lang="en-US" b="1" dirty="0"/>
              <a:t>[</a:t>
            </a:r>
            <a:r>
              <a:rPr lang="en-US" b="1" dirty="0" err="1"/>
              <a:t>CmdletBinding</a:t>
            </a:r>
            <a:r>
              <a:rPr lang="en-US" b="1" dirty="0"/>
              <a:t>(</a:t>
            </a:r>
            <a:r>
              <a:rPr lang="en-US" b="1" dirty="0" err="1"/>
              <a:t>SupportsShouldProcess</a:t>
            </a:r>
            <a:r>
              <a:rPr lang="en-US" b="1" dirty="0"/>
              <a:t>=$True,</a:t>
            </a:r>
          </a:p>
          <a:p>
            <a:pPr marL="288925" lvl="1" indent="0">
              <a:buNone/>
            </a:pPr>
            <a:r>
              <a:rPr lang="en-US" b="1" dirty="0" err="1"/>
              <a:t>ConfirmImpact</a:t>
            </a:r>
            <a:r>
              <a:rPr lang="en-US" b="1" dirty="0"/>
              <a:t>="Medium")]</a:t>
            </a:r>
          </a:p>
          <a:p>
            <a:r>
              <a:rPr lang="en-US" dirty="0"/>
              <a:t>Use caution when you set the </a:t>
            </a:r>
            <a:r>
              <a:rPr lang="en-US" dirty="0" err="1"/>
              <a:t>ConfirmImpact</a:t>
            </a:r>
            <a:r>
              <a:rPr lang="en-US" dirty="0"/>
              <a:t> to High</a:t>
            </a:r>
          </a:p>
        </p:txBody>
      </p:sp>
    </p:spTree>
    <p:custDataLst>
      <p:tags r:id="rId1"/>
    </p:custDataLst>
    <p:extLst>
      <p:ext uri="{BB962C8B-B14F-4D97-AF65-F5344CB8AC3E}">
        <p14:creationId xmlns:p14="http://schemas.microsoft.com/office/powerpoint/2010/main" val="22502629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509e0a09-5407-4234-bfc2-005d84b116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Declaring support for –WhatIf and –Confirm</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declare support for </a:t>
            </a:r>
            <a:r>
              <a:rPr lang="en-US" dirty="0" err="1"/>
              <a:t>ShouldProcess</a:t>
            </a:r>
            <a:endParaRPr lang="en-US" dirty="0"/>
          </a:p>
        </p:txBody>
      </p:sp>
    </p:spTree>
    <p:custDataLst>
      <p:tags r:id="rId1"/>
    </p:custDataLst>
    <p:extLst>
      <p:ext uri="{BB962C8B-B14F-4D97-AF65-F5344CB8AC3E}">
        <p14:creationId xmlns:p14="http://schemas.microsoft.com/office/powerpoint/2010/main" val="3982586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c9dcec82-9ff7-4db6-b870-dd8863f461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Adding support for –</a:t>
            </a:r>
            <a:r>
              <a:rPr lang="en-IN" dirty="0" err="1"/>
              <a:t>WhatIf</a:t>
            </a:r>
            <a:r>
              <a:rPr lang="en-IN" dirty="0"/>
              <a:t> and –Confirm</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Windows PowerShell provides a built-in variable, </a:t>
            </a:r>
            <a:r>
              <a:rPr lang="en-US" i="1" dirty="0"/>
              <a:t>$</a:t>
            </a:r>
            <a:r>
              <a:rPr lang="en-US" i="1" dirty="0" err="1"/>
              <a:t>PSCmdlet</a:t>
            </a:r>
            <a:r>
              <a:rPr lang="en-US" dirty="0"/>
              <a:t>, that implements support for </a:t>
            </a:r>
            <a:r>
              <a:rPr lang="en-US" dirty="0" err="1"/>
              <a:t>ShouldProcess</a:t>
            </a:r>
            <a:endParaRPr lang="en-US" dirty="0"/>
          </a:p>
          <a:p>
            <a:r>
              <a:rPr lang="en-US" dirty="0"/>
              <a:t>To implement support, you must locate the commands inside of your function that change the system state</a:t>
            </a:r>
          </a:p>
          <a:p>
            <a:r>
              <a:rPr lang="en-US" dirty="0"/>
              <a:t>Those commands are wrapped in an </a:t>
            </a:r>
            <a:r>
              <a:rPr lang="en-US" b="1" dirty="0"/>
              <a:t>If</a:t>
            </a:r>
            <a:r>
              <a:rPr lang="en-US" dirty="0"/>
              <a:t> construct as follows:</a:t>
            </a:r>
          </a:p>
          <a:p>
            <a:pPr marL="288925" lvl="1" indent="0">
              <a:buNone/>
            </a:pPr>
            <a:r>
              <a:rPr lang="en-US" b="1" dirty="0"/>
              <a:t>If ($</a:t>
            </a:r>
            <a:r>
              <a:rPr lang="en-US" b="1" dirty="0" err="1"/>
              <a:t>PSCmdlet.ShouldProcess</a:t>
            </a:r>
            <a:r>
              <a:rPr lang="en-US" b="1" dirty="0"/>
              <a:t>("</a:t>
            </a:r>
            <a:r>
              <a:rPr lang="en-US" b="1" i="1" dirty="0"/>
              <a:t>message</a:t>
            </a:r>
            <a:r>
              <a:rPr lang="en-US" b="1" dirty="0"/>
              <a:t>")) {</a:t>
            </a:r>
          </a:p>
          <a:p>
            <a:pPr marL="288925" lvl="1" indent="0">
              <a:buNone/>
            </a:pPr>
            <a:r>
              <a:rPr lang="en-US" b="1" dirty="0"/>
              <a:t>  # command to change system state</a:t>
            </a:r>
          </a:p>
          <a:p>
            <a:pPr marL="288925" lvl="1" indent="0">
              <a:buNone/>
            </a:pPr>
            <a:r>
              <a:rPr lang="en-US" b="1" dirty="0"/>
              <a:t>}</a:t>
            </a:r>
          </a:p>
          <a:p>
            <a:endParaRPr lang="en-US" dirty="0"/>
          </a:p>
          <a:p>
            <a:endParaRPr lang="en-US" dirty="0"/>
          </a:p>
        </p:txBody>
      </p:sp>
    </p:spTree>
    <p:custDataLst>
      <p:tags r:id="rId1"/>
    </p:custDataLst>
    <p:extLst>
      <p:ext uri="{BB962C8B-B14F-4D97-AF65-F5344CB8AC3E}">
        <p14:creationId xmlns:p14="http://schemas.microsoft.com/office/powerpoint/2010/main" val="28330583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c57391ab-c242-4987-ba3a-e56aabc6aab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Adding support for –</a:t>
            </a:r>
            <a:r>
              <a:rPr lang="en-IN" dirty="0" err="1"/>
              <a:t>WhatIf</a:t>
            </a:r>
            <a:r>
              <a:rPr lang="en-IN" dirty="0"/>
              <a:t> and –Confirm</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implement support for </a:t>
            </a:r>
            <a:r>
              <a:rPr lang="en-US" dirty="0" err="1"/>
              <a:t>ShouldProcess</a:t>
            </a:r>
            <a:endParaRPr lang="en-US" dirty="0"/>
          </a:p>
        </p:txBody>
      </p:sp>
    </p:spTree>
    <p:custDataLst>
      <p:tags r:id="rId1"/>
    </p:custDataLst>
    <p:extLst>
      <p:ext uri="{BB962C8B-B14F-4D97-AF65-F5344CB8AC3E}">
        <p14:creationId xmlns:p14="http://schemas.microsoft.com/office/powerpoint/2010/main" val="27366314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1c3b19c6-e622-4ae8-9d65-a977437a011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H: Supporting –WhatIf and –Confirm</a:t>
            </a:r>
            <a:endParaRPr lang="en-GB"/>
          </a:p>
        </p:txBody>
      </p:sp>
      <p:sp>
        <p:nvSpPr>
          <p:cNvPr id="3" name="Text Placeholder 2"/>
          <p:cNvSpPr>
            <a:spLocks noGrp="1"/>
          </p:cNvSpPr>
          <p:nvPr>
            <p:ph type="body" idx="1"/>
          </p:nvPr>
        </p:nvSpPr>
        <p:spPr/>
        <p:txBody>
          <a:bodyPr/>
          <a:lstStyle/>
          <a:p>
            <a:r>
              <a:rPr lang="en-IN"/>
              <a:t>Exercise 1: Supporting –WhatIf and –Confirm</a:t>
            </a:r>
            <a:endParaRPr lang="en-GB"/>
          </a:p>
        </p:txBody>
      </p:sp>
      <p:sp>
        <p:nvSpPr>
          <p:cNvPr id="6" name="TextBox 5"/>
          <p:cNvSpPr txBox="1"/>
          <p:nvPr/>
        </p:nvSpPr>
        <p:spPr>
          <a:xfrm>
            <a:off x="458788" y="2438868"/>
            <a:ext cx="3146311" cy="523220"/>
          </a:xfrm>
          <a:prstGeom prst="rect">
            <a:avLst/>
          </a:prstGeom>
          <a:noFill/>
        </p:spPr>
        <p:txBody>
          <a:bodyPr vert="horz" wrap="none" rtlCol="0">
            <a:spAutoFit/>
          </a:bodyPr>
          <a:lstStyle/>
          <a:p>
            <a:r>
              <a:rPr lang="en-GB" sz="2800">
                <a:latin typeface="Segoe UI"/>
              </a:rPr>
              <a:t>Logon Information</a:t>
            </a:r>
          </a:p>
        </p:txBody>
      </p:sp>
      <p:sp>
        <p:nvSpPr>
          <p:cNvPr id="7" name="TextBox 6"/>
          <p:cNvSpPr txBox="1"/>
          <p:nvPr/>
        </p:nvSpPr>
        <p:spPr>
          <a:xfrm>
            <a:off x="458788" y="2982471"/>
            <a:ext cx="7028014" cy="2246769"/>
          </a:xfrm>
          <a:prstGeom prst="rect">
            <a:avLst/>
          </a:prstGeom>
          <a:noFill/>
        </p:spPr>
        <p:txBody>
          <a:bodyPr vert="horz" wrap="none" rtlCol="0">
            <a:spAutoFit/>
          </a:bodyPr>
          <a:lstStyle/>
          <a:p>
            <a:r>
              <a:rPr lang="en-IN" sz="2800" b="0" i="0" u="none" strike="noStrike" baseline="0" dirty="0">
                <a:latin typeface="Segoe UI"/>
              </a:rPr>
              <a:t>Virtual machines:</a:t>
            </a:r>
            <a:r>
              <a:rPr lang="en-IN" sz="2800" b="1" dirty="0">
                <a:latin typeface="Segoe UI"/>
              </a:rPr>
              <a:t>	</a:t>
            </a:r>
            <a:r>
              <a:rPr lang="en-IN" sz="2800" b="1" i="0" u="none" strike="noStrike" baseline="0" dirty="0">
                <a:latin typeface="Segoe UI"/>
              </a:rPr>
              <a:t>10962C-LON-DC1</a:t>
            </a:r>
            <a:r>
              <a:rPr lang="en-IN" sz="2800" b="0" i="0" u="none" strike="noStrike" baseline="0" dirty="0">
                <a:latin typeface="Segoe UI"/>
              </a:rPr>
              <a:t> </a:t>
            </a:r>
          </a:p>
          <a:p>
            <a:r>
              <a:rPr lang="en-IN" sz="2800" b="1" i="0" u="none" strike="noStrike" baseline="0" dirty="0">
                <a:latin typeface="Segoe UI"/>
              </a:rPr>
              <a:t>			10962C-LON-CL1</a:t>
            </a:r>
            <a:endParaRPr lang="en-IN" sz="2800" b="0" i="0" u="none" strike="noStrike" baseline="0" dirty="0">
              <a:latin typeface="Segoe UI"/>
            </a:endParaRPr>
          </a:p>
          <a:p>
            <a:r>
              <a:rPr lang="en-IN" sz="2800" b="1" i="0" u="none" strike="noStrike" baseline="0" dirty="0">
                <a:latin typeface="Segoe UI"/>
              </a:rPr>
              <a:t>			10962C-LON-SVR1</a:t>
            </a:r>
          </a:p>
          <a:p>
            <a:r>
              <a:rPr lang="en-GB" sz="2800" b="0" i="0" u="none" strike="noStrike" baseline="0" dirty="0">
                <a:latin typeface="Segoe UI"/>
              </a:rPr>
              <a:t>User name:</a:t>
            </a:r>
            <a:r>
              <a:rPr lang="en-GB" sz="2800" b="1" i="0" u="none" strike="noStrike" baseline="0" dirty="0">
                <a:latin typeface="Segoe UI"/>
              </a:rPr>
              <a:t> 	ADATUM\Administrator</a:t>
            </a:r>
          </a:p>
          <a:p>
            <a:r>
              <a:rPr lang="en-GB" sz="2800" b="0" i="0" u="none" strike="noStrike" baseline="0" dirty="0">
                <a:latin typeface="Segoe UI"/>
              </a:rPr>
              <a:t>Password:</a:t>
            </a:r>
            <a:r>
              <a:rPr lang="en-GB" sz="2800" b="1" i="0" u="none" strike="noStrike" baseline="0" dirty="0">
                <a:latin typeface="Segoe UI"/>
              </a:rPr>
              <a:t> 		Pa55w.rd</a:t>
            </a:r>
          </a:p>
        </p:txBody>
      </p:sp>
      <p:sp>
        <p:nvSpPr>
          <p:cNvPr id="8" name="TextBox 7"/>
          <p:cNvSpPr txBox="1"/>
          <p:nvPr/>
        </p:nvSpPr>
        <p:spPr>
          <a:xfrm>
            <a:off x="458788" y="6163356"/>
            <a:ext cx="4529573" cy="523220"/>
          </a:xfrm>
          <a:prstGeom prst="rect">
            <a:avLst/>
          </a:prstGeom>
          <a:noFill/>
        </p:spPr>
        <p:txBody>
          <a:bodyPr vert="horz" wrap="none" rtlCol="0">
            <a:spAutoFit/>
          </a:bodyPr>
          <a:lstStyle/>
          <a:p>
            <a:r>
              <a:rPr lang="en-GB" sz="2800">
                <a:latin typeface="Segoe UI"/>
              </a:rPr>
              <a:t>Estimated Time: 10 minutes</a:t>
            </a:r>
          </a:p>
        </p:txBody>
      </p:sp>
    </p:spTree>
    <p:custDataLst>
      <p:tags r:id="rId1"/>
    </p:custDataLst>
    <p:extLst>
      <p:ext uri="{BB962C8B-B14F-4D97-AF65-F5344CB8AC3E}">
        <p14:creationId xmlns:p14="http://schemas.microsoft.com/office/powerpoint/2010/main" val="42098781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Scenario</a:t>
            </a:r>
          </a:p>
        </p:txBody>
      </p:sp>
      <p:sp>
        <p:nvSpPr>
          <p:cNvPr id="4" name="TextBox 3"/>
          <p:cNvSpPr txBox="1"/>
          <p:nvPr/>
        </p:nvSpPr>
        <p:spPr>
          <a:xfrm>
            <a:off x="458788" y="1021214"/>
            <a:ext cx="8119156" cy="1384995"/>
          </a:xfrm>
          <a:prstGeom prst="rect">
            <a:avLst/>
          </a:prstGeom>
          <a:noFill/>
        </p:spPr>
        <p:txBody>
          <a:bodyPr vert="horz" wrap="square" rtlCol="0">
            <a:spAutoFit/>
          </a:bodyPr>
          <a:lstStyle/>
          <a:p>
            <a:pPr>
              <a:spcBef>
                <a:spcPts val="600"/>
              </a:spcBef>
              <a:spcAft>
                <a:spcPts val="1000"/>
              </a:spcAft>
            </a:pPr>
            <a:r>
              <a:rPr lang="en-IN" sz="2800">
                <a:latin typeface="Segoe UI"/>
                <a:ea typeface="Calibri"/>
                <a:cs typeface="Times New Roman"/>
              </a:rPr>
              <a:t>In this lab, you will change an existing function so that it supports the –WhatIf and –Confirm parameters.</a:t>
            </a:r>
            <a:endParaRPr lang="en-GB" sz="2800">
              <a:effectLst/>
              <a:latin typeface="Segoe UI"/>
              <a:ea typeface="Calibri"/>
              <a:cs typeface="Times New Roman"/>
            </a:endParaRPr>
          </a:p>
        </p:txBody>
      </p:sp>
    </p:spTree>
    <p:custDataLst>
      <p:tags r:id="rId1"/>
    </p:custDataLst>
    <p:extLst>
      <p:ext uri="{BB962C8B-B14F-4D97-AF65-F5344CB8AC3E}">
        <p14:creationId xmlns:p14="http://schemas.microsoft.com/office/powerpoint/2010/main" val="16157215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1d7b8eb9-9c7f-4fa3-94e4-be39602125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Review</a:t>
            </a:r>
          </a:p>
        </p:txBody>
      </p:sp>
      <p:sp>
        <p:nvSpPr>
          <p:cNvPr id="3" name="Text Placeholder 2"/>
          <p:cNvSpPr>
            <a:spLocks noGrp="1"/>
          </p:cNvSpPr>
          <p:nvPr>
            <p:ph type="body" idx="1"/>
          </p:nvPr>
        </p:nvSpPr>
        <p:spPr/>
        <p:txBody>
          <a:bodyPr/>
          <a:lstStyle/>
          <a:p>
            <a:r>
              <a:rPr lang="en-IN"/>
              <a:t>Why would you implement ShouldProcess only around the fewest number of possible commands?</a:t>
            </a:r>
            <a:endParaRPr lang="en-GB"/>
          </a:p>
        </p:txBody>
      </p:sp>
    </p:spTree>
    <p:custDataLst>
      <p:tags r:id="rId1"/>
    </p:custDataLst>
    <p:extLst>
      <p:ext uri="{BB962C8B-B14F-4D97-AF65-F5344CB8AC3E}">
        <p14:creationId xmlns:p14="http://schemas.microsoft.com/office/powerpoint/2010/main" val="19245099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Module Review and Takeaways</a:t>
            </a:r>
          </a:p>
        </p:txBody>
      </p:sp>
      <p:sp>
        <p:nvSpPr>
          <p:cNvPr id="3" name="Text Placeholder 2"/>
          <p:cNvSpPr>
            <a:spLocks noGrp="1"/>
          </p:cNvSpPr>
          <p:nvPr>
            <p:ph type="body" idx="1"/>
          </p:nvPr>
        </p:nvSpPr>
        <p:spPr/>
        <p:txBody>
          <a:bodyPr/>
          <a:lstStyle/>
          <a:p>
            <a:r>
              <a:rPr lang="en-GB"/>
              <a:t>Review Question
Best Practice</a:t>
            </a:r>
          </a:p>
        </p:txBody>
      </p:sp>
    </p:spTree>
    <p:custDataLst>
      <p:tags r:id="rId1"/>
    </p:custDataLst>
    <p:extLst>
      <p:ext uri="{BB962C8B-B14F-4D97-AF65-F5344CB8AC3E}">
        <p14:creationId xmlns:p14="http://schemas.microsoft.com/office/powerpoint/2010/main" val="3044354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42caf8d3-ea64-4db4-8a11-b46783c2d3c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Creating an advanced function</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turn a command into a parameterized function</a:t>
            </a:r>
          </a:p>
        </p:txBody>
      </p:sp>
    </p:spTree>
    <p:custDataLst>
      <p:tags r:id="rId1"/>
    </p:custDataLst>
    <p:extLst>
      <p:ext uri="{BB962C8B-B14F-4D97-AF65-F5344CB8AC3E}">
        <p14:creationId xmlns:p14="http://schemas.microsoft.com/office/powerpoint/2010/main" val="399840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Understanding scripts and functions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When you run a script, Windows PowerShell executes each command sequentially</a:t>
            </a:r>
          </a:p>
          <a:p>
            <a:r>
              <a:rPr lang="en-US" dirty="0"/>
              <a:t>When a script contains a function, Windows PowerShell does not run the function, but rather, only notes the location of the function</a:t>
            </a:r>
          </a:p>
          <a:p>
            <a:r>
              <a:rPr lang="en-US" dirty="0"/>
              <a:t>When Windows PowerShell reaches the end of the script, it forgets all the functions that were defined in the script</a:t>
            </a:r>
          </a:p>
          <a:p>
            <a:r>
              <a:rPr lang="en-US" dirty="0"/>
              <a:t>To test a function, you must call the function from inside the script</a:t>
            </a:r>
          </a:p>
          <a:p>
            <a:endParaRPr lang="en-US" dirty="0"/>
          </a:p>
        </p:txBody>
      </p:sp>
    </p:spTree>
    <p:custDataLst>
      <p:tags r:id="rId1"/>
    </p:custDataLst>
    <p:extLst>
      <p:ext uri="{BB962C8B-B14F-4D97-AF65-F5344CB8AC3E}">
        <p14:creationId xmlns:p14="http://schemas.microsoft.com/office/powerpoint/2010/main" val="33316428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8692</Words>
  <Application>Microsoft Office PowerPoint</Application>
  <PresentationFormat>On-screen Show (4:3)</PresentationFormat>
  <Paragraphs>863</Paragraphs>
  <Slides>79</Slides>
  <Notes>79</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79</vt:i4>
      </vt:variant>
    </vt:vector>
  </HeadingPairs>
  <TitlesOfParts>
    <vt:vector size="88" baseType="lpstr">
      <vt:lpstr>Arial</vt:lpstr>
      <vt:lpstr>Wingdings</vt:lpstr>
      <vt:lpstr>Verdana</vt:lpstr>
      <vt:lpstr>Times New Roman</vt:lpstr>
      <vt:lpstr>Calibri</vt:lpstr>
      <vt:lpstr>Segoe UI</vt:lpstr>
      <vt:lpstr>Symbol</vt:lpstr>
      <vt:lpstr>Mangal</vt:lpstr>
      <vt:lpstr>NG_MOC_Core_ModuleNew2</vt:lpstr>
      <vt:lpstr>Module 1</vt:lpstr>
      <vt:lpstr>PowerPoint Presentation</vt:lpstr>
      <vt:lpstr>Module Overview</vt:lpstr>
      <vt:lpstr>PowerPoint Presentation</vt:lpstr>
      <vt:lpstr>Lesson 1: Converting a command into an advanced function</vt:lpstr>
      <vt:lpstr>Identifying command values that can be parameterized</vt:lpstr>
      <vt:lpstr>Creating an advanced function</vt:lpstr>
      <vt:lpstr>Demonstration: Creating an advanced function</vt:lpstr>
      <vt:lpstr>Understanding scripts and functions</vt:lpstr>
      <vt:lpstr>Demonstration: Testing advanced functions</vt:lpstr>
      <vt:lpstr>Understanding kinds of functions</vt:lpstr>
      <vt:lpstr>Lab A: Converting a command into an advanced function</vt:lpstr>
      <vt:lpstr>Lab Scenario</vt:lpstr>
      <vt:lpstr>Lab Review</vt:lpstr>
      <vt:lpstr>Lesson 2: Creating a script module</vt:lpstr>
      <vt:lpstr>Understanding script modules</vt:lpstr>
      <vt:lpstr>Creating module manifests</vt:lpstr>
      <vt:lpstr>Converting a script into a script module</vt:lpstr>
      <vt:lpstr>Demonstration: Converting a script into a script module</vt:lpstr>
      <vt:lpstr>Testing a script module</vt:lpstr>
      <vt:lpstr>Demonstration: Testing a script module</vt:lpstr>
      <vt:lpstr>Adding verbose output</vt:lpstr>
      <vt:lpstr>Demonstration: Adding verbose output</vt:lpstr>
      <vt:lpstr>Lab B: Creating a script module</vt:lpstr>
      <vt:lpstr>Lab Scenario</vt:lpstr>
      <vt:lpstr>Lab Review</vt:lpstr>
      <vt:lpstr>Lesson 3: Defining parameter attributes and input validation</vt:lpstr>
      <vt:lpstr>Understanding parameter attributes</vt:lpstr>
      <vt:lpstr>Defining a parameter as mandatory</vt:lpstr>
      <vt:lpstr>Defining a parameter Help message</vt:lpstr>
      <vt:lpstr>Defining parameter name aliases</vt:lpstr>
      <vt:lpstr>Demonstration: Defining parameter attributes</vt:lpstr>
      <vt:lpstr>PowerPoint Presentation</vt:lpstr>
      <vt:lpstr>Understanding parameter input validation</vt:lpstr>
      <vt:lpstr>Demonstration: Defining parameter input validation</vt:lpstr>
      <vt:lpstr>Understanding the need for object enumeration</vt:lpstr>
      <vt:lpstr>Demonstration: Enumerating objects by using the ForEach construct</vt:lpstr>
      <vt:lpstr>PowerPoint Presentation</vt:lpstr>
      <vt:lpstr>Lab C: Defining parameter attributes and input validation</vt:lpstr>
      <vt:lpstr>Lab Scenario</vt:lpstr>
      <vt:lpstr>Lab Review</vt:lpstr>
      <vt:lpstr>Lab D: Writing functions that use multiple objects</vt:lpstr>
      <vt:lpstr>Lab Scenario</vt:lpstr>
      <vt:lpstr>Lab Review</vt:lpstr>
      <vt:lpstr>Lesson 4: Writing functions that accept pipeline input</vt:lpstr>
      <vt:lpstr>Understanding functions that accept pipeline input</vt:lpstr>
      <vt:lpstr>Understanding pipeline parameter binding</vt:lpstr>
      <vt:lpstr>Comparing pipeline execution and parameter execution</vt:lpstr>
      <vt:lpstr>Demonstration: Changing a function to accept and use pipeline input</vt:lpstr>
      <vt:lpstr>PowerPoint Presentation</vt:lpstr>
      <vt:lpstr>Lab E: Writing functions that accept pipeline input</vt:lpstr>
      <vt:lpstr>Lab Scenario</vt:lpstr>
      <vt:lpstr>Lab Review</vt:lpstr>
      <vt:lpstr>Lesson 5: Producing complex function output</vt:lpstr>
      <vt:lpstr>Understanding the advantages of object output</vt:lpstr>
      <vt:lpstr>Creating the properties for a custom object</vt:lpstr>
      <vt:lpstr>Creating and producing a custom object</vt:lpstr>
      <vt:lpstr>Demonstration: Creating and producing custom objects</vt:lpstr>
      <vt:lpstr>PowerPoint Presentation</vt:lpstr>
      <vt:lpstr>Lab F: Producing complex function output</vt:lpstr>
      <vt:lpstr>Lab Scenario</vt:lpstr>
      <vt:lpstr>Lab Review</vt:lpstr>
      <vt:lpstr>Lesson 6: Documenting functions by using comment-based Help</vt:lpstr>
      <vt:lpstr>Understanding comment-based help</vt:lpstr>
      <vt:lpstr>Adding comment-based Help to a function</vt:lpstr>
      <vt:lpstr>Demonstration: Adding comment-based Help to a function</vt:lpstr>
      <vt:lpstr>Lab G: Documenting functions by using comment-based Help</vt:lpstr>
      <vt:lpstr>Lab Scenario</vt:lpstr>
      <vt:lpstr>Lab Review</vt:lpstr>
      <vt:lpstr>Lesson 7: Supporting –WhatIf and –Confirm</vt:lpstr>
      <vt:lpstr>Understanding ConfirmImpact and confirmation parameters</vt:lpstr>
      <vt:lpstr>Declaring support for –WhatIf and –Confirm</vt:lpstr>
      <vt:lpstr>Demonstration: Declaring support for –WhatIf and –Confirm</vt:lpstr>
      <vt:lpstr>Adding support for –WhatIf and –Confirm</vt:lpstr>
      <vt:lpstr>Demonstration: Adding support for –WhatIf and –Confirm</vt:lpstr>
      <vt:lpstr>Lab H: Supporting –WhatIf and –Confirm</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2017-07-31T20:57:05Z</dcterms:created>
  <dcterms:modified xsi:type="dcterms:W3CDTF">2017-08-08T19:08:35Z</dcterms:modified>
</cp:coreProperties>
</file>