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81" r:id="rId22"/>
    <p:sldId id="282" r:id="rId23"/>
    <p:sldId id="277" r:id="rId24"/>
    <p:sldId id="283" r:id="rId25"/>
    <p:sldId id="280" r:id="rId26"/>
    <p:sldId id="278" r:id="rId27"/>
    <p:sldId id="279"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Segoe" panose="020B0502040504020203" pitchFamily="3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Lst>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957"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ags" Target="tags/tag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193DB3-CFFA-4372-8A7B-1D8F31C87569}" type="datetimeFigureOut">
              <a:rPr lang="en-GB" smtClean="0"/>
              <a:t>31/07/2017</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336124-F45B-45E1-A0CC-1DCB3D4B6294}" type="slidenum">
              <a:rPr lang="en-GB" smtClean="0"/>
              <a:t>‹#›</a:t>
            </a:fld>
            <a:endParaRPr lang="en-GB"/>
          </a:p>
        </p:txBody>
      </p:sp>
    </p:spTree>
    <p:extLst>
      <p:ext uri="{BB962C8B-B14F-4D97-AF65-F5344CB8AC3E}">
        <p14:creationId xmlns:p14="http://schemas.microsoft.com/office/powerpoint/2010/main" val="2942051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ka.ms/j263q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ka.ms/vmiy1i"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localhost:55539/"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iis-administration/api/sit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ka.ms/j263qk"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aka.ms/ghzy9n" TargetMode="External"/><Relationship Id="rId4" Type="http://schemas.openxmlformats.org/officeDocument/2006/relationships/hyperlink" Target="http://localhost:55539/"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aka.ms/j263qk"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ka.ms/ootsm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Presentation:</a:t>
            </a:r>
            <a:r>
              <a:rPr lang="en-GB" sz="1000" dirty="0">
                <a:latin typeface="Arial"/>
                <a:ea typeface="Calibri"/>
                <a:cs typeface="Times New Roman"/>
              </a:rPr>
              <a:t> 100 minutes</a:t>
            </a:r>
          </a:p>
          <a:p>
            <a:pPr>
              <a:lnSpc>
                <a:spcPct val="115000"/>
              </a:lnSpc>
              <a:spcAft>
                <a:spcPts val="1000"/>
              </a:spcAft>
            </a:pPr>
            <a:r>
              <a:rPr lang="en-GB" sz="1000" b="1" dirty="0">
                <a:latin typeface="Arial"/>
                <a:ea typeface="Calibri"/>
                <a:cs typeface="Times New Roman"/>
              </a:rPr>
              <a:t>Lab: </a:t>
            </a:r>
            <a:r>
              <a:rPr lang="en-GB" sz="1000" dirty="0">
                <a:latin typeface="Arial"/>
                <a:ea typeface="Calibri"/>
                <a:cs typeface="Times New Roman"/>
              </a:rPr>
              <a:t>60 minutes</a:t>
            </a:r>
          </a:p>
          <a:p>
            <a:pPr>
              <a:lnSpc>
                <a:spcPct val="115000"/>
              </a:lnSpc>
              <a:spcAft>
                <a:spcPts val="1000"/>
              </a:spcAft>
            </a:pPr>
            <a:r>
              <a:rPr lang="en-GB"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Use Microsoft .NET Framework in Windows PowerShell.</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Use </a:t>
            </a:r>
            <a:r>
              <a:rPr lang="en-US" sz="1000" dirty="0">
                <a:effectLst/>
                <a:latin typeface="Arial"/>
                <a:ea typeface="Times New Roman"/>
                <a:cs typeface="Times New Roman"/>
              </a:rPr>
              <a:t>representational state transfer (</a:t>
            </a:r>
            <a:r>
              <a:rPr lang="en-US" sz="1000" dirty="0">
                <a:solidFill>
                  <a:srgbClr val="000000"/>
                </a:solidFill>
                <a:effectLst/>
                <a:latin typeface="Arial"/>
                <a:ea typeface="Times New Roman"/>
                <a:cs typeface="Times New Roman"/>
              </a:rPr>
              <a:t>REST) API in Windows PowerShell.</a:t>
            </a:r>
            <a:endParaRPr lang="en-GB"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Required materials</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Calibri"/>
                <a:cs typeface="Times New Roman"/>
              </a:rPr>
              <a:t>To teach this module, you need the Microsoft PowerPoint file </a:t>
            </a:r>
            <a:r>
              <a:rPr lang="en-GB" sz="1000" b="1" dirty="0">
                <a:latin typeface="Arial"/>
                <a:ea typeface="Calibri"/>
                <a:cs typeface="Times New Roman"/>
              </a:rPr>
              <a:t>10962C_02.pptx</a:t>
            </a:r>
            <a:r>
              <a:rPr lang="en-GB" sz="1000" dirty="0">
                <a:latin typeface="Arial"/>
                <a:ea typeface="Calibri"/>
                <a:cs typeface="Times New Roman"/>
              </a:rPr>
              <a:t>.</a:t>
            </a:r>
          </a:p>
          <a:p>
            <a:pPr>
              <a:lnSpc>
                <a:spcPts val="1300"/>
              </a:lnSpc>
              <a:spcBef>
                <a:spcPts val="900"/>
              </a:spcBef>
              <a:spcAft>
                <a:spcPts val="300"/>
              </a:spcAft>
            </a:pPr>
            <a:r>
              <a:rPr lang="en-US" sz="1000" b="1" dirty="0">
                <a:effectLst/>
                <a:latin typeface="Arial"/>
                <a:ea typeface="Times New Roman"/>
                <a:cs typeface="Segoe UI"/>
              </a:rPr>
              <a:t>Preparation tasks</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GB" sz="1000" dirty="0">
              <a:effectLst/>
              <a:latin typeface="Arial"/>
              <a:ea typeface="Times New Roman"/>
              <a:cs typeface="Times New Roman"/>
            </a:endParaRPr>
          </a:p>
          <a:p>
            <a:pPr>
              <a:lnSpc>
                <a:spcPct val="115000"/>
              </a:lnSpc>
              <a:spcAft>
                <a:spcPts val="1000"/>
              </a:spcAft>
            </a:pPr>
            <a:r>
              <a:rPr lang="en-GB" sz="1000" dirty="0">
                <a:latin typeface="Arial"/>
                <a:ea typeface="Calibri"/>
                <a:cs typeface="Times New Roman"/>
              </a:rPr>
              <a:t>As you prepare for this class, it is imperative that you complete the labs yourself. This gives you an understanding of how the labs work, in addition to the concepts that each lab covers. This enables you to provide meaningful hints to students who might have issues while working in the labs. Furthermore, it will help guide your lecture to ensure that you discuss the concepts that the labs cover. </a:t>
            </a:r>
          </a:p>
        </p:txBody>
      </p:sp>
      <p:sp>
        <p:nvSpPr>
          <p:cNvPr id="4" name="Slide Number Placeholder 3"/>
          <p:cNvSpPr>
            <a:spLocks noGrp="1"/>
          </p:cNvSpPr>
          <p:nvPr>
            <p:ph type="sldNum" sz="quarter" idx="10"/>
          </p:nvPr>
        </p:nvSpPr>
        <p:spPr/>
        <p:txBody>
          <a:bodyPr/>
          <a:lstStyle/>
          <a:p>
            <a:fld id="{14336124-F45B-45E1-A0CC-1DCB3D4B6294}" type="slidenum">
              <a:rPr lang="en-GB" smtClean="0"/>
              <a:t>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1008414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The point of this demonstration is more about the syntax than about what’s being accomplished. It’s easy for the .NET Framework examples to get quite involved and complicated, and that would distract from the learning objectives. Add other examples if you feel they add value, but try to not get so far off on a tangent that you are no longer focusing on the objective.</a:t>
            </a:r>
          </a:p>
          <a:p>
            <a:pPr>
              <a:lnSpc>
                <a:spcPct val="115000"/>
              </a:lnSpc>
              <a:spcAft>
                <a:spcPts val="1000"/>
              </a:spcAft>
            </a:pPr>
            <a:r>
              <a:rPr lang="en-GB" sz="1000" b="1">
                <a:latin typeface="Arial"/>
                <a:ea typeface="Calibri"/>
                <a:cs typeface="Times New Roman"/>
              </a:rPr>
              <a:t>Preparation Steps</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For this demonstration, you need the </a:t>
            </a:r>
            <a:r>
              <a:rPr lang="en-GB" sz="1000" b="1">
                <a:latin typeface="Arial"/>
                <a:ea typeface="Calibri"/>
                <a:cs typeface="Times New Roman"/>
              </a:rPr>
              <a:t>10962C-LON-CL1</a:t>
            </a:r>
            <a:r>
              <a:rPr lang="en-GB" sz="1000">
                <a:latin typeface="Arial"/>
                <a:ea typeface="Calibri"/>
                <a:cs typeface="Times New Roman"/>
              </a:rPr>
              <a:t>, </a:t>
            </a:r>
            <a:r>
              <a:rPr lang="en-GB" sz="1000" b="1">
                <a:latin typeface="Arial"/>
                <a:ea typeface="Calibri"/>
                <a:cs typeface="Times New Roman"/>
              </a:rPr>
              <a:t>10962C-LON-DC1</a:t>
            </a:r>
            <a:r>
              <a:rPr lang="en-GB" sz="1000">
                <a:latin typeface="Arial"/>
                <a:ea typeface="Calibri"/>
                <a:cs typeface="Times New Roman"/>
              </a:rPr>
              <a:t>, and </a:t>
            </a:r>
            <a:r>
              <a:rPr lang="en-GB" sz="1000" b="1">
                <a:latin typeface="Arial"/>
                <a:ea typeface="Calibri"/>
                <a:cs typeface="Times New Roman"/>
              </a:rPr>
              <a:t>10962C-LON-SVR1</a:t>
            </a:r>
            <a:r>
              <a:rPr lang="en-GB" sz="1000">
                <a:latin typeface="Arial"/>
                <a:ea typeface="Calibri"/>
                <a:cs typeface="Times New Roman"/>
              </a:rPr>
              <a:t> virtual machines. Start each virtual machine, and then sign in to </a:t>
            </a:r>
            <a:r>
              <a:rPr lang="en-GB" sz="1000" b="1">
                <a:latin typeface="Arial"/>
                <a:ea typeface="Calibri"/>
                <a:cs typeface="Times New Roman"/>
              </a:rPr>
              <a:t>LON-CL1</a:t>
            </a:r>
            <a:r>
              <a:rPr lang="en-GB" sz="1000">
                <a:latin typeface="Arial"/>
                <a:ea typeface="Calibri"/>
                <a:cs typeface="Times New Roman"/>
              </a:rPr>
              <a:t> by using the user name </a:t>
            </a:r>
            <a:r>
              <a:rPr lang="en-GB" sz="1000" b="1">
                <a:latin typeface="Arial"/>
                <a:ea typeface="Calibri"/>
                <a:cs typeface="Times New Roman"/>
              </a:rPr>
              <a:t>ADATUM\Administrator</a:t>
            </a:r>
            <a:r>
              <a:rPr lang="en-GB" sz="1000">
                <a:latin typeface="Arial"/>
                <a:ea typeface="Calibri"/>
                <a:cs typeface="Times New Roman"/>
              </a:rPr>
              <a:t> and the password </a:t>
            </a:r>
            <a:r>
              <a:rPr lang="en-GB" sz="1000" b="1">
                <a:latin typeface="Arial"/>
                <a:ea typeface="Calibri"/>
                <a:cs typeface="Times New Roman"/>
              </a:rPr>
              <a:t>Pa55w.rd</a:t>
            </a:r>
            <a:r>
              <a:rPr lang="en-GB" sz="1000">
                <a:latin typeface="Arial"/>
                <a:ea typeface="Calibri"/>
                <a:cs typeface="Times New Roman"/>
              </a:rPr>
              <a:t>. Then, start Windows PowerShell ISE. Make sure that the </a:t>
            </a:r>
            <a:r>
              <a:rPr lang="en-GB" sz="1000" b="1">
                <a:latin typeface="Arial"/>
                <a:ea typeface="Calibri"/>
                <a:cs typeface="Times New Roman"/>
              </a:rPr>
              <a:t>Windows PowerShell ISE</a:t>
            </a:r>
            <a:r>
              <a:rPr lang="en-GB" sz="1000">
                <a:latin typeface="Arial"/>
                <a:ea typeface="Calibri"/>
                <a:cs typeface="Times New Roman"/>
              </a:rPr>
              <a:t> window title bar displays </a:t>
            </a:r>
            <a:r>
              <a:rPr lang="en-GB" sz="1000" b="1">
                <a:latin typeface="Arial"/>
                <a:ea typeface="Calibri"/>
                <a:cs typeface="Times New Roman"/>
              </a:rPr>
              <a:t>Administrator</a:t>
            </a:r>
            <a:r>
              <a:rPr lang="en-GB" sz="1000">
                <a:latin typeface="Arial"/>
                <a:ea typeface="Calibri"/>
                <a:cs typeface="Times New Roman"/>
              </a:rPr>
              <a:t>. If it does not, right-click the application icon on the taskbar, and then click </a:t>
            </a:r>
            <a:r>
              <a:rPr lang="en-GB" sz="1000" b="1">
                <a:latin typeface="Arial"/>
                <a:ea typeface="Calibri"/>
                <a:cs typeface="Times New Roman"/>
              </a:rPr>
              <a:t>Run ISE As Administrator</a:t>
            </a:r>
            <a:r>
              <a:rPr lang="en-GB" sz="1000">
                <a:latin typeface="Arial"/>
                <a:ea typeface="Calibri"/>
                <a:cs typeface="Times New Roman"/>
              </a:rPr>
              <a:t>.</a:t>
            </a:r>
            <a:r>
              <a:rPr lang="en-GB" sz="1000" b="1">
                <a:latin typeface="Arial"/>
                <a:ea typeface="Calibri"/>
                <a:cs typeface="Times New Roman"/>
              </a:rPr>
              <a:t> </a:t>
            </a:r>
            <a:r>
              <a:rPr lang="en-GB" sz="1000">
                <a:latin typeface="Arial"/>
                <a:ea typeface="Calibri"/>
                <a:cs typeface="Times New Roman"/>
              </a:rPr>
              <a:t>Close the original </a:t>
            </a:r>
            <a:r>
              <a:rPr lang="en-GB" sz="1000" b="1">
                <a:latin typeface="Arial"/>
                <a:ea typeface="Calibri"/>
                <a:cs typeface="Times New Roman"/>
              </a:rPr>
              <a:t>Windows PowerShell ISE</a:t>
            </a:r>
            <a:r>
              <a:rPr lang="en-GB" sz="1000">
                <a:latin typeface="Arial"/>
                <a:ea typeface="Calibri"/>
                <a:cs typeface="Times New Roman"/>
              </a:rPr>
              <a:t> window and use the new one.</a:t>
            </a:r>
          </a:p>
          <a:p>
            <a:pPr>
              <a:lnSpc>
                <a:spcPct val="115000"/>
              </a:lnSpc>
              <a:spcAft>
                <a:spcPts val="1000"/>
              </a:spcAft>
            </a:pPr>
            <a:r>
              <a:rPr lang="en-GB" sz="1000">
                <a:latin typeface="Arial"/>
                <a:ea typeface="Calibri"/>
                <a:cs typeface="Times New Roman"/>
              </a:rPr>
              <a:t>The files for this demonstration are located on </a:t>
            </a:r>
            <a:r>
              <a:rPr lang="en-GB" sz="1000" b="1">
                <a:latin typeface="Arial"/>
                <a:ea typeface="Calibri"/>
                <a:cs typeface="Times New Roman"/>
              </a:rPr>
              <a:t>LON-CL1</a:t>
            </a:r>
            <a:r>
              <a:rPr lang="en-GB" sz="1000">
                <a:latin typeface="Arial"/>
                <a:ea typeface="Calibri"/>
                <a:cs typeface="Times New Roman"/>
              </a:rPr>
              <a:t> in </a:t>
            </a:r>
            <a:r>
              <a:rPr lang="en-GB" sz="1000" b="1">
                <a:latin typeface="Arial"/>
                <a:ea typeface="Calibri"/>
                <a:cs typeface="Times New Roman"/>
              </a:rPr>
              <a:t>E:\Allfiles\Mod02\Democode</a:t>
            </a:r>
            <a:r>
              <a:rPr lang="en-GB" sz="1000">
                <a:latin typeface="Arial"/>
                <a:ea typeface="Calibri"/>
                <a:cs typeface="Times New Roman"/>
              </a:rPr>
              <a:t>. Use the Windows PowerShell ISE to open all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a:latin typeface="Arial"/>
                <a:ea typeface="Calibri"/>
                <a:cs typeface="Times New Roman"/>
              </a:rPr>
              <a:t>Demonstration Steps</a:t>
            </a:r>
            <a:endParaRPr lang="en-GB" sz="1000">
              <a:latin typeface="Arial"/>
              <a:ea typeface="Calibri"/>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Open </a:t>
            </a:r>
            <a:r>
              <a:rPr lang="en-US" sz="1000" b="1">
                <a:effectLst/>
                <a:latin typeface="Arial"/>
                <a:ea typeface="Times New Roman"/>
                <a:cs typeface="Times New Roman"/>
              </a:rPr>
              <a:t>E:\Allfiles\Mod02\Democode\Instantiating_Classes_and_Using_Instance_Members.ps1</a:t>
            </a:r>
            <a:r>
              <a:rPr lang="en-US" sz="1000">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Follow instructions in the file.</a:t>
            </a:r>
            <a:endParaRPr lang="en-GB"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4336124-F45B-45E1-A0CC-1DCB3D4B6294}" type="slidenum">
              <a:rPr lang="en-GB" smtClean="0"/>
              <a:t>10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741634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4336124-F45B-45E1-A0CC-1DCB3D4B6294}" type="slidenum">
              <a:rPr lang="en-GB" smtClean="0"/>
              <a:t>11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543564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Times New Roman"/>
              </a:rPr>
              <a:t>If you do not have Internet access available in the course virtual machines, you could ask students to perform the lab on their host machines if Internet access is available on them. Alternatively, you could perform the exercises that require explicit Internet access as instructor-led demos with student interaction, and then allow them to complete Task 4 on their own without Internet access.</a:t>
            </a:r>
          </a:p>
          <a:p>
            <a:pPr>
              <a:lnSpc>
                <a:spcPct val="115000"/>
              </a:lnSpc>
              <a:spcAft>
                <a:spcPts val="1000"/>
              </a:spcAft>
            </a:pPr>
            <a:r>
              <a:rPr lang="en-GB" sz="1000" b="1">
                <a:latin typeface="Arial"/>
                <a:ea typeface="Calibri"/>
                <a:cs typeface="Times New Roman"/>
              </a:rPr>
              <a:t>Exercise 1: Using static and instance members</a:t>
            </a:r>
          </a:p>
          <a:p>
            <a:pPr>
              <a:lnSpc>
                <a:spcPct val="115000"/>
              </a:lnSpc>
              <a:spcAft>
                <a:spcPts val="1000"/>
              </a:spcAft>
            </a:pPr>
            <a:r>
              <a:rPr lang="en-GB" sz="1000">
                <a:latin typeface="Arial"/>
                <a:ea typeface="Calibri"/>
                <a:cs typeface="Times New Roman"/>
              </a:rPr>
              <a:t>In this exercise, you will use static and instance members of .NET Framework classes to perform specific tasks.</a:t>
            </a:r>
          </a:p>
          <a:p>
            <a:pPr>
              <a:lnSpc>
                <a:spcPct val="115000"/>
              </a:lnSpc>
              <a:spcAft>
                <a:spcPts val="1000"/>
              </a:spcAft>
            </a:pPr>
            <a:r>
              <a:rPr lang="en-GB" sz="1000" b="1">
                <a:latin typeface="Arial"/>
                <a:ea typeface="Calibri"/>
                <a:cs typeface="Times New Roman"/>
              </a:rPr>
              <a:t>Instructor Note:</a:t>
            </a:r>
            <a:r>
              <a:rPr lang="en-GB" sz="1000">
                <a:latin typeface="Arial"/>
                <a:ea typeface="Calibri"/>
                <a:cs typeface="Times New Roman"/>
              </a:rPr>
              <a:t> These tasks are meant to be straightforward. References to MSDN Library documentation are provided but are not necessary for students who do not have Internet connectivity.</a:t>
            </a:r>
          </a:p>
        </p:txBody>
      </p:sp>
      <p:sp>
        <p:nvSpPr>
          <p:cNvPr id="4" name="Slide Number Placeholder 3"/>
          <p:cNvSpPr>
            <a:spLocks noGrp="1"/>
          </p:cNvSpPr>
          <p:nvPr>
            <p:ph type="sldNum" sz="quarter" idx="10"/>
          </p:nvPr>
        </p:nvSpPr>
        <p:spPr/>
        <p:txBody>
          <a:bodyPr/>
          <a:lstStyle/>
          <a:p>
            <a:fld id="{14336124-F45B-45E1-A0CC-1DCB3D4B6294}" type="slidenum">
              <a:rPr lang="en-GB" smtClean="0"/>
              <a:t>12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3500261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14336124-F45B-45E1-A0CC-1DCB3D4B6294}" type="slidenum">
              <a:rPr lang="en-GB" smtClean="0"/>
              <a:t>13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1757820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How can you tell the difference between a static member and a member that must be used from an instance?</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In the MSDN Library documentation, static members have a yellow </a:t>
            </a:r>
            <a:r>
              <a:rPr lang="en-GB" sz="1000" b="1">
                <a:latin typeface="Arial"/>
                <a:ea typeface="Calibri"/>
                <a:cs typeface="Times New Roman"/>
              </a:rPr>
              <a:t>S</a:t>
            </a:r>
            <a:r>
              <a:rPr lang="en-GB" sz="1000">
                <a:latin typeface="Arial"/>
                <a:ea typeface="Calibri"/>
                <a:cs typeface="Times New Roman"/>
              </a:rPr>
              <a:t> icon next to them. In addition, classes that consist entirely of static members are referred to as static classes in their documentation.</a:t>
            </a:r>
          </a:p>
        </p:txBody>
      </p:sp>
      <p:sp>
        <p:nvSpPr>
          <p:cNvPr id="4" name="Slide Number Placeholder 3"/>
          <p:cNvSpPr>
            <a:spLocks noGrp="1"/>
          </p:cNvSpPr>
          <p:nvPr>
            <p:ph type="sldNum" sz="quarter" idx="10"/>
          </p:nvPr>
        </p:nvSpPr>
        <p:spPr/>
        <p:txBody>
          <a:bodyPr/>
          <a:lstStyle/>
          <a:p>
            <a:fld id="{14336124-F45B-45E1-A0CC-1DCB3D4B6294}" type="slidenum">
              <a:rPr lang="en-GB" smtClean="0"/>
              <a:t>14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600731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When would you consider using REST API methods from Windows PowerShell?</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Writing scripts that invoke REST API methods tends to be relatively complex when compared to typical Windows PowerShell scripts that rely on standard cmdlets or even .NET Framework classes. In general, the primary reason for resorting to using the REST API is to facilitate communication with remote systems that are not accessible directly via Windows PowerShell, but offer support for REST API. </a:t>
            </a:r>
          </a:p>
        </p:txBody>
      </p:sp>
      <p:sp>
        <p:nvSpPr>
          <p:cNvPr id="4" name="Slide Number Placeholder 3"/>
          <p:cNvSpPr>
            <a:spLocks noGrp="1"/>
          </p:cNvSpPr>
          <p:nvPr>
            <p:ph type="sldNum" sz="quarter" idx="10"/>
          </p:nvPr>
        </p:nvSpPr>
        <p:spPr/>
        <p:txBody>
          <a:bodyPr/>
          <a:lstStyle/>
          <a:p>
            <a:fld id="{14336124-F45B-45E1-A0CC-1DCB3D4B6294}" type="slidenum">
              <a:rPr lang="en-GB" smtClean="0"/>
              <a:t>15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2298366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Explain briefly the main principle of REST.</a:t>
            </a:r>
          </a:p>
        </p:txBody>
      </p:sp>
      <p:sp>
        <p:nvSpPr>
          <p:cNvPr id="4" name="Slide Number Placeholder 3"/>
          <p:cNvSpPr>
            <a:spLocks noGrp="1"/>
          </p:cNvSpPr>
          <p:nvPr>
            <p:ph type="sldNum" sz="quarter" idx="10"/>
          </p:nvPr>
        </p:nvSpPr>
        <p:spPr/>
        <p:txBody>
          <a:bodyPr/>
          <a:lstStyle/>
          <a:p>
            <a:fld id="{14336124-F45B-45E1-A0CC-1DCB3D4B6294}" type="slidenum">
              <a:rPr lang="en-GB" smtClean="0"/>
              <a:t>16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1058966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Times New Roman"/>
              </a:rPr>
              <a:t>When discussing this topic, start Microsoft Internet Explorer on </a:t>
            </a:r>
            <a:r>
              <a:rPr lang="en-GB" sz="1000" b="1">
                <a:latin typeface="Arial"/>
                <a:ea typeface="Calibri"/>
                <a:cs typeface="Times New Roman"/>
              </a:rPr>
              <a:t>LON-SVR1</a:t>
            </a:r>
            <a:r>
              <a:rPr lang="en-GB" sz="1000">
                <a:latin typeface="Arial"/>
                <a:ea typeface="Calibri"/>
                <a:cs typeface="Times New Roman"/>
              </a:rPr>
              <a:t> and browse to </a:t>
            </a:r>
            <a:r>
              <a:rPr lang="en-GB" sz="1000" b="1">
                <a:latin typeface="Arial"/>
                <a:ea typeface="Calibri"/>
                <a:cs typeface="Times New Roman"/>
              </a:rPr>
              <a:t>https://localhost:55539</a:t>
            </a:r>
            <a:r>
              <a:rPr lang="en-GB" sz="1000">
                <a:latin typeface="Arial"/>
                <a:ea typeface="Calibri"/>
                <a:cs typeface="Times New Roman"/>
              </a:rPr>
              <a:t> to start the API Explorer. Connect to the IIS Administration REST API endpoint on that server, and browse through a few of the resources available via the API Explorer interface. (For details on how to connect to the IIS Administration REST API endpoint, refer to the demonstration in this lesson.) </a:t>
            </a:r>
          </a:p>
          <a:p>
            <a:pPr>
              <a:lnSpc>
                <a:spcPct val="115000"/>
              </a:lnSpc>
              <a:spcAft>
                <a:spcPts val="1000"/>
              </a:spcAft>
            </a:pPr>
            <a:r>
              <a:rPr lang="en-GB" sz="1000">
                <a:latin typeface="Arial"/>
                <a:ea typeface="Calibri"/>
                <a:cs typeface="Times New Roman"/>
              </a:rPr>
              <a:t>Compare the options that display in the API Explorer interface with the documentation available at </a:t>
            </a:r>
            <a:r>
              <a:rPr lang="en-GB" sz="1000" u="sng">
                <a:solidFill>
                  <a:srgbClr val="0000FF"/>
                </a:solidFill>
                <a:latin typeface="Arial"/>
                <a:ea typeface="Calibri"/>
                <a:cs typeface="Segoe UI"/>
                <a:hlinkClick r:id="rId3"/>
              </a:rPr>
              <a:t>https://aka.ms/j263qk</a:t>
            </a:r>
            <a:r>
              <a:rPr lang="en-GB" sz="1000">
                <a:latin typeface="Arial"/>
                <a:ea typeface="Calibri"/>
                <a:cs typeface="Times New Roman"/>
              </a:rPr>
              <a:t>.</a:t>
            </a:r>
          </a:p>
          <a:p>
            <a:pPr>
              <a:lnSpc>
                <a:spcPct val="115000"/>
              </a:lnSpc>
              <a:spcAft>
                <a:spcPts val="1000"/>
              </a:spcAft>
            </a:pPr>
            <a:r>
              <a:rPr lang="en-GB" sz="1000">
                <a:latin typeface="Arial"/>
                <a:ea typeface="Calibri"/>
                <a:cs typeface="Times New Roman"/>
              </a:rPr>
              <a:t>Make sure to point out that this information is specific to this particular REST API. Each web-based type of service, such as Microsoft Azure or Microsoft Intune, would have its own REST API and corresponding documentation.</a:t>
            </a:r>
          </a:p>
        </p:txBody>
      </p:sp>
      <p:sp>
        <p:nvSpPr>
          <p:cNvPr id="4" name="Slide Number Placeholder 3"/>
          <p:cNvSpPr>
            <a:spLocks noGrp="1"/>
          </p:cNvSpPr>
          <p:nvPr>
            <p:ph type="sldNum" sz="quarter" idx="10"/>
          </p:nvPr>
        </p:nvSpPr>
        <p:spPr/>
        <p:txBody>
          <a:bodyPr/>
          <a:lstStyle/>
          <a:p>
            <a:fld id="{14336124-F45B-45E1-A0CC-1DCB3D4B6294}" type="slidenum">
              <a:rPr lang="en-GB" smtClean="0"/>
              <a:t>17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2898095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Times New Roman"/>
              </a:rPr>
              <a:t>Describe briefly each element of the REST API request/response sequence. </a:t>
            </a:r>
          </a:p>
          <a:p>
            <a:pPr>
              <a:lnSpc>
                <a:spcPct val="115000"/>
              </a:lnSpc>
              <a:spcAft>
                <a:spcPts val="1000"/>
              </a:spcAft>
            </a:pPr>
            <a:r>
              <a:rPr lang="en-GB" sz="1000" b="1">
                <a:latin typeface="Arial"/>
                <a:ea typeface="Calibri"/>
                <a:cs typeface="Times New Roman"/>
              </a:rPr>
              <a:t>Additional Reading: </a:t>
            </a:r>
            <a:r>
              <a:rPr lang="en-GB" sz="1000">
                <a:latin typeface="Arial"/>
                <a:ea typeface="Calibri"/>
                <a:cs typeface="Times New Roman"/>
              </a:rPr>
              <a:t>For more information, refer to the “Components of a REST API request/response” section of </a:t>
            </a:r>
            <a:r>
              <a:rPr lang="en-GB" sz="1000" u="sng">
                <a:solidFill>
                  <a:srgbClr val="0000FF"/>
                </a:solidFill>
                <a:latin typeface="Arial"/>
                <a:ea typeface="Calibri"/>
                <a:cs typeface="Segoe UI"/>
                <a:hlinkClick r:id="rId3"/>
              </a:rPr>
              <a:t>https://aka.ms/vmiy1i</a:t>
            </a:r>
            <a:r>
              <a:rPr lang="en-GB" sz="1000">
                <a:latin typeface="Arial"/>
                <a:ea typeface="Calibri"/>
                <a:cs typeface="Times New Roman"/>
              </a:rPr>
              <a:t>.</a:t>
            </a:r>
          </a:p>
          <a:p>
            <a:pPr>
              <a:lnSpc>
                <a:spcPct val="115000"/>
              </a:lnSpc>
              <a:spcAft>
                <a:spcPts val="1000"/>
              </a:spcAft>
            </a:pPr>
            <a:r>
              <a:rPr lang="en-GB" sz="1000">
                <a:latin typeface="Arial"/>
                <a:ea typeface="Calibri"/>
                <a:cs typeface="Times New Roman"/>
              </a:rPr>
              <a:t>Point out that the primary focus of this lesson is the request portion of this sequence because this is the part that students will implement by using Windows PowerShell.</a:t>
            </a:r>
          </a:p>
        </p:txBody>
      </p:sp>
      <p:sp>
        <p:nvSpPr>
          <p:cNvPr id="4" name="Slide Number Placeholder 3"/>
          <p:cNvSpPr>
            <a:spLocks noGrp="1"/>
          </p:cNvSpPr>
          <p:nvPr>
            <p:ph type="sldNum" sz="quarter" idx="10"/>
          </p:nvPr>
        </p:nvSpPr>
        <p:spPr/>
        <p:txBody>
          <a:bodyPr/>
          <a:lstStyle/>
          <a:p>
            <a:fld id="{14336124-F45B-45E1-A0CC-1DCB3D4B6294}" type="slidenum">
              <a:rPr lang="en-GB" smtClean="0"/>
              <a:t>18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1676828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Describe the syntax of the </a:t>
            </a:r>
            <a:r>
              <a:rPr lang="en-GB" sz="1000" b="1">
                <a:latin typeface="Arial"/>
                <a:ea typeface="Calibri"/>
                <a:cs typeface="Times New Roman"/>
              </a:rPr>
              <a:t>Invoke-RestMethod</a:t>
            </a:r>
            <a:r>
              <a:rPr lang="en-GB" sz="1000">
                <a:latin typeface="Arial"/>
                <a:ea typeface="Calibri"/>
                <a:cs typeface="Times New Roman"/>
              </a:rPr>
              <a:t> command.</a:t>
            </a:r>
          </a:p>
        </p:txBody>
      </p:sp>
      <p:sp>
        <p:nvSpPr>
          <p:cNvPr id="4" name="Slide Number Placeholder 3"/>
          <p:cNvSpPr>
            <a:spLocks noGrp="1"/>
          </p:cNvSpPr>
          <p:nvPr>
            <p:ph type="sldNum" sz="quarter" idx="10"/>
          </p:nvPr>
        </p:nvSpPr>
        <p:spPr/>
        <p:txBody>
          <a:bodyPr/>
          <a:lstStyle/>
          <a:p>
            <a:fld id="{14336124-F45B-45E1-A0CC-1DCB3D4B6294}" type="slidenum">
              <a:rPr lang="en-GB" smtClean="0"/>
              <a:t>19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32178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This module is usually taught on the second day of class from approximately 9:00 A.M.–11:15 A.M. Ask students to take a break during their lab time.</a:t>
            </a:r>
          </a:p>
          <a:p>
            <a:pPr>
              <a:lnSpc>
                <a:spcPct val="115000"/>
              </a:lnSpc>
              <a:spcAft>
                <a:spcPts val="1000"/>
              </a:spcAft>
            </a:pPr>
            <a:r>
              <a:rPr lang="en-GB" sz="1000">
                <a:latin typeface="Arial"/>
                <a:ea typeface="Calibri"/>
                <a:cs typeface="Times New Roman"/>
              </a:rPr>
              <a:t>This module introduces several concepts that can be confusing and even intimidating for students without prior programming or scripting experience. Pay extra attention to students during lab time so that you can monitor their progress and identify any problems they might have. The labs in this module deliberately direct students through a process of discovery to reinforce key skills. Students who have problems with these labs, or who cannot complete them, will have problems throughout the rest of this course.</a:t>
            </a:r>
          </a:p>
          <a:p>
            <a:pPr>
              <a:lnSpc>
                <a:spcPts val="1300"/>
              </a:lnSpc>
              <a:spcBef>
                <a:spcPts val="900"/>
              </a:spcBef>
              <a:spcAft>
                <a:spcPts val="300"/>
              </a:spcAft>
            </a:pPr>
            <a:r>
              <a:rPr lang="en-US" sz="1000" b="1">
                <a:effectLst/>
                <a:latin typeface="Arial"/>
                <a:ea typeface="Times New Roman"/>
                <a:cs typeface="Segoe UI"/>
              </a:rPr>
              <a:t>Demonstration preparation</a:t>
            </a:r>
            <a:endParaRPr lang="en-GB" sz="1000" b="1">
              <a:effectLst/>
              <a:latin typeface="Arial"/>
              <a:ea typeface="Times New Roman"/>
              <a:cs typeface="Segoe UI"/>
            </a:endParaRPr>
          </a:p>
          <a:p>
            <a:pPr>
              <a:lnSpc>
                <a:spcPct val="115000"/>
              </a:lnSpc>
              <a:spcAft>
                <a:spcPts val="1000"/>
              </a:spcAft>
            </a:pPr>
            <a:r>
              <a:rPr lang="en-GB" sz="1000">
                <a:latin typeface="Arial"/>
                <a:ea typeface="Calibri"/>
                <a:cs typeface="Times New Roman"/>
              </a:rPr>
              <a:t>D</a:t>
            </a:r>
            <a:r>
              <a:rPr lang="ga-IE" sz="1000">
                <a:latin typeface="Arial"/>
                <a:ea typeface="Calibri"/>
                <a:cs typeface="Times New Roman"/>
              </a:rPr>
              <a:t>emonstrations </a:t>
            </a:r>
            <a:r>
              <a:rPr lang="en-GB" sz="1000">
                <a:latin typeface="Arial"/>
                <a:ea typeface="Calibri"/>
                <a:cs typeface="Times New Roman"/>
              </a:rPr>
              <a:t>are included </a:t>
            </a:r>
            <a:r>
              <a:rPr lang="ga-IE" sz="1000">
                <a:latin typeface="Arial"/>
                <a:ea typeface="Calibri"/>
                <a:cs typeface="Times New Roman"/>
              </a:rPr>
              <a:t>in each lesson in this module. To prepare for them</a:t>
            </a:r>
            <a:r>
              <a:rPr lang="en-GB" sz="1000">
                <a:latin typeface="Arial"/>
                <a:ea typeface="Calibri"/>
                <a:cs typeface="Times New Roman"/>
              </a:rPr>
              <a:t>,</a:t>
            </a:r>
            <a:r>
              <a:rPr lang="ga-IE" sz="1000">
                <a:latin typeface="Arial"/>
                <a:ea typeface="Calibri"/>
                <a:cs typeface="Times New Roman"/>
              </a:rPr>
              <a:t> you need to do the following</a:t>
            </a:r>
            <a:r>
              <a:rPr lang="en-GB" sz="1000">
                <a:latin typeface="Arial"/>
                <a:ea typeface="Calibri"/>
                <a:cs typeface="Times New Roman"/>
              </a:rPr>
              <a:t>:</a:t>
            </a:r>
          </a:p>
          <a:p>
            <a:pPr marL="342900" lvl="0" indent="-342900">
              <a:lnSpc>
                <a:spcPct val="115000"/>
              </a:lnSpc>
              <a:spcAft>
                <a:spcPts val="995"/>
              </a:spcAft>
              <a:buFont typeface="+mj-lt"/>
              <a:buAutoNum type="arabicPeriod"/>
            </a:pPr>
            <a:r>
              <a:rPr lang="ga-IE" sz="1000">
                <a:effectLst/>
                <a:latin typeface="Arial"/>
                <a:ea typeface="Times New Roman"/>
                <a:cs typeface="Times New Roman"/>
              </a:rPr>
              <a:t>Start the </a:t>
            </a:r>
            <a:r>
              <a:rPr lang="en-US" sz="1000" b="1">
                <a:effectLst/>
                <a:latin typeface="Arial"/>
                <a:ea typeface="Times New Roman"/>
                <a:cs typeface="Times New Roman"/>
              </a:rPr>
              <a:t>10962C-LON-DC1</a:t>
            </a:r>
            <a:r>
              <a:rPr lang="ga-IE" sz="1000">
                <a:effectLst/>
                <a:latin typeface="Arial"/>
                <a:ea typeface="Times New Roman"/>
                <a:cs typeface="Times New Roman"/>
              </a:rPr>
              <a:t> virtual machine</a:t>
            </a:r>
            <a:r>
              <a:rPr lang="en-US" sz="1000">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Start the </a:t>
            </a:r>
            <a:r>
              <a:rPr lang="en-US" sz="1000" b="1">
                <a:effectLst/>
                <a:latin typeface="Arial"/>
                <a:ea typeface="Times New Roman"/>
                <a:cs typeface="Times New Roman"/>
              </a:rPr>
              <a:t>10962C-LON-SVR1</a:t>
            </a:r>
            <a:r>
              <a:rPr lang="en-US" sz="1000">
                <a:effectLst/>
                <a:latin typeface="Arial"/>
                <a:ea typeface="Times New Roman"/>
                <a:cs typeface="Times New Roman"/>
              </a:rPr>
              <a:t> virtual machine.</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ga-IE" sz="1000">
                <a:effectLst/>
                <a:latin typeface="Arial"/>
                <a:ea typeface="Times New Roman"/>
                <a:cs typeface="Times New Roman"/>
              </a:rPr>
              <a:t>Start and </a:t>
            </a:r>
            <a:r>
              <a:rPr lang="en-US" sz="1000">
                <a:effectLst/>
                <a:latin typeface="Arial"/>
                <a:ea typeface="Times New Roman"/>
                <a:cs typeface="Times New Roman"/>
              </a:rPr>
              <a:t>sign in</a:t>
            </a:r>
            <a:r>
              <a:rPr lang="ga-IE" sz="1000">
                <a:effectLst/>
                <a:latin typeface="Arial"/>
                <a:ea typeface="Times New Roman"/>
                <a:cs typeface="Times New Roman"/>
              </a:rPr>
              <a:t> to the </a:t>
            </a:r>
            <a:r>
              <a:rPr lang="en-US" sz="1000" b="1">
                <a:effectLst/>
                <a:latin typeface="Arial"/>
                <a:ea typeface="Times New Roman"/>
                <a:cs typeface="Times New Roman"/>
              </a:rPr>
              <a:t>10962C-LON-CL1</a:t>
            </a:r>
            <a:r>
              <a:rPr lang="ga-IE" sz="1000">
                <a:effectLst/>
                <a:latin typeface="Arial"/>
                <a:ea typeface="Times New Roman"/>
                <a:cs typeface="Times New Roman"/>
              </a:rPr>
              <a:t> virtual machine with user name </a:t>
            </a:r>
            <a:r>
              <a:rPr lang="en-US" sz="1000" b="1">
                <a:effectLst/>
                <a:latin typeface="Arial"/>
                <a:ea typeface="Times New Roman"/>
                <a:cs typeface="Times New Roman"/>
              </a:rPr>
              <a:t>Adatum\Administrator</a:t>
            </a:r>
            <a:r>
              <a:rPr lang="ga-IE" sz="1000">
                <a:effectLst/>
                <a:latin typeface="Arial"/>
                <a:ea typeface="Times New Roman"/>
                <a:cs typeface="Times New Roman"/>
              </a:rPr>
              <a:t> and password </a:t>
            </a:r>
            <a:r>
              <a:rPr lang="en-US" sz="1000" b="1">
                <a:effectLst/>
                <a:latin typeface="Arial"/>
                <a:ea typeface="Times New Roman"/>
                <a:cs typeface="Times New Roman"/>
              </a:rPr>
              <a:t>Pa55w.rd</a:t>
            </a:r>
            <a:r>
              <a:rPr lang="en-US" sz="1000">
                <a:effectLst/>
                <a:latin typeface="Arial"/>
                <a:ea typeface="Times New Roman"/>
                <a:cs typeface="Times New Roman"/>
              </a:rPr>
              <a:t>.</a:t>
            </a:r>
            <a:r>
              <a:rPr lang="en-US" sz="1000" b="1">
                <a:effectLst/>
                <a:latin typeface="Arial"/>
                <a:ea typeface="Times New Roman"/>
                <a:cs typeface="Times New Roman"/>
              </a:rPr>
              <a:t> </a:t>
            </a:r>
            <a:r>
              <a:rPr lang="ga-IE" sz="1000">
                <a:effectLst/>
                <a:latin typeface="Arial"/>
                <a:ea typeface="Times New Roman"/>
                <a:cs typeface="Times New Roman"/>
              </a:rPr>
              <a:t>(</a:t>
            </a:r>
            <a:r>
              <a:rPr lang="en-US" sz="1000">
                <a:effectLst/>
                <a:latin typeface="Arial"/>
                <a:ea typeface="Times New Roman"/>
                <a:cs typeface="Times New Roman"/>
              </a:rPr>
              <a:t>Be sure that you s</a:t>
            </a:r>
            <a:r>
              <a:rPr lang="ga-IE" sz="1000">
                <a:effectLst/>
                <a:latin typeface="Arial"/>
                <a:ea typeface="Times New Roman"/>
                <a:cs typeface="Times New Roman"/>
              </a:rPr>
              <a:t>tart and </a:t>
            </a:r>
            <a:r>
              <a:rPr lang="en-US" sz="1000">
                <a:effectLst/>
                <a:latin typeface="Arial"/>
                <a:ea typeface="Times New Roman"/>
                <a:cs typeface="Times New Roman"/>
              </a:rPr>
              <a:t>sign in </a:t>
            </a:r>
            <a:r>
              <a:rPr lang="ga-IE" sz="1000">
                <a:effectLst/>
                <a:latin typeface="Arial"/>
                <a:ea typeface="Times New Roman"/>
                <a:cs typeface="Times New Roman"/>
              </a:rPr>
              <a:t>to the </a:t>
            </a:r>
            <a:r>
              <a:rPr lang="en-US" sz="1000" b="1">
                <a:effectLst/>
                <a:latin typeface="Arial"/>
                <a:ea typeface="Times New Roman"/>
                <a:cs typeface="Times New Roman"/>
              </a:rPr>
              <a:t>10962C-LON-DC1</a:t>
            </a:r>
            <a:r>
              <a:rPr lang="en-US" sz="1000">
                <a:effectLst/>
                <a:latin typeface="Arial"/>
                <a:ea typeface="Times New Roman"/>
                <a:cs typeface="Times New Roman"/>
              </a:rPr>
              <a:t> virtual machine </a:t>
            </a:r>
            <a:r>
              <a:rPr lang="ga-IE" sz="1000">
                <a:effectLst/>
                <a:latin typeface="Arial"/>
                <a:ea typeface="Times New Roman"/>
                <a:cs typeface="Times New Roman"/>
              </a:rPr>
              <a:t>before signing in to the </a:t>
            </a:r>
            <a:r>
              <a:rPr lang="en-US" sz="1000" b="1">
                <a:effectLst/>
                <a:latin typeface="Arial"/>
                <a:ea typeface="Times New Roman"/>
                <a:cs typeface="Times New Roman"/>
              </a:rPr>
              <a:t>10962C-LON-CL1</a:t>
            </a:r>
            <a:r>
              <a:rPr lang="ga-IE" sz="1000">
                <a:effectLst/>
                <a:latin typeface="Arial"/>
                <a:ea typeface="Times New Roman"/>
                <a:cs typeface="Times New Roman"/>
              </a:rPr>
              <a:t> virtual machine</a:t>
            </a:r>
            <a:r>
              <a:rPr lang="en-US" sz="1000">
                <a:effectLst/>
                <a:latin typeface="Arial"/>
                <a:ea typeface="Times New Roman"/>
                <a:cs typeface="Times New Roman"/>
              </a:rPr>
              <a:t>.</a:t>
            </a:r>
            <a:r>
              <a:rPr lang="ga-IE" sz="1000">
                <a:effectLst/>
                <a:latin typeface="Arial"/>
                <a:ea typeface="Times New Roman"/>
                <a:cs typeface="Times New Roman"/>
              </a:rPr>
              <a:t>)</a:t>
            </a:r>
            <a:endParaRPr lang="en-GB" sz="1000">
              <a:effectLst/>
              <a:latin typeface="Arial"/>
              <a:ea typeface="Times New Roman"/>
              <a:cs typeface="Times New Roman"/>
            </a:endParaRPr>
          </a:p>
          <a:p>
            <a:pPr>
              <a:lnSpc>
                <a:spcPct val="115000"/>
              </a:lnSpc>
              <a:spcAft>
                <a:spcPts val="1000"/>
              </a:spcAft>
            </a:pPr>
            <a:r>
              <a:rPr lang="en-GB" sz="1000">
                <a:latin typeface="Arial"/>
                <a:ea typeface="Calibri"/>
                <a:cs typeface="Times New Roman"/>
              </a:rPr>
              <a:t>Perform the demonstrations</a:t>
            </a:r>
            <a:r>
              <a:rPr lang="ga-IE" sz="1000">
                <a:latin typeface="Arial"/>
                <a:ea typeface="Calibri"/>
                <a:cs typeface="Times New Roman"/>
              </a:rPr>
              <a:t> on the </a:t>
            </a:r>
            <a:r>
              <a:rPr lang="en-GB" sz="1000" b="1">
                <a:latin typeface="Arial"/>
                <a:ea typeface="Calibri"/>
                <a:cs typeface="Times New Roman"/>
              </a:rPr>
              <a:t>10962C-LON-CL1</a:t>
            </a:r>
            <a:r>
              <a:rPr lang="ga-IE" sz="1000">
                <a:latin typeface="Arial"/>
                <a:ea typeface="Calibri"/>
                <a:cs typeface="Times New Roman"/>
              </a:rPr>
              <a:t> virtual machine in either the </a:t>
            </a:r>
            <a:r>
              <a:rPr lang="en-GB" sz="1000" b="1">
                <a:latin typeface="Arial"/>
                <a:ea typeface="Calibri"/>
                <a:cs typeface="Times New Roman"/>
              </a:rPr>
              <a:t>Windows PowerShell</a:t>
            </a:r>
            <a:r>
              <a:rPr lang="ga-IE" sz="1000">
                <a:latin typeface="Arial"/>
                <a:ea typeface="Calibri"/>
                <a:cs typeface="Times New Roman"/>
              </a:rPr>
              <a:t> console or the Windows PowerShell </a:t>
            </a:r>
            <a:r>
              <a:rPr lang="en-GB" sz="1000">
                <a:latin typeface="Arial"/>
                <a:ea typeface="Calibri"/>
                <a:cs typeface="Times New Roman"/>
              </a:rPr>
              <a:t>Integrated Scripting Environment (</a:t>
            </a:r>
            <a:r>
              <a:rPr lang="ga-IE" sz="1000">
                <a:latin typeface="Arial"/>
                <a:ea typeface="Calibri"/>
                <a:cs typeface="Times New Roman"/>
              </a:rPr>
              <a:t>ISE</a:t>
            </a:r>
            <a:r>
              <a:rPr lang="en-GB" sz="1000">
                <a:latin typeface="Arial"/>
                <a:ea typeface="Calibri"/>
                <a:cs typeface="Times New Roman"/>
              </a:rPr>
              <a:t>)</a:t>
            </a:r>
            <a:r>
              <a:rPr lang="ga-IE" sz="1000">
                <a:latin typeface="Arial"/>
                <a:ea typeface="Calibri"/>
                <a:cs typeface="Times New Roman"/>
              </a:rPr>
              <a:t>. </a:t>
            </a:r>
            <a:r>
              <a:rPr lang="en-GB" sz="1000">
                <a:latin typeface="Arial"/>
                <a:ea typeface="Calibri"/>
                <a:cs typeface="Times New Roman"/>
              </a:rPr>
              <a:t>S</a:t>
            </a:r>
            <a:r>
              <a:rPr lang="ga-IE" sz="1000">
                <a:latin typeface="Arial"/>
                <a:ea typeface="Calibri"/>
                <a:cs typeface="Times New Roman"/>
              </a:rPr>
              <a:t>ome </a:t>
            </a:r>
            <a:r>
              <a:rPr lang="en-GB" sz="1000">
                <a:latin typeface="Arial"/>
                <a:ea typeface="Calibri"/>
                <a:cs typeface="Times New Roman"/>
              </a:rPr>
              <a:t>demonstrations might specify</a:t>
            </a:r>
            <a:r>
              <a:rPr lang="ga-IE" sz="1000">
                <a:latin typeface="Arial"/>
                <a:ea typeface="Calibri"/>
                <a:cs typeface="Times New Roman"/>
              </a:rPr>
              <a:t> which one to use.</a:t>
            </a:r>
            <a:endParaRPr lang="en-GB" sz="1000">
              <a:latin typeface="Arial"/>
              <a:ea typeface="Calibri"/>
              <a:cs typeface="Times New Roman"/>
            </a:endParaRPr>
          </a:p>
          <a:p>
            <a:pPr>
              <a:lnSpc>
                <a:spcPct val="115000"/>
              </a:lnSpc>
              <a:spcAft>
                <a:spcPts val="1000"/>
              </a:spcAft>
            </a:pPr>
            <a:r>
              <a:rPr lang="ga-IE" sz="1000">
                <a:latin typeface="Arial"/>
                <a:ea typeface="Calibri"/>
                <a:cs typeface="Times New Roman"/>
              </a:rPr>
              <a:t>Where commands are complex or steps are numerous</a:t>
            </a:r>
            <a:r>
              <a:rPr lang="en-GB" sz="1000">
                <a:latin typeface="Arial"/>
                <a:ea typeface="Calibri"/>
                <a:cs typeface="Times New Roman"/>
              </a:rPr>
              <a:t>,</a:t>
            </a:r>
            <a:r>
              <a:rPr lang="ga-IE" sz="1000">
                <a:latin typeface="Arial"/>
                <a:ea typeface="Calibri"/>
                <a:cs typeface="Times New Roman"/>
              </a:rPr>
              <a:t> .ps1 files </a:t>
            </a:r>
            <a:r>
              <a:rPr lang="en-GB" sz="1000">
                <a:latin typeface="Arial"/>
                <a:ea typeface="Calibri"/>
                <a:cs typeface="Times New Roman"/>
              </a:rPr>
              <a:t>have been </a:t>
            </a:r>
            <a:r>
              <a:rPr lang="ga-IE" sz="1000">
                <a:latin typeface="Arial"/>
                <a:ea typeface="Calibri"/>
                <a:cs typeface="Times New Roman"/>
              </a:rPr>
              <a:t>provided </a:t>
            </a:r>
            <a:r>
              <a:rPr lang="en-GB" sz="1000">
                <a:latin typeface="Arial"/>
                <a:ea typeface="Calibri"/>
                <a:cs typeface="Times New Roman"/>
              </a:rPr>
              <a:t>for demonstration purposes. You can </a:t>
            </a:r>
            <a:r>
              <a:rPr lang="ga-IE" sz="1000">
                <a:latin typeface="Arial"/>
                <a:ea typeface="Calibri"/>
                <a:cs typeface="Times New Roman"/>
              </a:rPr>
              <a:t>open and use </a:t>
            </a:r>
            <a:r>
              <a:rPr lang="en-GB" sz="1000">
                <a:latin typeface="Arial"/>
                <a:ea typeface="Calibri"/>
                <a:cs typeface="Times New Roman"/>
              </a:rPr>
              <a:t>the .ps1 files </a:t>
            </a:r>
            <a:r>
              <a:rPr lang="ga-IE" sz="1000">
                <a:latin typeface="Arial"/>
                <a:ea typeface="Calibri"/>
                <a:cs typeface="Times New Roman"/>
              </a:rPr>
              <a:t>in the ISE. </a:t>
            </a:r>
            <a:r>
              <a:rPr lang="en-GB" sz="1000">
                <a:latin typeface="Arial"/>
                <a:ea typeface="Calibri"/>
                <a:cs typeface="Times New Roman"/>
              </a:rPr>
              <a:t>If .ps1 files have been provided for a demonstration, this will be specified in the instructor notes for the demonstration. All .ps1 files </a:t>
            </a:r>
            <a:r>
              <a:rPr lang="ga-IE" sz="1000">
                <a:latin typeface="Arial"/>
                <a:ea typeface="Calibri"/>
                <a:cs typeface="Times New Roman"/>
              </a:rPr>
              <a:t>are available on the </a:t>
            </a:r>
            <a:r>
              <a:rPr lang="en-GB" sz="1000" b="1">
                <a:latin typeface="Arial"/>
                <a:ea typeface="Calibri"/>
                <a:cs typeface="Times New Roman"/>
              </a:rPr>
              <a:t>10962C-LON-CL1</a:t>
            </a:r>
            <a:r>
              <a:rPr lang="en-GB" sz="1000">
                <a:latin typeface="Arial"/>
                <a:ea typeface="Calibri"/>
                <a:cs typeface="Times New Roman"/>
              </a:rPr>
              <a:t> virtual machine in the</a:t>
            </a:r>
            <a:r>
              <a:rPr lang="en-GB" sz="1000" b="1">
                <a:latin typeface="Arial"/>
                <a:ea typeface="Calibri"/>
                <a:cs typeface="Times New Roman"/>
              </a:rPr>
              <a:t> E:\Allfiles\Mod02\Democode</a:t>
            </a:r>
            <a:r>
              <a:rPr lang="en-GB" sz="1000">
                <a:latin typeface="Arial"/>
                <a:ea typeface="Calibri"/>
                <a:cs typeface="Times New Roman"/>
              </a:rPr>
              <a:t> directory.</a:t>
            </a:r>
          </a:p>
          <a:p>
            <a:pPr>
              <a:lnSpc>
                <a:spcPct val="115000"/>
              </a:lnSpc>
              <a:spcAft>
                <a:spcPts val="1000"/>
              </a:spcAft>
            </a:pPr>
            <a:r>
              <a:rPr lang="en-GB" sz="1000">
                <a:latin typeface="Arial"/>
                <a:ea typeface="Calibri"/>
                <a:cs typeface="Times New Roman"/>
              </a:rPr>
              <a:t>Also, note that Internet access is required for students to complete the lab. See more detailed options and instructions in the lab notes.</a:t>
            </a:r>
          </a:p>
        </p:txBody>
      </p:sp>
      <p:sp>
        <p:nvSpPr>
          <p:cNvPr id="4" name="Slide Number Placeholder 3"/>
          <p:cNvSpPr>
            <a:spLocks noGrp="1"/>
          </p:cNvSpPr>
          <p:nvPr>
            <p:ph type="sldNum" sz="quarter" idx="10"/>
          </p:nvPr>
        </p:nvSpPr>
        <p:spPr/>
        <p:txBody>
          <a:bodyPr/>
          <a:lstStyle/>
          <a:p>
            <a:fld id="{14336124-F45B-45E1-A0CC-1DCB3D4B6294}" type="slidenum">
              <a:rPr lang="en-GB" smtClean="0"/>
              <a:t>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4150739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panose="020B0604020202020204" pitchFamily="34" charset="0"/>
                <a:ea typeface="Calibri"/>
                <a:cs typeface="Arial" panose="020B0604020202020204" pitchFamily="34" charset="0"/>
              </a:rPr>
              <a:t>Preparation Steps</a:t>
            </a:r>
            <a:endParaRPr lang="en-GB" sz="1000" dirty="0">
              <a:latin typeface="Arial" panose="020B0604020202020204" pitchFamily="34" charset="0"/>
              <a:ea typeface="Calibri"/>
              <a:cs typeface="Arial" panose="020B0604020202020204" pitchFamily="34" charset="0"/>
            </a:endParaRPr>
          </a:p>
          <a:p>
            <a:r>
              <a:rPr lang="en-US" sz="1000" dirty="0">
                <a:latin typeface="Arial" panose="020B0604020202020204" pitchFamily="34" charset="0"/>
                <a:cs typeface="Arial" panose="020B0604020202020204" pitchFamily="34" charset="0"/>
              </a:rPr>
              <a:t>For this demonstration, you will use the available virtual machine environment. Before you begin the demonstration, follow these steps:</a:t>
            </a:r>
          </a:p>
          <a:p>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On the host computer, on the lower left-corner of the taskbar, click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Hyper-V Manager</a:t>
            </a:r>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In Hyper-V Manager, click </a:t>
            </a:r>
            <a:r>
              <a:rPr lang="en-US" sz="1000" b="1" dirty="0">
                <a:latin typeface="Arial" panose="020B0604020202020204" pitchFamily="34" charset="0"/>
                <a:cs typeface="Arial" panose="020B0604020202020204" pitchFamily="34" charset="0"/>
              </a:rPr>
              <a:t>10962C-LON-DC1</a:t>
            </a:r>
            <a:r>
              <a:rPr lang="en-US" sz="1000" dirty="0">
                <a:latin typeface="Arial" panose="020B0604020202020204" pitchFamily="34" charset="0"/>
                <a:cs typeface="Arial" panose="020B0604020202020204" pitchFamily="34" charset="0"/>
              </a:rPr>
              <a:t>, and in the </a:t>
            </a:r>
            <a:r>
              <a:rPr lang="en-US" sz="1000" b="1" dirty="0">
                <a:latin typeface="Arial" panose="020B0604020202020204" pitchFamily="34" charset="0"/>
                <a:cs typeface="Arial" panose="020B0604020202020204" pitchFamily="34" charset="0"/>
              </a:rPr>
              <a:t>Actions</a:t>
            </a:r>
            <a:r>
              <a:rPr lang="en-US" sz="1000" dirty="0">
                <a:latin typeface="Arial" panose="020B0604020202020204" pitchFamily="34" charset="0"/>
                <a:cs typeface="Arial" panose="020B0604020202020204" pitchFamily="34" charset="0"/>
              </a:rPr>
              <a:t> pane, click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Repeat step 2 for </a:t>
            </a:r>
            <a:r>
              <a:rPr lang="en-US" sz="1000" b="1" dirty="0">
                <a:latin typeface="Arial" panose="020B0604020202020204" pitchFamily="34" charset="0"/>
                <a:cs typeface="Arial" panose="020B0604020202020204" pitchFamily="34" charset="0"/>
              </a:rPr>
              <a:t>10962C-LON-CL1</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10962C-LON-SVR1</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Select </a:t>
            </a:r>
            <a:r>
              <a:rPr lang="en-US" sz="1000" b="1" dirty="0">
                <a:latin typeface="Arial" panose="020B0604020202020204" pitchFamily="34" charset="0"/>
                <a:cs typeface="Arial" panose="020B0604020202020204" pitchFamily="34" charset="0"/>
              </a:rPr>
              <a:t>10962C-LON-CL1</a:t>
            </a:r>
            <a:r>
              <a:rPr lang="en-US" sz="1000" dirty="0">
                <a:latin typeface="Arial" panose="020B0604020202020204" pitchFamily="34" charset="0"/>
                <a:cs typeface="Arial" panose="020B0604020202020204" pitchFamily="34" charset="0"/>
              </a:rPr>
              <a:t>., and then in the </a:t>
            </a:r>
            <a:r>
              <a:rPr lang="en-US" sz="1000" b="1" dirty="0">
                <a:latin typeface="Arial" panose="020B0604020202020204" pitchFamily="34" charset="0"/>
                <a:cs typeface="Arial" panose="020B0604020202020204" pitchFamily="34" charset="0"/>
              </a:rPr>
              <a:t>Actions</a:t>
            </a:r>
            <a:r>
              <a:rPr lang="en-US" sz="1000" dirty="0">
                <a:latin typeface="Arial" panose="020B0604020202020204" pitchFamily="34" charset="0"/>
                <a:cs typeface="Arial" panose="020B0604020202020204" pitchFamily="34" charset="0"/>
              </a:rPr>
              <a:t> pane, click </a:t>
            </a:r>
            <a:r>
              <a:rPr lang="en-US" sz="1000" b="1" dirty="0">
                <a:latin typeface="Arial" panose="020B0604020202020204" pitchFamily="34" charset="0"/>
                <a:cs typeface="Arial" panose="020B0604020202020204" pitchFamily="34" charset="0"/>
              </a:rPr>
              <a:t>Connect</a:t>
            </a:r>
            <a:r>
              <a:rPr lang="en-US" sz="1000" dirty="0">
                <a:latin typeface="Arial" panose="020B0604020202020204" pitchFamily="34" charset="0"/>
                <a:cs typeface="Arial" panose="020B0604020202020204" pitchFamily="34" charset="0"/>
              </a:rPr>
              <a:t>. Wait until the virtual machine starts. </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Sign in by using the following credentials: </a:t>
            </a:r>
            <a:endParaRPr lang="en-GB" sz="1000" dirty="0">
              <a:latin typeface="Arial" panose="020B0604020202020204" pitchFamily="34" charset="0"/>
              <a:cs typeface="Arial" panose="020B0604020202020204" pitchFamily="34" charset="0"/>
            </a:endParaRPr>
          </a:p>
          <a:p>
            <a:pPr marL="628650" lvl="1" indent="-171450">
              <a:lnSpc>
                <a:spcPct val="114000"/>
              </a:lnSpc>
              <a:spcAft>
                <a:spcPts val="995"/>
              </a:spcAft>
              <a:buFont typeface="Courier New" panose="02070309020205020404" pitchFamily="49" charset="0"/>
              <a:buChar char="o"/>
            </a:pPr>
            <a:r>
              <a:rPr lang="en-US" sz="1000" dirty="0">
                <a:latin typeface="Arial" panose="020B0604020202020204" pitchFamily="34" charset="0"/>
                <a:cs typeface="Arial" panose="020B0604020202020204" pitchFamily="34" charset="0"/>
              </a:rPr>
              <a:t>User name: </a:t>
            </a:r>
            <a:r>
              <a:rPr lang="en-US" sz="1000" b="1" dirty="0">
                <a:latin typeface="Arial" panose="020B0604020202020204" pitchFamily="34" charset="0"/>
                <a:cs typeface="Arial" panose="020B0604020202020204" pitchFamily="34" charset="0"/>
              </a:rPr>
              <a:t>Administrator</a:t>
            </a:r>
            <a:endParaRPr lang="en-GB" sz="1000" dirty="0">
              <a:latin typeface="Arial" panose="020B0604020202020204" pitchFamily="34" charset="0"/>
              <a:cs typeface="Arial" panose="020B0604020202020204" pitchFamily="34" charset="0"/>
            </a:endParaRPr>
          </a:p>
          <a:p>
            <a:pPr marL="628650" lvl="1" indent="-171450">
              <a:lnSpc>
                <a:spcPct val="114000"/>
              </a:lnSpc>
              <a:spcAft>
                <a:spcPts val="995"/>
              </a:spcAft>
              <a:buFont typeface="Courier New" panose="02070309020205020404" pitchFamily="49" charset="0"/>
              <a:buChar char="o"/>
            </a:pPr>
            <a:r>
              <a:rPr lang="en-US" sz="1000" dirty="0">
                <a:latin typeface="Arial" panose="020B0604020202020204" pitchFamily="34" charset="0"/>
                <a:cs typeface="Arial" panose="020B0604020202020204" pitchFamily="34" charset="0"/>
              </a:rPr>
              <a:t>Password: </a:t>
            </a:r>
            <a:r>
              <a:rPr lang="en-US" sz="1000" b="1" dirty="0">
                <a:latin typeface="Arial" panose="020B0604020202020204" pitchFamily="34" charset="0"/>
                <a:cs typeface="Arial" panose="020B0604020202020204" pitchFamily="34" charset="0"/>
              </a:rPr>
              <a:t>Pa55w.rd</a:t>
            </a:r>
            <a:endParaRPr lang="en-GB" sz="1000" dirty="0">
              <a:latin typeface="Arial" panose="020B0604020202020204" pitchFamily="34" charset="0"/>
              <a:cs typeface="Arial" panose="020B0604020202020204" pitchFamily="34" charset="0"/>
            </a:endParaRPr>
          </a:p>
          <a:p>
            <a:pPr marL="628650" lvl="1" indent="-171450">
              <a:lnSpc>
                <a:spcPct val="114000"/>
              </a:lnSpc>
              <a:spcAft>
                <a:spcPts val="995"/>
              </a:spcAft>
              <a:buFont typeface="Courier New" panose="02070309020205020404" pitchFamily="49" charset="0"/>
              <a:buChar char="o"/>
            </a:pPr>
            <a:r>
              <a:rPr lang="en-US" sz="1000" dirty="0">
                <a:latin typeface="Arial" panose="020B0604020202020204" pitchFamily="34" charset="0"/>
                <a:cs typeface="Arial" panose="020B0604020202020204" pitchFamily="34" charset="0"/>
              </a:rPr>
              <a:t>Domain: </a:t>
            </a:r>
            <a:r>
              <a:rPr lang="en-US" sz="1000" b="1" dirty="0">
                <a:latin typeface="Arial" panose="020B0604020202020204" pitchFamily="34" charset="0"/>
                <a:cs typeface="Arial" panose="020B0604020202020204" pitchFamily="34" charset="0"/>
              </a:rPr>
              <a:t>ADATUM</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Click in the </a:t>
            </a:r>
            <a:r>
              <a:rPr lang="en-US" sz="1000" b="1" dirty="0">
                <a:latin typeface="Arial" panose="020B0604020202020204" pitchFamily="34" charset="0"/>
                <a:cs typeface="Arial" panose="020B0604020202020204" pitchFamily="34" charset="0"/>
              </a:rPr>
              <a:t>10962C-LON-CL1</a:t>
            </a:r>
            <a:r>
              <a:rPr lang="en-US" sz="1000" dirty="0">
                <a:latin typeface="Arial" panose="020B0604020202020204" pitchFamily="34" charset="0"/>
                <a:cs typeface="Arial" panose="020B0604020202020204" pitchFamily="34" charset="0"/>
              </a:rPr>
              <a:t> virtual machine window, and then click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 menu, expand the </a:t>
            </a:r>
            <a:r>
              <a:rPr lang="en-US" sz="1000" b="1" dirty="0">
                <a:latin typeface="Arial" panose="020B0604020202020204" pitchFamily="34" charset="0"/>
                <a:cs typeface="Arial" panose="020B0604020202020204" pitchFamily="34" charset="0"/>
              </a:rPr>
              <a:t>Windows PowerShell </a:t>
            </a:r>
            <a:r>
              <a:rPr lang="en-US" sz="1000" dirty="0">
                <a:latin typeface="Arial" panose="020B0604020202020204" pitchFamily="34" charset="0"/>
                <a:cs typeface="Arial" panose="020B0604020202020204" pitchFamily="34" charset="0"/>
              </a:rPr>
              <a:t>folder. </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Right-click </a:t>
            </a:r>
            <a:r>
              <a:rPr lang="en-US" sz="1000" b="1" dirty="0">
                <a:latin typeface="Arial" panose="020B0604020202020204" pitchFamily="34" charset="0"/>
                <a:cs typeface="Arial" panose="020B0604020202020204" pitchFamily="34" charset="0"/>
              </a:rPr>
              <a:t>Windows PowerShell ISE</a:t>
            </a:r>
            <a:r>
              <a:rPr lang="en-US" sz="1000" dirty="0">
                <a:latin typeface="Arial" panose="020B0604020202020204" pitchFamily="34" charset="0"/>
                <a:cs typeface="Arial" panose="020B0604020202020204" pitchFamily="34" charset="0"/>
              </a:rPr>
              <a:t>, point to </a:t>
            </a:r>
            <a:r>
              <a:rPr lang="en-US" sz="1000" b="1" dirty="0">
                <a:latin typeface="Arial" panose="020B0604020202020204" pitchFamily="34" charset="0"/>
                <a:cs typeface="Arial" panose="020B0604020202020204" pitchFamily="34" charset="0"/>
              </a:rPr>
              <a:t>More</a:t>
            </a:r>
            <a:r>
              <a:rPr lang="en-US" sz="1000" dirty="0">
                <a:latin typeface="Arial" panose="020B0604020202020204" pitchFamily="34" charset="0"/>
                <a:cs typeface="Arial" panose="020B0604020202020204" pitchFamily="34" charset="0"/>
              </a:rPr>
              <a:t>, and then click </a:t>
            </a:r>
            <a:r>
              <a:rPr lang="en-US" sz="1000" b="1" dirty="0">
                <a:latin typeface="Arial" panose="020B0604020202020204" pitchFamily="34" charset="0"/>
                <a:cs typeface="Arial" panose="020B0604020202020204" pitchFamily="34" charset="0"/>
              </a:rPr>
              <a:t>Run as administrator</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Select </a:t>
            </a:r>
            <a:r>
              <a:rPr lang="en-US" sz="1000" b="1" dirty="0">
                <a:latin typeface="Arial" panose="020B0604020202020204" pitchFamily="34" charset="0"/>
                <a:cs typeface="Arial" panose="020B0604020202020204" pitchFamily="34" charset="0"/>
              </a:rPr>
              <a:t>10962C-LON-SVR1</a:t>
            </a:r>
            <a:r>
              <a:rPr lang="en-US" sz="1000" dirty="0">
                <a:latin typeface="Arial" panose="020B0604020202020204" pitchFamily="34" charset="0"/>
                <a:cs typeface="Arial" panose="020B0604020202020204" pitchFamily="34" charset="0"/>
              </a:rPr>
              <a:t>, and then in the </a:t>
            </a:r>
            <a:r>
              <a:rPr lang="en-US" sz="1000" b="1" dirty="0">
                <a:latin typeface="Arial" panose="020B0604020202020204" pitchFamily="34" charset="0"/>
                <a:cs typeface="Arial" panose="020B0604020202020204" pitchFamily="34" charset="0"/>
              </a:rPr>
              <a:t>Actions</a:t>
            </a:r>
            <a:r>
              <a:rPr lang="en-US" sz="1000" dirty="0">
                <a:latin typeface="Arial" panose="020B0604020202020204" pitchFamily="34" charset="0"/>
                <a:cs typeface="Arial" panose="020B0604020202020204" pitchFamily="34" charset="0"/>
              </a:rPr>
              <a:t> pane, click </a:t>
            </a:r>
            <a:r>
              <a:rPr lang="en-US" sz="1000" b="1" dirty="0">
                <a:latin typeface="Arial" panose="020B0604020202020204" pitchFamily="34" charset="0"/>
                <a:cs typeface="Arial" panose="020B0604020202020204" pitchFamily="34" charset="0"/>
              </a:rPr>
              <a:t>Connect</a:t>
            </a:r>
            <a:r>
              <a:rPr lang="en-US" sz="1000" dirty="0">
                <a:latin typeface="Arial" panose="020B0604020202020204" pitchFamily="34" charset="0"/>
                <a:cs typeface="Arial" panose="020B0604020202020204" pitchFamily="34" charset="0"/>
              </a:rPr>
              <a:t>. Wait until the virtual machine starts. </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Sign in by using the following credentials: </a:t>
            </a:r>
            <a:endParaRPr lang="en-GB" sz="1000" dirty="0">
              <a:latin typeface="Arial" panose="020B0604020202020204" pitchFamily="34" charset="0"/>
              <a:cs typeface="Arial" panose="020B0604020202020204" pitchFamily="34" charset="0"/>
            </a:endParaRPr>
          </a:p>
          <a:p>
            <a:pPr marL="628650" lvl="1" indent="-171450">
              <a:lnSpc>
                <a:spcPct val="114000"/>
              </a:lnSpc>
              <a:spcAft>
                <a:spcPts val="995"/>
              </a:spcAft>
              <a:buFont typeface="Courier New" panose="02070309020205020404" pitchFamily="49" charset="0"/>
              <a:buChar char="o"/>
            </a:pPr>
            <a:r>
              <a:rPr lang="en-US" sz="1000" dirty="0">
                <a:latin typeface="Arial" panose="020B0604020202020204" pitchFamily="34" charset="0"/>
                <a:cs typeface="Arial" panose="020B0604020202020204" pitchFamily="34" charset="0"/>
              </a:rPr>
              <a:t>User name: </a:t>
            </a:r>
            <a:r>
              <a:rPr lang="en-US" sz="1000" b="1" dirty="0">
                <a:latin typeface="Arial" panose="020B0604020202020204" pitchFamily="34" charset="0"/>
                <a:cs typeface="Arial" panose="020B0604020202020204" pitchFamily="34" charset="0"/>
              </a:rPr>
              <a:t>Administrator</a:t>
            </a:r>
            <a:endParaRPr lang="en-GB" sz="1000" dirty="0">
              <a:latin typeface="Arial" panose="020B0604020202020204" pitchFamily="34" charset="0"/>
              <a:cs typeface="Arial" panose="020B0604020202020204" pitchFamily="34" charset="0"/>
            </a:endParaRPr>
          </a:p>
          <a:p>
            <a:pPr marL="628650" lvl="1" indent="-171450">
              <a:lnSpc>
                <a:spcPct val="114000"/>
              </a:lnSpc>
              <a:spcAft>
                <a:spcPts val="995"/>
              </a:spcAft>
              <a:buFont typeface="Courier New" panose="02070309020205020404" pitchFamily="49" charset="0"/>
              <a:buChar char="o"/>
            </a:pPr>
            <a:r>
              <a:rPr lang="en-US" sz="1000" dirty="0">
                <a:latin typeface="Arial" panose="020B0604020202020204" pitchFamily="34" charset="0"/>
                <a:cs typeface="Arial" panose="020B0604020202020204" pitchFamily="34" charset="0"/>
              </a:rPr>
              <a:t>Password: </a:t>
            </a:r>
            <a:r>
              <a:rPr lang="en-US" sz="1000" b="1" dirty="0">
                <a:latin typeface="Arial" panose="020B0604020202020204" pitchFamily="34" charset="0"/>
                <a:cs typeface="Arial" panose="020B0604020202020204" pitchFamily="34" charset="0"/>
              </a:rPr>
              <a:t>Pa55w.rd</a:t>
            </a:r>
            <a:endParaRPr lang="en-GB" sz="1000" dirty="0">
              <a:latin typeface="Arial" panose="020B0604020202020204" pitchFamily="34" charset="0"/>
              <a:cs typeface="Arial" panose="020B0604020202020204" pitchFamily="34" charset="0"/>
            </a:endParaRPr>
          </a:p>
          <a:p>
            <a:pPr marL="628650" lvl="1" indent="-171450">
              <a:lnSpc>
                <a:spcPct val="114000"/>
              </a:lnSpc>
              <a:spcAft>
                <a:spcPts val="995"/>
              </a:spcAft>
              <a:buFont typeface="Courier New" panose="02070309020205020404" pitchFamily="49" charset="0"/>
              <a:buChar char="o"/>
            </a:pPr>
            <a:r>
              <a:rPr lang="en-US" sz="1000" dirty="0">
                <a:latin typeface="Arial" panose="020B0604020202020204" pitchFamily="34" charset="0"/>
                <a:cs typeface="Arial" panose="020B0604020202020204" pitchFamily="34" charset="0"/>
              </a:rPr>
              <a:t>Domain: </a:t>
            </a:r>
            <a:r>
              <a:rPr lang="en-US" sz="1000" b="1" dirty="0">
                <a:latin typeface="Arial" panose="020B0604020202020204" pitchFamily="34" charset="0"/>
                <a:cs typeface="Arial" panose="020B0604020202020204" pitchFamily="34" charset="0"/>
              </a:rPr>
              <a:t>ADATUM</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4336124-F45B-45E1-A0CC-1DCB3D4B6294}" type="slidenum">
              <a:rPr lang="en-GB" smtClean="0"/>
              <a:t>20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3989491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342000" lvl="0" indent="-342000">
              <a:lnSpc>
                <a:spcPct val="114000"/>
              </a:lnSpc>
              <a:spcAft>
                <a:spcPts val="995"/>
              </a:spcAft>
              <a:buFont typeface="+mj-lt"/>
              <a:buAutoNum type="arabicPeriod" startAt="11"/>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10962C-LON-SVR1</a:t>
            </a:r>
            <a:r>
              <a:rPr lang="en-US" sz="1000" dirty="0">
                <a:latin typeface="Arial" panose="020B0604020202020204" pitchFamily="34" charset="0"/>
                <a:cs typeface="Arial" panose="020B0604020202020204" pitchFamily="34" charset="0"/>
              </a:rPr>
              <a:t> virtual machine window, click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a:t>
            </a:r>
          </a:p>
          <a:p>
            <a:pPr marL="342000" lvl="0" indent="-342000">
              <a:lnSpc>
                <a:spcPct val="114000"/>
              </a:lnSpc>
              <a:spcAft>
                <a:spcPts val="995"/>
              </a:spcAft>
              <a:buFont typeface="+mj-lt"/>
              <a:buAutoNum type="arabicPeriod" startAt="11"/>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 menu, expand the </a:t>
            </a:r>
            <a:r>
              <a:rPr lang="en-US" sz="1000" b="1" dirty="0">
                <a:latin typeface="Arial" panose="020B0604020202020204" pitchFamily="34" charset="0"/>
                <a:cs typeface="Arial" panose="020B0604020202020204" pitchFamily="34" charset="0"/>
              </a:rPr>
              <a:t>Windows Administrative Tools </a:t>
            </a:r>
            <a:r>
              <a:rPr lang="en-US" sz="1000" dirty="0">
                <a:latin typeface="Arial" panose="020B0604020202020204" pitchFamily="34" charset="0"/>
                <a:cs typeface="Arial" panose="020B0604020202020204" pitchFamily="34" charset="0"/>
              </a:rPr>
              <a:t>folder, and then click </a:t>
            </a:r>
            <a:r>
              <a:rPr lang="en-US" sz="1000" b="1" dirty="0">
                <a:latin typeface="Arial" panose="020B0604020202020204" pitchFamily="34" charset="0"/>
                <a:cs typeface="Arial" panose="020B0604020202020204" pitchFamily="34" charset="0"/>
              </a:rPr>
              <a:t>Internet Information Services (IIS) Manager</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The demonstration file for this demonstration is on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in </a:t>
            </a:r>
            <a:r>
              <a:rPr lang="en-US" sz="1000" b="1" dirty="0">
                <a:latin typeface="Arial" panose="020B0604020202020204" pitchFamily="34" charset="0"/>
                <a:cs typeface="Arial" panose="020B0604020202020204" pitchFamily="34" charset="0"/>
              </a:rPr>
              <a:t>E:\Allfiles\Mod02\Democode</a:t>
            </a:r>
            <a:r>
              <a:rPr lang="en-US" sz="1000" dirty="0">
                <a:latin typeface="Arial" panose="020B0604020202020204" pitchFamily="34" charset="0"/>
                <a:cs typeface="Arial" panose="020B0604020202020204" pitchFamily="34" charset="0"/>
              </a:rPr>
              <a:t>. Use Windows PowerShell ISE to open the </a:t>
            </a:r>
            <a:r>
              <a:rPr lang="en-US" sz="1000" b="1" dirty="0">
                <a:latin typeface="Arial" panose="020B0604020202020204" pitchFamily="34" charset="0"/>
                <a:cs typeface="Arial" panose="020B0604020202020204" pitchFamily="34" charset="0"/>
              </a:rPr>
              <a:t>Using_Invoke-RestMethod.ps1</a:t>
            </a:r>
            <a:r>
              <a:rPr lang="en-US" sz="1000" dirty="0">
                <a:latin typeface="Arial" panose="020B0604020202020204" pitchFamily="34" charset="0"/>
                <a:cs typeface="Arial" panose="020B0604020202020204" pitchFamily="34" charset="0"/>
              </a:rPr>
              <a:t> file in the </a:t>
            </a:r>
            <a:r>
              <a:rPr lang="en-US" sz="1000" b="1" dirty="0" err="1">
                <a:latin typeface="Arial" panose="020B0604020202020204" pitchFamily="34" charset="0"/>
                <a:cs typeface="Arial" panose="020B0604020202020204" pitchFamily="34" charset="0"/>
              </a:rPr>
              <a:t>Democode</a:t>
            </a:r>
            <a:r>
              <a:rPr lang="en-US" sz="1000" dirty="0">
                <a:latin typeface="Arial" panose="020B0604020202020204" pitchFamily="34" charset="0"/>
                <a:cs typeface="Arial" panose="020B0604020202020204" pitchFamily="34" charset="0"/>
              </a:rPr>
              <a:t> folder. </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endParaRPr lang="en-GB" sz="1000" b="1"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Demonstration Steps</a:t>
            </a:r>
            <a:endParaRPr lang="en-GB" sz="1000" dirty="0">
              <a:latin typeface="Arial" panose="020B0604020202020204" pitchFamily="34" charset="0"/>
              <a:ea typeface="Calibri"/>
              <a:cs typeface="Arial" panose="020B0604020202020204" pitchFamily="34"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From Windows PowerShell ISE on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open </a:t>
            </a:r>
            <a:r>
              <a:rPr lang="en-US" sz="1000" b="1" dirty="0">
                <a:latin typeface="Arial" panose="020B0604020202020204" pitchFamily="34" charset="0"/>
                <a:cs typeface="Arial" panose="020B0604020202020204" pitchFamily="34" charset="0"/>
              </a:rPr>
              <a:t>E:\Allfiles\Mod02\DemoCode\Using_Invoke-RestMethod.ps1</a:t>
            </a:r>
            <a:r>
              <a:rPr lang="en-US" sz="1000" dirty="0">
                <a:latin typeface="Arial" panose="020B0604020202020204" pitchFamily="34" charset="0"/>
                <a:cs typeface="Arial" panose="020B0604020202020204" pitchFamily="34" charset="0"/>
              </a:rPr>
              <a:t>.</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Review the script and describe what it does. Point out that the function </a:t>
            </a:r>
            <a:r>
              <a:rPr lang="en-US" sz="1000" b="1" dirty="0">
                <a:latin typeface="Arial" panose="020B0604020202020204" pitchFamily="34" charset="0"/>
                <a:cs typeface="Arial" panose="020B0604020202020204" pitchFamily="34" charset="0"/>
              </a:rPr>
              <a:t>Get-</a:t>
            </a:r>
            <a:r>
              <a:rPr lang="en-US" sz="1000" b="1" dirty="0" err="1">
                <a:latin typeface="Arial" panose="020B0604020202020204" pitchFamily="34" charset="0"/>
                <a:cs typeface="Arial" panose="020B0604020202020204" pitchFamily="34" charset="0"/>
              </a:rPr>
              <a:t>AdminApiHeaders</a:t>
            </a:r>
            <a:r>
              <a:rPr lang="en-US" sz="1000" dirty="0">
                <a:latin typeface="Arial" panose="020B0604020202020204" pitchFamily="34" charset="0"/>
                <a:cs typeface="Arial" panose="020B0604020202020204" pitchFamily="34" charset="0"/>
              </a:rPr>
              <a:t> generates the REST API request header for the script that follows. Explain that the purpose of the script is to enumerate websites and web application pools on </a:t>
            </a:r>
            <a:r>
              <a:rPr lang="en-US" sz="1000" b="1" dirty="0">
                <a:latin typeface="Arial" panose="020B0604020202020204" pitchFamily="34" charset="0"/>
                <a:cs typeface="Arial" panose="020B0604020202020204" pitchFamily="34" charset="0"/>
              </a:rPr>
              <a:t>LON-SVR1</a:t>
            </a:r>
            <a:r>
              <a:rPr lang="en-US" sz="1000" dirty="0">
                <a:latin typeface="Arial" panose="020B0604020202020204" pitchFamily="34" charset="0"/>
                <a:cs typeface="Arial" panose="020B0604020202020204" pitchFamily="34" charset="0"/>
              </a:rPr>
              <a:t> by using the IIS Administration API installed on that server. </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Run the script and verify that it returns the expected results, which should consist of the REST API header followed by the JSON representation of the Default Web Site and </a:t>
            </a:r>
            <a:r>
              <a:rPr lang="en-US" sz="1000" dirty="0" err="1">
                <a:latin typeface="Arial" panose="020B0604020202020204" pitchFamily="34" charset="0"/>
                <a:cs typeface="Arial" panose="020B0604020202020204" pitchFamily="34" charset="0"/>
              </a:rPr>
              <a:t>DefaultAppPool</a:t>
            </a:r>
            <a:r>
              <a:rPr lang="en-US" sz="1000" dirty="0">
                <a:latin typeface="Arial" panose="020B0604020202020204" pitchFamily="34" charset="0"/>
                <a:cs typeface="Arial" panose="020B0604020202020204" pitchFamily="34" charset="0"/>
              </a:rPr>
              <a:t> on </a:t>
            </a:r>
            <a:br>
              <a:rPr lang="en-US" sz="1000"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LON-SVR1</a:t>
            </a:r>
            <a:r>
              <a:rPr lang="en-US" sz="1000" dirty="0">
                <a:latin typeface="Arial" panose="020B0604020202020204" pitchFamily="34" charset="0"/>
                <a:cs typeface="Arial" panose="020B0604020202020204" pitchFamily="34" charset="0"/>
              </a:rPr>
              <a:t>. </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Connect to </a:t>
            </a:r>
            <a:r>
              <a:rPr lang="en-US" sz="1000" b="1" dirty="0">
                <a:latin typeface="Arial" panose="020B0604020202020204" pitchFamily="34" charset="0"/>
                <a:cs typeface="Arial" panose="020B0604020202020204" pitchFamily="34" charset="0"/>
              </a:rPr>
              <a:t>LON-SVR1</a:t>
            </a:r>
            <a:r>
              <a:rPr lang="en-US" sz="1000" dirty="0">
                <a:latin typeface="Arial" panose="020B0604020202020204" pitchFamily="34" charset="0"/>
                <a:cs typeface="Arial" panose="020B0604020202020204" pitchFamily="34" charset="0"/>
              </a:rPr>
              <a:t>,</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and then on </a:t>
            </a:r>
            <a:r>
              <a:rPr lang="en-US" sz="1000" b="1" dirty="0">
                <a:latin typeface="Arial" panose="020B0604020202020204" pitchFamily="34" charset="0"/>
                <a:cs typeface="Arial" panose="020B0604020202020204" pitchFamily="34" charset="0"/>
              </a:rPr>
              <a:t>LON-SVR1</a:t>
            </a:r>
            <a:r>
              <a:rPr lang="en-US" sz="1000" dirty="0">
                <a:latin typeface="Arial" panose="020B0604020202020204" pitchFamily="34" charset="0"/>
                <a:cs typeface="Arial" panose="020B0604020202020204" pitchFamily="34" charset="0"/>
              </a:rPr>
              <a:t>, start Microsoft Internet Explorer, and browse to </a:t>
            </a:r>
            <a:r>
              <a:rPr lang="en-US" sz="1000" b="1" dirty="0">
                <a:latin typeface="Arial" panose="020B0604020202020204" pitchFamily="34" charset="0"/>
                <a:cs typeface="Arial" panose="020B0604020202020204" pitchFamily="34" charset="0"/>
                <a:hlinkClick r:id="rId3"/>
              </a:rPr>
              <a:t>https://localhost:55539</a:t>
            </a:r>
            <a:r>
              <a:rPr lang="en-US" sz="1000" dirty="0">
                <a:latin typeface="Arial" panose="020B0604020202020204" pitchFamily="34" charset="0"/>
                <a:cs typeface="Arial" panose="020B0604020202020204" pitchFamily="34" charset="0"/>
              </a:rPr>
              <a:t>.</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From Internet Explorer, on the </a:t>
            </a:r>
            <a:r>
              <a:rPr lang="en-US" sz="1000" b="1" dirty="0">
                <a:latin typeface="Arial" panose="020B0604020202020204" pitchFamily="34" charset="0"/>
                <a:cs typeface="Arial" panose="020B0604020202020204" pitchFamily="34" charset="0"/>
              </a:rPr>
              <a:t>Connect </a:t>
            </a:r>
            <a:r>
              <a:rPr lang="en-US" sz="1000" dirty="0">
                <a:latin typeface="Arial" panose="020B0604020202020204" pitchFamily="34" charset="0"/>
                <a:cs typeface="Arial" panose="020B0604020202020204" pitchFamily="34" charset="0"/>
              </a:rPr>
              <a:t>page, click </a:t>
            </a:r>
            <a:r>
              <a:rPr lang="en-US" sz="1000" b="1" dirty="0">
                <a:latin typeface="Arial" panose="020B0604020202020204" pitchFamily="34" charset="0"/>
                <a:cs typeface="Arial" panose="020B0604020202020204" pitchFamily="34" charset="0"/>
              </a:rPr>
              <a:t>Get Access Token</a:t>
            </a:r>
            <a:r>
              <a:rPr lang="en-US" sz="1000" dirty="0">
                <a:latin typeface="Arial" panose="020B0604020202020204" pitchFamily="34" charset="0"/>
                <a:cs typeface="Arial" panose="020B0604020202020204" pitchFamily="34" charset="0"/>
              </a:rPr>
              <a:t>. </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Access Keys </a:t>
            </a:r>
            <a:r>
              <a:rPr lang="en-US" sz="1000" dirty="0">
                <a:latin typeface="Arial" panose="020B0604020202020204" pitchFamily="34" charset="0"/>
                <a:cs typeface="Arial" panose="020B0604020202020204" pitchFamily="34" charset="0"/>
              </a:rPr>
              <a:t>page, click </a:t>
            </a:r>
            <a:r>
              <a:rPr lang="en-US" sz="1000" b="1" dirty="0">
                <a:latin typeface="Arial" panose="020B0604020202020204" pitchFamily="34" charset="0"/>
                <a:cs typeface="Arial" panose="020B0604020202020204" pitchFamily="34" charset="0"/>
              </a:rPr>
              <a:t>Create Access Key</a:t>
            </a:r>
            <a:r>
              <a:rPr lang="en-US" sz="1000" dirty="0">
                <a:latin typeface="Arial" panose="020B0604020202020204" pitchFamily="34" charset="0"/>
                <a:cs typeface="Arial" panose="020B0604020202020204" pitchFamily="34" charset="0"/>
              </a:rPr>
              <a:t>. </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Access Key Purpose </a:t>
            </a:r>
            <a:r>
              <a:rPr lang="en-US" sz="1000" dirty="0">
                <a:latin typeface="Arial" panose="020B0604020202020204" pitchFamily="34" charset="0"/>
                <a:cs typeface="Arial" panose="020B0604020202020204" pitchFamily="34" charset="0"/>
              </a:rPr>
              <a:t>text box, type </a:t>
            </a:r>
            <a:r>
              <a:rPr lang="en-US" sz="1000" b="1" dirty="0">
                <a:latin typeface="Arial" panose="020B0604020202020204" pitchFamily="34" charset="0"/>
                <a:cs typeface="Arial" panose="020B0604020202020204" pitchFamily="34" charset="0"/>
              </a:rPr>
              <a:t>demo</a:t>
            </a:r>
            <a:r>
              <a:rPr lang="en-US" sz="1000" dirty="0">
                <a:latin typeface="Arial" panose="020B0604020202020204" pitchFamily="34" charset="0"/>
                <a:cs typeface="Arial" panose="020B0604020202020204" pitchFamily="34" charset="0"/>
              </a:rPr>
              <a:t>, click </a:t>
            </a:r>
            <a:r>
              <a:rPr lang="en-US" sz="1000" b="1" dirty="0">
                <a:latin typeface="Arial" panose="020B0604020202020204" pitchFamily="34" charset="0"/>
                <a:cs typeface="Arial" panose="020B0604020202020204" pitchFamily="34" charset="0"/>
              </a:rPr>
              <a:t>1 DAY</a:t>
            </a:r>
            <a:r>
              <a:rPr lang="en-US" sz="1000" dirty="0">
                <a:latin typeface="Arial" panose="020B0604020202020204" pitchFamily="34" charset="0"/>
                <a:cs typeface="Arial" panose="020B0604020202020204" pitchFamily="34" charset="0"/>
              </a:rPr>
              <a:t>,</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and then click </a:t>
            </a:r>
            <a:r>
              <a:rPr lang="en-US" sz="1000" b="1" dirty="0">
                <a:latin typeface="Arial" panose="020B0604020202020204" pitchFamily="34" charset="0"/>
                <a:cs typeface="Arial" panose="020B0604020202020204" pitchFamily="34" charset="0"/>
              </a:rPr>
              <a:t>Create it</a:t>
            </a:r>
            <a:r>
              <a:rPr lang="en-US" sz="1000" dirty="0">
                <a:latin typeface="Arial" panose="020B0604020202020204" pitchFamily="34" charset="0"/>
                <a:cs typeface="Arial" panose="020B0604020202020204" pitchFamily="34" charset="0"/>
              </a:rPr>
              <a:t>. </a:t>
            </a:r>
          </a:p>
          <a:p>
            <a:pPr marL="342900" lvl="0" indent="-342900">
              <a:lnSpc>
                <a:spcPct val="115000"/>
              </a:lnSpc>
              <a:spcAft>
                <a:spcPts val="995"/>
              </a:spcAft>
              <a:buFont typeface="+mj-lt"/>
              <a:buAutoNum type="arabicPeriod"/>
            </a:pPr>
            <a:r>
              <a:rPr lang="en-US" sz="1000" dirty="0">
                <a:latin typeface="Arial" panose="020B0604020202020204" pitchFamily="34" charset="0"/>
                <a:cs typeface="Arial" panose="020B0604020202020204" pitchFamily="34" charset="0"/>
              </a:rPr>
              <a:t>On the </a:t>
            </a:r>
            <a:r>
              <a:rPr lang="en-US" sz="1000" b="1" dirty="0">
                <a:latin typeface="Arial" panose="020B0604020202020204" pitchFamily="34" charset="0"/>
                <a:cs typeface="Arial" panose="020B0604020202020204" pitchFamily="34" charset="0"/>
              </a:rPr>
              <a:t>Access Token </a:t>
            </a:r>
            <a:r>
              <a:rPr lang="en-US" sz="1000" dirty="0">
                <a:latin typeface="Arial" panose="020B0604020202020204" pitchFamily="34" charset="0"/>
                <a:cs typeface="Arial" panose="020B0604020202020204" pitchFamily="34" charset="0"/>
              </a:rPr>
              <a:t>page, select the newly created key, copy it to the clipboard, and then click </a:t>
            </a:r>
            <a:r>
              <a:rPr lang="en-US" sz="1000" b="1" dirty="0">
                <a:latin typeface="Arial" panose="020B0604020202020204" pitchFamily="34" charset="0"/>
                <a:cs typeface="Arial" panose="020B0604020202020204" pitchFamily="34" charset="0"/>
              </a:rPr>
              <a:t>Got it</a:t>
            </a:r>
            <a:r>
              <a:rPr lang="en-US" sz="1000"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0"/>
          </p:nvPr>
        </p:nvSpPr>
        <p:spPr/>
        <p:txBody>
          <a:bodyPr/>
          <a:lstStyle/>
          <a:p>
            <a:fld id="{14336124-F45B-45E1-A0CC-1DCB3D4B6294}" type="slidenum">
              <a:rPr lang="en-GB" smtClean="0"/>
              <a:t>21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2981033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342900" lvl="0" indent="-342900">
              <a:lnSpc>
                <a:spcPct val="115000"/>
              </a:lnSpc>
              <a:spcAft>
                <a:spcPts val="995"/>
              </a:spcAft>
              <a:buFont typeface="+mj-lt"/>
              <a:buAutoNum type="arabicPeriod" startAt="9"/>
            </a:pPr>
            <a:r>
              <a:rPr lang="en-US" sz="1000">
                <a:latin typeface="Arial" panose="020B0604020202020204" pitchFamily="34" charset="0"/>
                <a:cs typeface="Arial" panose="020B0604020202020204" pitchFamily="34" charset="0"/>
              </a:rPr>
              <a:t>In Internet Explorer, click </a:t>
            </a:r>
            <a:r>
              <a:rPr lang="en-US" sz="1000" b="1">
                <a:latin typeface="Arial" panose="020B0604020202020204" pitchFamily="34" charset="0"/>
                <a:cs typeface="Arial" panose="020B0604020202020204" pitchFamily="34" charset="0"/>
              </a:rPr>
              <a:t>API EXPLORER</a:t>
            </a:r>
            <a:r>
              <a:rPr lang="en-US" sz="1000">
                <a:latin typeface="Arial" panose="020B0604020202020204" pitchFamily="34" charset="0"/>
                <a:cs typeface="Arial" panose="020B0604020202020204" pitchFamily="34" charset="0"/>
              </a:rPr>
              <a:t>. In the </a:t>
            </a:r>
            <a:r>
              <a:rPr lang="en-US" sz="1000" b="1">
                <a:latin typeface="Arial" panose="020B0604020202020204" pitchFamily="34" charset="0"/>
                <a:cs typeface="Arial" panose="020B0604020202020204" pitchFamily="34" charset="0"/>
              </a:rPr>
              <a:t>Access Token </a:t>
            </a:r>
            <a:r>
              <a:rPr lang="en-US" sz="1000">
                <a:latin typeface="Arial" panose="020B0604020202020204" pitchFamily="34" charset="0"/>
                <a:cs typeface="Arial" panose="020B0604020202020204" pitchFamily="34" charset="0"/>
              </a:rPr>
              <a:t>text box, paste the newly generated key, and then click </a:t>
            </a:r>
            <a:r>
              <a:rPr lang="en-US" sz="1000" b="1">
                <a:latin typeface="Arial" panose="020B0604020202020204" pitchFamily="34" charset="0"/>
                <a:cs typeface="Arial" panose="020B0604020202020204" pitchFamily="34" charset="0"/>
              </a:rPr>
              <a:t>Connect</a:t>
            </a:r>
            <a:r>
              <a:rPr lang="en-US" sz="1000">
                <a:latin typeface="Arial" panose="020B0604020202020204" pitchFamily="34" charset="0"/>
                <a:cs typeface="Arial" panose="020B0604020202020204" pitchFamily="34" charset="0"/>
              </a:rPr>
              <a:t>.</a:t>
            </a:r>
          </a:p>
          <a:p>
            <a:pPr marL="342900" lvl="0" indent="-342900">
              <a:lnSpc>
                <a:spcPct val="115000"/>
              </a:lnSpc>
              <a:spcAft>
                <a:spcPts val="995"/>
              </a:spcAft>
              <a:buFont typeface="+mj-lt"/>
              <a:buAutoNum type="arabicPeriod" startAt="9"/>
            </a:pPr>
            <a:r>
              <a:rPr lang="en-US" sz="1000">
                <a:latin typeface="Arial" panose="020B0604020202020204" pitchFamily="34" charset="0"/>
                <a:cs typeface="Arial" panose="020B0604020202020204" pitchFamily="34" charset="0"/>
              </a:rPr>
              <a:t>Click the </a:t>
            </a:r>
            <a:r>
              <a:rPr lang="en-US" sz="1000" b="1">
                <a:latin typeface="Arial" panose="020B0604020202020204" pitchFamily="34" charset="0"/>
                <a:cs typeface="Arial" panose="020B0604020202020204" pitchFamily="34" charset="0"/>
              </a:rPr>
              <a:t>/api/webserver </a:t>
            </a:r>
            <a:r>
              <a:rPr lang="en-US" sz="1000">
                <a:latin typeface="Arial" panose="020B0604020202020204" pitchFamily="34" charset="0"/>
                <a:cs typeface="Arial" panose="020B0604020202020204" pitchFamily="34" charset="0"/>
              </a:rPr>
              <a:t>link.</a:t>
            </a:r>
          </a:p>
          <a:p>
            <a:pPr marL="342900" lvl="0" indent="-342900">
              <a:lnSpc>
                <a:spcPct val="115000"/>
              </a:lnSpc>
              <a:spcAft>
                <a:spcPts val="995"/>
              </a:spcAft>
              <a:buFont typeface="+mj-lt"/>
              <a:buAutoNum type="arabicPeriod" startAt="9"/>
            </a:pPr>
            <a:r>
              <a:rPr lang="en-US" sz="1000">
                <a:latin typeface="Arial" panose="020B0604020202020204" pitchFamily="34" charset="0"/>
                <a:cs typeface="Arial" panose="020B0604020202020204" pitchFamily="34" charset="0"/>
              </a:rPr>
              <a:t>Click the </a:t>
            </a:r>
            <a:r>
              <a:rPr lang="en-US" sz="1000" b="1">
                <a:latin typeface="Arial" panose="020B0604020202020204" pitchFamily="34" charset="0"/>
                <a:cs typeface="Arial" panose="020B0604020202020204" pitchFamily="34" charset="0"/>
              </a:rPr>
              <a:t>/api/webserver/websites </a:t>
            </a:r>
            <a:r>
              <a:rPr lang="en-US" sz="1000">
                <a:latin typeface="Arial" panose="020B0604020202020204" pitchFamily="34" charset="0"/>
                <a:cs typeface="Arial" panose="020B0604020202020204" pitchFamily="34" charset="0"/>
              </a:rPr>
              <a:t>link. Point out to students that by using the API Explorer</a:t>
            </a:r>
            <a:r>
              <a:rPr lang="en-US" sz="1000" b="1">
                <a:latin typeface="Arial" panose="020B0604020202020204" pitchFamily="34" charset="0"/>
                <a:cs typeface="Arial" panose="020B0604020202020204" pitchFamily="34" charset="0"/>
              </a:rPr>
              <a:t> </a:t>
            </a:r>
            <a:r>
              <a:rPr lang="en-US" sz="1000">
                <a:latin typeface="Arial" panose="020B0604020202020204" pitchFamily="34" charset="0"/>
                <a:cs typeface="Arial" panose="020B0604020202020204" pitchFamily="34" charset="0"/>
              </a:rPr>
              <a:t>interface, you can identify the parameters of </a:t>
            </a:r>
            <a:r>
              <a:rPr lang="en-US" sz="1000" b="1">
                <a:latin typeface="Arial" panose="020B0604020202020204" pitchFamily="34" charset="0"/>
                <a:cs typeface="Arial" panose="020B0604020202020204" pitchFamily="34" charset="0"/>
              </a:rPr>
              <a:t>GET</a:t>
            </a:r>
            <a:r>
              <a:rPr lang="en-US" sz="1000">
                <a:latin typeface="Arial" panose="020B0604020202020204" pitchFamily="34" charset="0"/>
                <a:cs typeface="Arial" panose="020B0604020202020204" pitchFamily="34" charset="0"/>
              </a:rPr>
              <a:t>, </a:t>
            </a:r>
            <a:r>
              <a:rPr lang="en-US" sz="1000" b="1">
                <a:latin typeface="Arial" panose="020B0604020202020204" pitchFamily="34" charset="0"/>
                <a:cs typeface="Arial" panose="020B0604020202020204" pitchFamily="34" charset="0"/>
              </a:rPr>
              <a:t>POST</a:t>
            </a:r>
            <a:r>
              <a:rPr lang="en-US" sz="1000">
                <a:latin typeface="Arial" panose="020B0604020202020204" pitchFamily="34" charset="0"/>
                <a:cs typeface="Arial" panose="020B0604020202020204" pitchFamily="34" charset="0"/>
              </a:rPr>
              <a:t>, </a:t>
            </a:r>
            <a:r>
              <a:rPr lang="en-US" sz="1000" b="1">
                <a:latin typeface="Arial" panose="020B0604020202020204" pitchFamily="34" charset="0"/>
                <a:cs typeface="Arial" panose="020B0604020202020204" pitchFamily="34" charset="0"/>
              </a:rPr>
              <a:t>PATCH</a:t>
            </a:r>
            <a:r>
              <a:rPr lang="en-US" sz="1000">
                <a:latin typeface="Arial" panose="020B0604020202020204" pitchFamily="34" charset="0"/>
                <a:cs typeface="Arial" panose="020B0604020202020204" pitchFamily="34" charset="0"/>
              </a:rPr>
              <a:t>, </a:t>
            </a:r>
            <a:r>
              <a:rPr lang="en-US" sz="1000" b="1">
                <a:latin typeface="Arial" panose="020B0604020202020204" pitchFamily="34" charset="0"/>
                <a:cs typeface="Arial" panose="020B0604020202020204" pitchFamily="34" charset="0"/>
              </a:rPr>
              <a:t>PUT</a:t>
            </a:r>
            <a:r>
              <a:rPr lang="en-US" sz="1000">
                <a:latin typeface="Arial" panose="020B0604020202020204" pitchFamily="34" charset="0"/>
                <a:cs typeface="Arial" panose="020B0604020202020204" pitchFamily="34" charset="0"/>
              </a:rPr>
              <a:t>, </a:t>
            </a:r>
            <a:r>
              <a:rPr lang="en-US" sz="1000" b="1">
                <a:latin typeface="Arial" panose="020B0604020202020204" pitchFamily="34" charset="0"/>
                <a:cs typeface="Arial" panose="020B0604020202020204" pitchFamily="34" charset="0"/>
              </a:rPr>
              <a:t>HEAD </a:t>
            </a:r>
            <a:r>
              <a:rPr lang="en-US" sz="1000">
                <a:latin typeface="Arial" panose="020B0604020202020204" pitchFamily="34" charset="0"/>
                <a:cs typeface="Arial" panose="020B0604020202020204" pitchFamily="34" charset="0"/>
              </a:rPr>
              <a:t>and </a:t>
            </a:r>
            <a:r>
              <a:rPr lang="en-US" sz="1000" b="1">
                <a:latin typeface="Arial" panose="020B0604020202020204" pitchFamily="34" charset="0"/>
                <a:cs typeface="Arial" panose="020B0604020202020204" pitchFamily="34" charset="0"/>
              </a:rPr>
              <a:t>DELETE REST API</a:t>
            </a:r>
            <a:r>
              <a:rPr lang="en-US" sz="1000">
                <a:latin typeface="Arial" panose="020B0604020202020204" pitchFamily="34" charset="0"/>
                <a:cs typeface="Arial" panose="020B0604020202020204" pitchFamily="34" charset="0"/>
              </a:rPr>
              <a:t> methods.</a:t>
            </a:r>
          </a:p>
          <a:p>
            <a:pPr lvl="1">
              <a:lnSpc>
                <a:spcPct val="115000"/>
              </a:lnSpc>
              <a:spcAft>
                <a:spcPts val="995"/>
              </a:spcAft>
            </a:pPr>
            <a:r>
              <a:rPr lang="en-US" sz="1000">
                <a:latin typeface="Arial" panose="020B0604020202020204" pitchFamily="34" charset="0"/>
                <a:cs typeface="Arial" panose="020B0604020202020204" pitchFamily="34" charset="0"/>
              </a:rPr>
              <a:t>Explain that the </a:t>
            </a:r>
            <a:r>
              <a:rPr lang="en-US" sz="1000" b="1">
                <a:latin typeface="Arial" panose="020B0604020202020204" pitchFamily="34" charset="0"/>
                <a:cs typeface="Arial" panose="020B0604020202020204" pitchFamily="34" charset="0"/>
              </a:rPr>
              <a:t>GET</a:t>
            </a:r>
            <a:r>
              <a:rPr lang="en-US" sz="1000">
                <a:latin typeface="Arial" panose="020B0604020202020204" pitchFamily="34" charset="0"/>
                <a:cs typeface="Arial" panose="020B0604020202020204" pitchFamily="34" charset="0"/>
              </a:rPr>
              <a:t> method is executed by default, and point out that the output that API Explorer generates matches the output of the Windows PowerShell script that you ran.</a:t>
            </a:r>
          </a:p>
          <a:p>
            <a:pPr marL="342900" lvl="0" indent="-342900">
              <a:lnSpc>
                <a:spcPct val="115000"/>
              </a:lnSpc>
              <a:spcAft>
                <a:spcPts val="995"/>
              </a:spcAft>
              <a:buFont typeface="+mj-lt"/>
              <a:buAutoNum type="arabicPeriod" startAt="9"/>
            </a:pPr>
            <a:r>
              <a:rPr lang="en-US" sz="1000">
                <a:latin typeface="Arial" panose="020B0604020202020204" pitchFamily="34" charset="0"/>
                <a:cs typeface="Arial" panose="020B0604020202020204" pitchFamily="34" charset="0"/>
              </a:rPr>
              <a:t>Switch to </a:t>
            </a:r>
            <a:r>
              <a:rPr lang="en-US" sz="1000" b="1">
                <a:latin typeface="Arial" panose="020B0604020202020204" pitchFamily="34" charset="0"/>
                <a:cs typeface="Arial" panose="020B0604020202020204" pitchFamily="34" charset="0"/>
              </a:rPr>
              <a:t>LON-CL1</a:t>
            </a:r>
            <a:r>
              <a:rPr lang="en-US" sz="1000">
                <a:latin typeface="Arial" panose="020B0604020202020204" pitchFamily="34" charset="0"/>
                <a:cs typeface="Arial" panose="020B0604020202020204" pitchFamily="34" charset="0"/>
              </a:rPr>
              <a:t>, start Internet Explorer, and then browse to </a:t>
            </a:r>
            <a:r>
              <a:rPr lang="en-US" sz="1000" b="1">
                <a:latin typeface="Arial" panose="020B0604020202020204" pitchFamily="34" charset="0"/>
                <a:cs typeface="Arial" panose="020B0604020202020204" pitchFamily="34" charset="0"/>
                <a:hlinkClick r:id="rId3"/>
              </a:rPr>
              <a:t>https://docs.microsoft.com/en-us/iis-administration/api/sites</a:t>
            </a:r>
            <a:r>
              <a:rPr lang="en-US" sz="1000">
                <a:latin typeface="Arial" panose="020B0604020202020204" pitchFamily="34" charset="0"/>
                <a:cs typeface="Arial" panose="020B0604020202020204" pitchFamily="34" charset="0"/>
              </a:rPr>
              <a:t>.</a:t>
            </a:r>
          </a:p>
          <a:p>
            <a:pPr marL="342900" lvl="0" indent="-342900">
              <a:lnSpc>
                <a:spcPct val="115000"/>
              </a:lnSpc>
              <a:spcAft>
                <a:spcPts val="995"/>
              </a:spcAft>
              <a:buFont typeface="+mj-lt"/>
              <a:buAutoNum type="arabicPeriod" startAt="9"/>
            </a:pPr>
            <a:r>
              <a:rPr lang="en-US" sz="1000">
                <a:latin typeface="Arial" panose="020B0604020202020204" pitchFamily="34" charset="0"/>
                <a:cs typeface="Arial" panose="020B0604020202020204" pitchFamily="34" charset="0"/>
              </a:rPr>
              <a:t>Review the content of the </a:t>
            </a:r>
            <a:r>
              <a:rPr lang="en-US" sz="1000" b="1">
                <a:latin typeface="Arial" panose="020B0604020202020204" pitchFamily="34" charset="0"/>
                <a:cs typeface="Arial" panose="020B0604020202020204" pitchFamily="34" charset="0"/>
              </a:rPr>
              <a:t>Web Site Resource</a:t>
            </a:r>
            <a:r>
              <a:rPr lang="en-US" sz="1000">
                <a:latin typeface="Arial" panose="020B0604020202020204" pitchFamily="34" charset="0"/>
                <a:cs typeface="Arial" panose="020B0604020202020204" pitchFamily="34" charset="0"/>
              </a:rPr>
              <a:t> page, and point out that it documents the </a:t>
            </a:r>
            <a:r>
              <a:rPr lang="en-US" sz="1000" b="1">
                <a:latin typeface="Arial" panose="020B0604020202020204" pitchFamily="34" charset="0"/>
                <a:cs typeface="Arial" panose="020B0604020202020204" pitchFamily="34" charset="0"/>
              </a:rPr>
              <a:t>web site REST API</a:t>
            </a:r>
            <a:r>
              <a:rPr lang="en-US" sz="1000">
                <a:latin typeface="Arial" panose="020B0604020202020204" pitchFamily="34" charset="0"/>
                <a:cs typeface="Arial" panose="020B0604020202020204" pitchFamily="34" charset="0"/>
              </a:rPr>
              <a:t> resource and a number of methods it supports, including the </a:t>
            </a:r>
            <a:r>
              <a:rPr lang="en-US" sz="1000" b="1">
                <a:latin typeface="Arial" panose="020B0604020202020204" pitchFamily="34" charset="0"/>
                <a:cs typeface="Arial" panose="020B0604020202020204" pitchFamily="34" charset="0"/>
              </a:rPr>
              <a:t>GET </a:t>
            </a:r>
            <a:r>
              <a:rPr lang="en-US" sz="1000">
                <a:latin typeface="Arial" panose="020B0604020202020204" pitchFamily="34" charset="0"/>
                <a:cs typeface="Arial" panose="020B0604020202020204" pitchFamily="34" charset="0"/>
              </a:rPr>
              <a:t>method.</a:t>
            </a:r>
            <a:endParaRPr lang="en-GB" sz="1000">
              <a:latin typeface="Arial" panose="020B0604020202020204" pitchFamily="34" charset="0"/>
              <a:ea typeface="Times New Roman"/>
              <a:cs typeface="Arial" panose="020B0604020202020204" pitchFamily="34" charset="0"/>
            </a:endParaRPr>
          </a:p>
        </p:txBody>
      </p:sp>
      <p:sp>
        <p:nvSpPr>
          <p:cNvPr id="4" name="Slide Number Placeholder 3"/>
          <p:cNvSpPr>
            <a:spLocks noGrp="1"/>
          </p:cNvSpPr>
          <p:nvPr>
            <p:ph type="sldNum" sz="quarter" idx="10"/>
          </p:nvPr>
        </p:nvSpPr>
        <p:spPr/>
        <p:txBody>
          <a:bodyPr/>
          <a:lstStyle/>
          <a:p>
            <a:fld id="{14336124-F45B-45E1-A0CC-1DCB3D4B6294}" type="slidenum">
              <a:rPr lang="en-GB" smtClean="0"/>
              <a:t>22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722728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Students will find example answers on the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computer in </a:t>
            </a:r>
            <a:r>
              <a:rPr lang="en-US" sz="1000" b="1" dirty="0">
                <a:latin typeface="Arial" panose="020B0604020202020204" pitchFamily="34" charset="0"/>
                <a:cs typeface="Arial" panose="020B0604020202020204" pitchFamily="34" charset="0"/>
              </a:rPr>
              <a:t>E:\Allfiles\Mod02\Labfiles</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Point out to students that they can find IIS Administration REST API online documentation at </a:t>
            </a:r>
            <a:r>
              <a:rPr lang="en-US" sz="1000" u="sng" dirty="0">
                <a:latin typeface="Arial" panose="020B0604020202020204" pitchFamily="34" charset="0"/>
                <a:cs typeface="Arial" panose="020B0604020202020204" pitchFamily="34" charset="0"/>
                <a:hlinkClick r:id="rId3"/>
              </a:rPr>
              <a:t>https://aka.ms/j263qk</a:t>
            </a:r>
            <a:r>
              <a:rPr lang="en-US" sz="1000" dirty="0">
                <a:latin typeface="Arial" panose="020B0604020202020204" pitchFamily="34" charset="0"/>
                <a:cs typeface="Arial" panose="020B0604020202020204" pitchFamily="34" charset="0"/>
              </a:rPr>
              <a:t>. They also have the option of using API Explorer, which provides web-based interface to the REST API via </a:t>
            </a:r>
            <a:r>
              <a:rPr lang="en-US" sz="1000" u="sng" dirty="0">
                <a:latin typeface="Arial" panose="020B0604020202020204" pitchFamily="34" charset="0"/>
                <a:cs typeface="Arial" panose="020B0604020202020204" pitchFamily="34" charset="0"/>
                <a:hlinkClick r:id="rId4"/>
              </a:rPr>
              <a:t>http://localhost:55539</a:t>
            </a:r>
            <a:r>
              <a:rPr lang="en-US" sz="1000" dirty="0">
                <a:latin typeface="Arial" panose="020B0604020202020204" pitchFamily="34" charset="0"/>
                <a:cs typeface="Arial" panose="020B0604020202020204" pitchFamily="34" charset="0"/>
              </a:rPr>
              <a:t> on </a:t>
            </a:r>
            <a:r>
              <a:rPr lang="en-US" sz="1000" b="1" dirty="0">
                <a:latin typeface="Arial" panose="020B0604020202020204" pitchFamily="34" charset="0"/>
                <a:cs typeface="Arial" panose="020B0604020202020204" pitchFamily="34" charset="0"/>
              </a:rPr>
              <a:t>LON-SVR1</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Emphasize that students can manage IIS via </a:t>
            </a:r>
            <a:r>
              <a:rPr lang="en-US" sz="1000" dirty="0" err="1">
                <a:latin typeface="Arial" panose="020B0604020202020204" pitchFamily="34" charset="0"/>
                <a:cs typeface="Arial" panose="020B0604020202020204" pitchFamily="34" charset="0"/>
              </a:rPr>
              <a:t>IISAdministration</a:t>
            </a:r>
            <a:r>
              <a:rPr lang="en-US" sz="1000" dirty="0">
                <a:latin typeface="Arial" panose="020B0604020202020204" pitchFamily="34" charset="0"/>
                <a:cs typeface="Arial" panose="020B0604020202020204" pitchFamily="34" charset="0"/>
              </a:rPr>
              <a:t>, the documentation for which is available at </a:t>
            </a:r>
            <a:r>
              <a:rPr lang="en-US" sz="1000" u="sng" dirty="0">
                <a:latin typeface="Arial" panose="020B0604020202020204" pitchFamily="34" charset="0"/>
                <a:cs typeface="Arial" panose="020B0604020202020204" pitchFamily="34" charset="0"/>
                <a:hlinkClick r:id="rId5"/>
              </a:rPr>
              <a:t>https://aka.ms/ghzy9n</a:t>
            </a:r>
            <a:r>
              <a:rPr lang="en-US" sz="1000" dirty="0">
                <a:latin typeface="Arial" panose="020B0604020202020204" pitchFamily="34" charset="0"/>
                <a:cs typeface="Arial" panose="020B0604020202020204" pitchFamily="34" charset="0"/>
              </a:rPr>
              <a:t>. The primary reason for using the REST API–based approach is to familiarize students with the use of Windows PowerShell for accessing REST API–based services within a lab environment. For example, using Microsoft Intune instead would constitute a more realistic scenario; however, it would require provisioning a subscription, which would be time consuming and challenging from the logistical standpoint in the lab settings.</a:t>
            </a:r>
          </a:p>
          <a:p>
            <a:endParaRPr lang="en-GB" sz="1000" b="1"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Exercise 1: </a:t>
            </a:r>
            <a:r>
              <a:rPr lang="en-US" sz="1000" b="1" dirty="0">
                <a:latin typeface="Arial" panose="020B0604020202020204" pitchFamily="34" charset="0"/>
                <a:cs typeface="Arial" panose="020B0604020202020204" pitchFamily="34" charset="0"/>
              </a:rPr>
              <a:t>Using REST API in Windows PowerShell to manage an IIS website</a:t>
            </a:r>
            <a:endParaRPr lang="en-GB" sz="1000" b="1" dirty="0">
              <a:latin typeface="Arial" panose="020B0604020202020204" pitchFamily="34" charset="0"/>
              <a:ea typeface="Calibri"/>
              <a:cs typeface="Arial" panose="020B0604020202020204" pitchFamily="34" charset="0"/>
            </a:endParaRPr>
          </a:p>
          <a:p>
            <a:pPr>
              <a:lnSpc>
                <a:spcPct val="115000"/>
              </a:lnSpc>
              <a:spcAft>
                <a:spcPts val="1000"/>
              </a:spcAft>
            </a:pPr>
            <a:r>
              <a:rPr lang="en-US" sz="1000" dirty="0">
                <a:latin typeface="Arial" panose="020B0604020202020204" pitchFamily="34" charset="0"/>
                <a:cs typeface="Arial" panose="020B0604020202020204" pitchFamily="34" charset="0"/>
              </a:rPr>
              <a:t>In this exercise, you will be using Windows PowerShell to call REST API methods to manage IIS on </a:t>
            </a:r>
            <a:br>
              <a:rPr lang="en-US" sz="1000" dirty="0">
                <a:latin typeface="Arial" panose="020B0604020202020204" pitchFamily="34" charset="0"/>
                <a:cs typeface="Arial" panose="020B0604020202020204" pitchFamily="34" charset="0"/>
              </a:rPr>
            </a:br>
            <a:r>
              <a:rPr lang="en-US" sz="1000" b="1" dirty="0">
                <a:latin typeface="Arial" panose="020B0604020202020204" pitchFamily="34" charset="0"/>
                <a:cs typeface="Arial" panose="020B0604020202020204" pitchFamily="34" charset="0"/>
              </a:rPr>
              <a:t>LON-SVR1</a:t>
            </a:r>
            <a:r>
              <a:rPr lang="en-US" sz="1000" dirty="0">
                <a:latin typeface="Arial" panose="020B0604020202020204" pitchFamily="34" charset="0"/>
                <a:cs typeface="Arial" panose="020B0604020202020204" pitchFamily="34" charset="0"/>
              </a:rPr>
              <a:t> from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You will explore the ability to interact with REST API from Windows PowerShell to perform standard web server administrative tasks, including enumerating websites and </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web application pools, creating websites and virtual directories, and deleting websites.</a:t>
            </a:r>
            <a:endParaRPr lang="en-GB" sz="1000" dirty="0">
              <a:latin typeface="Arial" panose="020B0604020202020204" pitchFamily="34" charset="0"/>
              <a:ea typeface="Calibri"/>
              <a:cs typeface="Arial" panose="020B0604020202020204" pitchFamily="34" charset="0"/>
            </a:endParaRPr>
          </a:p>
          <a:p>
            <a:r>
              <a:rPr lang="en-GB" sz="1000" b="1" dirty="0">
                <a:latin typeface="Arial" panose="020B0604020202020204" pitchFamily="34" charset="0"/>
                <a:ea typeface="Calibri"/>
                <a:cs typeface="Arial" panose="020B0604020202020204" pitchFamily="34" charset="0"/>
              </a:rPr>
              <a:t>Instructor Note:</a:t>
            </a:r>
            <a:r>
              <a:rPr lang="en-GB" sz="1000" dirty="0">
                <a:latin typeface="Arial" panose="020B0604020202020204" pitchFamily="34" charset="0"/>
                <a:ea typeface="Calibri"/>
                <a:cs typeface="Arial" panose="020B0604020202020204" pitchFamily="34" charset="0"/>
              </a:rPr>
              <a:t> </a:t>
            </a:r>
            <a:r>
              <a:rPr lang="en-US" sz="1000" dirty="0">
                <a:latin typeface="Arial" panose="020B0604020202020204" pitchFamily="34" charset="0"/>
                <a:cs typeface="Arial" panose="020B0604020202020204" pitchFamily="34" charset="0"/>
              </a:rPr>
              <a:t>This exercise includes five tasks. Students should not spend more than the approximate following times per task:</a:t>
            </a:r>
          </a:p>
          <a:p>
            <a:endParaRPr lang="en-IN" sz="1000" dirty="0">
              <a:latin typeface="Arial" panose="020B0604020202020204" pitchFamily="34" charset="0"/>
              <a:cs typeface="Arial" panose="020B0604020202020204" pitchFamily="34" charset="0"/>
            </a:endParaRPr>
          </a:p>
          <a:p>
            <a:pPr marL="342900" lvl="0" indent="-342900">
              <a:lnSpc>
                <a:spcPct val="115000"/>
              </a:lnSpc>
              <a:spcAft>
                <a:spcPts val="995"/>
              </a:spcAft>
              <a:buFont typeface="Symbol"/>
              <a:buChar char=""/>
            </a:pPr>
            <a:r>
              <a:rPr lang="en-US" sz="1000" dirty="0">
                <a:latin typeface="Arial" panose="020B0604020202020204" pitchFamily="34" charset="0"/>
                <a:cs typeface="Arial" panose="020B0604020202020204" pitchFamily="34" charset="0"/>
              </a:rPr>
              <a:t>Task 1, five minutes</a:t>
            </a:r>
          </a:p>
          <a:p>
            <a:pPr marL="342900" lvl="0" indent="-342900">
              <a:lnSpc>
                <a:spcPct val="115000"/>
              </a:lnSpc>
              <a:spcAft>
                <a:spcPts val="995"/>
              </a:spcAft>
              <a:buFont typeface="Symbol"/>
              <a:buChar char=""/>
            </a:pPr>
            <a:r>
              <a:rPr lang="en-US" sz="1000" dirty="0">
                <a:latin typeface="Arial" panose="020B0604020202020204" pitchFamily="34" charset="0"/>
                <a:cs typeface="Arial" panose="020B0604020202020204" pitchFamily="34" charset="0"/>
              </a:rPr>
              <a:t>Task 2, five minutes</a:t>
            </a:r>
          </a:p>
          <a:p>
            <a:pPr marL="342900" lvl="0" indent="-342900">
              <a:lnSpc>
                <a:spcPct val="115000"/>
              </a:lnSpc>
              <a:spcAft>
                <a:spcPts val="995"/>
              </a:spcAft>
              <a:buFont typeface="Symbol"/>
              <a:buChar char=""/>
            </a:pPr>
            <a:r>
              <a:rPr lang="en-US" sz="1000" dirty="0">
                <a:latin typeface="Arial" panose="020B0604020202020204" pitchFamily="34" charset="0"/>
                <a:cs typeface="Arial" panose="020B0604020202020204" pitchFamily="34" charset="0"/>
              </a:rPr>
              <a:t>Task 3, five minutes</a:t>
            </a:r>
          </a:p>
          <a:p>
            <a:pPr marL="342900" lvl="0" indent="-342900">
              <a:lnSpc>
                <a:spcPct val="115000"/>
              </a:lnSpc>
              <a:spcAft>
                <a:spcPts val="995"/>
              </a:spcAft>
              <a:buFont typeface="Symbol"/>
              <a:buChar char=""/>
            </a:pPr>
            <a:r>
              <a:rPr lang="en-US" sz="1000" dirty="0">
                <a:latin typeface="Arial" panose="020B0604020202020204" pitchFamily="34" charset="0"/>
                <a:cs typeface="Arial" panose="020B0604020202020204" pitchFamily="34" charset="0"/>
              </a:rPr>
              <a:t>Task 4, five minutes</a:t>
            </a:r>
          </a:p>
          <a:p>
            <a:pPr marL="342900" lvl="0" indent="-342900">
              <a:lnSpc>
                <a:spcPct val="115000"/>
              </a:lnSpc>
              <a:spcAft>
                <a:spcPts val="995"/>
              </a:spcAft>
              <a:buFont typeface="Symbol"/>
              <a:buChar char=""/>
            </a:pPr>
            <a:r>
              <a:rPr lang="en-US" sz="1000" dirty="0">
                <a:latin typeface="Arial" panose="020B0604020202020204" pitchFamily="34" charset="0"/>
                <a:cs typeface="Arial" panose="020B0604020202020204" pitchFamily="34" charset="0"/>
              </a:rPr>
              <a:t>Task 5, five minutes</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Additional time is provided for you to introduce the lab and to review student questions at the end of </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the lab.</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4336124-F45B-45E1-A0CC-1DCB3D4B6294}" type="slidenum">
              <a:rPr lang="en-GB" smtClean="0"/>
              <a:t>23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3291284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000">
                <a:latin typeface="Arial" panose="020B0604020202020204" pitchFamily="34" charset="0"/>
                <a:cs typeface="Arial" panose="020B0604020202020204" pitchFamily="34" charset="0"/>
              </a:rPr>
              <a:t>Monitor students’ progress. You might want to use a clock or a timer to keep track of the time and to inform students when they should be moving on to the next task. Students who are not ready to move on might want to review the example solution for their current task so that they can move on to the next task and complete the entire lab.</a:t>
            </a:r>
            <a:endParaRPr lang="en-GB" sz="1000">
              <a:latin typeface="Arial" panose="020B0604020202020204" pitchFamily="34" charset="0"/>
              <a:cs typeface="Arial" panose="020B0604020202020204" pitchFamily="34" charset="0"/>
            </a:endParaRPr>
          </a:p>
          <a:p>
            <a:r>
              <a:rPr lang="en-US" sz="1000">
                <a:latin typeface="Arial" panose="020B0604020202020204" pitchFamily="34" charset="0"/>
                <a:cs typeface="Arial" panose="020B0604020202020204" pitchFamily="34" charset="0"/>
              </a:rPr>
              <a:t> </a:t>
            </a:r>
            <a:endParaRPr lang="en-GB" sz="1000">
              <a:latin typeface="Arial" panose="020B0604020202020204" pitchFamily="34" charset="0"/>
              <a:cs typeface="Arial" panose="020B0604020202020204" pitchFamily="34" charset="0"/>
            </a:endParaRPr>
          </a:p>
          <a:p>
            <a:r>
              <a:rPr lang="en-US" sz="1000">
                <a:latin typeface="Arial" panose="020B0604020202020204" pitchFamily="34" charset="0"/>
                <a:cs typeface="Arial" panose="020B0604020202020204" pitchFamily="34" charset="0"/>
              </a:rPr>
              <a:t>Point out to students that the </a:t>
            </a:r>
            <a:r>
              <a:rPr lang="en-US" sz="1000" b="1">
                <a:latin typeface="Arial" panose="020B0604020202020204" pitchFamily="34" charset="0"/>
                <a:cs typeface="Arial" panose="020B0604020202020204" pitchFamily="34" charset="0"/>
              </a:rPr>
              <a:t>Get-AdminApiHeaders</a:t>
            </a:r>
            <a:r>
              <a:rPr lang="en-US" sz="1000">
                <a:latin typeface="Arial" panose="020B0604020202020204" pitchFamily="34" charset="0"/>
                <a:cs typeface="Arial" panose="020B0604020202020204" pitchFamily="34" charset="0"/>
              </a:rPr>
              <a:t> function included in each script in this lab generates the REST API headers necessary to connect to the IIS Administration API that they will be using in each task. The implementation details of this function are specific to this particular API, and therefore are beyond the scope of this course. Advise that, in general, students would be able to identify such details by reviewing REST API documentation that the REST API vendor provides, as described earlier in this module.</a:t>
            </a:r>
            <a:endParaRPr lang="en-GB" sz="1000">
              <a:latin typeface="Arial" panose="020B0604020202020204" pitchFamily="34" charset="0"/>
              <a:cs typeface="Arial" panose="020B0604020202020204" pitchFamily="34" charset="0"/>
            </a:endParaRPr>
          </a:p>
          <a:p>
            <a:r>
              <a:rPr lang="en-US" sz="1000">
                <a:latin typeface="Arial" panose="020B0604020202020204" pitchFamily="34" charset="0"/>
                <a:cs typeface="Arial" panose="020B0604020202020204" pitchFamily="34" charset="0"/>
              </a:rPr>
              <a:t> </a:t>
            </a:r>
            <a:endParaRPr lang="en-GB" sz="1000">
              <a:latin typeface="Arial" panose="020B0604020202020204" pitchFamily="34" charset="0"/>
              <a:cs typeface="Arial" panose="020B0604020202020204" pitchFamily="34" charset="0"/>
            </a:endParaRPr>
          </a:p>
          <a:p>
            <a:r>
              <a:rPr lang="en-US" sz="1000">
                <a:latin typeface="Arial" panose="020B0604020202020204" pitchFamily="34" charset="0"/>
                <a:cs typeface="Arial" panose="020B0604020202020204" pitchFamily="34" charset="0"/>
              </a:rPr>
              <a:t>Students should run scripts for each individual task from a Windows PowerShell ISE session on </a:t>
            </a:r>
            <a:r>
              <a:rPr lang="en-US" sz="1000" b="1">
                <a:latin typeface="Arial" panose="020B0604020202020204" pitchFamily="34" charset="0"/>
                <a:cs typeface="Arial" panose="020B0604020202020204" pitchFamily="34" charset="0"/>
              </a:rPr>
              <a:t>LON-CL1</a:t>
            </a:r>
            <a:r>
              <a:rPr lang="en-US" sz="1000">
                <a:latin typeface="Arial" panose="020B0604020202020204" pitchFamily="34" charset="0"/>
                <a:cs typeface="Arial" panose="020B0604020202020204" pitchFamily="34" charset="0"/>
              </a:rPr>
              <a:t>, and verify the outcome of script execution by using the IIS Manager on </a:t>
            </a:r>
            <a:r>
              <a:rPr lang="en-US" sz="1000" b="1">
                <a:latin typeface="Arial" panose="020B0604020202020204" pitchFamily="34" charset="0"/>
                <a:cs typeface="Arial" panose="020B0604020202020204" pitchFamily="34" charset="0"/>
              </a:rPr>
              <a:t>LON-SVR1</a:t>
            </a:r>
            <a:r>
              <a:rPr lang="en-US" sz="1000">
                <a:latin typeface="Arial" panose="020B0604020202020204" pitchFamily="34" charset="0"/>
                <a:cs typeface="Arial" panose="020B0604020202020204" pitchFamily="34" charset="0"/>
              </a:rPr>
              <a:t>. This will allow them to compare the results of REST API methods they invoke by using Windows PowerShell with the view of the IIS configuration via the traditional IIS management tool. This will also provide a straightforward method of verifying that each task completed successfully.</a:t>
            </a:r>
            <a:endParaRPr lang="en-GB" sz="10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4336124-F45B-45E1-A0CC-1DCB3D4B6294}" type="slidenum">
              <a:rPr lang="en-GB" smtClean="0"/>
              <a:t>24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1543600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14336124-F45B-45E1-A0CC-1DCB3D4B6294}" type="slidenum">
              <a:rPr lang="en-GB" smtClean="0"/>
              <a:t>25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1757820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What was the purpose of the auxiliary function included in the script </a:t>
            </a:r>
            <a:r>
              <a:rPr lang="en-GB" sz="1000" b="1" dirty="0">
                <a:latin typeface="Arial"/>
                <a:ea typeface="Calibri"/>
                <a:cs typeface="Times New Roman"/>
              </a:rPr>
              <a:t>E:\Allfiles\Mod02\Labfiles\Lab B – Starting Point.ps1</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The function generates the header, which each of the subsequent </a:t>
            </a:r>
            <a:r>
              <a:rPr lang="en-GB" sz="1000" b="1" dirty="0">
                <a:latin typeface="Arial"/>
                <a:ea typeface="Calibri"/>
                <a:cs typeface="Times New Roman"/>
              </a:rPr>
              <a:t>Invoke-</a:t>
            </a:r>
            <a:r>
              <a:rPr lang="en-GB" sz="1000" b="1" dirty="0" err="1">
                <a:latin typeface="Arial"/>
                <a:ea typeface="Calibri"/>
                <a:cs typeface="Times New Roman"/>
              </a:rPr>
              <a:t>RestMethod</a:t>
            </a:r>
            <a:r>
              <a:rPr lang="en-GB" sz="1000" dirty="0">
                <a:latin typeface="Arial"/>
                <a:ea typeface="Calibri"/>
                <a:cs typeface="Times New Roman"/>
              </a:rPr>
              <a:t> commands references via the </a:t>
            </a:r>
            <a:r>
              <a:rPr lang="en-GB" sz="1000" i="1" dirty="0">
                <a:latin typeface="Arial"/>
                <a:ea typeface="Calibri"/>
                <a:cs typeface="Times New Roman"/>
              </a:rPr>
              <a:t>–Headers</a:t>
            </a:r>
            <a:r>
              <a:rPr lang="en-GB" sz="1000" dirty="0">
                <a:latin typeface="Arial"/>
                <a:ea typeface="Calibri"/>
                <a:cs typeface="Times New Roman"/>
              </a:rPr>
              <a:t> parameter. In general, the header contains metadata describing the request that you submit to the REST API</a:t>
            </a:r>
            <a:r>
              <a:rPr lang="en-GB" sz="1000" b="1" dirty="0">
                <a:latin typeface="Arial"/>
                <a:ea typeface="Calibri"/>
                <a:cs typeface="Times New Roman"/>
              </a:rPr>
              <a:t> </a:t>
            </a:r>
            <a:r>
              <a:rPr lang="en-GB" sz="1000" dirty="0">
                <a:latin typeface="Arial"/>
                <a:ea typeface="Calibri"/>
                <a:cs typeface="Times New Roman"/>
              </a:rPr>
              <a:t>endpoint. In this particular case, the header facilitates access token-based communication between </a:t>
            </a:r>
            <a:r>
              <a:rPr lang="en-GB" sz="1000" b="1" dirty="0">
                <a:latin typeface="Arial"/>
                <a:ea typeface="Calibri"/>
                <a:cs typeface="Times New Roman"/>
              </a:rPr>
              <a:t>LON-CL1</a:t>
            </a:r>
            <a:r>
              <a:rPr lang="en-GB" sz="1000" dirty="0">
                <a:latin typeface="Arial"/>
                <a:ea typeface="Calibri"/>
                <a:cs typeface="Times New Roman"/>
              </a:rPr>
              <a:t> and </a:t>
            </a:r>
            <a:r>
              <a:rPr lang="en-GB" sz="1000" b="1" dirty="0">
                <a:latin typeface="Arial"/>
                <a:ea typeface="Calibri"/>
                <a:cs typeface="Times New Roman"/>
              </a:rPr>
              <a:t>LON-SVR1</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What are your options when identifying the proper syntax of the methods that you can use to interact with the IIS Administration REST API?</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can refer to the online documentation available at </a:t>
            </a:r>
            <a:r>
              <a:rPr lang="en-GB" sz="1000" u="sng" dirty="0">
                <a:solidFill>
                  <a:srgbClr val="0000FF"/>
                </a:solidFill>
                <a:latin typeface="Arial"/>
                <a:ea typeface="Calibri"/>
                <a:cs typeface="Segoe UI"/>
                <a:hlinkClick r:id="rId3"/>
              </a:rPr>
              <a:t>https://aka.ms/j263qk</a:t>
            </a:r>
            <a:r>
              <a:rPr lang="en-GB"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In addition, you can use the API Explorer, which provides web-based interface to the REST API via http://localhost:55539 on any server that has the IIS Administration API component installed</a:t>
            </a:r>
            <a:r>
              <a:rPr lang="en-GB"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14336124-F45B-45E1-A0CC-1DCB3D4B6294}" type="slidenum">
              <a:rPr lang="en-GB" smtClean="0"/>
              <a:t>26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305475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Review Question</a:t>
            </a:r>
            <a:endParaRPr lang="en-GB" sz="1000">
              <a:latin typeface="Arial"/>
              <a:ea typeface="Calibri"/>
              <a:cs typeface="Times New Roman"/>
            </a:endParaRPr>
          </a:p>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Where would you go to start looking for a .NET Framework class that can accomplish a specific task?</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There is no one location. There are tens of thousands of .NET Framework classes. Those produced by companies other than Microsoft might not be documented, or the documentation might not be readily available. An Internet search engine or the MSDN Library search feature can be the best way to start looking for Microsoft-provided classes that perform specific tasks.</a:t>
            </a:r>
          </a:p>
          <a:p>
            <a:pPr>
              <a:lnSpc>
                <a:spcPct val="115000"/>
              </a:lnSpc>
              <a:spcAft>
                <a:spcPts val="1000"/>
              </a:spcAft>
            </a:pPr>
            <a:r>
              <a:rPr lang="en-GB" sz="1000" b="1">
                <a:latin typeface="Arial"/>
                <a:ea typeface="Calibri"/>
                <a:cs typeface="Times New Roman"/>
              </a:rPr>
              <a:t>Real-world Issues and Scenarios</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Scripts that use .NET Framework classes and REST API methods can be quite complex. If you need to resort to referencing the .NET Framework classes or REST API methods more extensively than via a simple Windows PowerShell script, consider using a solution such as Microsoft Visual Studio and a language such as Visual Basic or C#. Those options provide a better .NET Framework and REST API programming experience than Windows PowerShell.</a:t>
            </a:r>
          </a:p>
          <a:p>
            <a:pPr>
              <a:lnSpc>
                <a:spcPct val="115000"/>
              </a:lnSpc>
              <a:spcAft>
                <a:spcPts val="1000"/>
              </a:spcAft>
            </a:pPr>
            <a:r>
              <a:rPr lang="en-GB" sz="1000" b="1">
                <a:latin typeface="Arial"/>
                <a:ea typeface="Calibri"/>
                <a:cs typeface="Times New Roman"/>
              </a:rPr>
              <a:t>Best Practice</a:t>
            </a:r>
          </a:p>
          <a:p>
            <a:pPr>
              <a:lnSpc>
                <a:spcPct val="115000"/>
              </a:lnSpc>
              <a:spcAft>
                <a:spcPts val="1000"/>
              </a:spcAft>
            </a:pPr>
            <a:r>
              <a:rPr lang="en-GB" sz="1000">
                <a:latin typeface="Arial"/>
                <a:ea typeface="Calibri"/>
                <a:cs typeface="Times New Roman"/>
              </a:rPr>
              <a:t>When possible, use Windows PowerShell commands to accomplish administrative tasks instead of using the corresponding .NET Framework classes or REST API methods. Commands are often easier for other shell users to understand because of their naming conventions and built-in documentation.</a:t>
            </a:r>
          </a:p>
        </p:txBody>
      </p:sp>
      <p:sp>
        <p:nvSpPr>
          <p:cNvPr id="4" name="Slide Number Placeholder 3"/>
          <p:cNvSpPr>
            <a:spLocks noGrp="1"/>
          </p:cNvSpPr>
          <p:nvPr>
            <p:ph type="sldNum" sz="quarter" idx="10"/>
          </p:nvPr>
        </p:nvSpPr>
        <p:spPr/>
        <p:txBody>
          <a:bodyPr/>
          <a:lstStyle/>
          <a:p>
            <a:fld id="{14336124-F45B-45E1-A0CC-1DCB3D4B6294}" type="slidenum">
              <a:rPr lang="en-GB" smtClean="0"/>
              <a:t>27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3897487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The examples in this lesson are deliberately simplistic. The goal of this lesson is to provide students with the skills needed to discover and use on their own, the .NET Framework classes. There is no goal to provide coverage of the tens of thousands of classes in.NET Framework. Students will still need to be prepared to find the .NET Framework classes that perform a given task. After they find a class and its corresponding documentation, the skills from this lesson will help them use the class.</a:t>
            </a:r>
          </a:p>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Why would you use .NET Framework classes instead of a Windows PowerShell command?</a:t>
            </a: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Usually, you would use a .NET Framework class only when you cannot find a Windows PowerShell command to accomplish your task and a .NET Framework class exists that meets your needs. Internally, Windows PowerShell commands use .NET Framework classes, but the structure of the commands provide a more consistent and documented experience for administrators, than by using the class directly.</a:t>
            </a:r>
          </a:p>
        </p:txBody>
      </p:sp>
      <p:sp>
        <p:nvSpPr>
          <p:cNvPr id="4" name="Slide Number Placeholder 3"/>
          <p:cNvSpPr>
            <a:spLocks noGrp="1"/>
          </p:cNvSpPr>
          <p:nvPr>
            <p:ph type="sldNum" sz="quarter" idx="10"/>
          </p:nvPr>
        </p:nvSpPr>
        <p:spPr/>
        <p:txBody>
          <a:bodyPr/>
          <a:lstStyle/>
          <a:p>
            <a:fld id="{14336124-F45B-45E1-A0CC-1DCB3D4B6294}" type="slidenum">
              <a:rPr lang="en-GB" smtClean="0"/>
              <a:t>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194207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Times New Roman"/>
              </a:rPr>
              <a:t>This lesson is not intended to provide a comprehensive look at .NET Framework programming. Instead, it will focus on the topics that administrators will find immediately useful. This discussion of namespaces, members, and classes is designed to provide the smallest possible conceptual introduction to .NET Framework.</a:t>
            </a:r>
          </a:p>
        </p:txBody>
      </p:sp>
      <p:sp>
        <p:nvSpPr>
          <p:cNvPr id="4" name="Slide Number Placeholder 3"/>
          <p:cNvSpPr>
            <a:spLocks noGrp="1"/>
          </p:cNvSpPr>
          <p:nvPr>
            <p:ph type="sldNum" sz="quarter" idx="10"/>
          </p:nvPr>
        </p:nvSpPr>
        <p:spPr/>
        <p:txBody>
          <a:bodyPr/>
          <a:lstStyle/>
          <a:p>
            <a:fld id="{14336124-F45B-45E1-A0CC-1DCB3D4B6294}" type="slidenum">
              <a:rPr lang="en-GB" smtClean="0"/>
              <a:t>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4183681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If you have an Internet-connected computer, look up the documentation for the </a:t>
            </a:r>
            <a:r>
              <a:rPr lang="en-GB" sz="1000" b="1">
                <a:latin typeface="Arial"/>
                <a:ea typeface="Calibri"/>
                <a:cs typeface="Times New Roman"/>
              </a:rPr>
              <a:t>System.Net.WebRequest</a:t>
            </a:r>
            <a:r>
              <a:rPr lang="en-GB" sz="1000">
                <a:latin typeface="Arial"/>
                <a:ea typeface="Calibri"/>
                <a:cs typeface="Times New Roman"/>
              </a:rPr>
              <a:t> class at </a:t>
            </a:r>
            <a:r>
              <a:rPr lang="en-GB" sz="1000" u="sng">
                <a:solidFill>
                  <a:srgbClr val="0000FF"/>
                </a:solidFill>
                <a:latin typeface="Arial"/>
                <a:ea typeface="Calibri"/>
                <a:cs typeface="Segoe UI"/>
                <a:hlinkClick r:id="rId3"/>
              </a:rPr>
              <a:t>https://aka.ms/ootsmg</a:t>
            </a:r>
            <a:r>
              <a:rPr lang="en-GB" sz="1000">
                <a:latin typeface="Arial"/>
                <a:ea typeface="Calibri"/>
                <a:cs typeface="Times New Roman"/>
              </a:rPr>
              <a:t>. The documentation illustrates many different types of members. You can also show students some of the member icons that will not affect them, such as the icons that identify members supported by the portable class library.</a:t>
            </a:r>
          </a:p>
          <a:p>
            <a:pPr>
              <a:lnSpc>
                <a:spcPct val="115000"/>
              </a:lnSpc>
              <a:spcAft>
                <a:spcPts val="1000"/>
              </a:spcAft>
            </a:pPr>
            <a:r>
              <a:rPr lang="en-GB" sz="1000">
                <a:latin typeface="Arial"/>
                <a:ea typeface="Calibri"/>
                <a:cs typeface="Times New Roman"/>
              </a:rPr>
              <a:t>The </a:t>
            </a:r>
            <a:r>
              <a:rPr lang="en-GB" sz="1000" b="1">
                <a:latin typeface="Arial"/>
                <a:ea typeface="Calibri"/>
                <a:cs typeface="Times New Roman"/>
              </a:rPr>
              <a:t>System.Net.WebRequest</a:t>
            </a:r>
            <a:r>
              <a:rPr lang="en-GB" sz="1000">
                <a:latin typeface="Arial"/>
                <a:ea typeface="Calibri"/>
                <a:cs typeface="Times New Roman"/>
              </a:rPr>
              <a:t> class also has constructors and other elements that will be discussed in upcoming topics in this module. You might want to leave your web browser open to the documentation page so that you can go back and point to some of the things that you will discuss in upcoming topics.</a:t>
            </a:r>
          </a:p>
        </p:txBody>
      </p:sp>
      <p:sp>
        <p:nvSpPr>
          <p:cNvPr id="4" name="Slide Number Placeholder 3"/>
          <p:cNvSpPr>
            <a:spLocks noGrp="1"/>
          </p:cNvSpPr>
          <p:nvPr>
            <p:ph type="sldNum" sz="quarter" idx="10"/>
          </p:nvPr>
        </p:nvSpPr>
        <p:spPr/>
        <p:txBody>
          <a:bodyPr/>
          <a:lstStyle/>
          <a:p>
            <a:fld id="{14336124-F45B-45E1-A0CC-1DCB3D4B6294}" type="slidenum">
              <a:rPr lang="en-GB" smtClean="0"/>
              <a:t>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280548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4336124-F45B-45E1-A0CC-1DCB3D4B6294}" type="slidenum">
              <a:rPr lang="en-GB" smtClean="0"/>
              <a:t>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973832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Preparation Steps</a:t>
            </a:r>
            <a:endParaRPr lang="en-GB" sz="1000">
              <a:latin typeface="Arial"/>
              <a:ea typeface="Calibri"/>
              <a:cs typeface="Times New Roman"/>
            </a:endParaRPr>
          </a:p>
          <a:p>
            <a:pPr>
              <a:lnSpc>
                <a:spcPct val="115000"/>
              </a:lnSpc>
              <a:spcAft>
                <a:spcPts val="1000"/>
              </a:spcAft>
            </a:pPr>
            <a:r>
              <a:rPr lang="en-GB" sz="1000">
                <a:latin typeface="Arial"/>
                <a:ea typeface="Calibri"/>
                <a:cs typeface="Times New Roman"/>
              </a:rPr>
              <a:t>For this demonstration, you need the </a:t>
            </a:r>
            <a:r>
              <a:rPr lang="en-GB" sz="1000" b="1">
                <a:latin typeface="Arial"/>
                <a:ea typeface="Calibri"/>
                <a:cs typeface="Times New Roman"/>
              </a:rPr>
              <a:t>10962C-LON-CL1</a:t>
            </a:r>
            <a:r>
              <a:rPr lang="en-GB" sz="1000">
                <a:latin typeface="Arial"/>
                <a:ea typeface="Calibri"/>
                <a:cs typeface="Times New Roman"/>
              </a:rPr>
              <a:t>, </a:t>
            </a:r>
            <a:r>
              <a:rPr lang="en-GB" sz="1000" b="1">
                <a:latin typeface="Arial"/>
                <a:ea typeface="Calibri"/>
                <a:cs typeface="Times New Roman"/>
              </a:rPr>
              <a:t>10962C-LON-DC1</a:t>
            </a:r>
            <a:r>
              <a:rPr lang="en-GB" sz="1000">
                <a:latin typeface="Arial"/>
                <a:ea typeface="Calibri"/>
                <a:cs typeface="Times New Roman"/>
              </a:rPr>
              <a:t>, and </a:t>
            </a:r>
            <a:r>
              <a:rPr lang="en-GB" sz="1000" b="1">
                <a:latin typeface="Arial"/>
                <a:ea typeface="Calibri"/>
                <a:cs typeface="Times New Roman"/>
              </a:rPr>
              <a:t>10962C-LON-SVR1</a:t>
            </a:r>
            <a:r>
              <a:rPr lang="en-GB" sz="1000">
                <a:latin typeface="Arial"/>
                <a:ea typeface="Calibri"/>
                <a:cs typeface="Times New Roman"/>
              </a:rPr>
              <a:t> virtual machines. Start each virtual machine, and then sign in to </a:t>
            </a:r>
            <a:r>
              <a:rPr lang="en-GB" sz="1000" b="1">
                <a:latin typeface="Arial"/>
                <a:ea typeface="Calibri"/>
                <a:cs typeface="Times New Roman"/>
              </a:rPr>
              <a:t>LON-CL1</a:t>
            </a:r>
            <a:r>
              <a:rPr lang="en-GB" sz="1000">
                <a:latin typeface="Arial"/>
                <a:ea typeface="Calibri"/>
                <a:cs typeface="Times New Roman"/>
              </a:rPr>
              <a:t> by using the user name </a:t>
            </a:r>
            <a:r>
              <a:rPr lang="en-GB" sz="1000" b="1">
                <a:latin typeface="Arial"/>
                <a:ea typeface="Calibri"/>
                <a:cs typeface="Times New Roman"/>
              </a:rPr>
              <a:t>ADATUM\Administrator</a:t>
            </a:r>
            <a:r>
              <a:rPr lang="en-GB" sz="1000">
                <a:latin typeface="Arial"/>
                <a:ea typeface="Calibri"/>
                <a:cs typeface="Times New Roman"/>
              </a:rPr>
              <a:t> and the password </a:t>
            </a:r>
            <a:r>
              <a:rPr lang="en-GB" sz="1000" b="1">
                <a:latin typeface="Arial"/>
                <a:ea typeface="Calibri"/>
                <a:cs typeface="Times New Roman"/>
              </a:rPr>
              <a:t>Pa55w.rd</a:t>
            </a:r>
            <a:r>
              <a:rPr lang="en-GB" sz="1000">
                <a:latin typeface="Arial"/>
                <a:ea typeface="Calibri"/>
                <a:cs typeface="Times New Roman"/>
              </a:rPr>
              <a:t>. Then, start Windows PowerShell ISE. Make sure that the </a:t>
            </a:r>
            <a:r>
              <a:rPr lang="en-GB" sz="1000" b="1">
                <a:latin typeface="Arial"/>
                <a:ea typeface="Calibri"/>
                <a:cs typeface="Times New Roman"/>
              </a:rPr>
              <a:t>Windows PowerShell ISE</a:t>
            </a:r>
            <a:r>
              <a:rPr lang="en-GB" sz="1000">
                <a:latin typeface="Arial"/>
                <a:ea typeface="Calibri"/>
                <a:cs typeface="Times New Roman"/>
              </a:rPr>
              <a:t> window title bar displays </a:t>
            </a:r>
            <a:r>
              <a:rPr lang="en-GB" sz="1000" b="1">
                <a:latin typeface="Arial"/>
                <a:ea typeface="Calibri"/>
                <a:cs typeface="Times New Roman"/>
              </a:rPr>
              <a:t>Administrator</a:t>
            </a:r>
            <a:r>
              <a:rPr lang="en-GB" sz="1000">
                <a:latin typeface="Arial"/>
                <a:ea typeface="Calibri"/>
                <a:cs typeface="Times New Roman"/>
              </a:rPr>
              <a:t>. If it does not, right-click the application icon on the taskbar, and then click </a:t>
            </a:r>
            <a:r>
              <a:rPr lang="en-GB" sz="1000" b="1">
                <a:latin typeface="Arial"/>
                <a:ea typeface="Calibri"/>
                <a:cs typeface="Times New Roman"/>
              </a:rPr>
              <a:t>Run ISE As Administrator</a:t>
            </a:r>
            <a:r>
              <a:rPr lang="en-GB" sz="1000">
                <a:latin typeface="Arial"/>
                <a:ea typeface="Calibri"/>
                <a:cs typeface="Times New Roman"/>
              </a:rPr>
              <a:t>.</a:t>
            </a:r>
            <a:r>
              <a:rPr lang="en-GB" sz="1000" b="1">
                <a:latin typeface="Arial"/>
                <a:ea typeface="Calibri"/>
                <a:cs typeface="Times New Roman"/>
              </a:rPr>
              <a:t> </a:t>
            </a:r>
            <a:r>
              <a:rPr lang="en-GB" sz="1000">
                <a:latin typeface="Arial"/>
                <a:ea typeface="Calibri"/>
                <a:cs typeface="Times New Roman"/>
              </a:rPr>
              <a:t>Close the original </a:t>
            </a:r>
            <a:r>
              <a:rPr lang="en-GB" sz="1000" b="1">
                <a:latin typeface="Arial"/>
                <a:ea typeface="Calibri"/>
                <a:cs typeface="Times New Roman"/>
              </a:rPr>
              <a:t>Windows PowerShell ISE</a:t>
            </a:r>
            <a:r>
              <a:rPr lang="en-GB" sz="1000">
                <a:latin typeface="Arial"/>
                <a:ea typeface="Calibri"/>
                <a:cs typeface="Times New Roman"/>
              </a:rPr>
              <a:t> window and use the new one.</a:t>
            </a:r>
          </a:p>
          <a:p>
            <a:pPr>
              <a:lnSpc>
                <a:spcPct val="115000"/>
              </a:lnSpc>
              <a:spcAft>
                <a:spcPts val="1000"/>
              </a:spcAft>
            </a:pPr>
            <a:r>
              <a:rPr lang="en-GB" sz="1000">
                <a:latin typeface="Arial"/>
                <a:ea typeface="Calibri"/>
                <a:cs typeface="Times New Roman"/>
              </a:rPr>
              <a:t>The files for this demonstration are located on </a:t>
            </a:r>
            <a:r>
              <a:rPr lang="en-GB" sz="1000" b="1">
                <a:latin typeface="Arial"/>
                <a:ea typeface="Calibri"/>
                <a:cs typeface="Times New Roman"/>
              </a:rPr>
              <a:t>LON-CL1</a:t>
            </a:r>
            <a:r>
              <a:rPr lang="en-GB" sz="1000">
                <a:latin typeface="Arial"/>
                <a:ea typeface="Calibri"/>
                <a:cs typeface="Times New Roman"/>
              </a:rPr>
              <a:t> in </a:t>
            </a:r>
            <a:r>
              <a:rPr lang="en-GB" sz="1000" b="1">
                <a:latin typeface="Arial"/>
                <a:ea typeface="Calibri"/>
                <a:cs typeface="Times New Roman"/>
              </a:rPr>
              <a:t>E:\Allfiles\Mod02\Democode</a:t>
            </a:r>
            <a:r>
              <a:rPr lang="en-GB" sz="1000">
                <a:latin typeface="Arial"/>
                <a:ea typeface="Calibri"/>
                <a:cs typeface="Times New Roman"/>
              </a:rPr>
              <a:t>. Use the Windows PowerShell ISE to open all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a:latin typeface="Arial"/>
                <a:ea typeface="Calibri"/>
                <a:cs typeface="Times New Roman"/>
              </a:rPr>
              <a:t>Demonstration Steps</a:t>
            </a:r>
            <a:endParaRPr lang="en-GB" sz="1000">
              <a:latin typeface="Arial"/>
              <a:ea typeface="Calibri"/>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Open </a:t>
            </a:r>
            <a:r>
              <a:rPr lang="en-US" sz="1000" b="1">
                <a:effectLst/>
                <a:latin typeface="Arial"/>
                <a:ea typeface="Times New Roman"/>
                <a:cs typeface="Times New Roman"/>
              </a:rPr>
              <a:t>E:\Allfiles\Mod02\Democode\Using_Static_NET_Framework_Class_Members.ps1</a:t>
            </a:r>
            <a:r>
              <a:rPr lang="en-US" sz="1000">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Follow instructions in the file.</a:t>
            </a:r>
            <a:endParaRPr lang="en-GB"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4336124-F45B-45E1-A0CC-1DCB3D4B6294}" type="slidenum">
              <a:rPr lang="en-GB" smtClean="0"/>
              <a:t>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1781928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4336124-F45B-45E1-A0CC-1DCB3D4B6294}" type="slidenum">
              <a:rPr lang="en-GB" smtClean="0"/>
              <a:t>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4124877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4336124-F45B-45E1-A0CC-1DCB3D4B6294}" type="slidenum">
              <a:rPr lang="en-GB" smtClean="0"/>
              <a:t>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10962C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Using Microsoft .NET Framework and REST API in Windows PowerShell</a:t>
            </a:r>
            <a:endParaRPr lang="en-GB" sz="1200" b="1" dirty="0">
              <a:solidFill>
                <a:srgbClr val="336699"/>
              </a:solidFill>
              <a:latin typeface="Arial"/>
            </a:endParaRPr>
          </a:p>
        </p:txBody>
      </p:sp>
    </p:spTree>
    <p:extLst>
      <p:ext uri="{BB962C8B-B14F-4D97-AF65-F5344CB8AC3E}">
        <p14:creationId xmlns:p14="http://schemas.microsoft.com/office/powerpoint/2010/main" val="135671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3109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3.gif"/><Relationship Id="rId5" Type="http://schemas.openxmlformats.org/officeDocument/2006/relationships/image" Target="../media/image2.gif"/><Relationship Id="rId4" Type="http://schemas.openxmlformats.org/officeDocument/2006/relationships/image" Target="../media/image1.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e193f5a-5bb5-4a27-8223-9e1101d9b0e1">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a:t>Module 2</a:t>
            </a:r>
          </a:p>
        </p:txBody>
      </p:sp>
      <p:sp>
        <p:nvSpPr>
          <p:cNvPr id="3" name="Subtitle 2"/>
          <p:cNvSpPr>
            <a:spLocks noGrp="1"/>
          </p:cNvSpPr>
          <p:nvPr>
            <p:ph type="subTitle" sz="quarter" idx="1"/>
          </p:nvPr>
        </p:nvSpPr>
        <p:spPr/>
        <p:txBody>
          <a:bodyPr/>
          <a:lstStyle/>
          <a:p>
            <a:r>
              <a:rPr lang="en-IN"/>
              <a:t>Using Microsoft .NET Framework and REST API in Windows PowerShell
</a:t>
            </a:r>
            <a:endParaRPr lang="en-GB"/>
          </a:p>
        </p:txBody>
      </p:sp>
    </p:spTree>
    <p:custDataLst>
      <p:tags r:id="rId1"/>
    </p:custDataLst>
    <p:extLst>
      <p:ext uri="{BB962C8B-B14F-4D97-AF65-F5344CB8AC3E}">
        <p14:creationId xmlns:p14="http://schemas.microsoft.com/office/powerpoint/2010/main" val="108703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ecc29bc-a71e-48cb-be94-b893ef243a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Instantiating classes and using instance members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instantiate a class and use its instance members</a:t>
            </a:r>
          </a:p>
          <a:p>
            <a:endParaRPr lang="en-US" dirty="0"/>
          </a:p>
        </p:txBody>
      </p:sp>
    </p:spTree>
    <p:custDataLst>
      <p:tags r:id="rId1"/>
    </p:custDataLst>
    <p:extLst>
      <p:ext uri="{BB962C8B-B14F-4D97-AF65-F5344CB8AC3E}">
        <p14:creationId xmlns:p14="http://schemas.microsoft.com/office/powerpoint/2010/main" val="85606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05a974f-05a1-4a88-ba23-7df7e31ca2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enumerations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Enumerations provide a name-to-value mapping for predefined values</a:t>
            </a:r>
          </a:p>
          <a:p>
            <a:endParaRPr lang="en-US" dirty="0"/>
          </a:p>
          <a:p>
            <a:pPr marL="0" indent="0">
              <a:buNone/>
            </a:pPr>
            <a:r>
              <a:rPr lang="en-US" sz="1800" b="1"/>
              <a:t>   [</a:t>
            </a:r>
            <a:r>
              <a:rPr lang="en-US" sz="1800" b="1" dirty="0" err="1"/>
              <a:t>Security.Principal.WindowsBuiltInRole</a:t>
            </a:r>
            <a:r>
              <a:rPr lang="en-US" sz="1800" b="1" dirty="0"/>
              <a:t>]"Administrator"</a:t>
            </a:r>
          </a:p>
          <a:p>
            <a:pPr marL="0" indent="0">
              <a:buNone/>
            </a:pPr>
            <a:endParaRPr lang="en-US" dirty="0">
              <a:latin typeface="Consolas" pitchFamily="49" charset="0"/>
              <a:cs typeface="Consolas" pitchFamily="49" charset="0"/>
            </a:endParaRPr>
          </a:p>
          <a:p>
            <a:r>
              <a:rPr lang="en-US" dirty="0"/>
              <a:t>Specifies the Administrator value from the </a:t>
            </a:r>
            <a:r>
              <a:rPr lang="en-US" b="1" dirty="0" err="1"/>
              <a:t>Security.Principal.WindowsBuiltInRole</a:t>
            </a:r>
            <a:r>
              <a:rPr lang="en-US" b="1" dirty="0"/>
              <a:t> </a:t>
            </a:r>
            <a:r>
              <a:rPr lang="en-US" dirty="0"/>
              <a:t>enumeration</a:t>
            </a:r>
          </a:p>
          <a:p>
            <a:r>
              <a:rPr lang="en-US" dirty="0"/>
              <a:t>Many methods accept or require enumerations for all or some of their arguments</a:t>
            </a:r>
          </a:p>
          <a:p>
            <a:r>
              <a:rPr lang="en-US" dirty="0"/>
              <a:t>MSDN Library is specific about when enumerations must be used</a:t>
            </a:r>
          </a:p>
        </p:txBody>
      </p:sp>
    </p:spTree>
    <p:custDataLst>
      <p:tags r:id="rId1"/>
    </p:custDataLst>
    <p:extLst>
      <p:ext uri="{BB962C8B-B14F-4D97-AF65-F5344CB8AC3E}">
        <p14:creationId xmlns:p14="http://schemas.microsoft.com/office/powerpoint/2010/main" val="284839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f835406-f23b-449b-b7dd-0827f82d356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843881" cy="740664"/>
          </a:xfrm>
        </p:spPr>
        <p:txBody>
          <a:bodyPr/>
          <a:lstStyle/>
          <a:p>
            <a:r>
              <a:rPr lang="en-IN"/>
              <a:t>Lab A: Using .NET Framework in Windows PowerShell</a:t>
            </a:r>
            <a:endParaRPr lang="en-GB"/>
          </a:p>
        </p:txBody>
      </p:sp>
      <p:sp>
        <p:nvSpPr>
          <p:cNvPr id="3" name="Text Placeholder 2"/>
          <p:cNvSpPr>
            <a:spLocks noGrp="1"/>
          </p:cNvSpPr>
          <p:nvPr>
            <p:ph type="body" idx="1"/>
          </p:nvPr>
        </p:nvSpPr>
        <p:spPr/>
        <p:txBody>
          <a:bodyPr/>
          <a:lstStyle/>
          <a:p>
            <a:r>
              <a:rPr lang="en-IN"/>
              <a:t>Exercise 1: Using static and instance members</a:t>
            </a:r>
            <a:endParaRPr lang="en-GB"/>
          </a:p>
        </p:txBody>
      </p:sp>
      <p:sp>
        <p:nvSpPr>
          <p:cNvPr id="4" name="TextBox 3"/>
          <p:cNvSpPr txBox="1"/>
          <p:nvPr/>
        </p:nvSpPr>
        <p:spPr>
          <a:xfrm>
            <a:off x="458788" y="1547271"/>
            <a:ext cx="2729658" cy="461665"/>
          </a:xfrm>
          <a:prstGeom prst="rect">
            <a:avLst/>
          </a:prstGeom>
          <a:noFill/>
        </p:spPr>
        <p:txBody>
          <a:bodyPr vert="horz" wrap="none" rtlCol="0">
            <a:spAutoFit/>
          </a:bodyPr>
          <a:lstStyle/>
          <a:p>
            <a:r>
              <a:rPr lang="en-GB" sz="2400">
                <a:latin typeface="Segoe UI"/>
              </a:rPr>
              <a:t>Logon Information</a:t>
            </a:r>
          </a:p>
        </p:txBody>
      </p:sp>
      <p:sp>
        <p:nvSpPr>
          <p:cNvPr id="5" name="TextBox 4"/>
          <p:cNvSpPr txBox="1"/>
          <p:nvPr/>
        </p:nvSpPr>
        <p:spPr>
          <a:xfrm>
            <a:off x="458788" y="1974376"/>
            <a:ext cx="8613812" cy="4154984"/>
          </a:xfrm>
          <a:prstGeom prst="rect">
            <a:avLst/>
          </a:prstGeom>
          <a:noFill/>
        </p:spPr>
        <p:txBody>
          <a:bodyPr vert="horz" wrap="square" rtlCol="0">
            <a:spAutoFit/>
          </a:bodyPr>
          <a:lstStyle/>
          <a:p>
            <a:r>
              <a:rPr lang="en-GB" sz="2400" b="0" i="0" u="none" strike="noStrike" baseline="0" dirty="0">
                <a:latin typeface="Segoe UI"/>
              </a:rPr>
              <a:t>Virtual machines: 	</a:t>
            </a:r>
            <a:r>
              <a:rPr lang="en-GB" sz="2400" b="1" i="0" u="none" strike="noStrike" baseline="0" dirty="0">
                <a:latin typeface="Segoe UI"/>
              </a:rPr>
              <a:t>10962C-LON-DC1</a:t>
            </a:r>
            <a:r>
              <a:rPr lang="fr-CA" sz="2400" b="0" i="0" u="none" strike="noStrike" baseline="0" dirty="0">
                <a:latin typeface="Segoe UI"/>
              </a:rPr>
              <a:t> </a:t>
            </a:r>
          </a:p>
          <a:p>
            <a:r>
              <a:rPr lang="en-GB" sz="2400" b="1" i="0" u="none" strike="noStrike" baseline="0" dirty="0">
                <a:latin typeface="Segoe UI"/>
              </a:rPr>
              <a:t>			10962C-LON-SVR1</a:t>
            </a:r>
            <a:endParaRPr lang="fr-CA" sz="2400" b="0" i="0" u="none" strike="noStrike" baseline="0" dirty="0">
              <a:latin typeface="Segoe UI"/>
            </a:endParaRPr>
          </a:p>
          <a:p>
            <a:r>
              <a:rPr lang="en-GB" sz="2400" b="1" i="0" u="none" strike="noStrike" baseline="0" dirty="0">
                <a:latin typeface="Segoe UI"/>
              </a:rPr>
              <a:t>			10962C-LON-CL1</a:t>
            </a:r>
            <a:endParaRPr lang="fr-CA" sz="2400" b="0" i="0" u="none" strike="noStrike" baseline="0" dirty="0">
              <a:latin typeface="Segoe UI"/>
            </a:endParaRPr>
          </a:p>
          <a:p>
            <a:r>
              <a:rPr lang="en-GB" sz="2400" b="0" i="0" u="none" strike="noStrike" baseline="0" dirty="0">
                <a:latin typeface="Segoe UI"/>
              </a:rPr>
              <a:t>User name:</a:t>
            </a:r>
            <a:r>
              <a:rPr lang="fr-CA" sz="2400" b="0" i="0" u="none" strike="noStrike" baseline="0" dirty="0">
                <a:latin typeface="Segoe UI"/>
              </a:rPr>
              <a:t> 		</a:t>
            </a:r>
            <a:r>
              <a:rPr lang="en-GB" sz="2400" b="1" i="0" u="none" strike="noStrike" baseline="0" dirty="0">
                <a:latin typeface="Segoe UI"/>
              </a:rPr>
              <a:t>ADATUM\Administrator</a:t>
            </a:r>
            <a:endParaRPr lang="en-GB" sz="2400" b="0" i="0" u="none" strike="noStrike" baseline="0" dirty="0">
              <a:latin typeface="Segoe UI"/>
            </a:endParaRPr>
          </a:p>
          <a:p>
            <a:r>
              <a:rPr lang="en-GB" sz="2400" b="0" i="0" u="none" strike="noStrike" baseline="0" dirty="0">
                <a:latin typeface="Segoe UI"/>
              </a:rPr>
              <a:t>Password: 		</a:t>
            </a:r>
            <a:r>
              <a:rPr lang="en-GB" sz="2400" b="1" i="0" u="none" strike="noStrike" baseline="0" dirty="0">
                <a:latin typeface="Segoe UI"/>
              </a:rPr>
              <a:t>Pa55w.rd</a:t>
            </a:r>
            <a:endParaRPr lang="en-GB" sz="2400" b="0" i="0" u="none" strike="noStrike" baseline="0" dirty="0">
              <a:latin typeface="Segoe UI"/>
            </a:endParaRPr>
          </a:p>
          <a:p>
            <a:endParaRPr lang="en-US" sz="2400" b="0" i="0" u="none" strike="noStrike" baseline="0" dirty="0">
              <a:latin typeface="Segoe UI"/>
            </a:endParaRPr>
          </a:p>
          <a:p>
            <a:r>
              <a:rPr lang="en-IN" sz="2400" b="0" i="0" u="none" strike="noStrike" baseline="0" dirty="0">
                <a:latin typeface="Segoe UI"/>
              </a:rPr>
              <a:t>To provide Internet access, the following virtual machine is also required:</a:t>
            </a:r>
          </a:p>
          <a:p>
            <a:r>
              <a:rPr lang="en-GB" sz="2400" b="0" i="0" u="none" strike="noStrike" baseline="0" dirty="0">
                <a:latin typeface="Segoe UI"/>
              </a:rPr>
              <a:t>Virtual machine: 	</a:t>
            </a:r>
            <a:r>
              <a:rPr lang="en-GB" sz="2400" b="1" i="0" u="none" strike="noStrike" baseline="0" dirty="0">
                <a:latin typeface="Segoe UI"/>
              </a:rPr>
              <a:t>MT17B-WS2016-NAT</a:t>
            </a:r>
            <a:endParaRPr lang="en-GB" sz="2400" b="0" i="0" u="none" strike="noStrike" baseline="0" dirty="0">
              <a:latin typeface="Segoe UI"/>
            </a:endParaRPr>
          </a:p>
          <a:p>
            <a:r>
              <a:rPr lang="en-GB" sz="2400" b="0" i="0" u="none" strike="noStrike" baseline="0" dirty="0">
                <a:latin typeface="Segoe UI"/>
              </a:rPr>
              <a:t>User name: 		</a:t>
            </a:r>
            <a:r>
              <a:rPr lang="en-GB" sz="2400" b="1" i="0" u="none" strike="noStrike" baseline="0" dirty="0">
                <a:latin typeface="Segoe UI"/>
              </a:rPr>
              <a:t>Administrator</a:t>
            </a:r>
            <a:endParaRPr lang="en-GB" sz="2400" b="0" i="0" u="none" strike="noStrike" baseline="0" dirty="0">
              <a:latin typeface="Segoe UI"/>
            </a:endParaRPr>
          </a:p>
          <a:p>
            <a:r>
              <a:rPr lang="en-GB" sz="2400" b="0" i="0" u="none" strike="noStrike" baseline="0" dirty="0">
                <a:latin typeface="Segoe UI"/>
              </a:rPr>
              <a:t>Password: 		</a:t>
            </a:r>
            <a:r>
              <a:rPr lang="en-GB" sz="2400" b="1" i="0" u="none" strike="noStrike" baseline="0" dirty="0">
                <a:latin typeface="Segoe UI"/>
              </a:rPr>
              <a:t>Pa55w.rd</a:t>
            </a:r>
            <a:endParaRPr lang="en-GB" sz="24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a:latin typeface="Segoe UI"/>
              </a:rPr>
              <a:t>Estimated Time: 30 minutes</a:t>
            </a:r>
          </a:p>
        </p:txBody>
      </p:sp>
    </p:spTree>
    <p:custDataLst>
      <p:tags r:id="rId1"/>
    </p:custDataLst>
    <p:extLst>
      <p:ext uri="{BB962C8B-B14F-4D97-AF65-F5344CB8AC3E}">
        <p14:creationId xmlns:p14="http://schemas.microsoft.com/office/powerpoint/2010/main" val="904724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Lab Scenario3690325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8" y="1021215"/>
            <a:ext cx="8119156" cy="5098832"/>
          </a:xfrm>
          <a:prstGeom prst="rect">
            <a:avLst/>
          </a:prstGeom>
          <a:noFill/>
        </p:spPr>
        <p:txBody>
          <a:bodyPr vert="horz" wrap="square" rtlCol="0">
            <a:spAutoFit/>
          </a:bodyPr>
          <a:lstStyle/>
          <a:p>
            <a:pPr>
              <a:spcBef>
                <a:spcPts val="600"/>
              </a:spcBef>
              <a:spcAft>
                <a:spcPts val="1000"/>
              </a:spcAft>
            </a:pPr>
            <a:r>
              <a:rPr lang="en-GB" sz="2400">
                <a:effectLst/>
                <a:latin typeface="Segoe UI"/>
                <a:ea typeface="Calibri"/>
                <a:cs typeface="Times New Roman"/>
              </a:rPr>
              <a:t>As an administrator at A. Datum Corporation, you must accomplish several tasks, including downloading a web-based file, executing an advanced mathematical function, verifying the current security principal, and testing administrator privileges. You find out that Windows PowerShell commands are either not available for these tasks or provide limited functionality and performance. Therefore, you decide to use .NET Framework classes instead. </a:t>
            </a:r>
          </a:p>
          <a:p>
            <a:pPr lvl="0">
              <a:spcBef>
                <a:spcPts val="600"/>
              </a:spcBef>
              <a:spcAft>
                <a:spcPts val="1000"/>
              </a:spcAft>
            </a:pPr>
            <a:r>
              <a:rPr lang="en-IN" sz="2400" b="1">
                <a:latin typeface="Segoe UI"/>
                <a:ea typeface="Calibri"/>
                <a:cs typeface="Times New Roman"/>
              </a:rPr>
              <a:t>Note: </a:t>
            </a:r>
            <a:r>
              <a:rPr lang="en-US" sz="2400">
                <a:solidFill>
                  <a:srgbClr val="000000"/>
                </a:solidFill>
                <a:latin typeface="Segoe UI"/>
                <a:ea typeface="Times New Roman"/>
                <a:cs typeface="Times New Roman"/>
              </a:rPr>
              <a:t>If your host computer has Internet access, you might want to review the MSDN Library documentation that is referenced in each lab task to learn about additional capabilities that these classes offer.</a:t>
            </a:r>
            <a:endParaRPr lang="en-GB" sz="2400">
              <a:effectLst/>
              <a:latin typeface="Segoe UI"/>
              <a:ea typeface="Calibri"/>
              <a:cs typeface="Times New Roman"/>
            </a:endParaRPr>
          </a:p>
        </p:txBody>
      </p:sp>
    </p:spTree>
    <p:custDataLst>
      <p:tags r:id="rId1"/>
    </p:custDataLst>
    <p:extLst>
      <p:ext uri="{BB962C8B-B14F-4D97-AF65-F5344CB8AC3E}">
        <p14:creationId xmlns:p14="http://schemas.microsoft.com/office/powerpoint/2010/main" val="2362651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ffac226-218b-40df-981a-3dd4df04a4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a:t>How can you tell the difference between a static member and a member that must be used from an instance?</a:t>
            </a:r>
            <a:endParaRPr lang="en-GB"/>
          </a:p>
        </p:txBody>
      </p:sp>
    </p:spTree>
    <p:custDataLst>
      <p:tags r:id="rId1"/>
    </p:custDataLst>
    <p:extLst>
      <p:ext uri="{BB962C8B-B14F-4D97-AF65-F5344CB8AC3E}">
        <p14:creationId xmlns:p14="http://schemas.microsoft.com/office/powerpoint/2010/main" val="50109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d8af586-2f4e-4113-ad1e-39fcd12126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2: Using REST API in Windows PowerShell</a:t>
            </a:r>
            <a:endParaRPr lang="en-GB"/>
          </a:p>
        </p:txBody>
      </p:sp>
      <p:sp>
        <p:nvSpPr>
          <p:cNvPr id="3" name="Text Placeholder 2"/>
          <p:cNvSpPr>
            <a:spLocks noGrp="1"/>
          </p:cNvSpPr>
          <p:nvPr>
            <p:ph type="body" idx="1"/>
          </p:nvPr>
        </p:nvSpPr>
        <p:spPr/>
        <p:txBody>
          <a:bodyPr/>
          <a:lstStyle/>
          <a:p>
            <a:r>
              <a:rPr lang="en-IN"/>
              <a:t>REST API
The REST API documentation
REST API Syntax
Invoking REST API methods by using Windows PowerShell
Demonstration: Invoking REST API methods by using Windows PowerShell</a:t>
            </a:r>
            <a:endParaRPr lang="en-GB"/>
          </a:p>
        </p:txBody>
      </p:sp>
    </p:spTree>
    <p:custDataLst>
      <p:tags r:id="rId1"/>
    </p:custDataLst>
    <p:extLst>
      <p:ext uri="{BB962C8B-B14F-4D97-AF65-F5344CB8AC3E}">
        <p14:creationId xmlns:p14="http://schemas.microsoft.com/office/powerpoint/2010/main" val="354770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95ff7f6-5ebb-4e9a-8cc5-b9d1d4670b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REST API</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b="1" dirty="0"/>
          </a:p>
          <a:p>
            <a:endParaRPr lang="en-US" dirty="0"/>
          </a:p>
        </p:txBody>
      </p:sp>
      <p:sp>
        <p:nvSpPr>
          <p:cNvPr id="6" name="Content Placeholder 2"/>
          <p:cNvSpPr txBox="1">
            <a:spLocks/>
          </p:cNvSpPr>
          <p:nvPr/>
        </p:nvSpPr>
        <p:spPr bwMode="auto">
          <a:xfrm>
            <a:off x="457200" y="1022400"/>
            <a:ext cx="859155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Architectural style for computer interoperability</a:t>
            </a:r>
          </a:p>
          <a:p>
            <a:r>
              <a:rPr lang="en-US" b="0" kern="0" dirty="0"/>
              <a:t>Relies typically on HTTP:</a:t>
            </a:r>
          </a:p>
          <a:p>
            <a:pPr lvl="1"/>
            <a:r>
              <a:rPr lang="en-US" b="0" kern="0" dirty="0"/>
              <a:t>Supports stateless operations based on HTTP methods:</a:t>
            </a:r>
          </a:p>
          <a:p>
            <a:pPr lvl="2"/>
            <a:r>
              <a:rPr lang="en-US" kern="0" dirty="0"/>
              <a:t>GET</a:t>
            </a:r>
            <a:r>
              <a:rPr lang="en-US" b="0" kern="0" dirty="0"/>
              <a:t>, </a:t>
            </a:r>
            <a:r>
              <a:rPr lang="en-US" kern="0" dirty="0"/>
              <a:t>POST</a:t>
            </a:r>
            <a:r>
              <a:rPr lang="en-US" b="0" kern="0" dirty="0"/>
              <a:t>, </a:t>
            </a:r>
            <a:r>
              <a:rPr lang="en-US" kern="0" dirty="0"/>
              <a:t>PUT</a:t>
            </a:r>
            <a:r>
              <a:rPr lang="en-US" b="0" kern="0" dirty="0"/>
              <a:t>, </a:t>
            </a:r>
            <a:r>
              <a:rPr lang="en-US" kern="0" dirty="0"/>
              <a:t>PATCH</a:t>
            </a:r>
            <a:r>
              <a:rPr lang="en-US" b="0" kern="0" dirty="0"/>
              <a:t>, and </a:t>
            </a:r>
            <a:r>
              <a:rPr lang="en-US" kern="0" dirty="0"/>
              <a:t>DELETE</a:t>
            </a:r>
          </a:p>
          <a:p>
            <a:pPr lvl="1"/>
            <a:r>
              <a:rPr lang="en-US" b="0" kern="0" dirty="0"/>
              <a:t>Uses URLs to reference resources</a:t>
            </a:r>
          </a:p>
          <a:p>
            <a:r>
              <a:rPr lang="en-US" b="0" kern="0" dirty="0"/>
              <a:t>Accessible via programmatic and scripting methods:</a:t>
            </a:r>
          </a:p>
          <a:p>
            <a:pPr lvl="1"/>
            <a:r>
              <a:rPr lang="en-US" b="0" kern="0" dirty="0"/>
              <a:t>.NET</a:t>
            </a:r>
          </a:p>
          <a:p>
            <a:pPr lvl="1"/>
            <a:r>
              <a:rPr lang="en-US" b="0" kern="0" dirty="0"/>
              <a:t>Java</a:t>
            </a:r>
          </a:p>
          <a:p>
            <a:pPr lvl="1"/>
            <a:r>
              <a:rPr lang="en-US" b="0" kern="0" dirty="0"/>
              <a:t>Python</a:t>
            </a:r>
          </a:p>
          <a:p>
            <a:pPr lvl="1"/>
            <a:r>
              <a:rPr lang="en-US" b="0" kern="0" dirty="0"/>
              <a:t>JavaScript</a:t>
            </a:r>
          </a:p>
          <a:p>
            <a:pPr lvl="1"/>
            <a:r>
              <a:rPr lang="en-US" b="0" kern="0" dirty="0"/>
              <a:t>Windows PowerShell</a:t>
            </a:r>
          </a:p>
        </p:txBody>
      </p:sp>
    </p:spTree>
    <p:custDataLst>
      <p:tags r:id="rId1"/>
    </p:custDataLst>
    <p:extLst>
      <p:ext uri="{BB962C8B-B14F-4D97-AF65-F5344CB8AC3E}">
        <p14:creationId xmlns:p14="http://schemas.microsoft.com/office/powerpoint/2010/main" val="271816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d6263288-3c1e-4b8e-b230-106881fa6f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REST API documentation</a:t>
            </a:r>
          </a:p>
        </p:txBody>
      </p:sp>
      <p:pic>
        <p:nvPicPr>
          <p:cNvPr id="4" name="Picture 3" descr="The slide has an image of the Microsoft IIS Administration API web page. Three menu options labeled API EXPLORER, ACCESS KEYS, and EXIT are in the upper-right corner, with a search box below, containing the text /api. Above the search box are six clickable HTTP methods: GET, POST, PATCH, PUT, DELETE, and HEAD. Below the search box is a JSON representation of the IIS Administration API of that /api."/>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430" y="865760"/>
            <a:ext cx="8021839" cy="587238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47886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ceaf1ff-332a-4cef-a6ec-f31ccfe5cd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REST API Syntax</a:t>
            </a:r>
          </a:p>
        </p:txBody>
      </p:sp>
      <p:sp>
        <p:nvSpPr>
          <p:cNvPr id="4" name="Content Placeholder 2"/>
          <p:cNvSpPr txBox="1">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The request URI</a:t>
            </a:r>
          </a:p>
          <a:p>
            <a:pPr lvl="1"/>
            <a:r>
              <a:rPr lang="en-US" sz="2000" dirty="0"/>
              <a:t>URI scheme</a:t>
            </a:r>
          </a:p>
          <a:p>
            <a:pPr lvl="1"/>
            <a:r>
              <a:rPr lang="en-US" sz="2000" dirty="0"/>
              <a:t>URI host</a:t>
            </a:r>
          </a:p>
          <a:p>
            <a:pPr lvl="1"/>
            <a:r>
              <a:rPr lang="en-US" sz="2000" dirty="0"/>
              <a:t>Resource path</a:t>
            </a:r>
          </a:p>
          <a:p>
            <a:pPr lvl="1"/>
            <a:r>
              <a:rPr lang="en-US" sz="2000" dirty="0"/>
              <a:t>Query string</a:t>
            </a:r>
          </a:p>
          <a:p>
            <a:r>
              <a:rPr lang="en-US" sz="2400" dirty="0"/>
              <a:t>HTTP request message header</a:t>
            </a:r>
          </a:p>
          <a:p>
            <a:pPr lvl="1"/>
            <a:r>
              <a:rPr lang="en-US" sz="2000" dirty="0"/>
              <a:t>HTTP method</a:t>
            </a:r>
          </a:p>
          <a:p>
            <a:pPr lvl="1"/>
            <a:r>
              <a:rPr lang="en-US" sz="2000" dirty="0"/>
              <a:t>Additional header fields</a:t>
            </a:r>
          </a:p>
          <a:p>
            <a:r>
              <a:rPr lang="en-US" sz="2400" dirty="0"/>
              <a:t>HTTP request message body</a:t>
            </a:r>
          </a:p>
          <a:p>
            <a:r>
              <a:rPr lang="en-US" sz="2400" dirty="0"/>
              <a:t>HTTP response message header</a:t>
            </a:r>
          </a:p>
          <a:p>
            <a:pPr lvl="1"/>
            <a:r>
              <a:rPr lang="en-US" sz="2000" dirty="0"/>
              <a:t>HTTP status code</a:t>
            </a:r>
          </a:p>
          <a:p>
            <a:pPr lvl="1"/>
            <a:r>
              <a:rPr lang="en-US" sz="2000" dirty="0"/>
              <a:t>Additional header fields</a:t>
            </a:r>
          </a:p>
          <a:p>
            <a:r>
              <a:rPr lang="en-US" sz="2400" dirty="0"/>
              <a:t>HTTP response message body</a:t>
            </a:r>
          </a:p>
          <a:p>
            <a:endParaRPr lang="en-US" sz="2400" b="0" kern="0" dirty="0"/>
          </a:p>
        </p:txBody>
      </p:sp>
    </p:spTree>
    <p:custDataLst>
      <p:tags r:id="rId1"/>
    </p:custDataLst>
    <p:extLst>
      <p:ext uri="{BB962C8B-B14F-4D97-AF65-F5344CB8AC3E}">
        <p14:creationId xmlns:p14="http://schemas.microsoft.com/office/powerpoint/2010/main" val="2268735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caa23b1-428d-468a-b3b3-d6116a60ac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Invoking REST API methods by using Windows PowerShell</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b="1" dirty="0"/>
          </a:p>
          <a:p>
            <a:endParaRPr lang="en-US" dirty="0"/>
          </a:p>
        </p:txBody>
      </p:sp>
      <p:sp>
        <p:nvSpPr>
          <p:cNvPr id="7" name="Content Placeholder 2"/>
          <p:cNvSpPr txBox="1">
            <a:spLocks/>
          </p:cNvSpPr>
          <p:nvPr/>
        </p:nvSpPr>
        <p:spPr bwMode="auto">
          <a:xfrm>
            <a:off x="457200" y="10224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kern="0" dirty="0"/>
              <a:t>Invoke-</a:t>
            </a:r>
            <a:r>
              <a:rPr lang="en-US" sz="2400" kern="0" dirty="0" err="1"/>
              <a:t>RestMethod</a:t>
            </a:r>
            <a:endParaRPr lang="en-US" sz="2400" kern="0" dirty="0"/>
          </a:p>
          <a:p>
            <a:pPr lvl="1"/>
            <a:r>
              <a:rPr lang="en-US" sz="2000" b="0" kern="0" dirty="0"/>
              <a:t>Uri. A string specifying the URI of the target resource</a:t>
            </a:r>
          </a:p>
          <a:p>
            <a:pPr lvl="1"/>
            <a:r>
              <a:rPr lang="en-US" sz="2000" b="0" kern="0" dirty="0"/>
              <a:t>Headers. A hash table or a dictionary containing HTTP request message header fields</a:t>
            </a:r>
          </a:p>
          <a:p>
            <a:pPr lvl="1"/>
            <a:r>
              <a:rPr lang="en-US" sz="2000" b="0" kern="0" dirty="0"/>
              <a:t>Body. A hash table or a dictionary containing HTTP request message body</a:t>
            </a:r>
          </a:p>
          <a:p>
            <a:pPr lvl="1"/>
            <a:r>
              <a:rPr lang="en-US" sz="2000" b="0" kern="0" dirty="0" err="1"/>
              <a:t>ContentType</a:t>
            </a:r>
            <a:r>
              <a:rPr lang="en-US" sz="2000" b="0" kern="0" dirty="0"/>
              <a:t>. A string designating the content type of the HTTP request message body</a:t>
            </a:r>
          </a:p>
          <a:p>
            <a:pPr lvl="1"/>
            <a:r>
              <a:rPr lang="en-US" sz="2000" b="0" kern="0" dirty="0"/>
              <a:t>Method. The REST API method invoked via the web request. Accepted values include </a:t>
            </a:r>
            <a:r>
              <a:rPr lang="en-US" sz="2000" kern="0" dirty="0"/>
              <a:t>Default</a:t>
            </a:r>
            <a:r>
              <a:rPr lang="en-US" sz="2000" b="0" kern="0" dirty="0"/>
              <a:t>, </a:t>
            </a:r>
            <a:r>
              <a:rPr lang="en-US" sz="2000" kern="0" dirty="0"/>
              <a:t>Get</a:t>
            </a:r>
            <a:r>
              <a:rPr lang="en-US" sz="2000" b="0" kern="0" dirty="0"/>
              <a:t>, </a:t>
            </a:r>
            <a:r>
              <a:rPr lang="en-US" sz="2000" kern="0" dirty="0"/>
              <a:t>Head</a:t>
            </a:r>
            <a:r>
              <a:rPr lang="en-US" sz="2000" b="0" kern="0" dirty="0"/>
              <a:t>, </a:t>
            </a:r>
            <a:r>
              <a:rPr lang="en-US" sz="2000" kern="0" dirty="0"/>
              <a:t>Post</a:t>
            </a:r>
            <a:r>
              <a:rPr lang="en-US" sz="2000" b="0" kern="0" dirty="0"/>
              <a:t>, </a:t>
            </a:r>
            <a:r>
              <a:rPr lang="en-US" sz="2000" kern="0" dirty="0"/>
              <a:t>Put</a:t>
            </a:r>
            <a:r>
              <a:rPr lang="en-US" sz="2000" b="0" kern="0" dirty="0"/>
              <a:t>, </a:t>
            </a:r>
            <a:r>
              <a:rPr lang="en-US" sz="2000" kern="0" dirty="0"/>
              <a:t>Delete</a:t>
            </a:r>
            <a:r>
              <a:rPr lang="en-US" sz="2000" b="0" kern="0" dirty="0"/>
              <a:t>, </a:t>
            </a:r>
            <a:r>
              <a:rPr lang="en-US" sz="2000" kern="0" dirty="0"/>
              <a:t>Trace</a:t>
            </a:r>
            <a:r>
              <a:rPr lang="en-US" sz="2000" b="0" kern="0" dirty="0"/>
              <a:t>, </a:t>
            </a:r>
            <a:r>
              <a:rPr lang="en-US" sz="2000" kern="0" dirty="0"/>
              <a:t>Options</a:t>
            </a:r>
            <a:r>
              <a:rPr lang="en-US" sz="2000" b="0" kern="0" dirty="0"/>
              <a:t>, </a:t>
            </a:r>
            <a:r>
              <a:rPr lang="en-US" sz="2000" kern="0" dirty="0"/>
              <a:t>Merge</a:t>
            </a:r>
            <a:r>
              <a:rPr lang="en-US" sz="2000" b="0" kern="0" dirty="0"/>
              <a:t>, and </a:t>
            </a:r>
            <a:r>
              <a:rPr lang="en-US" sz="2000" kern="0" dirty="0"/>
              <a:t>Patch</a:t>
            </a:r>
            <a:endParaRPr lang="en-US" sz="2000" b="0" kern="0" dirty="0"/>
          </a:p>
          <a:p>
            <a:endParaRPr lang="en-US" sz="2400" b="0" kern="0" dirty="0"/>
          </a:p>
        </p:txBody>
      </p:sp>
    </p:spTree>
    <p:custDataLst>
      <p:tags r:id="rId1"/>
    </p:custDataLst>
    <p:extLst>
      <p:ext uri="{BB962C8B-B14F-4D97-AF65-F5344CB8AC3E}">
        <p14:creationId xmlns:p14="http://schemas.microsoft.com/office/powerpoint/2010/main" val="189197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00ad655d-1f67-4d8c-be9b-bf161d0242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Overview</a:t>
            </a:r>
          </a:p>
        </p:txBody>
      </p:sp>
      <p:sp>
        <p:nvSpPr>
          <p:cNvPr id="3" name="Text Placeholder 2"/>
          <p:cNvSpPr>
            <a:spLocks noGrp="1"/>
          </p:cNvSpPr>
          <p:nvPr>
            <p:ph type="body" idx="1"/>
          </p:nvPr>
        </p:nvSpPr>
        <p:spPr/>
        <p:txBody>
          <a:bodyPr/>
          <a:lstStyle/>
          <a:p>
            <a:r>
              <a:rPr lang="en-IN"/>
              <a:t>Using .NET Framework in Windows PowerShell
Using REST API in Windows PowerShell</a:t>
            </a:r>
            <a:endParaRPr lang="en-GB"/>
          </a:p>
        </p:txBody>
      </p:sp>
    </p:spTree>
    <p:custDataLst>
      <p:tags r:id="rId1"/>
    </p:custDataLst>
    <p:extLst>
      <p:ext uri="{BB962C8B-B14F-4D97-AF65-F5344CB8AC3E}">
        <p14:creationId xmlns:p14="http://schemas.microsoft.com/office/powerpoint/2010/main" val="4192641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7f2a3b0-cfb5-49ac-9003-85475e6ab7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Invoking REST API methods by using Windows PowerShell</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examples of </a:t>
            </a:r>
            <a:br>
              <a:rPr lang="en-US" dirty="0"/>
            </a:br>
            <a:r>
              <a:rPr lang="en-US" dirty="0"/>
              <a:t>how to use the </a:t>
            </a:r>
            <a:r>
              <a:rPr lang="en-US" b="1" dirty="0"/>
              <a:t>Invoke-</a:t>
            </a:r>
            <a:r>
              <a:rPr lang="en-US" b="1" dirty="0" err="1"/>
              <a:t>RestMethod</a:t>
            </a:r>
            <a:r>
              <a:rPr lang="en-US" dirty="0"/>
              <a:t> Windows PowerShell command</a:t>
            </a:r>
          </a:p>
          <a:p>
            <a:endParaRPr lang="en-US" dirty="0"/>
          </a:p>
        </p:txBody>
      </p:sp>
    </p:spTree>
    <p:custDataLst>
      <p:tags r:id="rId1"/>
    </p:custDataLst>
    <p:extLst>
      <p:ext uri="{BB962C8B-B14F-4D97-AF65-F5344CB8AC3E}">
        <p14:creationId xmlns:p14="http://schemas.microsoft.com/office/powerpoint/2010/main" val="3348624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10328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454833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a227143-a831-4647-ab24-99da01a966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B: Using REST API in Windows PowerShell to manage IIS websites</a:t>
            </a:r>
            <a:endParaRPr lang="en-GB"/>
          </a:p>
        </p:txBody>
      </p:sp>
      <p:sp>
        <p:nvSpPr>
          <p:cNvPr id="3" name="Text Placeholder 2"/>
          <p:cNvSpPr>
            <a:spLocks noGrp="1"/>
          </p:cNvSpPr>
          <p:nvPr>
            <p:ph type="body" idx="1"/>
          </p:nvPr>
        </p:nvSpPr>
        <p:spPr/>
        <p:txBody>
          <a:bodyPr/>
          <a:lstStyle/>
          <a:p>
            <a:r>
              <a:rPr lang="en-IN"/>
              <a:t>Exercise 1: Using REST API in Windows PowerShell to manage an IIS website</a:t>
            </a:r>
            <a:endParaRPr lang="en-GB"/>
          </a:p>
        </p:txBody>
      </p:sp>
      <p:sp>
        <p:nvSpPr>
          <p:cNvPr id="6" name="TextBox 5"/>
          <p:cNvSpPr txBox="1"/>
          <p:nvPr/>
        </p:nvSpPr>
        <p:spPr>
          <a:xfrm>
            <a:off x="458788" y="2015294"/>
            <a:ext cx="3146311" cy="523220"/>
          </a:xfrm>
          <a:prstGeom prst="rect">
            <a:avLst/>
          </a:prstGeom>
          <a:noFill/>
        </p:spPr>
        <p:txBody>
          <a:bodyPr vert="horz" wrap="none" rtlCol="0">
            <a:spAutoFit/>
          </a:bodyPr>
          <a:lstStyle/>
          <a:p>
            <a:r>
              <a:rPr lang="en-GB" sz="2800" dirty="0">
                <a:latin typeface="Segoe UI"/>
              </a:rPr>
              <a:t>Logon Information</a:t>
            </a:r>
          </a:p>
        </p:txBody>
      </p:sp>
      <p:sp>
        <p:nvSpPr>
          <p:cNvPr id="7" name="TextBox 6"/>
          <p:cNvSpPr txBox="1"/>
          <p:nvPr/>
        </p:nvSpPr>
        <p:spPr>
          <a:xfrm>
            <a:off x="458788" y="2622423"/>
            <a:ext cx="8613812" cy="2246769"/>
          </a:xfrm>
          <a:prstGeom prst="rect">
            <a:avLst/>
          </a:prstGeom>
          <a:noFill/>
        </p:spPr>
        <p:txBody>
          <a:bodyPr vert="horz" wrap="square" rtlCol="0">
            <a:spAutoFit/>
          </a:bodyPr>
          <a:lstStyle/>
          <a:p>
            <a:r>
              <a:rPr lang="en-GB" sz="2800" b="0" i="0" u="none" strike="noStrike" baseline="0" dirty="0">
                <a:latin typeface="Segoe UI"/>
              </a:rPr>
              <a:t>Virtual machines:	</a:t>
            </a:r>
            <a:r>
              <a:rPr lang="en-GB" sz="2800" b="1" i="0" u="none" strike="noStrike" baseline="0" dirty="0">
                <a:latin typeface="Segoe UI"/>
              </a:rPr>
              <a:t>10962C-LON-DC1</a:t>
            </a:r>
            <a:r>
              <a:rPr lang="fr-CA" sz="2800" b="0" i="0" u="none" strike="noStrike" baseline="0" dirty="0">
                <a:latin typeface="Segoe UI"/>
              </a:rPr>
              <a:t> </a:t>
            </a:r>
          </a:p>
          <a:p>
            <a:r>
              <a:rPr lang="en-GB" sz="2800" b="1" i="0" u="none" strike="noStrike" baseline="0" dirty="0">
                <a:latin typeface="Segoe UI"/>
              </a:rPr>
              <a:t>			10962C-LON-SVR1</a:t>
            </a:r>
            <a:endParaRPr lang="fr-CA" sz="2800" b="0" i="0" u="none" strike="noStrike" baseline="0" dirty="0">
              <a:latin typeface="Segoe UI"/>
            </a:endParaRPr>
          </a:p>
          <a:p>
            <a:r>
              <a:rPr lang="en-GB" sz="2800" b="1" i="0" u="none" strike="noStrike" baseline="0" dirty="0">
                <a:latin typeface="Segoe UI"/>
              </a:rPr>
              <a:t>			10962C-LON-CL1</a:t>
            </a:r>
            <a:endParaRPr lang="fr-CA" sz="2800" b="0" i="0" u="none" strike="noStrike" baseline="0" dirty="0">
              <a:latin typeface="Segoe UI"/>
            </a:endParaRPr>
          </a:p>
          <a:p>
            <a:r>
              <a:rPr lang="en-GB" sz="2800" b="0" i="0" u="none" strike="noStrike" baseline="0" dirty="0">
                <a:latin typeface="Segoe UI"/>
              </a:rPr>
              <a:t>User name:</a:t>
            </a:r>
            <a:r>
              <a:rPr lang="fr-CA" sz="2800" b="0" i="0" u="none" strike="noStrike" baseline="0" dirty="0">
                <a:latin typeface="Segoe UI"/>
              </a:rPr>
              <a:t> 	</a:t>
            </a:r>
            <a:r>
              <a:rPr lang="en-GB" sz="2800" b="1" i="0" u="none" strike="noStrike" baseline="0" dirty="0">
                <a:latin typeface="Segoe UI"/>
              </a:rPr>
              <a:t>ADATUM\Administrator</a:t>
            </a:r>
            <a:endParaRPr lang="en-GB" sz="2800" b="0" i="0" u="none" strike="noStrike" baseline="0" dirty="0">
              <a:latin typeface="Segoe UI"/>
            </a:endParaRPr>
          </a:p>
          <a:p>
            <a:r>
              <a:rPr lang="en-GB" sz="2800" b="0" i="0" u="none" strike="noStrike" baseline="0" dirty="0">
                <a:latin typeface="Segoe UI"/>
              </a:rPr>
              <a:t>Password: 		</a:t>
            </a:r>
            <a:r>
              <a:rPr lang="en-GB" sz="2800" b="1" i="0" u="none" strike="noStrike" baseline="0" dirty="0">
                <a:latin typeface="Segoe UI"/>
              </a:rPr>
              <a:t>Pa55w.rd</a:t>
            </a:r>
            <a:endParaRPr lang="en-GB" sz="2800" b="0" i="0" u="none" strike="noStrike" baseline="0" dirty="0">
              <a:latin typeface="Segoe UI"/>
            </a:endParaRPr>
          </a:p>
        </p:txBody>
      </p:sp>
      <p:sp>
        <p:nvSpPr>
          <p:cNvPr id="8" name="TextBox 7"/>
          <p:cNvSpPr txBox="1"/>
          <p:nvPr/>
        </p:nvSpPr>
        <p:spPr>
          <a:xfrm>
            <a:off x="458788" y="6163356"/>
            <a:ext cx="4529573" cy="523220"/>
          </a:xfrm>
          <a:prstGeom prst="rect">
            <a:avLst/>
          </a:prstGeom>
          <a:noFill/>
        </p:spPr>
        <p:txBody>
          <a:bodyPr vert="horz" wrap="none" rtlCol="0">
            <a:spAutoFit/>
          </a:bodyPr>
          <a:lstStyle/>
          <a:p>
            <a:r>
              <a:rPr lang="en-GB" sz="2800">
                <a:latin typeface="Segoe UI"/>
              </a:rPr>
              <a:t>Estimated Time: 30 minutes</a:t>
            </a:r>
          </a:p>
        </p:txBody>
      </p:sp>
    </p:spTree>
    <p:custDataLst>
      <p:tags r:id="rId1"/>
    </p:custDataLst>
    <p:extLst>
      <p:ext uri="{BB962C8B-B14F-4D97-AF65-F5344CB8AC3E}">
        <p14:creationId xmlns:p14="http://schemas.microsoft.com/office/powerpoint/2010/main" val="1294917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06234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Scenario</a:t>
            </a:r>
          </a:p>
        </p:txBody>
      </p:sp>
      <p:sp>
        <p:nvSpPr>
          <p:cNvPr id="4" name="TextBox 3"/>
          <p:cNvSpPr txBox="1"/>
          <p:nvPr/>
        </p:nvSpPr>
        <p:spPr>
          <a:xfrm>
            <a:off x="458788" y="908664"/>
            <a:ext cx="8119156" cy="5693866"/>
          </a:xfrm>
          <a:prstGeom prst="rect">
            <a:avLst/>
          </a:prstGeom>
          <a:noFill/>
        </p:spPr>
        <p:txBody>
          <a:bodyPr vert="horz" wrap="square" rtlCol="0">
            <a:spAutoFit/>
          </a:bodyPr>
          <a:lstStyle/>
          <a:p>
            <a:pPr>
              <a:spcBef>
                <a:spcPts val="600"/>
              </a:spcBef>
              <a:spcAft>
                <a:spcPts val="1000"/>
              </a:spcAft>
            </a:pPr>
            <a:r>
              <a:rPr lang="en-IN" sz="2800">
                <a:latin typeface="Segoe UI"/>
                <a:ea typeface="Calibri"/>
                <a:cs typeface="Times New Roman"/>
              </a:rPr>
              <a:t>As an administrator at A. Datum Corporation, you have decided to use REST API methods to perform standard web server administrative tasks, including enumerating websites and web application pools, creating websites and virtual directories, and deleting websites. You realize that for this purpose you can use Windows PowerShell cmdlets that are part of the IISAdministration module. However, by becoming familiar with the Windows PowerShell–based methods that allow you to invoke REST API, you will be able to use your knowledge in scenarios that do not offer direct Windows PowerShell support.</a:t>
            </a:r>
            <a:endParaRPr lang="en-GB" sz="2800">
              <a:effectLst/>
              <a:latin typeface="Segoe UI"/>
              <a:ea typeface="Calibri"/>
              <a:cs typeface="Times New Roman"/>
            </a:endParaRPr>
          </a:p>
        </p:txBody>
      </p:sp>
    </p:spTree>
    <p:custDataLst>
      <p:tags r:id="rId1"/>
    </p:custDataLst>
    <p:extLst>
      <p:ext uri="{BB962C8B-B14F-4D97-AF65-F5344CB8AC3E}">
        <p14:creationId xmlns:p14="http://schemas.microsoft.com/office/powerpoint/2010/main" val="3693186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3abf0667-f3ce-48b9-b082-4d43651f48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Review</a:t>
            </a:r>
          </a:p>
        </p:txBody>
      </p:sp>
      <p:sp>
        <p:nvSpPr>
          <p:cNvPr id="3" name="Text Placeholder 2"/>
          <p:cNvSpPr>
            <a:spLocks noGrp="1"/>
          </p:cNvSpPr>
          <p:nvPr>
            <p:ph type="body" idx="1"/>
          </p:nvPr>
        </p:nvSpPr>
        <p:spPr/>
        <p:txBody>
          <a:bodyPr/>
          <a:lstStyle/>
          <a:p>
            <a:r>
              <a:rPr lang="en-IN" dirty="0"/>
              <a:t>What was the purpose of the auxiliary function included in the script E:\Allfiles\Mod02\Labfiles\Lab B – Starting Point.ps1?
What are your options when identifying the proper syntax of the methods that you can use to interact with the IIS Administration REST API?</a:t>
            </a:r>
            <a:endParaRPr lang="en-GB" dirty="0"/>
          </a:p>
        </p:txBody>
      </p:sp>
    </p:spTree>
    <p:custDataLst>
      <p:tags r:id="rId1"/>
    </p:custDataLst>
    <p:extLst>
      <p:ext uri="{BB962C8B-B14F-4D97-AF65-F5344CB8AC3E}">
        <p14:creationId xmlns:p14="http://schemas.microsoft.com/office/powerpoint/2010/main" val="1203249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Review and Takeaways</a:t>
            </a:r>
          </a:p>
        </p:txBody>
      </p:sp>
      <p:sp>
        <p:nvSpPr>
          <p:cNvPr id="3" name="Text Placeholder 2"/>
          <p:cNvSpPr>
            <a:spLocks noGrp="1"/>
          </p:cNvSpPr>
          <p:nvPr>
            <p:ph type="body" idx="1"/>
          </p:nvPr>
        </p:nvSpPr>
        <p:spPr/>
        <p:txBody>
          <a:bodyPr/>
          <a:lstStyle/>
          <a:p>
            <a:r>
              <a:rPr lang="en-IN"/>
              <a:t>Review Question
Real-world Issues and Scenarios
Best Practice</a:t>
            </a:r>
            <a:endParaRPr lang="en-GB"/>
          </a:p>
        </p:txBody>
      </p:sp>
    </p:spTree>
    <p:custDataLst>
      <p:tags r:id="rId1"/>
    </p:custDataLst>
    <p:extLst>
      <p:ext uri="{BB962C8B-B14F-4D97-AF65-F5344CB8AC3E}">
        <p14:creationId xmlns:p14="http://schemas.microsoft.com/office/powerpoint/2010/main" val="2050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bb049fa3-7d7c-4e71-8300-54bccd354f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1: Using .NET Framework in Windows PowerShell</a:t>
            </a:r>
            <a:endParaRPr lang="en-GB"/>
          </a:p>
        </p:txBody>
      </p:sp>
      <p:sp>
        <p:nvSpPr>
          <p:cNvPr id="3" name="Text Placeholder 2"/>
          <p:cNvSpPr>
            <a:spLocks noGrp="1"/>
          </p:cNvSpPr>
          <p:nvPr>
            <p:ph type="body" idx="1"/>
          </p:nvPr>
        </p:nvSpPr>
        <p:spPr/>
        <p:txBody>
          <a:bodyPr/>
          <a:lstStyle/>
          <a:p>
            <a:r>
              <a:rPr lang="en-GB"/>
              <a:t>.NET Framework classes, properties, and methods
.NET Framework documentation
Using static .NET Framework class members
Demonstration: Using static .NET Framework class members
Comparing the .NET Framework syntax to command syntax
Instantiating classes and using instance members
Demonstration: Instantiating classes and using instance members
Understanding enumerations</a:t>
            </a:r>
          </a:p>
        </p:txBody>
      </p:sp>
    </p:spTree>
    <p:custDataLst>
      <p:tags r:id="rId1"/>
    </p:custDataLst>
    <p:extLst>
      <p:ext uri="{BB962C8B-B14F-4D97-AF65-F5344CB8AC3E}">
        <p14:creationId xmlns:p14="http://schemas.microsoft.com/office/powerpoint/2010/main" val="173145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6243c2f-6cc9-47eb-aeb4-9da99c88346e">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9010196" cy="740664"/>
          </a:xfrm>
        </p:spPr>
        <p:txBody>
          <a:bodyPr/>
          <a:lstStyle/>
          <a:p>
            <a:r>
              <a:rPr lang="en-IN"/>
              <a:t>.NET Framework classes, properties, and methods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.NET Framework is organized into namespaces</a:t>
            </a:r>
          </a:p>
          <a:p>
            <a:r>
              <a:rPr lang="en-US" dirty="0"/>
              <a:t>Namespaces contain classes</a:t>
            </a:r>
          </a:p>
          <a:p>
            <a:pPr lvl="1"/>
            <a:r>
              <a:rPr lang="en-US" dirty="0"/>
              <a:t>Class names include the namespace. For example:</a:t>
            </a:r>
            <a:br>
              <a:rPr lang="en-US" dirty="0"/>
            </a:br>
            <a:r>
              <a:rPr lang="en-US" b="1" dirty="0" err="1"/>
              <a:t>System.Net.Dns</a:t>
            </a:r>
            <a:r>
              <a:rPr lang="en-US" dirty="0"/>
              <a:t> is the </a:t>
            </a:r>
            <a:r>
              <a:rPr lang="en-US" b="1" dirty="0" err="1"/>
              <a:t>Dns</a:t>
            </a:r>
            <a:r>
              <a:rPr lang="en-US" dirty="0"/>
              <a:t> class that is in the </a:t>
            </a:r>
            <a:r>
              <a:rPr lang="en-US" b="1" dirty="0" err="1"/>
              <a:t>System.Net</a:t>
            </a:r>
            <a:r>
              <a:rPr lang="en-US" dirty="0"/>
              <a:t> namespace</a:t>
            </a:r>
          </a:p>
          <a:p>
            <a:pPr lvl="1"/>
            <a:endParaRPr lang="en-US" dirty="0"/>
          </a:p>
          <a:p>
            <a:r>
              <a:rPr lang="en-US" dirty="0"/>
              <a:t>Classes have members</a:t>
            </a:r>
          </a:p>
          <a:p>
            <a:pPr lvl="1"/>
            <a:r>
              <a:rPr lang="en-US" dirty="0"/>
              <a:t>Properties refer to attributes of the class</a:t>
            </a:r>
          </a:p>
          <a:p>
            <a:pPr lvl="1"/>
            <a:r>
              <a:rPr lang="en-US" dirty="0"/>
              <a:t>Methods instruct the class to take an action</a:t>
            </a:r>
            <a:endParaRPr lang="en-US" i="1" dirty="0"/>
          </a:p>
        </p:txBody>
      </p:sp>
    </p:spTree>
    <p:custDataLst>
      <p:tags r:id="rId1"/>
    </p:custDataLst>
    <p:extLst>
      <p:ext uri="{BB962C8B-B14F-4D97-AF65-F5344CB8AC3E}">
        <p14:creationId xmlns:p14="http://schemas.microsoft.com/office/powerpoint/2010/main" val="63351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4e51834-442e-42f5-a582-5954814782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.NET Framework documentation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Documentation is in the MSDN Library:</a:t>
            </a:r>
          </a:p>
          <a:p>
            <a:pPr lvl="1"/>
            <a:r>
              <a:rPr lang="en-US" dirty="0"/>
              <a:t>Search to find classes that accomplish a given task</a:t>
            </a:r>
          </a:p>
          <a:p>
            <a:pPr lvl="1"/>
            <a:r>
              <a:rPr lang="en-US" dirty="0"/>
              <a:t>Review to understand how to use the class</a:t>
            </a:r>
          </a:p>
          <a:p>
            <a:pPr lvl="1"/>
            <a:endParaRPr lang="en-US" dirty="0"/>
          </a:p>
          <a:p>
            <a:r>
              <a:rPr lang="en-US" dirty="0"/>
              <a:t>Icons identify types of members:</a:t>
            </a:r>
          </a:p>
          <a:p>
            <a:endParaRPr lang="en-US" dirty="0"/>
          </a:p>
          <a:p>
            <a:pPr lvl="1"/>
            <a:r>
              <a:rPr lang="en-US" dirty="0"/>
              <a:t>Property </a:t>
            </a:r>
          </a:p>
          <a:p>
            <a:pPr lvl="1"/>
            <a:endParaRPr lang="en-US" dirty="0"/>
          </a:p>
          <a:p>
            <a:pPr lvl="1"/>
            <a:r>
              <a:rPr lang="en-US" dirty="0"/>
              <a:t>Method </a:t>
            </a:r>
          </a:p>
          <a:p>
            <a:pPr lvl="1"/>
            <a:endParaRPr lang="en-US" dirty="0"/>
          </a:p>
          <a:p>
            <a:pPr lvl="1"/>
            <a:r>
              <a:rPr lang="en-US" dirty="0"/>
              <a:t>Static</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0147" y="4766499"/>
            <a:ext cx="490933" cy="33751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6650" y="3852915"/>
            <a:ext cx="370930" cy="37093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0658" y="5646669"/>
            <a:ext cx="355120" cy="355120"/>
          </a:xfrm>
          <a:prstGeom prst="rect">
            <a:avLst/>
          </a:prstGeom>
        </p:spPr>
      </p:pic>
    </p:spTree>
    <p:custDataLst>
      <p:tags r:id="rId1"/>
    </p:custDataLst>
    <p:extLst>
      <p:ext uri="{BB962C8B-B14F-4D97-AF65-F5344CB8AC3E}">
        <p14:creationId xmlns:p14="http://schemas.microsoft.com/office/powerpoint/2010/main" val="229964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e2b772c-1580-4473-8983-071fb6437d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static .NET Framework class members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access static members without creating an instance of the class</a:t>
            </a:r>
          </a:p>
          <a:p>
            <a:endParaRPr lang="en-US" dirty="0"/>
          </a:p>
          <a:p>
            <a:pPr marL="284163" lvl="1" indent="0">
              <a:buNone/>
            </a:pPr>
            <a:r>
              <a:rPr lang="en-US" sz="2000" b="1" dirty="0"/>
              <a:t>[</a:t>
            </a:r>
            <a:r>
              <a:rPr lang="en-US" sz="2000" b="1" dirty="0" err="1"/>
              <a:t>System.Math</a:t>
            </a:r>
            <a:r>
              <a:rPr lang="en-US" sz="2000" b="1" dirty="0"/>
              <a:t>]::PI</a:t>
            </a:r>
          </a:p>
          <a:p>
            <a:pPr marL="284163" lvl="1" indent="0">
              <a:buNone/>
            </a:pPr>
            <a:r>
              <a:rPr lang="en-US" sz="2000" b="1" dirty="0"/>
              <a:t>[</a:t>
            </a:r>
            <a:r>
              <a:rPr lang="en-US" sz="2000" b="1" dirty="0" err="1"/>
              <a:t>System.Guid</a:t>
            </a:r>
            <a:r>
              <a:rPr lang="en-US" sz="2000" b="1" dirty="0"/>
              <a:t>]::</a:t>
            </a:r>
            <a:r>
              <a:rPr lang="en-US" sz="2000" b="1" dirty="0" err="1"/>
              <a:t>NewGuid</a:t>
            </a:r>
            <a:r>
              <a:rPr lang="en-US" sz="2000" b="1" dirty="0"/>
              <a:t>()</a:t>
            </a:r>
          </a:p>
          <a:p>
            <a:pPr marL="0" indent="0">
              <a:buNone/>
            </a:pPr>
            <a:endParaRPr lang="en-US" dirty="0">
              <a:latin typeface="Consolas" pitchFamily="49" charset="0"/>
              <a:cs typeface="Consolas" pitchFamily="49" charset="0"/>
            </a:endParaRPr>
          </a:p>
          <a:p>
            <a:r>
              <a:rPr lang="en-US" dirty="0">
                <a:latin typeface="Segoe" pitchFamily="34" charset="0"/>
                <a:cs typeface="Consolas" pitchFamily="49" charset="0"/>
              </a:rPr>
              <a:t>Class name is in the brackets</a:t>
            </a:r>
          </a:p>
          <a:p>
            <a:r>
              <a:rPr lang="en-US" dirty="0">
                <a:latin typeface="Segoe" pitchFamily="34" charset="0"/>
                <a:cs typeface="Consolas" pitchFamily="49" charset="0"/>
              </a:rPr>
              <a:t>Double colon indicates a static member</a:t>
            </a:r>
          </a:p>
          <a:p>
            <a:r>
              <a:rPr lang="en-US" dirty="0">
                <a:latin typeface="Segoe" pitchFamily="34" charset="0"/>
                <a:cs typeface="Consolas" pitchFamily="49" charset="0"/>
              </a:rPr>
              <a:t>Methods must have () after the member name</a:t>
            </a:r>
          </a:p>
        </p:txBody>
      </p:sp>
    </p:spTree>
    <p:custDataLst>
      <p:tags r:id="rId1"/>
    </p:custDataLst>
    <p:extLst>
      <p:ext uri="{BB962C8B-B14F-4D97-AF65-F5344CB8AC3E}">
        <p14:creationId xmlns:p14="http://schemas.microsoft.com/office/powerpoint/2010/main" val="413295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e615997-3a04-4a49-ad98-aa5e5492d2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Using static .NET Framework class members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static members of a class</a:t>
            </a:r>
          </a:p>
          <a:p>
            <a:endParaRPr lang="en-US" dirty="0"/>
          </a:p>
        </p:txBody>
      </p:sp>
    </p:spTree>
    <p:custDataLst>
      <p:tags r:id="rId1"/>
    </p:custDataLst>
    <p:extLst>
      <p:ext uri="{BB962C8B-B14F-4D97-AF65-F5344CB8AC3E}">
        <p14:creationId xmlns:p14="http://schemas.microsoft.com/office/powerpoint/2010/main" val="301077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97f622b-7a12-4c4a-8d02-9008311065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Comparing the .NET Framework syntax to command syntax</a:t>
            </a:r>
            <a:endParaRPr lang="en-GB"/>
          </a:p>
        </p:txBody>
      </p:sp>
      <p:sp>
        <p:nvSpPr>
          <p:cNvPr id="4" name="Content Placeholder 2"/>
          <p:cNvSpPr>
            <a:spLocks noGrp="1"/>
          </p:cNvSpPr>
          <p:nvPr/>
        </p:nvSpPr>
        <p:spPr bwMode="auto">
          <a:xfrm>
            <a:off x="458788" y="2523444"/>
            <a:ext cx="8119156" cy="226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en-US" sz="2400" dirty="0">
                <a:latin typeface="Consolas" pitchFamily="49" charset="0"/>
                <a:cs typeface="Consolas" pitchFamily="49" charset="0"/>
              </a:rPr>
              <a:t>Get-</a:t>
            </a:r>
            <a:r>
              <a:rPr lang="en-US" sz="2400" dirty="0" err="1">
                <a:latin typeface="Consolas" pitchFamily="49" charset="0"/>
                <a:cs typeface="Consolas" pitchFamily="49" charset="0"/>
              </a:rPr>
              <a:t>EventLog</a:t>
            </a:r>
            <a:r>
              <a:rPr lang="en-US" sz="2400" dirty="0">
                <a:latin typeface="Consolas" pitchFamily="49" charset="0"/>
                <a:cs typeface="Consolas" pitchFamily="49" charset="0"/>
              </a:rPr>
              <a:t> –</a:t>
            </a:r>
            <a:r>
              <a:rPr lang="en-US" sz="2400" dirty="0" err="1">
                <a:latin typeface="Consolas" pitchFamily="49" charset="0"/>
                <a:cs typeface="Consolas" pitchFamily="49" charset="0"/>
              </a:rPr>
              <a:t>LogName</a:t>
            </a:r>
            <a:r>
              <a:rPr lang="en-US" sz="2400" dirty="0">
                <a:latin typeface="Consolas" pitchFamily="49" charset="0"/>
                <a:cs typeface="Consolas" pitchFamily="49" charset="0"/>
              </a:rPr>
              <a:t> Security –Newest 100</a:t>
            </a:r>
          </a:p>
          <a:p>
            <a:pPr marL="0" indent="0" algn="ctr">
              <a:buNone/>
            </a:pPr>
            <a:endParaRPr lang="en-US" sz="2400" dirty="0">
              <a:latin typeface="Consolas" pitchFamily="49" charset="0"/>
              <a:cs typeface="Consolas" pitchFamily="49" charset="0"/>
            </a:endParaRPr>
          </a:p>
          <a:p>
            <a:pPr marL="0" indent="0" algn="ctr">
              <a:buNone/>
            </a:pPr>
            <a:endParaRPr lang="en-US" sz="2400" dirty="0">
              <a:latin typeface="Consolas" pitchFamily="49" charset="0"/>
              <a:cs typeface="Consolas" pitchFamily="49" charset="0"/>
            </a:endParaRPr>
          </a:p>
          <a:p>
            <a:pPr marL="0" indent="0" algn="ctr">
              <a:buNone/>
            </a:pPr>
            <a:endParaRPr lang="en-US" sz="2400" dirty="0">
              <a:latin typeface="Consolas" pitchFamily="49" charset="0"/>
              <a:cs typeface="Consolas" pitchFamily="49" charset="0"/>
            </a:endParaRPr>
          </a:p>
          <a:p>
            <a:pPr marL="0" indent="0" algn="ctr">
              <a:buNone/>
            </a:pPr>
            <a:r>
              <a:rPr lang="en-US" sz="2400" dirty="0">
                <a:latin typeface="Consolas" pitchFamily="49" charset="0"/>
                <a:cs typeface="Consolas" pitchFamily="49" charset="0"/>
              </a:rPr>
              <a:t>[</a:t>
            </a:r>
            <a:r>
              <a:rPr lang="en-US" sz="2400" dirty="0" err="1">
                <a:latin typeface="Consolas" pitchFamily="49" charset="0"/>
                <a:cs typeface="Consolas" pitchFamily="49" charset="0"/>
              </a:rPr>
              <a:t>System.Math</a:t>
            </a:r>
            <a:r>
              <a:rPr lang="en-US" sz="2400" dirty="0">
                <a:latin typeface="Consolas" pitchFamily="49" charset="0"/>
                <a:cs typeface="Consolas" pitchFamily="49" charset="0"/>
              </a:rPr>
              <a:t>]::Abs(-50)</a:t>
            </a:r>
          </a:p>
        </p:txBody>
      </p:sp>
      <p:sp>
        <p:nvSpPr>
          <p:cNvPr id="5" name="TextBox 1"/>
          <p:cNvSpPr txBox="1"/>
          <p:nvPr/>
        </p:nvSpPr>
        <p:spPr>
          <a:xfrm>
            <a:off x="947057" y="3265714"/>
            <a:ext cx="192677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0070C0"/>
                </a:solidFill>
              </a:rPr>
              <a:t>Name</a:t>
            </a:r>
          </a:p>
        </p:txBody>
      </p:sp>
      <p:sp>
        <p:nvSpPr>
          <p:cNvPr id="6" name="TextBox 3"/>
          <p:cNvSpPr txBox="1"/>
          <p:nvPr/>
        </p:nvSpPr>
        <p:spPr>
          <a:xfrm>
            <a:off x="5211535" y="3418114"/>
            <a:ext cx="2378528"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FF0000"/>
                </a:solidFill>
              </a:rPr>
              <a:t>Argument value</a:t>
            </a:r>
          </a:p>
        </p:txBody>
      </p:sp>
      <p:sp>
        <p:nvSpPr>
          <p:cNvPr id="7" name="TextBox 4"/>
          <p:cNvSpPr txBox="1"/>
          <p:nvPr/>
        </p:nvSpPr>
        <p:spPr>
          <a:xfrm>
            <a:off x="4833256" y="1540329"/>
            <a:ext cx="249827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00B050"/>
                </a:solidFill>
              </a:rPr>
              <a:t>Argument name</a:t>
            </a:r>
          </a:p>
        </p:txBody>
      </p:sp>
      <p:sp>
        <p:nvSpPr>
          <p:cNvPr id="8" name="TextBox 5"/>
          <p:cNvSpPr txBox="1"/>
          <p:nvPr/>
        </p:nvSpPr>
        <p:spPr>
          <a:xfrm>
            <a:off x="4474027" y="5246914"/>
            <a:ext cx="192677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7030A0"/>
                </a:solidFill>
              </a:rPr>
              <a:t>No space!</a:t>
            </a:r>
          </a:p>
        </p:txBody>
      </p:sp>
      <p:cxnSp>
        <p:nvCxnSpPr>
          <p:cNvPr id="9" name="Straight Arrow Connector 8"/>
          <p:cNvCxnSpPr/>
          <p:nvPr/>
        </p:nvCxnSpPr>
        <p:spPr bwMode="auto">
          <a:xfrm flipV="1">
            <a:off x="1371600" y="2988129"/>
            <a:ext cx="538843" cy="277585"/>
          </a:xfrm>
          <a:prstGeom prst="straightConnector1">
            <a:avLst/>
          </a:prstGeom>
          <a:gradFill rotWithShape="1">
            <a:gsLst>
              <a:gs pos="0">
                <a:srgbClr val="E4CD9A"/>
              </a:gs>
              <a:gs pos="100000">
                <a:srgbClr val="EEEFD7"/>
              </a:gs>
            </a:gsLst>
            <a:lin ang="2700000" scaled="1"/>
          </a:gradFill>
          <a:ln w="28575" cap="flat" cmpd="sng" algn="ctr">
            <a:solidFill>
              <a:srgbClr val="0070C0"/>
            </a:solidFill>
            <a:prstDash val="solid"/>
            <a:round/>
            <a:headEnd type="none" w="med" len="med"/>
            <a:tailEnd type="arrow"/>
          </a:ln>
          <a:effectLst/>
        </p:spPr>
      </p:cxnSp>
      <p:cxnSp>
        <p:nvCxnSpPr>
          <p:cNvPr id="10" name="Straight Arrow Connector 9"/>
          <p:cNvCxnSpPr/>
          <p:nvPr/>
        </p:nvCxnSpPr>
        <p:spPr bwMode="auto">
          <a:xfrm>
            <a:off x="1371600" y="3602780"/>
            <a:ext cx="3839935" cy="707963"/>
          </a:xfrm>
          <a:prstGeom prst="straightConnector1">
            <a:avLst/>
          </a:prstGeom>
          <a:gradFill rotWithShape="1">
            <a:gsLst>
              <a:gs pos="0">
                <a:srgbClr val="E4CD9A"/>
              </a:gs>
              <a:gs pos="100000">
                <a:srgbClr val="EEEFD7"/>
              </a:gs>
            </a:gsLst>
            <a:lin ang="2700000" scaled="1"/>
          </a:gradFill>
          <a:ln w="28575" cap="flat" cmpd="sng" algn="ctr">
            <a:solidFill>
              <a:srgbClr val="0070C0"/>
            </a:solidFill>
            <a:prstDash val="solid"/>
            <a:round/>
            <a:headEnd type="none" w="med" len="med"/>
            <a:tailEnd type="arrow"/>
          </a:ln>
          <a:effectLst/>
        </p:spPr>
      </p:cxnSp>
      <p:cxnSp>
        <p:nvCxnSpPr>
          <p:cNvPr id="11" name="Straight Arrow Connector 10"/>
          <p:cNvCxnSpPr/>
          <p:nvPr/>
        </p:nvCxnSpPr>
        <p:spPr bwMode="auto">
          <a:xfrm flipH="1">
            <a:off x="4033157" y="1909661"/>
            <a:ext cx="1730830" cy="615434"/>
          </a:xfrm>
          <a:prstGeom prst="straightConnector1">
            <a:avLst/>
          </a:prstGeom>
          <a:gradFill rotWithShape="1">
            <a:gsLst>
              <a:gs pos="0">
                <a:srgbClr val="E4CD9A"/>
              </a:gs>
              <a:gs pos="100000">
                <a:srgbClr val="EEEFD7"/>
              </a:gs>
            </a:gsLst>
            <a:lin ang="2700000" scaled="1"/>
          </a:gradFill>
          <a:ln w="28575" cap="flat" cmpd="sng" algn="ctr">
            <a:solidFill>
              <a:srgbClr val="00B050"/>
            </a:solidFill>
            <a:prstDash val="sysDash"/>
            <a:round/>
            <a:headEnd type="none" w="med" len="med"/>
            <a:tailEnd type="arrow"/>
          </a:ln>
          <a:effectLst/>
        </p:spPr>
      </p:cxnSp>
      <p:cxnSp>
        <p:nvCxnSpPr>
          <p:cNvPr id="12" name="Straight Arrow Connector 11"/>
          <p:cNvCxnSpPr/>
          <p:nvPr/>
        </p:nvCxnSpPr>
        <p:spPr bwMode="auto">
          <a:xfrm>
            <a:off x="5763987" y="1909661"/>
            <a:ext cx="930727" cy="615434"/>
          </a:xfrm>
          <a:prstGeom prst="straightConnector1">
            <a:avLst/>
          </a:prstGeom>
          <a:gradFill rotWithShape="1">
            <a:gsLst>
              <a:gs pos="0">
                <a:srgbClr val="E4CD9A"/>
              </a:gs>
              <a:gs pos="100000">
                <a:srgbClr val="EEEFD7"/>
              </a:gs>
            </a:gsLst>
            <a:lin ang="2700000" scaled="1"/>
          </a:gradFill>
          <a:ln w="28575" cap="flat" cmpd="sng" algn="ctr">
            <a:solidFill>
              <a:srgbClr val="00B050"/>
            </a:solidFill>
            <a:prstDash val="sysDash"/>
            <a:round/>
            <a:headEnd type="none" w="med" len="med"/>
            <a:tailEnd type="arrow"/>
          </a:ln>
          <a:effectLst/>
        </p:spPr>
      </p:cxnSp>
      <p:cxnSp>
        <p:nvCxnSpPr>
          <p:cNvPr id="13" name="Straight Arrow Connector 12"/>
          <p:cNvCxnSpPr/>
          <p:nvPr/>
        </p:nvCxnSpPr>
        <p:spPr bwMode="auto">
          <a:xfrm flipH="1" flipV="1">
            <a:off x="5437413" y="2988129"/>
            <a:ext cx="963386" cy="42998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4" name="Straight Arrow Connector 13"/>
          <p:cNvCxnSpPr/>
          <p:nvPr/>
        </p:nvCxnSpPr>
        <p:spPr bwMode="auto">
          <a:xfrm flipV="1">
            <a:off x="6400799" y="2988129"/>
            <a:ext cx="1371601" cy="429985"/>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5" name="Straight Arrow Connector 14"/>
          <p:cNvCxnSpPr/>
          <p:nvPr/>
        </p:nvCxnSpPr>
        <p:spPr bwMode="auto">
          <a:xfrm flipH="1">
            <a:off x="6082391" y="3787446"/>
            <a:ext cx="318408" cy="523297"/>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flipV="1">
            <a:off x="5211535" y="4637314"/>
            <a:ext cx="421822" cy="609600"/>
          </a:xfrm>
          <a:prstGeom prst="straightConnector1">
            <a:avLst/>
          </a:prstGeom>
          <a:gradFill rotWithShape="1">
            <a:gsLst>
              <a:gs pos="0">
                <a:srgbClr val="E4CD9A"/>
              </a:gs>
              <a:gs pos="100000">
                <a:srgbClr val="EEEFD7"/>
              </a:gs>
            </a:gsLst>
            <a:lin ang="2700000" scaled="1"/>
          </a:gradFill>
          <a:ln w="28575" cap="flat" cmpd="sng" algn="ctr">
            <a:solidFill>
              <a:srgbClr val="7030A0"/>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173584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97071e8-7b83-44a6-9d9c-32764e75d45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872393" cy="740664"/>
          </a:xfrm>
        </p:spPr>
        <p:txBody>
          <a:bodyPr/>
          <a:lstStyle/>
          <a:p>
            <a:r>
              <a:rPr lang="en-IN"/>
              <a:t>Instantiating classes and using instance members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Get instances from a command</a:t>
            </a:r>
          </a:p>
          <a:p>
            <a:pPr marL="288925" lvl="1" indent="0">
              <a:buNone/>
            </a:pPr>
            <a:r>
              <a:rPr lang="en-US" sz="2000" b="1" dirty="0"/>
              <a:t>$svc = Get-Service –Name BITS</a:t>
            </a:r>
          </a:p>
          <a:p>
            <a:pPr marL="288925" lvl="1" indent="0">
              <a:buNone/>
            </a:pPr>
            <a:endParaRPr lang="en-US" dirty="0">
              <a:latin typeface="Consolas" pitchFamily="49" charset="0"/>
              <a:cs typeface="Consolas" pitchFamily="49" charset="0"/>
            </a:endParaRPr>
          </a:p>
          <a:p>
            <a:r>
              <a:rPr lang="en-US" dirty="0"/>
              <a:t>Or by creating a new instance</a:t>
            </a:r>
          </a:p>
          <a:p>
            <a:pPr marL="288925" lvl="1" indent="0">
              <a:buNone/>
            </a:pPr>
            <a:r>
              <a:rPr lang="en-US" sz="2000" b="1" dirty="0"/>
              <a:t>$my = New-Object –Type </a:t>
            </a:r>
            <a:r>
              <a:rPr lang="en-US" sz="2000" b="1" dirty="0" err="1"/>
              <a:t>Adatum.MyObject</a:t>
            </a:r>
            <a:endParaRPr lang="en-US" sz="2000" b="1" dirty="0"/>
          </a:p>
          <a:p>
            <a:endParaRPr lang="en-US" dirty="0"/>
          </a:p>
          <a:p>
            <a:r>
              <a:rPr lang="en-US" dirty="0"/>
              <a:t>Access instance properties and methods</a:t>
            </a:r>
          </a:p>
          <a:p>
            <a:pPr marL="288925" lvl="1" indent="0">
              <a:buNone/>
            </a:pPr>
            <a:r>
              <a:rPr lang="en-US" sz="2000" b="1" dirty="0"/>
              <a:t>$</a:t>
            </a:r>
            <a:r>
              <a:rPr lang="en-US" sz="2000" b="1" dirty="0" err="1"/>
              <a:t>my.DoSomething</a:t>
            </a:r>
            <a:r>
              <a:rPr lang="en-US" sz="2000" b="1" dirty="0"/>
              <a:t>()</a:t>
            </a:r>
          </a:p>
          <a:p>
            <a:pPr marL="288925" lvl="1" indent="0">
              <a:buNone/>
            </a:pPr>
            <a:r>
              <a:rPr lang="en-US" sz="2000" b="1" dirty="0"/>
              <a:t>$</a:t>
            </a:r>
            <a:r>
              <a:rPr lang="en-US" sz="2000" b="1" dirty="0" err="1"/>
              <a:t>svc.Name</a:t>
            </a:r>
            <a:endParaRPr lang="en-US" sz="2000" b="1" dirty="0"/>
          </a:p>
          <a:p>
            <a:pPr marL="288925" lvl="1" indent="0">
              <a:buNone/>
            </a:pPr>
            <a:r>
              <a:rPr lang="en-US" sz="2000" b="1" dirty="0"/>
              <a:t>$</a:t>
            </a:r>
            <a:r>
              <a:rPr lang="en-US" sz="2000" b="1" dirty="0" err="1"/>
              <a:t>svc.Stop</a:t>
            </a:r>
            <a:r>
              <a:rPr lang="en-US" sz="2000" b="1" dirty="0"/>
              <a:t>()</a:t>
            </a:r>
          </a:p>
        </p:txBody>
      </p:sp>
    </p:spTree>
    <p:custDataLst>
      <p:tags r:id="rId1"/>
    </p:custDataLst>
    <p:extLst>
      <p:ext uri="{BB962C8B-B14F-4D97-AF65-F5344CB8AC3E}">
        <p14:creationId xmlns:p14="http://schemas.microsoft.com/office/powerpoint/2010/main" val="41404621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4030</Words>
  <Application>Microsoft Office PowerPoint</Application>
  <PresentationFormat>On-screen Show (4:3)</PresentationFormat>
  <Paragraphs>371</Paragraphs>
  <Slides>27</Slides>
  <Notes>27</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Courier New</vt:lpstr>
      <vt:lpstr>Calibri</vt:lpstr>
      <vt:lpstr>Segoe</vt:lpstr>
      <vt:lpstr>Arial</vt:lpstr>
      <vt:lpstr>Segoe UI</vt:lpstr>
      <vt:lpstr>Verdana</vt:lpstr>
      <vt:lpstr>Consolas</vt:lpstr>
      <vt:lpstr>Symbol</vt:lpstr>
      <vt:lpstr>Wingdings</vt:lpstr>
      <vt:lpstr>Times New Roman</vt:lpstr>
      <vt:lpstr>NG_MOC_Core_ModuleNew2</vt:lpstr>
      <vt:lpstr>Module 2</vt:lpstr>
      <vt:lpstr>Module Overview</vt:lpstr>
      <vt:lpstr>Lesson 1: Using .NET Framework in Windows PowerShell</vt:lpstr>
      <vt:lpstr>.NET Framework classes, properties, and methods</vt:lpstr>
      <vt:lpstr>.NET Framework documentation</vt:lpstr>
      <vt:lpstr>Using static .NET Framework class members</vt:lpstr>
      <vt:lpstr>Demonstration: Using static .NET Framework class members</vt:lpstr>
      <vt:lpstr>Comparing the .NET Framework syntax to command syntax</vt:lpstr>
      <vt:lpstr>Instantiating classes and using instance members</vt:lpstr>
      <vt:lpstr>Demonstration: Instantiating classes and using instance members</vt:lpstr>
      <vt:lpstr>Understanding enumerations</vt:lpstr>
      <vt:lpstr>Lab A: Using .NET Framework in Windows PowerShell</vt:lpstr>
      <vt:lpstr>Lab Scenario</vt:lpstr>
      <vt:lpstr>Lab Review</vt:lpstr>
      <vt:lpstr>Lesson 2: Using REST API in Windows PowerShell</vt:lpstr>
      <vt:lpstr>REST API</vt:lpstr>
      <vt:lpstr>The REST API documentation</vt:lpstr>
      <vt:lpstr>REST API Syntax</vt:lpstr>
      <vt:lpstr>Invoking REST API methods by using Windows PowerShell</vt:lpstr>
      <vt:lpstr>Demonstration: Invoking REST API methods by using Windows PowerShell</vt:lpstr>
      <vt:lpstr>PowerPoint Presentation</vt:lpstr>
      <vt:lpstr>PowerPoint Presentation</vt:lpstr>
      <vt:lpstr>Lab B: Using REST API in Windows PowerShell to manage IIS websites</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2017-07-31T21:06:29Z</dcterms:created>
  <dcterms:modified xsi:type="dcterms:W3CDTF">2017-07-31T21:06:33Z</dcterms:modified>
</cp:coreProperties>
</file>