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theme/theme3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Lst>
  <p:notesMasterIdLst>
    <p:notesMasterId r:id="rId69"/>
  </p:notesMasterIdLst>
  <p:sldIdLst>
    <p:sldId id="256" r:id="rId35"/>
    <p:sldId id="257" r:id="rId36"/>
    <p:sldId id="283" r:id="rId37"/>
    <p:sldId id="258" r:id="rId38"/>
    <p:sldId id="259" r:id="rId39"/>
    <p:sldId id="260" r:id="rId40"/>
    <p:sldId id="261" r:id="rId41"/>
    <p:sldId id="262" r:id="rId42"/>
    <p:sldId id="263" r:id="rId43"/>
    <p:sldId id="264" r:id="rId44"/>
    <p:sldId id="265" r:id="rId45"/>
    <p:sldId id="266" r:id="rId46"/>
    <p:sldId id="284" r:id="rId47"/>
    <p:sldId id="285" r:id="rId48"/>
    <p:sldId id="267" r:id="rId49"/>
    <p:sldId id="286" r:id="rId50"/>
    <p:sldId id="268" r:id="rId51"/>
    <p:sldId id="269" r:id="rId52"/>
    <p:sldId id="270" r:id="rId53"/>
    <p:sldId id="271" r:id="rId54"/>
    <p:sldId id="272" r:id="rId55"/>
    <p:sldId id="273" r:id="rId56"/>
    <p:sldId id="274" r:id="rId57"/>
    <p:sldId id="275" r:id="rId58"/>
    <p:sldId id="276" r:id="rId59"/>
    <p:sldId id="277" r:id="rId60"/>
    <p:sldId id="278" r:id="rId61"/>
    <p:sldId id="287" r:id="rId62"/>
    <p:sldId id="288" r:id="rId63"/>
    <p:sldId id="279" r:id="rId64"/>
    <p:sldId id="289" r:id="rId65"/>
    <p:sldId id="280" r:id="rId66"/>
    <p:sldId id="281" r:id="rId67"/>
    <p:sldId id="282" r:id="rId68"/>
  </p:sldIdLst>
  <p:sldSz cx="9144000" cy="6858000" type="screen4x3"/>
  <p:notesSz cx="6858000" cy="9144000"/>
  <p:embeddedFontLst>
    <p:embeddedFont>
      <p:font typeface="Verdana" panose="020B0604030504040204" pitchFamily="34" charset="0"/>
      <p:regular r:id="rId70"/>
      <p:bold r:id="rId71"/>
      <p:italic r:id="rId72"/>
      <p:boldItalic r:id="rId73"/>
    </p:embeddedFont>
    <p:embeddedFont>
      <p:font typeface="Calibri" panose="020F0502020204030204" pitchFamily="34" charset="0"/>
      <p:regular r:id="rId74"/>
      <p:bold r:id="rId75"/>
      <p:italic r:id="rId76"/>
      <p:boldItalic r:id="rId77"/>
    </p:embeddedFont>
    <p:embeddedFont>
      <p:font typeface="Segoe UI" panose="020B0502040204020203" pitchFamily="34" charset="0"/>
      <p:regular r:id="rId78"/>
      <p:bold r:id="rId79"/>
      <p:italic r:id="rId80"/>
      <p:boldItalic r:id="rId81"/>
    </p:embeddedFont>
    <p:embeddedFont>
      <p:font typeface="Mangal" panose="02040503050203030202" pitchFamily="18" charset="0"/>
      <p:regular r:id="rId82"/>
    </p:embeddedFont>
    <p:embeddedFont>
      <p:font typeface="MS Mincho" panose="02020609040205080304" pitchFamily="49" charset="-128"/>
      <p:regular r:id="rId8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614" autoAdjust="0"/>
  </p:normalViewPr>
  <p:slideViewPr>
    <p:cSldViewPr snapToGrid="0">
      <p:cViewPr varScale="1">
        <p:scale>
          <a:sx n="114" d="100"/>
          <a:sy n="114" d="100"/>
        </p:scale>
        <p:origin x="2304" y="10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5.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font" Target="fonts/font7.fntdata"/><Relationship Id="rId84"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font" Target="fonts/font5.fntdata"/><Relationship Id="rId79" Type="http://schemas.openxmlformats.org/officeDocument/2006/relationships/font" Target="fonts/font10.fntdata"/><Relationship Id="rId87"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27.xml"/><Relationship Id="rId82" Type="http://schemas.openxmlformats.org/officeDocument/2006/relationships/font" Target="fonts/font13.fntdata"/><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Master" Target="slideMasters/slideMaster8.xml"/><Relationship Id="rId51" Type="http://schemas.openxmlformats.org/officeDocument/2006/relationships/slide" Target="slides/slide17.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slideMaster" Target="slideMasters/slideMaster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EE9B8-5521-4EA9-A41D-645ABD1E75B4}" type="datetimeFigureOut">
              <a:rPr lang="en-US" smtClean="0"/>
              <a:t>8/8/2017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B2571-2FA2-4913-9645-092B6FE7A7C3}" type="slidenum">
              <a:rPr lang="en-US" smtClean="0"/>
              <a:t>‹#›</a:t>
            </a:fld>
            <a:endParaRPr lang="en-US" dirty="0"/>
          </a:p>
        </p:txBody>
      </p:sp>
    </p:spTree>
    <p:extLst>
      <p:ext uri="{BB962C8B-B14F-4D97-AF65-F5344CB8AC3E}">
        <p14:creationId xmlns:p14="http://schemas.microsoft.com/office/powerpoint/2010/main" val="85077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dirty="0">
                <a:effectLst/>
                <a:latin typeface="Arial" panose="020B0604020202020204" pitchFamily="34" charset="0"/>
                <a:ea typeface="Calibri" panose="020F0502020204030204" pitchFamily="34" charset="0"/>
                <a:cs typeface="Times New Roman" panose="02020603050405020304" pitchFamily="18" charset="0"/>
              </a:rPr>
              <a:t> 45 minutes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dirty="0">
                <a:effectLst/>
                <a:latin typeface="Arial" panose="020B0604020202020204" pitchFamily="34" charset="0"/>
                <a:ea typeface="Calibri" panose="020F0502020204030204" pitchFamily="34" charset="0"/>
                <a:cs typeface="Times New Roman" panose="02020603050405020304" pitchFamily="18" charset="0"/>
              </a:rPr>
              <a:t> 30 minutes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Lab:</a:t>
            </a:r>
            <a:r>
              <a:rPr lang="en-US" sz="1000" dirty="0">
                <a:effectLst/>
                <a:latin typeface="Arial" panose="020B0604020202020204" pitchFamily="34" charset="0"/>
                <a:ea typeface="Calibri" panose="020F0502020204030204" pitchFamily="34" charset="0"/>
                <a:cs typeface="Times New Roman" panose="02020603050405020304" pitchFamily="18" charset="0"/>
              </a:rPr>
              <a:t> 120 minutes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10962C_03.pptx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928B2571-2FA2-4913-9645-092B6FE7A7C3}"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86222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428974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344512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the virtual machines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must be started. You must be signed in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Windows PowerShell ISE window title bar displays Administrator. If it does not, click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window, and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menu, expand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a:effectLst/>
                <a:latin typeface="Arial" panose="020B0604020202020204" pitchFamily="34" charset="0"/>
                <a:ea typeface="Calibri" panose="020F0502020204030204" pitchFamily="34" charset="0"/>
                <a:cs typeface="Times New Roman" panose="02020603050405020304" pitchFamily="18" charset="0"/>
              </a:rPr>
              <a:t> folder. Right-click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shortcut menu,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files for this demonstration can be found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E:\Allfiles\Mod03</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\Democode\Lesson02\Demo01</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E:\Allfiles\Mod03\Democode\Lesson02\Demo01\Step-01.ps1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 The functions in this script are basically unchanged from Module 1,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Creating Advanced Functions.”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Save this file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\Documents\WindowsPowerShell\Modules\DemoTools\DemoTools.psm1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Create the folder structure if necessary.</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From the Windows PowerShell ISE console pane, run: </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Import-Module –Name DemoTools -Force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E:\Allfiles\Mod03\Democode\Lesson02\Demo01\Step-02.ps1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457200" marR="0">
              <a:lnSpc>
                <a:spcPct val="115000"/>
              </a:lnSpc>
              <a:spcBef>
                <a:spcPts val="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prefer to use a Windows PowerShell–style name for this controller script, it might be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Show-SupportMenu.ps1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The verb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Show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implies that output will be displayed directly to the screen. In this situation, the output is the menu.</a:t>
            </a:r>
          </a:p>
          <a:p>
            <a:pPr marL="457200" marR="0">
              <a:lnSpc>
                <a:spcPct val="115000"/>
              </a:lnSpc>
              <a:spcBef>
                <a:spcPts val="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escape sequence is used inside double quotation marks. This sequence adds a blank line to the output.</a:t>
            </a:r>
          </a:p>
          <a:p>
            <a:pPr marL="457200">
              <a:lnSpc>
                <a:spcPct val="115000"/>
              </a:lnSpc>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Also notice that some options use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Write-Host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display additional instructions to the user. The tools are run without parameters. However, because each tool has certain mandatory parameters,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tools will provide their own prompts for values.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64577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script. When prompted for the computer name, enter either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prompted for the computer state, you can specify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PowerOff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Shutdown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Logoff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After you provide the value you are prompted for, press the Enter key twice. </a:t>
            </a: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receive errors concerning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Get-CorpCompSysInfo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Set-CorpComputerState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cmdlets when you run the script, ensure that you have saved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\Lesson02\Demo01\Step-01.ps1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correctly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\Documents\WindowsPowerShell\Modules</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\DemoTools\DemoTools.psm1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receive RPC errors when running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Set-CorpComputerState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cmdlet, run the following Windows PowerShell commands on LON-SVR1 to open the required firewalls. You can sign in by using the credentials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Enable-NetFirewallRule –DisplayName “File and Printer Sharing (Spooler Service*)”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Enable-NetFirewallRule –DisplayName “File and Printer Sharing (Virtual Machine Monitoring (RPC)*)”</a:t>
            </a: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want to check connectivity by using ping, you also need to open the echo request firewall rules as shown in the following example.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Enable-NetFirewallRule –DisplayName “File and Printer Sharing (Echo Request*)”</a:t>
            </a: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rPr>
              <a:t>Also, when running the </a:t>
            </a:r>
            <a:r>
              <a:rPr lang="en-US" sz="1000" b="1" dirty="0">
                <a:solidFill>
                  <a:prstClr val="black"/>
                </a:solidFill>
                <a:latin typeface="Arial" panose="020B0604020202020204" pitchFamily="34" charset="0"/>
                <a:ea typeface="Times New Roman" panose="02020603050405020304" pitchFamily="18" charset="0"/>
              </a:rPr>
              <a:t>Set-CorpComputerState</a:t>
            </a:r>
            <a:r>
              <a:rPr lang="en-US" sz="1000" dirty="0">
                <a:solidFill>
                  <a:prstClr val="black"/>
                </a:solidFill>
                <a:latin typeface="Arial" panose="020B0604020202020204" pitchFamily="34" charset="0"/>
                <a:ea typeface="Times New Roman" panose="02020603050405020304" pitchFamily="18" charset="0"/>
              </a:rPr>
              <a:t> cmdlet in the </a:t>
            </a:r>
            <a:r>
              <a:rPr lang="en-US" sz="1000" b="1" dirty="0">
                <a:solidFill>
                  <a:prstClr val="black"/>
                </a:solidFill>
                <a:latin typeface="Arial" panose="020B0604020202020204" pitchFamily="34" charset="0"/>
                <a:ea typeface="Times New Roman" panose="02020603050405020304" pitchFamily="18" charset="0"/>
              </a:rPr>
              <a:t>DemoTools</a:t>
            </a:r>
            <a:r>
              <a:rPr lang="en-US" sz="1000" dirty="0">
                <a:solidFill>
                  <a:prstClr val="black"/>
                </a:solidFill>
                <a:latin typeface="Arial" panose="020B0604020202020204" pitchFamily="34" charset="0"/>
                <a:ea typeface="Times New Roman" panose="02020603050405020304" pitchFamily="18" charset="0"/>
              </a:rPr>
              <a:t> module, you might notice that the </a:t>
            </a:r>
            <a:r>
              <a:rPr lang="en-US" sz="1000" b="1" dirty="0">
                <a:solidFill>
                  <a:prstClr val="black"/>
                </a:solidFill>
                <a:latin typeface="Arial" panose="020B0604020202020204" pitchFamily="34" charset="0"/>
                <a:ea typeface="Times New Roman" panose="02020603050405020304" pitchFamily="18" charset="0"/>
              </a:rPr>
              <a:t>Logoff</a:t>
            </a:r>
            <a:r>
              <a:rPr lang="en-US" sz="1000" dirty="0">
                <a:solidFill>
                  <a:prstClr val="black"/>
                </a:solidFill>
                <a:latin typeface="Arial" panose="020B0604020202020204" pitchFamily="34" charset="0"/>
                <a:ea typeface="Times New Roman" panose="02020603050405020304" pitchFamily="18" charset="0"/>
              </a:rPr>
              <a:t> state works as expected but the </a:t>
            </a:r>
            <a:r>
              <a:rPr lang="en-US" sz="1000" b="1" dirty="0">
                <a:solidFill>
                  <a:prstClr val="black"/>
                </a:solidFill>
                <a:latin typeface="Arial" panose="020B0604020202020204" pitchFamily="34" charset="0"/>
                <a:ea typeface="Times New Roman" panose="02020603050405020304" pitchFamily="18" charset="0"/>
              </a:rPr>
              <a:t>Restart</a:t>
            </a:r>
            <a:r>
              <a:rPr lang="en-US" sz="1000" dirty="0">
                <a:solidFill>
                  <a:prstClr val="black"/>
                </a:solidFill>
                <a:latin typeface="Arial" panose="020B0604020202020204" pitchFamily="34" charset="0"/>
                <a:ea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rPr>
              <a:t>Poweroff</a:t>
            </a:r>
            <a:r>
              <a:rPr lang="en-US" sz="1000" dirty="0">
                <a:solidFill>
                  <a:prstClr val="black"/>
                </a:solidFill>
                <a:latin typeface="Arial" panose="020B0604020202020204" pitchFamily="34" charset="0"/>
                <a:ea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rPr>
              <a:t>Shutdown</a:t>
            </a:r>
            <a:r>
              <a:rPr lang="en-US" sz="1000" dirty="0">
                <a:solidFill>
                  <a:prstClr val="black"/>
                </a:solidFill>
                <a:latin typeface="Arial" panose="020B0604020202020204" pitchFamily="34" charset="0"/>
                <a:ea typeface="Times New Roman" panose="02020603050405020304" pitchFamily="18" charset="0"/>
              </a:rPr>
              <a:t> states do not. No errors are reported, and you are just returned to the menu options. This is as expected, and it is related to how the Win32_Shutdown works and the need to force those states.</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go to the controller script that you opened earlier,</a:t>
            </a:r>
          </a:p>
          <a:p>
            <a:pPr marL="457200"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E:\Allfiles\Mod03\Democode\Lesson02\Demo01\Step-02.ps1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go to line 28 and add the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–Verbose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switch option, highlight the command and press F8 to just run that command as shown in the following example: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Set-CorpComputerState -Verbose</a:t>
            </a:r>
          </a:p>
        </p:txBody>
      </p:sp>
      <p:sp>
        <p:nvSpPr>
          <p:cNvPr id="4" name="Slide Number Placeholder 3"/>
          <p:cNvSpPr>
            <a:spLocks noGrp="1"/>
          </p:cNvSpPr>
          <p:nvPr>
            <p:ph type="sldNum" sz="quarter" idx="10"/>
          </p:nvPr>
        </p:nvSpPr>
        <p:spPr/>
        <p:txBody>
          <a:bodyPr/>
          <a:lstStyle/>
          <a:p>
            <a:fld id="{928B2571-2FA2-4913-9645-092B6FE7A7C3}"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034260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Try all four state options against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the value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returned for success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1191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not having been successfully run. </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command finishes running, note the presence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switch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Set-CorpComputerState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function in DemoTools.psm1, and then again return to Line 28 in your controller script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E:\Allfiles\Mod03\Democode\Lesson02\Demo01\Step-02.ps1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the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switch, highlight the command, and press F8 to run that command as shown in the following example:</a:t>
            </a: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Set-CorpComputerState –Verbose -Force</a:t>
            </a:r>
          </a:p>
          <a:p>
            <a:pPr marL="457200" lvl="0">
              <a:lnSpc>
                <a:spcPts val="13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the return values for each option against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machines responds, and that all the four options,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Logoff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Shutdown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PowerOff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now run successfully, 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switch is used.</a:t>
            </a:r>
          </a:p>
          <a:p>
            <a:pPr marL="457200" lvl="0">
              <a:lnSpc>
                <a:spcPts val="13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Also, if you are editing the module file, open a new console to run the cmdlet to ensure that the module gets updated successfully.</a:t>
            </a:r>
          </a:p>
          <a:p>
            <a:pPr marL="457200" lvl="0">
              <a:lnSpc>
                <a:spcPts val="13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Finally, if you get any other errors, you also need to ensure that the script is being run with the appropriate elevated permissions.</a:t>
            </a:r>
            <a:endParaRPr lang="en-US" dirty="0"/>
          </a:p>
        </p:txBody>
      </p:sp>
      <p:sp>
        <p:nvSpPr>
          <p:cNvPr id="4" name="Slide Number Placeholder 3"/>
          <p:cNvSpPr>
            <a:spLocks noGrp="1"/>
          </p:cNvSpPr>
          <p:nvPr>
            <p:ph type="sldNum" sz="quarter" idx="10"/>
          </p:nvPr>
        </p:nvSpPr>
        <p:spPr/>
        <p:txBody>
          <a:bodyPr/>
          <a:lstStyle/>
          <a:p>
            <a:fld id="{928B2571-2FA2-4913-9645-092B6FE7A7C3}" type="slidenum">
              <a:rPr lang="en-US" smtClean="0"/>
              <a:t>14</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066466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Students will find example answers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computer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E:\Allfiles\Mod03\Labfiles</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Writing functions that the controller script will use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create a new tool that will be used from inside a controller script.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exercise reinforces skills learned in “Module 1: Creating advanced functions”. </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This exercise includes five tasks. Students should not spend more than the following time per task: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1, six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2, six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3, six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4, six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5, six minutes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Several additional minutes are provided for you to introduce the lab and to review student questions at the end of the lab.</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Monitor students’ progress. You might want to use a clock or a timer to keep track of the lab time and to inform students when they should move on to the next task. Students who are not ready to proceed might want to review the example solution for their current task so that they can move on to the next task and complete the whole lab.</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Writing a controller script that implements a text-based menu</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create a text-based user menu.</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exercise includes four tasks. Students should not spend more than the following amount of time per task:</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1, eight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2, eight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3, eight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4, four minutes</a:t>
            </a:r>
          </a:p>
        </p:txBody>
      </p:sp>
      <p:sp>
        <p:nvSpPr>
          <p:cNvPr id="4" name="Slide Number Placeholder 3"/>
          <p:cNvSpPr>
            <a:spLocks noGrp="1"/>
          </p:cNvSpPr>
          <p:nvPr>
            <p:ph type="sldNum" sz="quarter" idx="10"/>
          </p:nvPr>
        </p:nvSpPr>
        <p:spPr/>
        <p:txBody>
          <a:bodyPr/>
          <a:lstStyle/>
          <a:p>
            <a:fld id="{928B2571-2FA2-4913-9645-092B6FE7A7C3}"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803265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Several additional minutes are provided for you to introduce the lab and to review student questions at the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end of the lab.</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Monitor students’ progress. You might want to use a clock or a timer to keep track of the lab time, and to inform students when they should move on to the next task. Students who are not ready to proceed might want to review the example solution for their current task, so that they can move on to the next task and complete the entire lab.</a:t>
            </a:r>
          </a:p>
          <a:p>
            <a:pPr lvl="0">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c</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reating controller scripts that implement a text-based menu can be a useful way to make tools more accessible to less-experienced users or technicians. Note that whoever runs the script still needs permission to perform whatever tasks the script tries to complete.</a:t>
            </a:r>
            <a:endParaRPr lang="en-US" dirty="0"/>
          </a:p>
        </p:txBody>
      </p:sp>
      <p:sp>
        <p:nvSpPr>
          <p:cNvPr id="4" name="Slide Number Placeholder 3"/>
          <p:cNvSpPr>
            <a:spLocks noGrp="1"/>
          </p:cNvSpPr>
          <p:nvPr>
            <p:ph type="sldNum" sz="quarter" idx="10"/>
          </p:nvPr>
        </p:nvSpPr>
        <p:spPr/>
        <p:txBody>
          <a:bodyPr/>
          <a:lstStyle/>
          <a:p>
            <a:fld id="{928B2571-2FA2-4913-9645-092B6FE7A7C3}"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785725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28B2571-2FA2-4913-9645-092B6FE7A7C3}"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2408522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can text menus make tools easier for less-experienced users to use?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lab, you saw one example in which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–State</a:t>
            </a:r>
            <a:r>
              <a:rPr lang="en-US" sz="1000" dirty="0">
                <a:effectLst/>
                <a:latin typeface="Arial" panose="020B0604020202020204" pitchFamily="34" charset="0"/>
                <a:ea typeface="Calibri" panose="020F0502020204030204" pitchFamily="34" charset="0"/>
                <a:cs typeface="Times New Roman" panose="02020603050405020304" pitchFamily="18" charset="0"/>
              </a:rPr>
              <a:t> parameter of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Set-AdatumComputerState</a:t>
            </a:r>
            <a:r>
              <a:rPr lang="en-US" sz="1000" dirty="0">
                <a:effectLst/>
                <a:latin typeface="Arial" panose="020B0604020202020204" pitchFamily="34" charset="0"/>
                <a:ea typeface="Calibri" panose="020F0502020204030204" pitchFamily="34" charset="0"/>
                <a:cs typeface="Times New Roman" panose="02020603050405020304" pitchFamily="18" charset="0"/>
              </a:rPr>
              <a:t> was coded into the script. The user was only prompted for one or more computer names. Menus can provide this kind of shortcut to users, helping users run tools that otherwise might be confusing or difficult to manage.</a:t>
            </a:r>
          </a:p>
        </p:txBody>
      </p:sp>
      <p:sp>
        <p:nvSpPr>
          <p:cNvPr id="4" name="Slide Number Placeholder 3"/>
          <p:cNvSpPr>
            <a:spLocks noGrp="1"/>
          </p:cNvSpPr>
          <p:nvPr>
            <p:ph type="sldNum" sz="quarter" idx="10"/>
          </p:nvPr>
        </p:nvSpPr>
        <p:spPr/>
        <p:txBody>
          <a:bodyPr/>
          <a:lstStyle/>
          <a:p>
            <a:fld id="{928B2571-2FA2-4913-9645-092B6FE7A7C3}"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3722980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want to create reports containing tables with custom formatted cells. What should you do?</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 Option 1: Use ConvertTo-Html with the -Head parameter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Use Convert-to-Html with the CssUri parameter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Use ConvertTo-Html with the -PostContent parameter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Use ConvertTo-Html with the -PreContent parameter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Use an open-source third-party module EnhancedHTML2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Option 1: Use ConvertTo-Html with the -Head parameter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Use Convert-to-Html with the CssUri parameter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Use ConvertTo-Html with the -PostContent parameter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Use ConvertTo-Html with the -PreContent parameter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Use an open-source third-party module EnhancedHTML2</a:t>
            </a:r>
          </a:p>
        </p:txBody>
      </p:sp>
      <p:sp>
        <p:nvSpPr>
          <p:cNvPr id="4" name="Slide Number Placeholder 3"/>
          <p:cNvSpPr>
            <a:spLocks noGrp="1"/>
          </p:cNvSpPr>
          <p:nvPr>
            <p:ph type="sldNum" sz="quarter" idx="10"/>
          </p:nvPr>
        </p:nvSpPr>
        <p:spPr/>
        <p:txBody>
          <a:bodyPr/>
          <a:lstStyle/>
          <a:p>
            <a:fld id="{928B2571-2FA2-4913-9645-092B6FE7A7C3}"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270404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MS Mincho"/>
                <a:cs typeface="Mangal"/>
              </a:rPr>
              <a:t>This module is intended to run on the second day of class from approximately 10:45 AM to 3 PM, including a one-hour lunch.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This module builds on information presented in Module 1,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Creating Advanced Functions</a:t>
            </a:r>
            <a:r>
              <a:rPr lang="en-US" sz="1000" dirty="0">
                <a:effectLst/>
                <a:latin typeface="Arial" panose="020B0604020202020204" pitchFamily="34" charset="0"/>
                <a:ea typeface="MS Mincho"/>
                <a:cs typeface="Mangal"/>
              </a:rPr>
              <a:t>.” In that module, students created a </a:t>
            </a:r>
            <a:r>
              <a:rPr lang="en-US" sz="1000" b="1" dirty="0">
                <a:effectLst/>
                <a:latin typeface="Arial" panose="020B0604020202020204" pitchFamily="34" charset="0"/>
                <a:ea typeface="Calibri" panose="020F0502020204030204" pitchFamily="34" charset="0"/>
                <a:cs typeface="Times New Roman" panose="02020603050405020304" pitchFamily="18" charset="0"/>
              </a:rPr>
              <a:t>Get-CorpOSInfo</a:t>
            </a:r>
            <a:r>
              <a:rPr lang="en-US" sz="1000" dirty="0">
                <a:effectLst/>
                <a:latin typeface="Arial" panose="020B0604020202020204" pitchFamily="34" charset="0"/>
                <a:ea typeface="MS Mincho"/>
                <a:cs typeface="Mangal"/>
              </a:rPr>
              <a:t> tool and learned about the other tools (commands). In this module, many of those same tools are provided in an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AdatumTools</a:t>
            </a:r>
            <a:r>
              <a:rPr lang="en-US" sz="1000" dirty="0">
                <a:effectLst/>
                <a:latin typeface="Arial" panose="020B0604020202020204" pitchFamily="34" charset="0"/>
                <a:ea typeface="MS Mincho"/>
                <a:cs typeface="Mangal"/>
              </a:rPr>
              <a:t> module. The command names have changed</a:t>
            </a:r>
            <a:r>
              <a:rPr lang="en-US" sz="1000" i="1" dirty="0">
                <a:effectLst/>
                <a:latin typeface="Arial" panose="020B0604020202020204" pitchFamily="34" charset="0"/>
                <a:ea typeface="Calibri" panose="020F0502020204030204" pitchFamily="34" charset="0"/>
                <a:cs typeface="Times New Roman" panose="02020603050405020304" pitchFamily="18" charset="0"/>
              </a:rPr>
              <a:t>—</a:t>
            </a:r>
            <a:r>
              <a:rPr lang="en-US" sz="1000" b="1" dirty="0">
                <a:effectLst/>
                <a:latin typeface="Arial" panose="020B0604020202020204" pitchFamily="34" charset="0"/>
                <a:ea typeface="Calibri" panose="020F0502020204030204" pitchFamily="34" charset="0"/>
                <a:cs typeface="Times New Roman" panose="02020603050405020304" pitchFamily="18" charset="0"/>
              </a:rPr>
              <a:t>Get-AdatumOSInfo</a:t>
            </a:r>
            <a:r>
              <a:rPr lang="en-US" sz="1000" dirty="0">
                <a:effectLst/>
                <a:latin typeface="Arial" panose="020B0604020202020204" pitchFamily="34" charset="0"/>
                <a:ea typeface="MS Mincho"/>
                <a:cs typeface="Mangal"/>
              </a:rPr>
              <a:t> instead of </a:t>
            </a:r>
            <a:r>
              <a:rPr lang="en-US" sz="1000" b="1" dirty="0">
                <a:effectLst/>
                <a:latin typeface="Arial" panose="020B0604020202020204" pitchFamily="34" charset="0"/>
                <a:ea typeface="Calibri" panose="020F0502020204030204" pitchFamily="34" charset="0"/>
                <a:cs typeface="Times New Roman" panose="02020603050405020304" pitchFamily="18" charset="0"/>
              </a:rPr>
              <a:t>Get-CorpOSInfo</a:t>
            </a:r>
            <a:r>
              <a:rPr lang="en-US" sz="1000" dirty="0">
                <a:effectLst/>
                <a:latin typeface="Arial" panose="020B0604020202020204" pitchFamily="34" charset="0"/>
                <a:ea typeface="MS Mincho"/>
                <a:cs typeface="Mangal"/>
              </a:rPr>
              <a:t>, for example</a:t>
            </a:r>
            <a:r>
              <a:rPr lang="en-US" sz="1000" i="1"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effectLst/>
                <a:latin typeface="Arial" panose="020B0604020202020204" pitchFamily="34" charset="0"/>
                <a:ea typeface="MS Mincho"/>
                <a:cs typeface="Mangal"/>
              </a:rPr>
              <a:t>but the commands function similarly.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AdatumTools</a:t>
            </a:r>
            <a:r>
              <a:rPr lang="en-US" sz="1000" dirty="0">
                <a:effectLst/>
                <a:latin typeface="Arial" panose="020B0604020202020204" pitchFamily="34" charset="0"/>
                <a:ea typeface="MS Mincho"/>
                <a:cs typeface="Mangal"/>
              </a:rPr>
              <a:t> module is in the Student Materials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E:\Allfiles\WindowsPowerShell\Modules</a:t>
            </a:r>
            <a:r>
              <a:rPr lang="en-US" sz="1000" dirty="0">
                <a:effectLst/>
                <a:latin typeface="Arial" panose="020B0604020202020204" pitchFamily="34" charset="0"/>
                <a:ea typeface="MS Mincho"/>
                <a:cs typeface="Mangal"/>
              </a:rPr>
              <a:t> folder.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PSModulePath</a:t>
            </a:r>
            <a:r>
              <a:rPr lang="en-US" sz="1000" dirty="0">
                <a:effectLst/>
                <a:latin typeface="Arial" panose="020B0604020202020204" pitchFamily="34" charset="0"/>
                <a:ea typeface="MS Mincho"/>
                <a:cs typeface="Mangal"/>
              </a:rPr>
              <a:t> environment variable is modified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MS Mincho"/>
                <a:cs typeface="Mangal"/>
              </a:rPr>
              <a:t> virtual machine to include that path. You can view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PSModulePath</a:t>
            </a:r>
            <a:r>
              <a:rPr lang="en-US" sz="1000" dirty="0">
                <a:effectLst/>
                <a:latin typeface="Arial" panose="020B0604020202020204" pitchFamily="34" charset="0"/>
                <a:ea typeface="MS Mincho"/>
                <a:cs typeface="Mangal"/>
              </a:rPr>
              <a:t> by running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$env:PSModulePath</a:t>
            </a:r>
            <a:r>
              <a:rPr lang="en-US" sz="1000" dirty="0">
                <a:effectLst/>
                <a:latin typeface="Arial" panose="020B0604020202020204" pitchFamily="34" charset="0"/>
                <a:ea typeface="MS Mincho"/>
                <a:cs typeface="Mangal"/>
              </a:rPr>
              <a:t> command to verify.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If for any reason you encounter an issue loading any of the modules during this module, you can modify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PSModulePath</a:t>
            </a:r>
            <a:r>
              <a:rPr lang="en-US" sz="1000" dirty="0">
                <a:effectLst/>
                <a:latin typeface="Arial" panose="020B0604020202020204" pitchFamily="34" charset="0"/>
                <a:ea typeface="MS Mincho"/>
                <a:cs typeface="Mangal"/>
              </a:rPr>
              <a:t> environment variable. To accomplish this, display the System Properties window, switch to the Advanced tab, and then click the Environment Variables command button. In the Environment Variables window, locate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PSModulePath</a:t>
            </a:r>
            <a:r>
              <a:rPr lang="en-US" sz="1000" dirty="0">
                <a:effectLst/>
                <a:latin typeface="Arial" panose="020B0604020202020204" pitchFamily="34" charset="0"/>
                <a:ea typeface="MS Mincho"/>
                <a:cs typeface="Mangal"/>
              </a:rPr>
              <a:t> variable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System variables</a:t>
            </a:r>
            <a:r>
              <a:rPr lang="en-US" sz="1000" dirty="0">
                <a:effectLst/>
                <a:latin typeface="Arial" panose="020B0604020202020204" pitchFamily="34" charset="0"/>
                <a:ea typeface="MS Mincho"/>
                <a:cs typeface="Mangal"/>
              </a:rPr>
              <a:t> section and editing it appropriately.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Demonstration preparation</a:t>
            </a:r>
          </a:p>
          <a:p>
            <a:pPr>
              <a:lnSpc>
                <a:spcPct val="115000"/>
              </a:lnSpc>
              <a:spcAft>
                <a:spcPts val="1000"/>
              </a:spcAft>
            </a:pPr>
            <a:r>
              <a:rPr lang="ga-IE" sz="1000" dirty="0">
                <a:effectLst/>
                <a:latin typeface="Arial" panose="020B0604020202020204" pitchFamily="34" charset="0"/>
                <a:ea typeface="MS Mincho"/>
                <a:cs typeface="Mangal"/>
              </a:rPr>
              <a:t>To prepare for </a:t>
            </a:r>
            <a:r>
              <a:rPr lang="en-US" sz="1000" dirty="0">
                <a:effectLst/>
                <a:latin typeface="Arial" panose="020B0604020202020204" pitchFamily="34" charset="0"/>
                <a:ea typeface="MS Mincho"/>
                <a:cs typeface="Mangal"/>
              </a:rPr>
              <a:t>the </a:t>
            </a:r>
            <a:r>
              <a:rPr lang="ga-IE" sz="1000" dirty="0">
                <a:effectLst/>
                <a:latin typeface="Arial" panose="020B0604020202020204" pitchFamily="34" charset="0"/>
                <a:ea typeface="MS Mincho"/>
                <a:cs typeface="Mangal"/>
              </a:rPr>
              <a:t>demonstrations in each </a:t>
            </a:r>
            <a:r>
              <a:rPr lang="en-US" sz="1000" dirty="0">
                <a:effectLst/>
                <a:latin typeface="Arial" panose="020B0604020202020204" pitchFamily="34" charset="0"/>
                <a:ea typeface="MS Mincho"/>
                <a:cs typeface="Mangal"/>
              </a:rPr>
              <a:t>l</a:t>
            </a:r>
            <a:r>
              <a:rPr lang="ga-IE" sz="1000" dirty="0">
                <a:effectLst/>
                <a:latin typeface="Arial" panose="020B0604020202020204" pitchFamily="34" charset="0"/>
                <a:ea typeface="MS Mincho"/>
                <a:cs typeface="Mangal"/>
              </a:rPr>
              <a:t>esson in this module</a:t>
            </a:r>
            <a:r>
              <a:rPr lang="en-US" sz="1000" dirty="0">
                <a:effectLst/>
                <a:latin typeface="Arial" panose="020B0604020202020204" pitchFamily="34" charset="0"/>
                <a:ea typeface="MS Mincho"/>
                <a:cs typeface="Mangal"/>
              </a:rPr>
              <a:t>, perform </a:t>
            </a:r>
            <a:r>
              <a:rPr lang="ga-IE" sz="1000" dirty="0">
                <a:effectLst/>
                <a:latin typeface="Arial" panose="020B0604020202020204" pitchFamily="34" charset="0"/>
                <a:ea typeface="MS Mincho"/>
                <a:cs typeface="Mangal"/>
              </a:rPr>
              <a:t>following</a:t>
            </a:r>
            <a:r>
              <a:rPr lang="en-US" sz="1000" dirty="0">
                <a:effectLst/>
                <a:latin typeface="Arial" panose="020B0604020202020204" pitchFamily="34" charset="0"/>
                <a:ea typeface="MS Mincho"/>
                <a:cs typeface="Mangal"/>
              </a:rPr>
              <a:t>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Times New Roman" panose="02020603050405020304" pitchFamily="18" charset="0"/>
              </a:rPr>
              <a:t>Start 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 with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and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Calibri" panose="020F0502020204030204" pitchFamily="34" charset="0"/>
                <a:cs typeface="Times New Roman" panose="02020603050405020304" pitchFamily="18" charset="0"/>
              </a:rPr>
              <a:t>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(Start 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before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signing in </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Perform the demonstrations</a:t>
            </a:r>
            <a:r>
              <a:rPr lang="ga-IE" sz="1000" dirty="0">
                <a:effectLst/>
                <a:latin typeface="Arial" panose="020B0604020202020204" pitchFamily="34" charset="0"/>
                <a:ea typeface="MS Mincho"/>
                <a:cs typeface="Mangal"/>
              </a:rPr>
              <a:t>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ga-IE" sz="1000" dirty="0">
                <a:effectLst/>
                <a:latin typeface="Arial" panose="020B0604020202020204" pitchFamily="34" charset="0"/>
                <a:ea typeface="MS Mincho"/>
                <a:cs typeface="Mangal"/>
              </a:rPr>
              <a:t> virtual machine in either the Windows PowerShell console or the Windows PowerShell </a:t>
            </a:r>
            <a:r>
              <a:rPr lang="en-US" sz="1000" dirty="0">
                <a:effectLst/>
                <a:latin typeface="Arial" panose="020B0604020202020204" pitchFamily="34" charset="0"/>
                <a:ea typeface="MS Mincho"/>
                <a:cs typeface="Mangal"/>
              </a:rPr>
              <a:t>Integrated Scripting Environment (</a:t>
            </a:r>
            <a:r>
              <a:rPr lang="ga-IE" sz="1000" dirty="0">
                <a:effectLst/>
                <a:latin typeface="Arial" panose="020B0604020202020204" pitchFamily="34" charset="0"/>
                <a:ea typeface="MS Mincho"/>
                <a:cs typeface="Mangal"/>
              </a:rPr>
              <a:t>ISE</a:t>
            </a:r>
            <a:r>
              <a:rPr lang="en-US" sz="1000" dirty="0">
                <a:effectLst/>
                <a:latin typeface="Arial" panose="020B0604020202020204" pitchFamily="34" charset="0"/>
                <a:ea typeface="MS Mincho"/>
                <a:cs typeface="Mangal"/>
              </a:rPr>
              <a:t>)</a:t>
            </a:r>
            <a:r>
              <a:rPr lang="ga-IE" sz="1000" dirty="0">
                <a:effectLst/>
                <a:latin typeface="Arial" panose="020B0604020202020204" pitchFamily="34" charset="0"/>
                <a:ea typeface="MS Mincho"/>
                <a:cs typeface="Mangal"/>
              </a:rPr>
              <a:t>. </a:t>
            </a:r>
            <a:r>
              <a:rPr lang="en-US" sz="1000" dirty="0">
                <a:effectLst/>
                <a:latin typeface="Arial" panose="020B0604020202020204" pitchFamily="34" charset="0"/>
                <a:ea typeface="MS Mincho"/>
                <a:cs typeface="Mangal"/>
              </a:rPr>
              <a:t>S</a:t>
            </a:r>
            <a:r>
              <a:rPr lang="ga-IE" sz="1000" dirty="0">
                <a:effectLst/>
                <a:latin typeface="Arial" panose="020B0604020202020204" pitchFamily="34" charset="0"/>
                <a:ea typeface="MS Mincho"/>
                <a:cs typeface="Mangal"/>
              </a:rPr>
              <a:t>ome </a:t>
            </a:r>
            <a:r>
              <a:rPr lang="en-US" sz="1000" dirty="0">
                <a:effectLst/>
                <a:latin typeface="Arial" panose="020B0604020202020204" pitchFamily="34" charset="0"/>
                <a:ea typeface="MS Mincho"/>
                <a:cs typeface="Mangal"/>
              </a:rPr>
              <a:t>demonstrations might specify</a:t>
            </a:r>
            <a:r>
              <a:rPr lang="ga-IE" sz="1000" dirty="0">
                <a:effectLst/>
                <a:latin typeface="Arial" panose="020B0604020202020204" pitchFamily="34" charset="0"/>
                <a:ea typeface="MS Mincho"/>
                <a:cs typeface="Mangal"/>
              </a:rPr>
              <a:t> which </a:t>
            </a:r>
            <a:r>
              <a:rPr lang="en-US" sz="1000" dirty="0">
                <a:effectLst/>
                <a:latin typeface="Arial" panose="020B0604020202020204" pitchFamily="34" charset="0"/>
                <a:ea typeface="MS Mincho"/>
                <a:cs typeface="Mangal"/>
              </a:rPr>
              <a:t>tool </a:t>
            </a:r>
            <a:r>
              <a:rPr lang="ga-IE" sz="1000" dirty="0">
                <a:effectLst/>
                <a:latin typeface="Arial" panose="020B0604020202020204" pitchFamily="34" charset="0"/>
                <a:ea typeface="MS Mincho"/>
                <a:cs typeface="Mangal"/>
              </a:rPr>
              <a:t>to use.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MS Mincho"/>
                <a:cs typeface="Mangal"/>
              </a:rPr>
              <a:t>In most demonstrations, you are provided a separate file for each step in the demonstration. Your instructor manual includes a description of each step, and you are expected to display the corresponding file to your students. All .ps1 files </a:t>
            </a:r>
            <a:r>
              <a:rPr lang="ga-IE" sz="1000" dirty="0">
                <a:effectLst/>
                <a:latin typeface="Arial" panose="020B0604020202020204" pitchFamily="34" charset="0"/>
                <a:ea typeface="MS Mincho"/>
                <a:cs typeface="Mangal"/>
              </a:rPr>
              <a:t>are available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MS Mincho"/>
                <a:cs typeface="Mangal"/>
              </a:rPr>
              <a:t>, in the </a:t>
            </a:r>
            <a:r>
              <a:rPr lang="ga-IE" sz="1000" dirty="0">
                <a:effectLst/>
                <a:latin typeface="Arial" panose="020B0604020202020204" pitchFamily="34" charset="0"/>
                <a:ea typeface="MS Mincho"/>
                <a:cs typeface="Mangal"/>
              </a:rPr>
              <a:t>E:\Allfiles\Mod03\Democode</a:t>
            </a:r>
            <a:r>
              <a:rPr lang="en-US" sz="1000" dirty="0">
                <a:effectLst/>
                <a:latin typeface="Arial" panose="020B0604020202020204" pitchFamily="34" charset="0"/>
                <a:ea typeface="MS Mincho"/>
                <a:cs typeface="Mangal"/>
              </a:rPr>
              <a:t> directory.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28B2571-2FA2-4913-9645-092B6FE7A7C3}"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3725614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396791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the virtual machines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 </a:t>
            </a:r>
            <a:r>
              <a:rPr lang="en-US" sz="1000" dirty="0">
                <a:effectLst/>
                <a:latin typeface="Arial" panose="020B0604020202020204" pitchFamily="34" charset="0"/>
                <a:ea typeface="Calibri" panose="020F0502020204030204" pitchFamily="34" charset="0"/>
                <a:cs typeface="Times New Roman" panose="02020603050405020304" pitchFamily="18" charset="0"/>
              </a:rPr>
              <a:t>must be started. You must be logged on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Windows PowerShell ISE window title bar displays Administrator. If it does not, click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window, and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menu, expand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a:effectLst/>
                <a:latin typeface="Arial" panose="020B0604020202020204" pitchFamily="34" charset="0"/>
                <a:ea typeface="Calibri" panose="020F0502020204030204" pitchFamily="34" charset="0"/>
                <a:cs typeface="Times New Roman" panose="02020603050405020304" pitchFamily="18" charset="0"/>
              </a:rPr>
              <a:t> folder. Right-click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shortcut menu,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files for this demonstration can be found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E:\Allfiles\Mod03</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\Democode\Lesson03\Demo01</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outlined in the lab Step 1, the module “DemoTools” must be loaded.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E:\Allfiles\Mod03\Democode\Lesson03\Demo01\Step-01.ps1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 the functions that will be used.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Save this file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\Documents\WindowsPowerShell\Modules\DemoTools\DemoTools.psm1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overwriting any existing file.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From the Windows PowerShell ISE console pane, run: </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Import-Module –Name DemoTools -Force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E:\Allfiles\Mod03\Democode\Lesson03\Demo01\Step-02.ps1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commands in the file to convert output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Get-CorpCompSysInfo</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HTML fragments.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ts val="13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the system information is converted to a list because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–As List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parameter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ConvertTo-Html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Also notice that specific properties can be selected, if you want. The fragments are saved in variables for later use. You do not have to run this script at this point.</a:t>
            </a:r>
          </a:p>
        </p:txBody>
      </p:sp>
      <p:sp>
        <p:nvSpPr>
          <p:cNvPr id="4" name="Slide Number Placeholder 3"/>
          <p:cNvSpPr>
            <a:spLocks noGrp="1"/>
          </p:cNvSpPr>
          <p:nvPr>
            <p:ph type="sldNum" sz="quarter" idx="10"/>
          </p:nvPr>
        </p:nvSpPr>
        <p:spPr/>
        <p:txBody>
          <a:bodyPr/>
          <a:lstStyle/>
          <a:p>
            <a:fld id="{928B2571-2FA2-4913-9645-092B6FE7A7C3}"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801926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4283458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the virtual machines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must be started. You must be logged on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Windows PowerShell ISE window title bar displays Administrator. If it does not, click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window, and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menu, expand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a:effectLst/>
                <a:latin typeface="Arial" panose="020B0604020202020204" pitchFamily="34" charset="0"/>
                <a:ea typeface="Calibri" panose="020F0502020204030204" pitchFamily="34" charset="0"/>
                <a:cs typeface="Times New Roman" panose="02020603050405020304" pitchFamily="18" charset="0"/>
              </a:rPr>
              <a:t> folder. Right-click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shortcut menu,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files for this demonstration can be found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E:\Allfiles\Mod03\Democode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\Lesson03\Demo02</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E:\Allfiles\Mod03\Democode\Lesson03\Demo02\Step-01.ps1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457200">
              <a:lnSpc>
                <a:spcPct val="115000"/>
              </a:lnSpc>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an &lt;h1&gt; HTML header is used as the first fragment, giving the report an overall header.</a:t>
            </a:r>
          </a:p>
          <a:p>
            <a:pPr marL="342900" marR="0" lvl="0" indent="-342900">
              <a:lnSpc>
                <a:spcPct val="115000"/>
              </a:lnSpc>
              <a:spcBef>
                <a:spcPts val="0"/>
              </a:spcBef>
              <a:spcAft>
                <a:spcPts val="995"/>
              </a:spcAft>
              <a:buFont typeface="+mj-lt"/>
              <a:buAutoNum type="arabicPeriod" startAt="2"/>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script, and then use Internet Explorer to 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C:\LON-DC1.html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p:txBody>
      </p:sp>
      <p:sp>
        <p:nvSpPr>
          <p:cNvPr id="4" name="Slide Number Placeholder 3"/>
          <p:cNvSpPr>
            <a:spLocks noGrp="1"/>
          </p:cNvSpPr>
          <p:nvPr>
            <p:ph type="sldNum" sz="quarter" idx="10"/>
          </p:nvPr>
        </p:nvSpPr>
        <p:spPr/>
        <p:txBody>
          <a:bodyPr/>
          <a:lstStyle/>
          <a:p>
            <a:fld id="{928B2571-2FA2-4913-9645-092B6FE7A7C3}"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3773104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500886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the virtual machines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must be started. You must be logged on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Windows PowerShell ISE window title bar displays Administrator. If it does not, click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window, and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menu, expand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a:effectLst/>
                <a:latin typeface="Arial" panose="020B0604020202020204" pitchFamily="34" charset="0"/>
                <a:ea typeface="Calibri" panose="020F0502020204030204" pitchFamily="34" charset="0"/>
                <a:cs typeface="Times New Roman" panose="02020603050405020304" pitchFamily="18" charset="0"/>
              </a:rPr>
              <a:t> folder. Right-click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shortcut menu,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files for this demonstration can be found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E:\Allfiles\Mod03\Democode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\Lesson03\Demo03</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E:\Allfiles\Mod03\Democode\Lesson03\Demo03\Step-01.ps1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 This is the same script as in the previous demonstration.</a:t>
            </a:r>
          </a:p>
          <a:p>
            <a:pPr marL="228600" marR="0" lvl="0" indent="-2286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E:\Allfiles\Mod03\Democode\Lesson03\Demo03\Step-02.ps1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457200">
              <a:lnSpc>
                <a:spcPct val="115000"/>
              </a:lnSpc>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very simple &lt;style&gt; section is defined inside a here-string. This section includes basic formatting for the HTML page and for table headers. Notice that the cascading style sheet (CSS) instructions are saved in a variable,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$style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that the variable is included as the value for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–Head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parameter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ConvertTo-Html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228600" marR="0" lvl="0" indent="-228600">
              <a:lnSpc>
                <a:spcPct val="115000"/>
              </a:lnSpc>
              <a:spcBef>
                <a:spcPts val="0"/>
              </a:spcBef>
              <a:spcAft>
                <a:spcPts val="995"/>
              </a:spcAft>
              <a:buFont typeface="+mj-lt"/>
              <a:buAutoNum type="arabicPeriod" startAt="3"/>
            </a:pPr>
            <a:r>
              <a:rPr lang="en-US" sz="1000" dirty="0">
                <a:latin typeface="Arial" panose="020B0604020202020204" pitchFamily="34" charset="0"/>
                <a:cs typeface="Times New Roman" panose="02020603050405020304" pitchFamily="18" charset="0"/>
              </a:rPr>
              <a:t>Run this script, and then use Internet Explorer to open the resulting c:\lon-dc1.html file. Note the differences in background color and font in comparison with the previous file output.</a:t>
            </a:r>
          </a:p>
          <a:p>
            <a:pPr marL="457200" marR="0">
              <a:lnSpc>
                <a:spcPts val="13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lab, students will 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Get-AdatumStyleSheet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produce a similar &lt;style&gt; section.</a:t>
            </a:r>
          </a:p>
        </p:txBody>
      </p:sp>
      <p:sp>
        <p:nvSpPr>
          <p:cNvPr id="4" name="Slide Number Placeholder 3"/>
          <p:cNvSpPr>
            <a:spLocks noGrp="1"/>
          </p:cNvSpPr>
          <p:nvPr>
            <p:ph type="sldNum" sz="quarter" idx="10"/>
          </p:nvPr>
        </p:nvSpPr>
        <p:spPr/>
        <p:txBody>
          <a:bodyPr/>
          <a:lstStyle/>
          <a:p>
            <a:fld id="{928B2571-2FA2-4913-9645-092B6FE7A7C3}"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2390510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3911920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the virtual machines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must be started. You must be logged on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Windows PowerShell ISE window title bar displays Administrator. If it does not, click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10962C-LON-CL1 </a:t>
            </a:r>
            <a:r>
              <a:rPr lang="en-US" sz="1000" dirty="0">
                <a:effectLst/>
                <a:latin typeface="Arial" panose="020B0604020202020204" pitchFamily="34" charset="0"/>
                <a:ea typeface="Calibri" panose="020F0502020204030204" pitchFamily="34" charset="0"/>
                <a:cs typeface="Times New Roman" panose="02020603050405020304" pitchFamily="18" charset="0"/>
              </a:rPr>
              <a:t>virtual machine window, and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a:effectLst/>
                <a:latin typeface="Arial" panose="020B0604020202020204" pitchFamily="34" charset="0"/>
                <a:ea typeface="Calibri" panose="020F0502020204030204" pitchFamily="34" charset="0"/>
                <a:cs typeface="Times New Roman" panose="02020603050405020304" pitchFamily="18" charset="0"/>
              </a:rPr>
              <a:t> menu, expand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a:effectLst/>
                <a:latin typeface="Arial" panose="020B0604020202020204" pitchFamily="34" charset="0"/>
                <a:ea typeface="Calibri" panose="020F0502020204030204" pitchFamily="34" charset="0"/>
                <a:cs typeface="Times New Roman" panose="02020603050405020304" pitchFamily="18" charset="0"/>
              </a:rPr>
              <a:t> folder. Right-click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shortcut menu,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files for this demonstration can be found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E:\Allfiles\Mod03\Democode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\Lesson03\Demo04</a:t>
            </a:r>
            <a:r>
              <a:rPr lang="en-US" sz="1000" dirty="0">
                <a:effectLst/>
                <a:latin typeface="Arial" panose="020B0604020202020204" pitchFamily="34" charset="0"/>
                <a:ea typeface="Calibri" panose="020F0502020204030204" pitchFamily="34" charset="0"/>
                <a:cs typeface="Times New Roman" panose="02020603050405020304" pitchFamily="18" charset="0"/>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E:\Allfiles\Mod03\Democode\Lesson03\Demo04\Step-01.ps1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457200">
              <a:lnSpc>
                <a:spcPct val="115000"/>
              </a:lnSpc>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this script resembles an advanced function. It has a parameter block, uses cmdlet binding, and has a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construct to enumerate computer names. It does not have a function keyword. You will be able to run this script by providing computer names to it. </a:t>
            </a:r>
          </a:p>
          <a:p>
            <a:pPr marL="342900" marR="0" lvl="0" indent="-342900">
              <a:lnSpc>
                <a:spcPct val="115000"/>
              </a:lnSpc>
              <a:spcBef>
                <a:spcPts val="0"/>
              </a:spcBef>
              <a:spcAft>
                <a:spcPts val="995"/>
              </a:spcAft>
              <a:buFont typeface="+mj-lt"/>
              <a:buAutoNum type="arabicPeriod" startAt="2"/>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E:\Allfiles\Mod03\Democode\Lesson03\Demo04\Step-02.ps1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457200">
              <a:lnSpc>
                <a:spcPct val="115000"/>
              </a:lnSpc>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the script can accept multiple computer names. For each computer, the script produces two HTML fragments. You can view the fragments for each computer by typing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$frag1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$frag2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after the command is complete. Each fragment has a list or table layout and a section header.</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script by pressing F5. When prompted for the computer name, specify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twice.</a:t>
            </a:r>
          </a:p>
          <a:p>
            <a:pPr marL="457200">
              <a:lnSpc>
                <a:spcPct val="115000"/>
              </a:lnSpc>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received an error indicating that Service Control Manager is not accessible 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run the following command 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open the relevant firewall.</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Enable-NetFirewallRule –DisplayName “Remote Service Management (NP*)”</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28B2571-2FA2-4913-9645-092B6FE7A7C3}"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342734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E:\Allfiles\Mod03\Democode\Lesson03\Demo04\Step-03.ps1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script by pressing F5. When prompted for the computer name, specify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45720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script includes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Get-AdatumStyleSheet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that produces a company-standard CSS style section. This embeds the style sheet into the &lt;head&gt; of the final HTML report. Doing this makes the final file completely stand-alone. Using a CSS that comes from a centrally maintained function helps provide consistency across reports.</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E:\Allfiles\Mod03\Democode\Lesson03\Demo04\Step-04.ps1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45720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a new parameter was added that will enable you to specify an output folder for your report files.</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E:\Allfiles\Mod03\Democode\Lesson03\Demo04\Step-05.ps1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45720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block was added that tests whether the folder path already exists. If it does not, the folder is created. If the folder creation fails,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–ErrorAction Stop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will cause the script to fail and display an error message. This approach makes sure that the script has a valid location where output files can be saved.</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E:\Allfiles\Mod03\Democode\Lesson03\Demo04\Step-06.ps1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45720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script includes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Join-Path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enables you to specify a path and a file name. The cmdlet makes sure that the correct number of path separators (slashes) appear between each portion of the path. Notice that a variable inside double quotation marks is used to create the output file name. A file will be created for each computer, and the files will use the computers’ names as their file names.</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E:\Allfiles\Mod03\Democode\Lesson03\Demo04\Step-07.ps1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45720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script includes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ConvertTo-Html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create the final HTML report for each computer.</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this script by pressing F5. When you are prompted, provide the computer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on a blank computer name prompt to continue. Specify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C:\Reports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output path.</a:t>
            </a:r>
          </a:p>
        </p:txBody>
      </p:sp>
      <p:sp>
        <p:nvSpPr>
          <p:cNvPr id="4" name="Slide Number Placeholder 3"/>
          <p:cNvSpPr>
            <a:spLocks noGrp="1"/>
          </p:cNvSpPr>
          <p:nvPr>
            <p:ph type="sldNum" sz="quarter" idx="10"/>
          </p:nvPr>
        </p:nvSpPr>
        <p:spPr/>
        <p:txBody>
          <a:bodyPr/>
          <a:lstStyle/>
          <a:p>
            <a:fld id="{928B2571-2FA2-4913-9645-092B6FE7A7C3}"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2922243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this script again by pressing F5. When you are prompted, provide the computer name</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on a blank computer name prompt to continue. Specify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C:\Reports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output path.</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script finishes, use Internet Explorer to open the files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C:\Reports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display the results.</a:t>
            </a: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receive a Service Control Manager privilege error, ensure that you are running the ISE as Administrator, or run the script directly from its location in the console by typing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.\Step-07.ps1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all applications once you finished this demonstration.</a:t>
            </a:r>
            <a:endParaRPr lang="en-US" dirty="0"/>
          </a:p>
        </p:txBody>
      </p:sp>
      <p:sp>
        <p:nvSpPr>
          <p:cNvPr id="4" name="Slide Number Placeholder 3"/>
          <p:cNvSpPr>
            <a:spLocks noGrp="1"/>
          </p:cNvSpPr>
          <p:nvPr>
            <p:ph type="sldNum" sz="quarter" idx="10"/>
          </p:nvPr>
        </p:nvSpPr>
        <p:spPr/>
        <p:txBody>
          <a:bodyPr/>
          <a:lstStyle/>
          <a:p>
            <a:fld id="{928B2571-2FA2-4913-9645-092B6FE7A7C3}"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64347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Lab strategy</a:t>
            </a:r>
          </a:p>
          <a:p>
            <a:pPr lvl="0">
              <a:lnSpc>
                <a:spcPct val="107000"/>
              </a:lnSpc>
              <a:spcAft>
                <a:spcPts val="800"/>
              </a:spcAft>
            </a:pPr>
            <a:r>
              <a:rPr lang="en-US" sz="1000" dirty="0">
                <a:solidFill>
                  <a:prstClr val="black"/>
                </a:solidFill>
                <a:latin typeface="Arial" panose="020B0604020202020204" pitchFamily="34" charset="0"/>
                <a:ea typeface="MS Mincho"/>
                <a:cs typeface="Mangal"/>
              </a:rPr>
              <a:t>Students are given a starting-point script file for many labs. Most of the time, the starting point will be the same as the answer from the previous lab. Students also receive an example script for each task in the lab exercises. This approach enables students to catch up if they fall behind. You must monitor students closely to make sure that they do not spend too much time in any one task. If they do, they will run out of time and be unable to complete the lab. If a student has problems with a particular task, help that student for a short time. Then, suggest that the student use the provided answer for that task and continue from there.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MS Mincho"/>
                <a:cs typeface="Mangal"/>
              </a:rPr>
              <a:t>Student answers are not provided in the Lab Answer Key. Instead, example answers are provided on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10962C-LON-CL1</a:t>
            </a:r>
            <a:r>
              <a:rPr lang="en-US" sz="1000" dirty="0">
                <a:solidFill>
                  <a:prstClr val="black"/>
                </a:solidFill>
                <a:latin typeface="Arial" panose="020B0604020202020204" pitchFamily="34" charset="0"/>
                <a:ea typeface="MS Mincho"/>
                <a:cs typeface="Mangal"/>
              </a:rPr>
              <a:t> virtual machine,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E:\Allfiles\Mod03\Labfiles </a:t>
            </a:r>
            <a:r>
              <a:rPr lang="en-US" sz="1000" dirty="0">
                <a:solidFill>
                  <a:prstClr val="black"/>
                </a:solidFill>
                <a:latin typeface="Arial" panose="020B0604020202020204" pitchFamily="34" charset="0"/>
                <a:ea typeface="MS Mincho"/>
                <a:cs typeface="Mangal"/>
              </a:rPr>
              <a:t>folder. </a:t>
            </a:r>
            <a:endParaRPr lang="en-US" dirty="0"/>
          </a:p>
        </p:txBody>
      </p:sp>
      <p:sp>
        <p:nvSpPr>
          <p:cNvPr id="4" name="Slide Number Placeholder 3"/>
          <p:cNvSpPr>
            <a:spLocks noGrp="1"/>
          </p:cNvSpPr>
          <p:nvPr>
            <p:ph type="sldNum" sz="quarter" idx="10"/>
          </p:nvPr>
        </p:nvSpPr>
        <p:spPr/>
        <p:txBody>
          <a:bodyPr/>
          <a:lstStyle/>
          <a:p>
            <a:fld id="{928B2571-2FA2-4913-9645-092B6FE7A7C3}"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2753316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Students will find example answers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computer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E:\Allfiles\Mod03\Labfiles</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Writing functions to be used in the controller script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exercise, you will create a new tool that will be used from inside a controller script.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exercise provides additional repetition of this course’s most important skill: creating functions. If your students are falling behind, they can skip directly to the last task in this exercise and use the provided answer script. They can then go to the second exercise. However, the repetitive creation of functions is a very important skill, so try to encourage your students to complete both exercises.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exercise includes eight tasks. Students should not spend more than the following amount of time per task:</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1, four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2, five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3, four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4, five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5, five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6, five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7, eight minutes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Task 8, two minutes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Several additional minutes are provided for you to introduce the lab and to review student questions at the end of the lab.</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Monitor students’ progress. You might want to use a clock or a timer to keep track of the lab time and to inform students when they should move on to the next task. Students who are not ready to proceed might want to review the example solution for their current task, so that they can move on to the next task and complete the entire lab.</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28B2571-2FA2-4913-9645-092B6FE7A7C3}"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239372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Writing a controller script that produces HTML reports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create a controller script that produces HTML reports.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Instructor Note</a:t>
            </a:r>
            <a:r>
              <a:rPr lang="en-US" sz="1000" dirty="0">
                <a:latin typeface="Arial" panose="020B0604020202020204" pitchFamily="34" charset="0"/>
                <a:ea typeface="Calibri" panose="020F0502020204030204" pitchFamily="34" charset="0"/>
                <a:cs typeface="Times New Roman" panose="02020603050405020304" pitchFamily="18" charset="0"/>
              </a:rPr>
              <a:t>: This exercise includes three tasks. Students should not spend more than the following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amount of time per task:</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1, eight minutes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2, 10 minutes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3, two minutes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Several additional minutes are provided for you to introduce the lab and to review student questions at the end of the lab.</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Monitor students’ progress. You might want to use a clock or a timer to keep track of the lab time and to inform students when they should move on to the next task. Students who are not ready to proceed might want to review the example solution for their current task, so that they can move on to the next task and complete the entire lab.</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controller scripts that produce multisection HTML reports can be very useful. They can produce management reports, inventory reports, status reports, and other reports. By using tools that are already written, these controller scripts can make additional use of existing work.</a:t>
            </a:r>
            <a:endParaRPr lang="en-US" dirty="0"/>
          </a:p>
        </p:txBody>
      </p:sp>
      <p:sp>
        <p:nvSpPr>
          <p:cNvPr id="4" name="Slide Number Placeholder 3"/>
          <p:cNvSpPr>
            <a:spLocks noGrp="1"/>
          </p:cNvSpPr>
          <p:nvPr>
            <p:ph type="sldNum" sz="quarter" idx="10"/>
          </p:nvPr>
        </p:nvSpPr>
        <p:spPr/>
        <p:txBody>
          <a:bodyPr/>
          <a:lstStyle/>
          <a:p>
            <a:fld id="{928B2571-2FA2-4913-9645-092B6FE7A7C3}" type="slidenum">
              <a:rPr lang="en-US" smtClean="0"/>
              <a:t>31</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2119255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28B2571-2FA2-4913-9645-092B6FE7A7C3}" type="slidenum">
              <a:rPr lang="en-US" smtClean="0"/>
              <a:t>32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067209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might you save an HTML report file to an intranet web server?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Saving a report to a web server makes the report available by means of a web browser. You can schedule controller scripts to produce reports regularly, and direct users and technicians to the appropriate intranet website to view those reports.</a:t>
            </a:r>
          </a:p>
        </p:txBody>
      </p:sp>
      <p:sp>
        <p:nvSpPr>
          <p:cNvPr id="4" name="Slide Number Placeholder 3"/>
          <p:cNvSpPr>
            <a:spLocks noGrp="1"/>
          </p:cNvSpPr>
          <p:nvPr>
            <p:ph type="sldNum" sz="quarter" idx="10"/>
          </p:nvPr>
        </p:nvSpPr>
        <p:spPr/>
        <p:txBody>
          <a:bodyPr/>
          <a:lstStyle/>
          <a:p>
            <a:fld id="{928B2571-2FA2-4913-9645-092B6FE7A7C3}" type="slidenum">
              <a:rPr lang="en-US" smtClean="0"/>
              <a:t>33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4209512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types of controller scripts might you write in your organization?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and might include examples such as provisioning scripts, reporting scripts, and menu scripts.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dirty="0">
                <a:effectLst/>
                <a:latin typeface="Arial" panose="020B0604020202020204" pitchFamily="34" charset="0"/>
                <a:ea typeface="Calibri" panose="020F0502020204030204" pitchFamily="34" charset="0"/>
                <a:cs typeface="Times New Roman" panose="02020603050405020304" pitchFamily="18" charset="0"/>
              </a:rPr>
              <a:t>Try to always parameterize values instead of hard-coding them. Hard-coded values require more long-term maintenance when values change. For example, if a computer will run a script locally to produce a report about itself, use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$env:COMPUTERNAME</a:t>
            </a:r>
            <a:r>
              <a:rPr lang="en-US" sz="1000" dirty="0">
                <a:effectLst/>
                <a:latin typeface="Arial" panose="020B0604020202020204" pitchFamily="34" charset="0"/>
                <a:ea typeface="Calibri" panose="020F0502020204030204" pitchFamily="34" charset="0"/>
                <a:cs typeface="Times New Roman" panose="02020603050405020304" pitchFamily="18" charset="0"/>
              </a:rPr>
              <a:t> variable to obtain the current computer name.</a:t>
            </a:r>
          </a:p>
        </p:txBody>
      </p:sp>
      <p:sp>
        <p:nvSpPr>
          <p:cNvPr id="4" name="Slide Number Placeholder 3"/>
          <p:cNvSpPr>
            <a:spLocks noGrp="1"/>
          </p:cNvSpPr>
          <p:nvPr>
            <p:ph type="sldNum" sz="quarter" idx="10"/>
          </p:nvPr>
        </p:nvSpPr>
        <p:spPr/>
        <p:txBody>
          <a:bodyPr/>
          <a:lstStyle/>
          <a:p>
            <a:fld id="{928B2571-2FA2-4913-9645-092B6FE7A7C3}" type="slidenum">
              <a:rPr lang="en-US" smtClean="0"/>
              <a:t>34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12217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should you avoid writing a function that returns formatted data such as returning disk usage information in gigabytes (GBs) instead of bytes?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Tools are meant to be usable in as many situations as possible. By providing the lowest level of data possible, you can make sure that the tool will help meet future needs that you might not even anticipate. When you use the tool in a controller, the controller can provide additional logic to format the data for that specific purpose.</a:t>
            </a:r>
          </a:p>
        </p:txBody>
      </p:sp>
      <p:sp>
        <p:nvSpPr>
          <p:cNvPr id="4" name="Slide Number Placeholder 3"/>
          <p:cNvSpPr>
            <a:spLocks noGrp="1"/>
          </p:cNvSpPr>
          <p:nvPr>
            <p:ph type="sldNum" sz="quarter" idx="10"/>
          </p:nvPr>
        </p:nvSpPr>
        <p:spPr/>
        <p:txBody>
          <a:bodyPr/>
          <a:lstStyle/>
          <a:p>
            <a:fld id="{928B2571-2FA2-4913-9645-092B6FE7A7C3}"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3656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45475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difference between tools and controllers is very important for students to understand. Many newcomers to Windows PowerShell begin by writing long, complex scripts that do not lend themselves to reusability or modular programming. By using the terms </a:t>
            </a:r>
            <a:r>
              <a:rPr lang="en-US" sz="1000" i="1" dirty="0">
                <a:effectLst/>
                <a:latin typeface="Arial" panose="020B0604020202020204" pitchFamily="34" charset="0"/>
                <a:ea typeface="Calibri" panose="020F0502020204030204" pitchFamily="34" charset="0"/>
                <a:cs typeface="Times New Roman" panose="02020603050405020304" pitchFamily="18" charset="0"/>
              </a:rPr>
              <a:t>tool</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i="1" dirty="0">
                <a:effectLst/>
                <a:latin typeface="Arial" panose="020B0604020202020204" pitchFamily="34" charset="0"/>
                <a:ea typeface="Calibri" panose="020F0502020204030204" pitchFamily="34" charset="0"/>
                <a:cs typeface="Times New Roman" panose="02020603050405020304" pitchFamily="18" charset="0"/>
              </a:rPr>
              <a:t>controller, </a:t>
            </a:r>
            <a:r>
              <a:rPr lang="en-US" sz="1000" dirty="0">
                <a:effectLst/>
                <a:latin typeface="Arial" panose="020B0604020202020204" pitchFamily="34" charset="0"/>
                <a:ea typeface="Calibri" panose="020F0502020204030204" pitchFamily="34" charset="0"/>
                <a:cs typeface="Times New Roman" panose="02020603050405020304" pitchFamily="18" charset="0"/>
              </a:rPr>
              <a:t>this module tries to differentiate between different kinds of programming.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Professional software developers frequently grasp this concept faster compared to users who are not as experienced. For example, you can think of the entire Microsoft .NET Framework as a collection of tools. When a developer writes software by using Microsoft Visual Studio, that developer is combining the tools in the .NET Framework to complete a specific process or task.</a:t>
            </a:r>
          </a:p>
        </p:txBody>
      </p:sp>
      <p:sp>
        <p:nvSpPr>
          <p:cNvPr id="4" name="Slide Number Placeholder 3"/>
          <p:cNvSpPr>
            <a:spLocks noGrp="1"/>
          </p:cNvSpPr>
          <p:nvPr>
            <p:ph type="sldNum" sz="quarter" idx="10"/>
          </p:nvPr>
        </p:nvSpPr>
        <p:spPr/>
        <p:txBody>
          <a:bodyPr/>
          <a:lstStyle/>
          <a:p>
            <a:fld id="{928B2571-2FA2-4913-9645-092B6FE7A7C3}"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1663513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8861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28B2571-2FA2-4913-9645-092B6FE7A7C3}"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2580130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following commands allow you to generate output with custom foreground and background colors?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Write-Host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Write-Information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Out-Null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Write-Progress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Clear-Host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 Option 1: Write-Host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Write-Information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Out-Null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Write-Progress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Clear-Host</a:t>
            </a:r>
          </a:p>
        </p:txBody>
      </p:sp>
      <p:sp>
        <p:nvSpPr>
          <p:cNvPr id="4" name="Slide Number Placeholder 3"/>
          <p:cNvSpPr>
            <a:spLocks noGrp="1"/>
          </p:cNvSpPr>
          <p:nvPr>
            <p:ph type="sldNum" sz="quarter" idx="10"/>
          </p:nvPr>
        </p:nvSpPr>
        <p:spPr/>
        <p:txBody>
          <a:bodyPr/>
          <a:lstStyle/>
          <a:p>
            <a:fld id="{928B2571-2FA2-4913-9645-092B6FE7A7C3}"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Writing controller scripts</a:t>
            </a:r>
          </a:p>
        </p:txBody>
      </p:sp>
    </p:spTree>
    <p:extLst>
      <p:ext uri="{BB962C8B-B14F-4D97-AF65-F5344CB8AC3E}">
        <p14:creationId xmlns:p14="http://schemas.microsoft.com/office/powerpoint/2010/main" val="42038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7207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46722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007851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038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30677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3323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22365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397585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79437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88662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75530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9120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39244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898534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20533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899815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187039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083933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36259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037961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230959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84376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4814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258278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256968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9751997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179127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816140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674165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78281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00413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8814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606428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2127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18500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04557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076772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4939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882206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15916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98240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25188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8123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887108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86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67545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5799470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948104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61046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95504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39315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6603643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485783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865165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583102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8049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852423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980002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66619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94680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501493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35448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516933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63404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6115564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17173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4406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99659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146454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035990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207034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00778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260746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295167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93290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271273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46286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39112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87030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039323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149946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390393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292101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791471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11235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1740947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595011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634824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2502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344510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59168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265345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732665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115067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08519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841136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33031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78507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3723440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753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2982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079693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975586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136185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8888526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150029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607760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808190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914970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610518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00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4966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130314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6282716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42350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14134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30621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826864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5684612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783796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7922662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478304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3890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742387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764837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24796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943233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040954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005462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777806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5852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0427952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648911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74342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14712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6647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48748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96980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62253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290928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292458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85302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299366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201951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41408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096730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605186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3255679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020391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128345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95039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89506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510803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743371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329272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568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815895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146285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4168989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076564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3134130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240939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058729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487226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16540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3653343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5063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8814214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634158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447333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04913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0207124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1603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2397191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84849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252255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797874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569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144157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589734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72244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345358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359822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66094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5428998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125759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6471551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014646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6377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428133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7194807"/>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53978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727814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362329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616885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379301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656122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9239243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46811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7212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767380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568449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02069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228648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89993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045100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478982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64273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83217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342357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73026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526073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921868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4177766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418460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23714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641588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53064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385367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319033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870984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392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065902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464738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931751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0764238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065239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9848257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872419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144209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371642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33982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799749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5143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5414557"/>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947520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52620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203322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8580165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70549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1258877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671921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018906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1739019"/>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8139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3082789"/>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874436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649427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176364"/>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7327819"/>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9048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432058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40774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3850976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08334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0679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953845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425720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66878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5943645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679197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917285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2979091"/>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75933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946922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9456300"/>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446104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9989579"/>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773974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245057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099198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276347"/>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3986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268732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43780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22278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124205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440815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7284811"/>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7773318"/>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5587744"/>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9728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286499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75708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63060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4873960"/>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029081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811055"/>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1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32049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095580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8708437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07646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34970613"/>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302372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87166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2879852"/>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654482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212478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56895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9064756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8733667"/>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20703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685613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0546483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9739020"/>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3771664"/>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156844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5469304"/>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6806244"/>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53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398755"/>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838647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1681086"/>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8390493"/>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70242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096950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19213976"/>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752740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16649381"/>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1795409"/>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8616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94139857"/>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285456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041216"/>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33859318"/>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564600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626972"/>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291884"/>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893760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44729862"/>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175304"/>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5932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12321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657769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83878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688565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1869605"/>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170856"/>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77408804"/>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7213077"/>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5059054"/>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537227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76052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5904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37919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88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70265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59818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3709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12639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00523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0777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7355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60000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54154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51984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01320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43224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7909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859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9982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89294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579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3872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6059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104358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975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48116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79599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77342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91692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3194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1560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457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5245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3412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36922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20803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158039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33231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842121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6307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46468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93975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27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59311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84067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32465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2583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2163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0123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963474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32182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22406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4455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612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99484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6829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1395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31377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02734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327546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0262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05568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2781355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45528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397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3147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20531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029297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896193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822604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390216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80422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734298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9464159"/>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808780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624863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27230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729753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607688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683295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594297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510799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801308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594895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055569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443999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493690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849161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286336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7973842"/>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8581083"/>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675684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454498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71048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117525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414829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35845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27918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24532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0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3</a:t>
            </a:r>
          </a:p>
        </p:txBody>
      </p:sp>
      <p:sp>
        <p:nvSpPr>
          <p:cNvPr id="3" name="Subtitle 2"/>
          <p:cNvSpPr>
            <a:spLocks noGrp="1"/>
          </p:cNvSpPr>
          <p:nvPr>
            <p:ph type="subTitle" sz="quarter" idx="1"/>
          </p:nvPr>
        </p:nvSpPr>
        <p:spPr/>
        <p:txBody>
          <a:bodyPr/>
          <a:lstStyle/>
          <a:p>
            <a:r>
              <a:rPr lang="en-US" dirty="0"/>
              <a:t>Writing controller scripts
</a:t>
            </a:r>
          </a:p>
        </p:txBody>
      </p:sp>
    </p:spTree>
    <p:extLst>
      <p:ext uri="{BB962C8B-B14F-4D97-AF65-F5344CB8AC3E}">
        <p14:creationId xmlns:p14="http://schemas.microsoft.com/office/powerpoint/2010/main" val="39244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Write-Host and Read-Host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Creating a text-based user interface requires you to display information, such as a menu of choices, on the screen</a:t>
            </a:r>
          </a:p>
          <a:p>
            <a:pPr lvl="0"/>
            <a:r>
              <a:rPr lang="en-US" kern="0" dirty="0">
                <a:solidFill>
                  <a:srgbClr val="000000"/>
                </a:solidFill>
              </a:rPr>
              <a:t>Windows PowerShell provides two commands for this purpose: </a:t>
            </a:r>
            <a:r>
              <a:rPr lang="en-US" b="1" kern="0" dirty="0">
                <a:solidFill>
                  <a:srgbClr val="000000"/>
                </a:solidFill>
              </a:rPr>
              <a:t>Read-Host</a:t>
            </a:r>
            <a:r>
              <a:rPr lang="en-US" kern="0" dirty="0">
                <a:solidFill>
                  <a:srgbClr val="000000"/>
                </a:solidFill>
              </a:rPr>
              <a:t> and </a:t>
            </a:r>
            <a:r>
              <a:rPr lang="en-US" b="1" kern="0" dirty="0">
                <a:solidFill>
                  <a:srgbClr val="000000"/>
                </a:solidFill>
              </a:rPr>
              <a:t>Write-Host</a:t>
            </a:r>
          </a:p>
          <a:p>
            <a:pPr lvl="0"/>
            <a:r>
              <a:rPr lang="en-US" b="1" kern="0" dirty="0">
                <a:solidFill>
                  <a:srgbClr val="000000"/>
                </a:solidFill>
              </a:rPr>
              <a:t>Write-Host </a:t>
            </a:r>
            <a:r>
              <a:rPr lang="en-US" kern="0" dirty="0">
                <a:solidFill>
                  <a:srgbClr val="000000"/>
                </a:solidFill>
              </a:rPr>
              <a:t>displays text directly on the screen and might have alternate foreground and background colors to emphasize text</a:t>
            </a:r>
          </a:p>
          <a:p>
            <a:pPr lvl="0"/>
            <a:r>
              <a:rPr lang="en-US" b="1" kern="0" dirty="0">
                <a:solidFill>
                  <a:srgbClr val="000000"/>
                </a:solidFill>
              </a:rPr>
              <a:t>Read-Host </a:t>
            </a:r>
            <a:r>
              <a:rPr lang="en-US" kern="0" dirty="0">
                <a:solidFill>
                  <a:srgbClr val="000000"/>
                </a:solidFill>
              </a:rPr>
              <a:t>displays a prompt and then waits for the user to enter one or more characters and press Enter</a:t>
            </a:r>
          </a:p>
          <a:p>
            <a:pPr lvl="0"/>
            <a:endParaRPr lang="en-US" kern="0" dirty="0">
              <a:solidFill>
                <a:srgbClr val="000000"/>
              </a:solidFill>
            </a:endParaRPr>
          </a:p>
        </p:txBody>
      </p:sp>
    </p:spTree>
    <p:extLst>
      <p:ext uri="{BB962C8B-B14F-4D97-AF65-F5344CB8AC3E}">
        <p14:creationId xmlns:p14="http://schemas.microsoft.com/office/powerpoint/2010/main" val="195374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Running tools and displaying output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When you display a text menu, use a </a:t>
            </a:r>
            <a:r>
              <a:rPr lang="en-US" b="1" kern="0" dirty="0">
                <a:solidFill>
                  <a:srgbClr val="000000"/>
                </a:solidFill>
              </a:rPr>
              <a:t>Switch</a:t>
            </a:r>
            <a:r>
              <a:rPr lang="en-US" kern="0" dirty="0">
                <a:solidFill>
                  <a:srgbClr val="000000"/>
                </a:solidFill>
              </a:rPr>
              <a:t> construct to compare the user’s menu choice to the available options and to run one or more commands</a:t>
            </a:r>
          </a:p>
          <a:p>
            <a:pPr lvl="0"/>
            <a:r>
              <a:rPr lang="en-US" kern="0" dirty="0">
                <a:solidFill>
                  <a:srgbClr val="000000"/>
                </a:solidFill>
              </a:rPr>
              <a:t>You might be running tools that are already capable of prompting for parameter values</a:t>
            </a:r>
          </a:p>
          <a:p>
            <a:pPr lvl="0"/>
            <a:r>
              <a:rPr lang="en-US" kern="0" dirty="0">
                <a:solidFill>
                  <a:srgbClr val="000000"/>
                </a:solidFill>
              </a:rPr>
              <a:t>You have to decide which output you want to display to the user of the script</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58022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04ea716-3c98-4c4f-a9d1-7be76192c5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Writing a text-based user menu</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create a controller script that implements a text-based menu</a:t>
            </a:r>
          </a:p>
        </p:txBody>
      </p:sp>
    </p:spTree>
    <p:extLst>
      <p:ext uri="{BB962C8B-B14F-4D97-AF65-F5344CB8AC3E}">
        <p14:creationId xmlns:p14="http://schemas.microsoft.com/office/powerpoint/2010/main" val="219266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60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522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A: Writing controller scripts that display a user interface</a:t>
            </a:r>
            <a:endParaRPr lang="en-US" dirty="0"/>
          </a:p>
        </p:txBody>
      </p:sp>
      <p:sp>
        <p:nvSpPr>
          <p:cNvPr id="3" name="Text Placeholder 2"/>
          <p:cNvSpPr>
            <a:spLocks noGrp="1"/>
          </p:cNvSpPr>
          <p:nvPr>
            <p:ph type="body" idx="1"/>
          </p:nvPr>
        </p:nvSpPr>
        <p:spPr/>
        <p:txBody>
          <a:bodyPr/>
          <a:lstStyle/>
          <a:p>
            <a:r>
              <a:rPr lang="en-CA" dirty="0"/>
              <a:t>Exercise 1: Writing functions that the controller script will use
Exercise 2: Writing a controller script that implements a text-based menu</a:t>
            </a:r>
            <a:endParaRPr lang="en-US" dirty="0"/>
          </a:p>
        </p:txBody>
      </p:sp>
      <p:sp>
        <p:nvSpPr>
          <p:cNvPr id="4" name="TextBox 3"/>
          <p:cNvSpPr txBox="1"/>
          <p:nvPr/>
        </p:nvSpPr>
        <p:spPr>
          <a:xfrm>
            <a:off x="458788" y="3015201"/>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538421"/>
            <a:ext cx="7951344" cy="2246769"/>
          </a:xfrm>
          <a:prstGeom prst="rect">
            <a:avLst/>
          </a:prstGeom>
          <a:noFill/>
        </p:spPr>
        <p:txBody>
          <a:bodyPr vert="horz" wrap="none" rtlCol="0">
            <a:spAutoFit/>
          </a:bodyPr>
          <a:lstStyle/>
          <a:p>
            <a:r>
              <a:rPr lang="fr-FR" sz="2800" b="0" i="0" u="none" strike="noStrike" baseline="0" dirty="0">
                <a:latin typeface="Segoe UI" panose="020B0502040204020203" pitchFamily="34" charset="0"/>
              </a:rPr>
              <a:t>Virtual machines:</a:t>
            </a:r>
            <a:r>
              <a:rPr lang="fr-FR" sz="2800" b="1" i="0" u="none" strike="noStrike" baseline="0" dirty="0">
                <a:latin typeface="Segoe UI" panose="020B0502040204020203" pitchFamily="34" charset="0"/>
              </a:rPr>
              <a:t> 	10962C-LON-DC1</a:t>
            </a:r>
          </a:p>
          <a:p>
            <a:r>
              <a:rPr lang="fr-FR" sz="2800" b="1" dirty="0">
                <a:latin typeface="Segoe UI" panose="020B0502040204020203" pitchFamily="34" charset="0"/>
              </a:rPr>
              <a:t>				</a:t>
            </a:r>
            <a:r>
              <a:rPr lang="fr-FR" sz="2800" b="1" i="0" u="none" strike="noStrike" baseline="0" dirty="0">
                <a:latin typeface="Segoe UI" panose="020B0502040204020203" pitchFamily="34" charset="0"/>
              </a:rPr>
              <a:t>10962C-LON-CL1</a:t>
            </a:r>
          </a:p>
          <a:p>
            <a:r>
              <a:rPr lang="fr-FR" sz="2800" b="1" dirty="0">
                <a:latin typeface="Segoe UI" panose="020B0502040204020203" pitchFamily="34" charset="0"/>
              </a:rPr>
              <a:t>				</a:t>
            </a:r>
            <a:r>
              <a:rPr lang="fr-FR" sz="2800" b="1" i="0" u="none" strike="noStrike" baseline="0" dirty="0">
                <a:latin typeface="Segoe UI" panose="020B0502040204020203" pitchFamily="34" charset="0"/>
              </a:rPr>
              <a:t>10962C-LON-SVR1</a:t>
            </a:r>
            <a:endParaRPr lang="fr-FR"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endParaRPr lang="en-US" sz="2800" b="0" i="0" u="none" strike="noStrike" baseline="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extLst>
      <p:ext uri="{BB962C8B-B14F-4D97-AF65-F5344CB8AC3E}">
        <p14:creationId xmlns:p14="http://schemas.microsoft.com/office/powerpoint/2010/main" val="7927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026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18672420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Creating controller scripts that implement a text-based menu can be a useful way to make tools more accessible to less-experienced users or technicians. Remember that whoever runs the script still needs permission to perform whatever tasks the script tries to complete.</a:t>
            </a:r>
          </a:p>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 </a:t>
            </a:r>
          </a:p>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In this lab, you will create tools and use existing tools that implement the functionality of a text-based menu.</a:t>
            </a:r>
          </a:p>
        </p:txBody>
      </p:sp>
    </p:spTree>
    <p:extLst>
      <p:ext uri="{BB962C8B-B14F-4D97-AF65-F5344CB8AC3E}">
        <p14:creationId xmlns:p14="http://schemas.microsoft.com/office/powerpoint/2010/main" val="295667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How can text menus make tools easier for less-experienced users to use?</a:t>
            </a:r>
            <a:endParaRPr lang="en-US" dirty="0"/>
          </a:p>
        </p:txBody>
      </p:sp>
    </p:spTree>
    <p:extLst>
      <p:ext uri="{BB962C8B-B14F-4D97-AF65-F5344CB8AC3E}">
        <p14:creationId xmlns:p14="http://schemas.microsoft.com/office/powerpoint/2010/main" val="210392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3: Writing controller scripts that produce reports</a:t>
            </a:r>
            <a:endParaRPr lang="en-US" dirty="0"/>
          </a:p>
        </p:txBody>
      </p:sp>
      <p:sp>
        <p:nvSpPr>
          <p:cNvPr id="3" name="Text Placeholder 2"/>
          <p:cNvSpPr>
            <a:spLocks noGrp="1"/>
          </p:cNvSpPr>
          <p:nvPr>
            <p:ph type="body" idx="1"/>
          </p:nvPr>
        </p:nvSpPr>
        <p:spPr/>
        <p:txBody>
          <a:bodyPr/>
          <a:lstStyle/>
          <a:p>
            <a:r>
              <a:rPr lang="en-CA" sz="2400" dirty="0"/>
              <a:t>Converting command output into an HTML fragment
Demonstration: How to convert command output into an HTML fragment
Combining HTML fragments into an HTML page
Demonstration: How to combine HTML fragments into an HTML page
Adding basic formatting to an HTML page
Demonstration: How to add basic formatting to an HTML page
Creating controller scripts that produce multisection HTML reports
Demonstration: How to create controller scripts that produce multisection HTML reports</a:t>
            </a:r>
            <a:endParaRPr lang="en-US" sz="2400" dirty="0"/>
          </a:p>
        </p:txBody>
      </p:sp>
    </p:spTree>
    <p:extLst>
      <p:ext uri="{BB962C8B-B14F-4D97-AF65-F5344CB8AC3E}">
        <p14:creationId xmlns:p14="http://schemas.microsoft.com/office/powerpoint/2010/main" val="396119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Understanding controller scripts
Writing controller scripts that show a user interface
Writing controller scripts that produce reports</a:t>
            </a:r>
            <a:endParaRPr lang="en-US" dirty="0"/>
          </a:p>
        </p:txBody>
      </p:sp>
    </p:spTree>
    <p:extLst>
      <p:ext uri="{BB962C8B-B14F-4D97-AF65-F5344CB8AC3E}">
        <p14:creationId xmlns:p14="http://schemas.microsoft.com/office/powerpoint/2010/main" val="3528024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CA" dirty="0"/>
              <a:t>Converting command output into an HTML fragment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PowerShell will produce reports by using the native ConvertTo-Html cmdlet by using two different modes:</a:t>
            </a:r>
          </a:p>
          <a:p>
            <a:pPr lvl="1"/>
            <a:r>
              <a:rPr lang="en-US" kern="0" dirty="0">
                <a:solidFill>
                  <a:srgbClr val="000000"/>
                </a:solidFill>
              </a:rPr>
              <a:t>In the first mode, it produces a complete HTML page</a:t>
            </a:r>
          </a:p>
          <a:p>
            <a:pPr lvl="1"/>
            <a:r>
              <a:rPr lang="en-US" kern="0" dirty="0">
                <a:solidFill>
                  <a:srgbClr val="000000"/>
                </a:solidFill>
              </a:rPr>
              <a:t>In the second mode, it produces each section of the report as an HTML </a:t>
            </a:r>
            <a:r>
              <a:rPr lang="en-US" i="1" kern="0" dirty="0">
                <a:solidFill>
                  <a:srgbClr val="000000"/>
                </a:solidFill>
              </a:rPr>
              <a:t>fragment</a:t>
            </a:r>
            <a:endParaRPr lang="en-US" kern="0" dirty="0">
              <a:solidFill>
                <a:srgbClr val="000000"/>
              </a:solidFill>
            </a:endParaRPr>
          </a:p>
          <a:p>
            <a:pPr lvl="0"/>
            <a:r>
              <a:rPr lang="en-US" kern="0" dirty="0">
                <a:solidFill>
                  <a:srgbClr val="000000"/>
                </a:solidFill>
              </a:rPr>
              <a:t>HTML fragments provide better flexibility for adding section headers and other information</a:t>
            </a:r>
          </a:p>
        </p:txBody>
      </p:sp>
    </p:spTree>
    <p:extLst>
      <p:ext uri="{BB962C8B-B14F-4D97-AF65-F5344CB8AC3E}">
        <p14:creationId xmlns:p14="http://schemas.microsoft.com/office/powerpoint/2010/main" val="769378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b7fe460-0c87-4263-8a92-bdb436d99b7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dirty="0"/>
              <a:t>Demonstration: How to convert command output into an HTML fragment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your instructor will show you how to convert command output into HTML fragments</a:t>
            </a:r>
          </a:p>
        </p:txBody>
      </p:sp>
    </p:spTree>
    <p:extLst>
      <p:ext uri="{BB962C8B-B14F-4D97-AF65-F5344CB8AC3E}">
        <p14:creationId xmlns:p14="http://schemas.microsoft.com/office/powerpoint/2010/main" val="76738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Combining HTML fragments into an HTML page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When you have two or more HTML fragments in variables, you can use ConvertTo-Html to combine the fragments into a single HTML page</a:t>
            </a:r>
          </a:p>
          <a:p>
            <a:pPr lvl="0"/>
            <a:r>
              <a:rPr lang="en-US" kern="0" dirty="0">
                <a:solidFill>
                  <a:srgbClr val="000000"/>
                </a:solidFill>
              </a:rPr>
              <a:t>You can provide an additional HTML fragment, in a string, to specify an overall header for the entire report</a:t>
            </a:r>
          </a:p>
          <a:p>
            <a:pPr lvl="0"/>
            <a:r>
              <a:rPr lang="en-US" kern="0" dirty="0">
                <a:solidFill>
                  <a:srgbClr val="000000"/>
                </a:solidFill>
              </a:rPr>
              <a:t>The final HTML is redirected to a file that can be opened in a web browser, included as the body of an email, or attached to an email</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7540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7de8c19-0b5b-4831-9708-3357dd0e668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88675" cy="740664"/>
          </a:xfrm>
        </p:spPr>
        <p:txBody>
          <a:bodyPr/>
          <a:lstStyle/>
          <a:p>
            <a:r>
              <a:rPr lang="en-CA" dirty="0"/>
              <a:t>Demonstration: How to combine HTML fragments into an HTML page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combine HTML fragments into a single HTML report</a:t>
            </a:r>
          </a:p>
        </p:txBody>
      </p:sp>
    </p:spTree>
    <p:extLst>
      <p:ext uri="{BB962C8B-B14F-4D97-AF65-F5344CB8AC3E}">
        <p14:creationId xmlns:p14="http://schemas.microsoft.com/office/powerpoint/2010/main" val="404373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Adding basic formatting to an HTML page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HTML produced by ConvertTo-Html is very simple and does not include formatting information</a:t>
            </a:r>
          </a:p>
          <a:p>
            <a:pPr lvl="0"/>
            <a:r>
              <a:rPr lang="en-US" kern="0" dirty="0">
                <a:solidFill>
                  <a:srgbClr val="000000"/>
                </a:solidFill>
              </a:rPr>
              <a:t>The ConvertTo-Html command has the ability to attach a cascading style sheet (CSS)</a:t>
            </a:r>
          </a:p>
          <a:p>
            <a:pPr lvl="0"/>
            <a:r>
              <a:rPr lang="en-US" kern="0" dirty="0">
                <a:solidFill>
                  <a:srgbClr val="000000"/>
                </a:solidFill>
              </a:rPr>
              <a:t>A web browser combines the HTML and the CSS to produce a formatted webpage</a:t>
            </a:r>
          </a:p>
          <a:p>
            <a:pPr lvl="0"/>
            <a:endParaRPr lang="en-US" kern="0" dirty="0">
              <a:solidFill>
                <a:srgbClr val="000000"/>
              </a:solidFill>
            </a:endParaRPr>
          </a:p>
        </p:txBody>
      </p:sp>
    </p:spTree>
    <p:extLst>
      <p:ext uri="{BB962C8B-B14F-4D97-AF65-F5344CB8AC3E}">
        <p14:creationId xmlns:p14="http://schemas.microsoft.com/office/powerpoint/2010/main" val="559278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961754c-16e0-4c30-9b5c-8c220d2a93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How to add basic formatting to an HTML page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add basic HTML formatting to an HTML report</a:t>
            </a:r>
          </a:p>
        </p:txBody>
      </p:sp>
    </p:spTree>
    <p:extLst>
      <p:ext uri="{BB962C8B-B14F-4D97-AF65-F5344CB8AC3E}">
        <p14:creationId xmlns:p14="http://schemas.microsoft.com/office/powerpoint/2010/main" val="274750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39f3fd5-bc5d-466a-b136-1da0021a5fd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48733" cy="740664"/>
          </a:xfrm>
        </p:spPr>
        <p:txBody>
          <a:bodyPr/>
          <a:lstStyle/>
          <a:p>
            <a:r>
              <a:rPr lang="en-CA" dirty="0"/>
              <a:t>Creating controller scripts that produce multisection HTML reports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produce multisection HTML reports:</a:t>
            </a:r>
          </a:p>
          <a:p>
            <a:pPr marL="798513" lvl="1" indent="-514350">
              <a:buFont typeface="+mj-lt"/>
              <a:buAutoNum type="arabicPeriod"/>
            </a:pPr>
            <a:r>
              <a:rPr lang="en-US" kern="0" dirty="0">
                <a:solidFill>
                  <a:srgbClr val="000000"/>
                </a:solidFill>
              </a:rPr>
              <a:t>Run commands that produce the information that you want in the report </a:t>
            </a:r>
          </a:p>
          <a:p>
            <a:pPr marL="798513" lvl="1" indent="-514350">
              <a:buFont typeface="+mj-lt"/>
              <a:buAutoNum type="arabicPeriod"/>
            </a:pPr>
            <a:r>
              <a:rPr lang="en-US" kern="0" dirty="0">
                <a:solidFill>
                  <a:srgbClr val="000000"/>
                </a:solidFill>
              </a:rPr>
              <a:t>Convert each command’s output to an HTML fragment</a:t>
            </a:r>
          </a:p>
          <a:p>
            <a:pPr marL="798513" lvl="1" indent="-514350">
              <a:buFont typeface="+mj-lt"/>
              <a:buAutoNum type="arabicPeriod"/>
            </a:pPr>
            <a:r>
              <a:rPr lang="en-US" kern="0" dirty="0">
                <a:solidFill>
                  <a:srgbClr val="000000"/>
                </a:solidFill>
              </a:rPr>
              <a:t>Convert the HTML fragments to strings by using Out-String, and save the result into a variable</a:t>
            </a:r>
          </a:p>
          <a:p>
            <a:pPr marL="798513" lvl="1" indent="-514350">
              <a:buFont typeface="+mj-lt"/>
              <a:buAutoNum type="arabicPeriod"/>
            </a:pPr>
            <a:r>
              <a:rPr lang="en-US" kern="0" dirty="0">
                <a:solidFill>
                  <a:srgbClr val="000000"/>
                </a:solidFill>
              </a:rPr>
              <a:t>Use ConvertTo-HTML to combine a report header and the HTML fragments</a:t>
            </a:r>
          </a:p>
          <a:p>
            <a:pPr lvl="0"/>
            <a:r>
              <a:rPr lang="en-US" kern="0" dirty="0">
                <a:solidFill>
                  <a:srgbClr val="000000"/>
                </a:solidFill>
              </a:rPr>
              <a:t>This process depends on having tools that produce objects as output	</a:t>
            </a:r>
          </a:p>
        </p:txBody>
      </p:sp>
    </p:spTree>
    <p:extLst>
      <p:ext uri="{BB962C8B-B14F-4D97-AF65-F5344CB8AC3E}">
        <p14:creationId xmlns:p14="http://schemas.microsoft.com/office/powerpoint/2010/main" val="2444548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24c6c05b-3449-44ec-ac2e-5747ffa408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How to create controller scripts that produce multisection HTML reports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write a controller script that produces multisection HTML reports</a:t>
            </a:r>
          </a:p>
        </p:txBody>
      </p:sp>
    </p:spTree>
    <p:extLst>
      <p:ext uri="{BB962C8B-B14F-4D97-AF65-F5344CB8AC3E}">
        <p14:creationId xmlns:p14="http://schemas.microsoft.com/office/powerpoint/2010/main" val="2973293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040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983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693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85b1df4-8d2c-4221-979b-0dfb8a895c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B: Writing controller scripts that produce HTML reports</a:t>
            </a:r>
            <a:endParaRPr lang="en-US" dirty="0"/>
          </a:p>
        </p:txBody>
      </p:sp>
      <p:sp>
        <p:nvSpPr>
          <p:cNvPr id="3" name="Text Placeholder 2"/>
          <p:cNvSpPr>
            <a:spLocks noGrp="1"/>
          </p:cNvSpPr>
          <p:nvPr>
            <p:ph type="body" idx="1"/>
          </p:nvPr>
        </p:nvSpPr>
        <p:spPr/>
        <p:txBody>
          <a:bodyPr/>
          <a:lstStyle/>
          <a:p>
            <a:r>
              <a:rPr lang="en-CA" dirty="0"/>
              <a:t>Exercise 1: Writing functions to be used in the controller script
Exercise 2: Writing a controller script that produces HTML reports</a:t>
            </a:r>
            <a:endParaRPr lang="en-US" dirty="0"/>
          </a:p>
        </p:txBody>
      </p:sp>
      <p:sp>
        <p:nvSpPr>
          <p:cNvPr id="4" name="TextBox 3"/>
          <p:cNvSpPr txBox="1"/>
          <p:nvPr/>
        </p:nvSpPr>
        <p:spPr>
          <a:xfrm>
            <a:off x="532679" y="3015201"/>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633866"/>
            <a:ext cx="7951344" cy="2246769"/>
          </a:xfrm>
          <a:prstGeom prst="rect">
            <a:avLst/>
          </a:prstGeom>
          <a:noFill/>
        </p:spPr>
        <p:txBody>
          <a:bodyPr vert="horz" wrap="none" rtlCol="0">
            <a:spAutoFit/>
          </a:bodyPr>
          <a:lstStyle/>
          <a:p>
            <a:r>
              <a:rPr lang="fr-FR" sz="2800" b="0" i="0" u="none" strike="noStrike" baseline="0" dirty="0">
                <a:latin typeface="Segoe UI" panose="020B0502040204020203" pitchFamily="34" charset="0"/>
              </a:rPr>
              <a:t>Virtual machines:</a:t>
            </a:r>
            <a:r>
              <a:rPr lang="fr-FR" sz="2800" b="1" i="0" u="none" strike="noStrike" baseline="0" dirty="0">
                <a:latin typeface="Segoe UI" panose="020B0502040204020203" pitchFamily="34" charset="0"/>
              </a:rPr>
              <a:t> 	10962C-LON-DC1</a:t>
            </a:r>
          </a:p>
          <a:p>
            <a:r>
              <a:rPr lang="fr-FR" sz="2800" b="1" dirty="0">
                <a:latin typeface="Segoe UI" panose="020B0502040204020203" pitchFamily="34" charset="0"/>
              </a:rPr>
              <a:t>				</a:t>
            </a:r>
            <a:r>
              <a:rPr lang="fr-FR" sz="2800" b="1" i="0" u="none" strike="noStrike" baseline="0" dirty="0">
                <a:latin typeface="Segoe UI" panose="020B0502040204020203" pitchFamily="34" charset="0"/>
              </a:rPr>
              <a:t>10962C-LON-CL1</a:t>
            </a:r>
          </a:p>
          <a:p>
            <a:r>
              <a:rPr lang="fr-FR" sz="2800" b="1" dirty="0">
                <a:latin typeface="Segoe UI" panose="020B0502040204020203" pitchFamily="34" charset="0"/>
              </a:rPr>
              <a:t>				</a:t>
            </a:r>
            <a:r>
              <a:rPr lang="fr-FR" sz="2800" b="1" i="0" u="none" strike="noStrike" baseline="0" dirty="0">
                <a:latin typeface="Segoe UI" panose="020B0502040204020203" pitchFamily="34" charset="0"/>
              </a:rPr>
              <a:t>10962C-LON-SVR1</a:t>
            </a:r>
          </a:p>
          <a:p>
            <a:r>
              <a:rPr lang="en-US" sz="2800" b="0" i="0" u="none" strike="noStrike" baseline="0" dirty="0">
                <a:latin typeface="Segoe UI" panose="020B0502040204020203" pitchFamily="34" charset="0"/>
              </a:rPr>
              <a:t>User name:</a:t>
            </a:r>
            <a:r>
              <a:rPr lang="en-US" sz="2800" b="1" i="0" u="none" strike="noStrike" baseline="0" dirty="0">
                <a:latin typeface="Segoe UI" panose="020B0502040204020203" pitchFamily="34" charset="0"/>
              </a:rPr>
              <a:t> 		ADATUM\Administrator</a:t>
            </a:r>
          </a:p>
          <a:p>
            <a:r>
              <a:rPr lang="en-US" sz="2800" b="0" i="0" u="none" strike="noStrike" baseline="0" dirty="0">
                <a:latin typeface="Segoe UI" panose="020B0502040204020203" pitchFamily="34" charset="0"/>
              </a:rPr>
              <a:t>Password:</a:t>
            </a:r>
            <a:r>
              <a:rPr lang="en-US" sz="2800" b="1" i="0" u="none" strike="noStrike" baseline="0" dirty="0">
                <a:latin typeface="Segoe UI" panose="020B0502040204020203" pitchFamily="34" charset="0"/>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extLst>
      <p:ext uri="{BB962C8B-B14F-4D97-AF65-F5344CB8AC3E}">
        <p14:creationId xmlns:p14="http://schemas.microsoft.com/office/powerpoint/2010/main" val="2157724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4487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Lab Scenario25721466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Controller scripts that produce multisection HTML reports can be very useful. They can produce management reports, inventory reports, status reports, and other types of reports. By using tools that are already written, these controller scripts can make additional use of existing work.</a:t>
            </a:r>
          </a:p>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 </a:t>
            </a:r>
          </a:p>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In this lab, you will create tools and use existing tools in a controller script that produces HTML reports.</a:t>
            </a:r>
          </a:p>
        </p:txBody>
      </p:sp>
    </p:spTree>
    <p:extLst>
      <p:ext uri="{BB962C8B-B14F-4D97-AF65-F5344CB8AC3E}">
        <p14:creationId xmlns:p14="http://schemas.microsoft.com/office/powerpoint/2010/main" val="437642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937b69ff-132c-40e8-8d6a-10156084af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Why might you save an HTML report file to an intranet web server?</a:t>
            </a:r>
            <a:endParaRPr lang="en-US" dirty="0"/>
          </a:p>
        </p:txBody>
      </p:sp>
    </p:spTree>
    <p:extLst>
      <p:ext uri="{BB962C8B-B14F-4D97-AF65-F5344CB8AC3E}">
        <p14:creationId xmlns:p14="http://schemas.microsoft.com/office/powerpoint/2010/main" val="1743559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
Best Practice</a:t>
            </a:r>
          </a:p>
        </p:txBody>
      </p:sp>
    </p:spTree>
    <p:extLst>
      <p:ext uri="{BB962C8B-B14F-4D97-AF65-F5344CB8AC3E}">
        <p14:creationId xmlns:p14="http://schemas.microsoft.com/office/powerpoint/2010/main" val="415500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Understanding controller scripts</a:t>
            </a:r>
            <a:endParaRPr lang="en-US" dirty="0"/>
          </a:p>
        </p:txBody>
      </p:sp>
      <p:sp>
        <p:nvSpPr>
          <p:cNvPr id="3" name="Text Placeholder 2"/>
          <p:cNvSpPr>
            <a:spLocks noGrp="1"/>
          </p:cNvSpPr>
          <p:nvPr>
            <p:ph type="body" idx="1"/>
          </p:nvPr>
        </p:nvSpPr>
        <p:spPr/>
        <p:txBody>
          <a:bodyPr/>
          <a:lstStyle/>
          <a:p>
            <a:r>
              <a:rPr lang="en-CA" dirty="0"/>
              <a:t>Understanding tools
Understanding controller scripts
Combining tools and controller scripts
Comparing tools and controller scripts</a:t>
            </a:r>
            <a:endParaRPr lang="en-US" dirty="0"/>
          </a:p>
        </p:txBody>
      </p:sp>
    </p:spTree>
    <p:extLst>
      <p:ext uri="{BB962C8B-B14F-4D97-AF65-F5344CB8AC3E}">
        <p14:creationId xmlns:p14="http://schemas.microsoft.com/office/powerpoint/2010/main" val="101441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PowerShell scripts have better usability and flexibility when you create </a:t>
            </a:r>
            <a:r>
              <a:rPr lang="en-US" i="1" kern="0" dirty="0">
                <a:solidFill>
                  <a:srgbClr val="000000"/>
                </a:solidFill>
              </a:rPr>
              <a:t>tools</a:t>
            </a:r>
            <a:r>
              <a:rPr lang="en-US" kern="0" dirty="0">
                <a:solidFill>
                  <a:srgbClr val="000000"/>
                </a:solidFill>
              </a:rPr>
              <a:t> and </a:t>
            </a:r>
            <a:r>
              <a:rPr lang="en-US" i="1" kern="0" dirty="0">
                <a:solidFill>
                  <a:srgbClr val="000000"/>
                </a:solidFill>
              </a:rPr>
              <a:t>controllers </a:t>
            </a:r>
            <a:endParaRPr lang="en-US" kern="0" dirty="0">
              <a:solidFill>
                <a:srgbClr val="000000"/>
              </a:solidFill>
            </a:endParaRPr>
          </a:p>
          <a:p>
            <a:pPr lvl="0"/>
            <a:r>
              <a:rPr lang="en-US" kern="0" dirty="0">
                <a:solidFill>
                  <a:srgbClr val="000000"/>
                </a:solidFill>
              </a:rPr>
              <a:t>Tools can be used in many business processes or written to perform a single task</a:t>
            </a:r>
          </a:p>
          <a:p>
            <a:pPr lvl="0"/>
            <a:r>
              <a:rPr lang="en-US" kern="0" dirty="0">
                <a:solidFill>
                  <a:srgbClr val="000000"/>
                </a:solidFill>
              </a:rPr>
              <a:t>By writing tools that are designed to be usable in a variety of situations, you can provide more functionality within your environment </a:t>
            </a:r>
          </a:p>
        </p:txBody>
      </p:sp>
    </p:spTree>
    <p:extLst>
      <p:ext uri="{BB962C8B-B14F-4D97-AF65-F5344CB8AC3E}">
        <p14:creationId xmlns:p14="http://schemas.microsoft.com/office/powerpoint/2010/main" val="49157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controller scripts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Controller scripts:</a:t>
            </a:r>
          </a:p>
          <a:p>
            <a:pPr lvl="1"/>
            <a:r>
              <a:rPr lang="en-US" kern="0" dirty="0">
                <a:solidFill>
                  <a:srgbClr val="000000"/>
                </a:solidFill>
              </a:rPr>
              <a:t>Combine tools to complete a particular business process for a specific situation</a:t>
            </a:r>
          </a:p>
          <a:p>
            <a:pPr lvl="1"/>
            <a:r>
              <a:rPr lang="en-US" kern="0" dirty="0">
                <a:solidFill>
                  <a:srgbClr val="000000"/>
                </a:solidFill>
              </a:rPr>
              <a:t>Can accept minimal or no input</a:t>
            </a:r>
          </a:p>
          <a:p>
            <a:pPr lvl="1"/>
            <a:r>
              <a:rPr lang="en-US" kern="0" dirty="0">
                <a:solidFill>
                  <a:srgbClr val="000000"/>
                </a:solidFill>
              </a:rPr>
              <a:t>Should introduce little or no new functionality</a:t>
            </a:r>
          </a:p>
          <a:p>
            <a:pPr lvl="1"/>
            <a:r>
              <a:rPr lang="en-US" kern="0" dirty="0">
                <a:solidFill>
                  <a:srgbClr val="000000"/>
                </a:solidFill>
              </a:rPr>
              <a:t>Are usually written as scripts, not as functions</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06502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Combining tools and controller scripts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Controller scripts should obtain most of their functionality from tools such as functions and cmdlets</a:t>
            </a:r>
          </a:p>
          <a:p>
            <a:pPr lvl="0"/>
            <a:r>
              <a:rPr lang="en-US" kern="0" dirty="0">
                <a:solidFill>
                  <a:srgbClr val="000000"/>
                </a:solidFill>
              </a:rPr>
              <a:t>The tools that you write usually should be included in script modules</a:t>
            </a:r>
          </a:p>
          <a:p>
            <a:pPr lvl="0"/>
            <a:r>
              <a:rPr lang="en-US" kern="0" dirty="0">
                <a:solidFill>
                  <a:srgbClr val="000000"/>
                </a:solidFill>
              </a:rPr>
              <a:t>Controller scripts should clearly document the modules that they require </a:t>
            </a:r>
          </a:p>
          <a:p>
            <a:pPr lvl="0"/>
            <a:r>
              <a:rPr lang="en-US" kern="0" dirty="0">
                <a:solidFill>
                  <a:srgbClr val="000000"/>
                </a:solidFill>
              </a:rPr>
              <a:t>You also can use a special comment to indicate the minimum Windows PowerShell version</a:t>
            </a:r>
          </a:p>
          <a:p>
            <a:pPr lvl="0"/>
            <a:endParaRPr lang="en-US" kern="0" dirty="0">
              <a:solidFill>
                <a:srgbClr val="000000"/>
              </a:solidFill>
            </a:endParaRPr>
          </a:p>
        </p:txBody>
      </p:sp>
    </p:spTree>
    <p:extLst>
      <p:ext uri="{BB962C8B-B14F-4D97-AF65-F5344CB8AC3E}">
        <p14:creationId xmlns:p14="http://schemas.microsoft.com/office/powerpoint/2010/main" val="271401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5134f14-3765-4f07-b6eb-2184bb9b82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Comparing tools and controller scripts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term </a:t>
            </a:r>
            <a:r>
              <a:rPr lang="en-US" i="1" kern="0" dirty="0">
                <a:solidFill>
                  <a:srgbClr val="000000"/>
                </a:solidFill>
              </a:rPr>
              <a:t>tool</a:t>
            </a:r>
            <a:r>
              <a:rPr lang="en-US" kern="0" dirty="0">
                <a:solidFill>
                  <a:srgbClr val="000000"/>
                </a:solidFill>
              </a:rPr>
              <a:t> refers to native Windows PowerShell commands and the functions that you write and include in script modules</a:t>
            </a:r>
          </a:p>
          <a:p>
            <a:pPr lvl="0"/>
            <a:r>
              <a:rPr lang="en-US" kern="0" dirty="0">
                <a:solidFill>
                  <a:srgbClr val="000000"/>
                </a:solidFill>
              </a:rPr>
              <a:t>The term </a:t>
            </a:r>
            <a:r>
              <a:rPr lang="en-US" i="1" kern="0" dirty="0">
                <a:solidFill>
                  <a:srgbClr val="000000"/>
                </a:solidFill>
              </a:rPr>
              <a:t>controller</a:t>
            </a:r>
            <a:r>
              <a:rPr lang="en-US" kern="0" dirty="0">
                <a:solidFill>
                  <a:srgbClr val="000000"/>
                </a:solidFill>
              </a:rPr>
              <a:t> refers to a Windows PowerShell script file</a:t>
            </a:r>
          </a:p>
          <a:p>
            <a:pPr lvl="0"/>
            <a:r>
              <a:rPr lang="en-US" kern="0" dirty="0">
                <a:solidFill>
                  <a:srgbClr val="000000"/>
                </a:solidFill>
              </a:rPr>
              <a:t>Tools and controllers have several things in common:</a:t>
            </a:r>
          </a:p>
          <a:p>
            <a:pPr lvl="1"/>
            <a:r>
              <a:rPr lang="en-US" kern="0" dirty="0">
                <a:solidFill>
                  <a:srgbClr val="000000"/>
                </a:solidFill>
              </a:rPr>
              <a:t>Both can use comment-based Help </a:t>
            </a:r>
          </a:p>
          <a:p>
            <a:pPr lvl="1"/>
            <a:r>
              <a:rPr lang="en-US" kern="0" dirty="0">
                <a:solidFill>
                  <a:srgbClr val="000000"/>
                </a:solidFill>
              </a:rPr>
              <a:t>Both can accept input from the pipeline or by using parameters</a:t>
            </a:r>
          </a:p>
        </p:txBody>
      </p:sp>
    </p:spTree>
    <p:extLst>
      <p:ext uri="{BB962C8B-B14F-4D97-AF65-F5344CB8AC3E}">
        <p14:creationId xmlns:p14="http://schemas.microsoft.com/office/powerpoint/2010/main" val="61468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Writing controller scripts that show a user interface</a:t>
            </a:r>
            <a:endParaRPr lang="en-US" dirty="0"/>
          </a:p>
        </p:txBody>
      </p:sp>
      <p:sp>
        <p:nvSpPr>
          <p:cNvPr id="3" name="Text Placeholder 2"/>
          <p:cNvSpPr>
            <a:spLocks noGrp="1"/>
          </p:cNvSpPr>
          <p:nvPr>
            <p:ph type="body" idx="1"/>
          </p:nvPr>
        </p:nvSpPr>
        <p:spPr/>
        <p:txBody>
          <a:bodyPr/>
          <a:lstStyle/>
          <a:p>
            <a:r>
              <a:rPr lang="en-CA" dirty="0"/>
              <a:t>Using Write-Host and Read-Host
Running tools and displaying output
Demonstration: Writing a text-based user menu</a:t>
            </a:r>
            <a:endParaRPr lang="en-US" dirty="0"/>
          </a:p>
        </p:txBody>
      </p:sp>
    </p:spTree>
    <p:extLst>
      <p:ext uri="{BB962C8B-B14F-4D97-AF65-F5344CB8AC3E}">
        <p14:creationId xmlns:p14="http://schemas.microsoft.com/office/powerpoint/2010/main" val="158151330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4187</Words>
  <Application>Microsoft Office PowerPoint</Application>
  <PresentationFormat>On-screen Show (4:3)</PresentationFormat>
  <Paragraphs>422</Paragraphs>
  <Slides>34</Slides>
  <Notes>34</Notes>
  <HiddenSlides>7</HiddenSlides>
  <MMClips>0</MMClips>
  <ScaleCrop>false</ScaleCrop>
  <HeadingPairs>
    <vt:vector size="6" baseType="variant">
      <vt:variant>
        <vt:lpstr>Fonts Used</vt:lpstr>
      </vt:variant>
      <vt:variant>
        <vt:i4>9</vt:i4>
      </vt:variant>
      <vt:variant>
        <vt:lpstr>Theme</vt:lpstr>
      </vt:variant>
      <vt:variant>
        <vt:i4>34</vt:i4>
      </vt:variant>
      <vt:variant>
        <vt:lpstr>Slide Titles</vt:lpstr>
      </vt:variant>
      <vt:variant>
        <vt:i4>34</vt:i4>
      </vt:variant>
    </vt:vector>
  </HeadingPairs>
  <TitlesOfParts>
    <vt:vector size="77" baseType="lpstr">
      <vt:lpstr>Arial</vt:lpstr>
      <vt:lpstr>Wingdings</vt:lpstr>
      <vt:lpstr>Verdana</vt:lpstr>
      <vt:lpstr>Times New Roman</vt:lpstr>
      <vt:lpstr>Calibri</vt:lpstr>
      <vt:lpstr>Segoe UI</vt:lpstr>
      <vt:lpstr>Symbol</vt:lpstr>
      <vt:lpstr>Mangal</vt:lpstr>
      <vt:lpstr>MS Mincho</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Module 3</vt:lpstr>
      <vt:lpstr>Module Overview</vt:lpstr>
      <vt:lpstr>PowerPoint Presentation</vt:lpstr>
      <vt:lpstr>Lesson 1: Understanding controller scripts</vt:lpstr>
      <vt:lpstr>Understanding tools</vt:lpstr>
      <vt:lpstr>Understanding controller scripts</vt:lpstr>
      <vt:lpstr>Combining tools and controller scripts</vt:lpstr>
      <vt:lpstr>Comparing tools and controller scripts</vt:lpstr>
      <vt:lpstr>Lesson 2: Writing controller scripts that show a user interface</vt:lpstr>
      <vt:lpstr>Using Write-Host and Read-Host</vt:lpstr>
      <vt:lpstr>Running tools and displaying output</vt:lpstr>
      <vt:lpstr>Demonstration: Writing a text-based user menu</vt:lpstr>
      <vt:lpstr>PowerPoint Presentation</vt:lpstr>
      <vt:lpstr>PowerPoint Presentation</vt:lpstr>
      <vt:lpstr>Lab A: Writing controller scripts that display a user interface</vt:lpstr>
      <vt:lpstr>PowerPoint Presentation</vt:lpstr>
      <vt:lpstr>Lab Scenario</vt:lpstr>
      <vt:lpstr>Lab Review</vt:lpstr>
      <vt:lpstr>Lesson 3: Writing controller scripts that produce reports</vt:lpstr>
      <vt:lpstr>Converting command output into an HTML fragment</vt:lpstr>
      <vt:lpstr>Demonstration: How to convert command output into an HTML fragment</vt:lpstr>
      <vt:lpstr>Combining HTML fragments into an HTML page</vt:lpstr>
      <vt:lpstr>Demonstration: How to combine HTML fragments into an HTML page</vt:lpstr>
      <vt:lpstr>Adding basic formatting to an HTML page</vt:lpstr>
      <vt:lpstr>Demonstration: How to add basic formatting to an HTML page</vt:lpstr>
      <vt:lpstr>Creating controller scripts that produce multisection HTML reports</vt:lpstr>
      <vt:lpstr>Demonstration: How to create controller scripts that produce multisection HTML reports</vt:lpstr>
      <vt:lpstr>PowerPoint Presentation</vt:lpstr>
      <vt:lpstr>PowerPoint Presentation</vt:lpstr>
      <vt:lpstr>Lab B: Writing controller scripts that produce HTML reports</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2017-08-01T21:07:30Z</dcterms:created>
  <dcterms:modified xsi:type="dcterms:W3CDTF">2017-08-08T19:10:37Z</dcterms:modified>
</cp:coreProperties>
</file>