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6" r:id="rId18"/>
    <p:sldId id="277" r:id="rId19"/>
    <p:sldId id="271" r:id="rId20"/>
    <p:sldId id="272" r:id="rId21"/>
    <p:sldId id="273" r:id="rId22"/>
    <p:sldId id="274" r:id="rId23"/>
  </p:sldIdLst>
  <p:sldSz cx="9144000" cy="6858000" type="screen4x3"/>
  <p:notesSz cx="6858000" cy="9144000"/>
  <p:embeddedFontLst>
    <p:embeddedFont>
      <p:font typeface="Verdana" panose="020B0604030504040204"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Mangal" panose="02040503050203030202" pitchFamily="18" charset="0"/>
      <p:regular r:id="rId37"/>
    </p:embeddedFont>
    <p:embeddedFont>
      <p:font typeface="MS Mincho" panose="02020609040205080304" pitchFamily="49" charset="-128"/>
      <p:regular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94660"/>
  </p:normalViewPr>
  <p:slideViewPr>
    <p:cSldViewPr snapToGrid="0">
      <p:cViewPr varScale="1">
        <p:scale>
          <a:sx n="114" d="100"/>
          <a:sy n="114" d="100"/>
        </p:scale>
        <p:origin x="230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656D2-3E61-4AE3-A6EE-7AA02C64745A}" type="datetimeFigureOut">
              <a:rPr lang="en-US" smtClean="0"/>
              <a:t>8/8/2017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C0CCF-9E72-4EB5-96AD-043693226C68}" type="slidenum">
              <a:rPr lang="en-US" smtClean="0"/>
              <a:t>‹#›</a:t>
            </a:fld>
            <a:endParaRPr lang="en-US"/>
          </a:p>
        </p:txBody>
      </p:sp>
    </p:spTree>
    <p:extLst>
      <p:ext uri="{BB962C8B-B14F-4D97-AF65-F5344CB8AC3E}">
        <p14:creationId xmlns:p14="http://schemas.microsoft.com/office/powerpoint/2010/main" val="398070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45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30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Understand error handling.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Explain how to handle errors that occur when running scripts.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10962C_04.pptx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a:t>
            </a:r>
          </a:p>
        </p:txBody>
      </p:sp>
      <p:sp>
        <p:nvSpPr>
          <p:cNvPr id="4" name="Slide Number Placeholder 3"/>
          <p:cNvSpPr>
            <a:spLocks noGrp="1"/>
          </p:cNvSpPr>
          <p:nvPr>
            <p:ph type="sldNum" sz="quarter" idx="10"/>
          </p:nvPr>
        </p:nvSpPr>
        <p:spPr/>
        <p:txBody>
          <a:bodyPr/>
          <a:lstStyle/>
          <a:p>
            <a:fld id="{2A1C0CCF-9E72-4EB5-96AD-043693226C68}" type="slidenum">
              <a:rPr lang="en-US" b="0" smtClean="0">
                <a:latin typeface="+mn-lt"/>
              </a:rPr>
              <a:t>1</a:t>
            </a:fld>
            <a:endParaRPr lang="en-US" b="0" dirty="0">
              <a:latin typeface="+mn-lt"/>
            </a:endParaRPr>
          </a:p>
        </p:txBody>
      </p:sp>
      <p:sp>
        <p:nvSpPr>
          <p:cNvPr id="5" name="Rectangle 4">
            <a:extLst>
              <a:ext uri="{FF2B5EF4-FFF2-40B4-BE49-F238E27FC236}">
                <a16:creationId xmlns:a16="http://schemas.microsoft.com/office/drawing/2014/main" id="{8925AB76-1730-479D-92A9-5AF1F24CF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9BC7F0DE-7522-439A-90E1-30C0F0C6813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751870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10</a:t>
            </a:fld>
            <a:endParaRPr lang="en-US" b="0" dirty="0">
              <a:latin typeface="+mn-lt"/>
            </a:endParaRPr>
          </a:p>
        </p:txBody>
      </p:sp>
      <p:sp>
        <p:nvSpPr>
          <p:cNvPr id="5" name="Rectangle 4">
            <a:extLst>
              <a:ext uri="{FF2B5EF4-FFF2-40B4-BE49-F238E27FC236}">
                <a16:creationId xmlns:a16="http://schemas.microsoft.com/office/drawing/2014/main" id="{60A239B9-9AF5-488A-80F9-1CCDB313119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0F82D353-09CC-4839-889A-0FC00F5926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09577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start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10962C-LON-DC1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10962C-LON-SVR1</a:t>
            </a:r>
            <a:r>
              <a:rPr lang="en-US" sz="1000" dirty="0">
                <a:latin typeface="Arial" panose="020B0604020202020204" pitchFamily="34" charset="0"/>
                <a:ea typeface="Calibri" panose="020F0502020204030204" pitchFamily="34" charset="0"/>
                <a:cs typeface="Times New Roman" panose="02020603050405020304" pitchFamily="18" charset="0"/>
              </a:rPr>
              <a:t> VMs. Sign in to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title bar of the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displays </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If it does not, right-click the application icon on the taskbar, and then click </a:t>
            </a:r>
            <a:r>
              <a:rPr lang="en-US" sz="1000" b="1" dirty="0">
                <a:latin typeface="Arial" panose="020B0604020202020204" pitchFamily="34" charset="0"/>
                <a:ea typeface="Calibri" panose="020F0502020204030204" pitchFamily="34" charset="0"/>
                <a:cs typeface="Times New Roman" panose="02020603050405020304" pitchFamily="18" charset="0"/>
              </a:rPr>
              <a:t>Run ISE As Administrator</a:t>
            </a:r>
            <a:r>
              <a:rPr lang="en-US" sz="1000" dirty="0">
                <a:latin typeface="Arial" panose="020B0604020202020204" pitchFamily="34" charset="0"/>
                <a:ea typeface="Calibri" panose="020F0502020204030204" pitchFamily="34" charset="0"/>
                <a:cs typeface="Times New Roman" panose="02020603050405020304" pitchFamily="18" charset="0"/>
              </a:rPr>
              <a:t>. Close the original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and then use the new 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demonstration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E:\Allfiles\Mod04\Democode</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\Lesson01\Demo03</a:t>
            </a:r>
            <a:r>
              <a:rPr lang="en-US" sz="1000" dirty="0">
                <a:latin typeface="Arial" panose="020B0604020202020204" pitchFamily="34" charset="0"/>
                <a:ea typeface="Calibri" panose="020F0502020204030204" pitchFamily="34" charset="0"/>
                <a:cs typeface="Times New Roman" panose="02020603050405020304" pitchFamily="18" charset="0"/>
              </a:rPr>
              <a:t>. Use the Windows PowerShell ISE to open all the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Throughout the demos and labs in this module, you will running scripts that generate errors. This is obviously intentional.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E:\Allfiles\Mod04\Democode\Lesson01\Demo03\Step-01.ps1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7472" marR="0">
              <a:spcBef>
                <a:spcPts val="0"/>
              </a:spcBef>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script relies on the fact that the most recent error is always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$error[0]</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Note that the demonstration script pipes the error object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Get-Member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ErrorRecord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object is sometimes nested as a property of the top-level object.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ErrorRecord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what provides the most usable information about the error.</a:t>
            </a:r>
          </a:p>
          <a:p>
            <a:pPr marL="342900" marR="0" lvl="0" indent="-342900">
              <a:spcBef>
                <a:spcPts val="0"/>
              </a:spcBef>
              <a:buFont typeface="+mj-lt"/>
              <a:buAutoNum type="arabicPeriod" startAt="2"/>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E:\Allfiles\Mod04\Democode\Lesson01\Demo03\Step-02.ps1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7472" marR="0">
              <a:spcBef>
                <a:spcPts val="0"/>
              </a:spcBef>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script relies on the fact that all commands support the </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i="1" dirty="0" err="1">
                <a:effectLst/>
                <a:latin typeface="Arial" panose="020B0604020202020204" pitchFamily="34" charset="0"/>
                <a:ea typeface="Times New Roman" panose="02020603050405020304" pitchFamily="18" charset="0"/>
                <a:cs typeface="Times New Roman" panose="02020603050405020304" pitchFamily="18" charset="0"/>
              </a:rPr>
              <a:t>ErrorVariable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(or </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parameter. Note that the variable name does not include the dollar sign ($). You use the dollar sign only to access the content of the variable after it is populated.</a:t>
            </a:r>
          </a:p>
          <a:p>
            <a:pPr marL="342900" marR="0" lvl="0" indent="-342900">
              <a:spcBef>
                <a:spcPts val="0"/>
              </a:spcBef>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E:\Allfiles\Mod04\Democode\Lesson01\Demo03\Step-03.ps1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7472" marR="0">
              <a:spcBef>
                <a:spcPts val="0"/>
              </a:spcBef>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Note that this example immediately copies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$_</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into another variable. Windows PowerShell uses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$_</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several situations, so you must capture its contents into your own variable.</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11</a:t>
            </a:fld>
            <a:endParaRPr lang="en-US" b="0" dirty="0">
              <a:latin typeface="+mn-lt"/>
            </a:endParaRPr>
          </a:p>
        </p:txBody>
      </p:sp>
      <p:sp>
        <p:nvSpPr>
          <p:cNvPr id="5" name="Rectangle 4">
            <a:extLst>
              <a:ext uri="{FF2B5EF4-FFF2-40B4-BE49-F238E27FC236}">
                <a16:creationId xmlns:a16="http://schemas.microsoft.com/office/drawing/2014/main" id="{3C884FEC-10A4-47B2-8859-2AFDC62513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94ECF192-A820-459C-BB6D-C5ED024ED5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97124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12</a:t>
            </a:fld>
            <a:endParaRPr lang="en-US" b="0" dirty="0">
              <a:latin typeface="+mn-lt"/>
            </a:endParaRPr>
          </a:p>
        </p:txBody>
      </p:sp>
      <p:sp>
        <p:nvSpPr>
          <p:cNvPr id="5" name="Rectangle 4">
            <a:extLst>
              <a:ext uri="{FF2B5EF4-FFF2-40B4-BE49-F238E27FC236}">
                <a16:creationId xmlns:a16="http://schemas.microsoft.com/office/drawing/2014/main" id="{D86BA768-815C-4403-84FE-AD755399EAE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46A6400C-757C-4CF0-8340-02B3EF5D148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121105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13</a:t>
            </a:fld>
            <a:endParaRPr lang="en-US" b="0" dirty="0">
              <a:latin typeface="+mn-lt"/>
            </a:endParaRPr>
          </a:p>
        </p:txBody>
      </p:sp>
      <p:sp>
        <p:nvSpPr>
          <p:cNvPr id="5" name="Rectangle 4">
            <a:extLst>
              <a:ext uri="{FF2B5EF4-FFF2-40B4-BE49-F238E27FC236}">
                <a16:creationId xmlns:a16="http://schemas.microsoft.com/office/drawing/2014/main" id="{A3B724D7-2983-4F96-BBF7-29B9DB63316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2542E4AB-11D3-4674-BBD9-AFB9C72A4CA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1428143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14</a:t>
            </a:fld>
            <a:endParaRPr lang="en-US" b="0" dirty="0">
              <a:latin typeface="+mn-lt"/>
            </a:endParaRPr>
          </a:p>
        </p:txBody>
      </p:sp>
      <p:sp>
        <p:nvSpPr>
          <p:cNvPr id="5" name="Rectangle 4">
            <a:extLst>
              <a:ext uri="{FF2B5EF4-FFF2-40B4-BE49-F238E27FC236}">
                <a16:creationId xmlns:a16="http://schemas.microsoft.com/office/drawing/2014/main" id="{C4B69F9B-B4FC-479A-9B07-291A1CE4D80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79B60ACC-684E-4FAC-8427-8080DB2C4B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109423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15</a:t>
            </a:fld>
            <a:endParaRPr lang="en-US" b="0" dirty="0">
              <a:latin typeface="+mn-lt"/>
            </a:endParaRPr>
          </a:p>
        </p:txBody>
      </p:sp>
      <p:sp>
        <p:nvSpPr>
          <p:cNvPr id="5" name="Rectangle 4">
            <a:extLst>
              <a:ext uri="{FF2B5EF4-FFF2-40B4-BE49-F238E27FC236}">
                <a16:creationId xmlns:a16="http://schemas.microsoft.com/office/drawing/2014/main" id="{3E244F7A-45D2-44A8-B682-87869FB50A3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D8D75A84-73D8-43ED-B7A6-563B16B341D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3755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To complete this demonstration, start the </a:t>
            </a:r>
            <a:r>
              <a:rPr lang="en-US" sz="1000" b="1">
                <a:latin typeface="Arial" panose="020B0604020202020204" pitchFamily="34" charset="0"/>
                <a:ea typeface="Calibri" panose="020F0502020204030204" pitchFamily="34" charset="0"/>
                <a:cs typeface="Times New Roman" panose="02020603050405020304" pitchFamily="18" charset="0"/>
              </a:rPr>
              <a:t>10962C-LON-CL1</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10962C-LON-DC1</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10962C-LON-SVR1</a:t>
            </a:r>
            <a:r>
              <a:rPr lang="en-US" sz="1000">
                <a:latin typeface="Arial" panose="020B0604020202020204" pitchFamily="34" charset="0"/>
                <a:ea typeface="Calibri" panose="020F0502020204030204" pitchFamily="34" charset="0"/>
                <a:cs typeface="Times New Roman" panose="02020603050405020304" pitchFamily="18" charset="0"/>
              </a:rPr>
              <a:t> VMs. Sign in to </a:t>
            </a:r>
            <a:r>
              <a:rPr lang="en-US" sz="1000" b="1">
                <a:latin typeface="Arial" panose="020B0604020202020204" pitchFamily="34" charset="0"/>
                <a:ea typeface="Calibri" panose="020F0502020204030204" pitchFamily="34" charset="0"/>
                <a:cs typeface="Times New Roman" panose="02020603050405020304" pitchFamily="18" charset="0"/>
              </a:rPr>
              <a:t>10962C-LON-CL1</a:t>
            </a:r>
            <a:r>
              <a:rPr lang="en-US" sz="1000">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a:latin typeface="Arial" panose="020B0604020202020204" pitchFamily="34" charset="0"/>
                <a:ea typeface="Calibri" panose="020F0502020204030204" pitchFamily="34" charset="0"/>
                <a:cs typeface="Times New Roman" panose="02020603050405020304" pitchFamily="18" charset="0"/>
              </a:rPr>
              <a:t>ADATUM\Administrator</a:t>
            </a:r>
            <a:r>
              <a:rPr lang="en-US" sz="1000">
                <a:latin typeface="Arial" panose="020B0604020202020204" pitchFamily="34" charset="0"/>
                <a:ea typeface="Calibri" panose="020F0502020204030204" pitchFamily="34" charset="0"/>
                <a:cs typeface="Times New Roman" panose="02020603050405020304" pitchFamily="18" charset="0"/>
              </a:rPr>
              <a:t> and the password </a:t>
            </a:r>
            <a:r>
              <a:rPr lang="en-US" sz="1000" b="1">
                <a:latin typeface="Arial" panose="020B0604020202020204" pitchFamily="34" charset="0"/>
                <a:ea typeface="Calibri" panose="020F0502020204030204" pitchFamily="34" charset="0"/>
                <a:cs typeface="Times New Roman" panose="02020603050405020304" pitchFamily="18" charset="0"/>
              </a:rPr>
              <a:t>Pa55w.rd</a:t>
            </a:r>
            <a:r>
              <a:rPr lang="en-US" sz="1000">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title bar of the </a:t>
            </a:r>
            <a:r>
              <a:rPr lang="en-US" sz="1000" b="1">
                <a:latin typeface="Arial" panose="020B0604020202020204" pitchFamily="34" charset="0"/>
                <a:ea typeface="Calibri" panose="020F0502020204030204" pitchFamily="34" charset="0"/>
                <a:cs typeface="Times New Roman" panose="02020603050405020304" pitchFamily="18" charset="0"/>
              </a:rPr>
              <a:t>Windows PowerShell ISE</a:t>
            </a:r>
            <a:r>
              <a:rPr lang="en-US" sz="1000">
                <a:latin typeface="Arial" panose="020B0604020202020204" pitchFamily="34" charset="0"/>
                <a:ea typeface="Calibri" panose="020F0502020204030204" pitchFamily="34" charset="0"/>
                <a:cs typeface="Times New Roman" panose="02020603050405020304" pitchFamily="18" charset="0"/>
              </a:rPr>
              <a:t> window displays </a:t>
            </a:r>
            <a:r>
              <a:rPr lang="en-US" sz="1000" b="1">
                <a:latin typeface="Arial" panose="020B0604020202020204" pitchFamily="34" charset="0"/>
                <a:ea typeface="Calibri" panose="020F0502020204030204" pitchFamily="34" charset="0"/>
                <a:cs typeface="Times New Roman" panose="02020603050405020304" pitchFamily="18" charset="0"/>
              </a:rPr>
              <a:t>Administrator</a:t>
            </a:r>
            <a:r>
              <a:rPr lang="en-US" sz="1000">
                <a:latin typeface="Arial" panose="020B0604020202020204" pitchFamily="34" charset="0"/>
                <a:ea typeface="Calibri" panose="020F0502020204030204" pitchFamily="34" charset="0"/>
                <a:cs typeface="Times New Roman" panose="02020603050405020304" pitchFamily="18" charset="0"/>
              </a:rPr>
              <a:t>. If it does not, right-click the application icon on the taskbar, and then click </a:t>
            </a:r>
            <a:r>
              <a:rPr lang="en-US" sz="1000" b="1">
                <a:latin typeface="Arial" panose="020B0604020202020204" pitchFamily="34" charset="0"/>
                <a:ea typeface="Calibri" panose="020F0502020204030204" pitchFamily="34" charset="0"/>
                <a:cs typeface="Times New Roman" panose="02020603050405020304" pitchFamily="18" charset="0"/>
              </a:rPr>
              <a:t>Run ISE As Administrator</a:t>
            </a:r>
            <a:r>
              <a:rPr lang="en-US" sz="1000">
                <a:latin typeface="Arial" panose="020B0604020202020204" pitchFamily="34" charset="0"/>
                <a:ea typeface="Calibri" panose="020F0502020204030204" pitchFamily="34" charset="0"/>
                <a:cs typeface="Times New Roman" panose="02020603050405020304" pitchFamily="18" charset="0"/>
              </a:rPr>
              <a:t>. Close the original </a:t>
            </a:r>
            <a:r>
              <a:rPr lang="en-US" sz="1000" b="1">
                <a:latin typeface="Arial" panose="020B0604020202020204" pitchFamily="34" charset="0"/>
                <a:ea typeface="Calibri" panose="020F0502020204030204" pitchFamily="34" charset="0"/>
                <a:cs typeface="Times New Roman" panose="02020603050405020304" pitchFamily="18" charset="0"/>
              </a:rPr>
              <a:t>Windows PowerShell ISE</a:t>
            </a:r>
            <a:r>
              <a:rPr lang="en-US" sz="1000">
                <a:latin typeface="Arial" panose="020B0604020202020204" pitchFamily="34" charset="0"/>
                <a:ea typeface="Calibri" panose="020F0502020204030204" pitchFamily="34" charset="0"/>
                <a:cs typeface="Times New Roman" panose="02020603050405020304" pitchFamily="18" charset="0"/>
              </a:rPr>
              <a:t> window, and then use the new one.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demonstration files for this demonstration can be found on </a:t>
            </a:r>
            <a:r>
              <a:rPr lang="en-US" sz="1000" b="1">
                <a:latin typeface="Arial" panose="020B0604020202020204" pitchFamily="34" charset="0"/>
                <a:ea typeface="Calibri" panose="020F0502020204030204" pitchFamily="34" charset="0"/>
                <a:cs typeface="Times New Roman" panose="02020603050405020304" pitchFamily="18" charset="0"/>
              </a:rPr>
              <a:t>10962C-LON-CL1</a:t>
            </a:r>
            <a:r>
              <a:rPr lang="en-US" sz="1000">
                <a:latin typeface="Arial" panose="020B0604020202020204" pitchFamily="34" charset="0"/>
                <a:ea typeface="Calibri" panose="020F0502020204030204" pitchFamily="34" charset="0"/>
                <a:cs typeface="Times New Roman" panose="02020603050405020304" pitchFamily="18" charset="0"/>
              </a:rPr>
              <a:t> in </a:t>
            </a:r>
            <a:r>
              <a:rPr lang="en-US" sz="1000" b="1">
                <a:latin typeface="Arial" panose="020B0604020202020204" pitchFamily="34" charset="0"/>
                <a:ea typeface="Calibri" panose="020F0502020204030204" pitchFamily="34" charset="0"/>
                <a:cs typeface="Times New Roman" panose="02020603050405020304" pitchFamily="18" charset="0"/>
              </a:rPr>
              <a:t>E:\Allfiles\Mod04\Democode\Lesson02\Demo01</a:t>
            </a:r>
            <a:r>
              <a:rPr lang="en-US" sz="1000">
                <a:latin typeface="Arial" panose="020B0604020202020204" pitchFamily="34" charset="0"/>
                <a:ea typeface="Calibri" panose="020F0502020204030204" pitchFamily="34" charset="0"/>
                <a:cs typeface="Times New Roman" panose="02020603050405020304" pitchFamily="18" charset="0"/>
              </a:rPr>
              <a:t>. Use the Windows PowerShell ISE to open all the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Throughout the demos and labs in this module, you will running scripts that generate errors. This is obviously intentional.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E:\Allfiles\Mod04\Democode\Lesson02\Demo01\Step-01.ps1</a:t>
            </a:r>
            <a:r>
              <a:rPr lang="en-US" sz="100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Note that this script has remained basically unchanged since Module 1, “Creating advanced functions.” Quickly review the functions that are included in the script.</a:t>
            </a: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E:\Allfiles\Mod04\Democode\Lesson02\Demo01\Step-02.ps1</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Get-CorpCompSysInfo</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function was modified to include a Try construct. In the Windows PowerShell Integrated Scripting Environment (ISE), this should show as an error (denoted by a red underline), because the corresponding Catch construct has not yet been added.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that the Try construct surrounds all the commands you want to skip if an error happens. That is, if an error happens, you want no output from the function. Therefore, you skip almost everything else.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E:\Allfiles\Mod04\Democode\Lesson02\Demo01\Step-03.ps1</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 This adds the corresponding but empty Catch construct.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16</a:t>
            </a:fld>
            <a:endParaRPr lang="en-US" b="0" dirty="0">
              <a:latin typeface="+mn-lt"/>
            </a:endParaRPr>
          </a:p>
        </p:txBody>
      </p:sp>
      <p:sp>
        <p:nvSpPr>
          <p:cNvPr id="5" name="Rectangle 4">
            <a:extLst>
              <a:ext uri="{FF2B5EF4-FFF2-40B4-BE49-F238E27FC236}">
                <a16:creationId xmlns:a16="http://schemas.microsoft.com/office/drawing/2014/main" id="{73DAFD41-EB6A-4629-A1CB-98D1CA021B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C519A01C-E0C0-4F22-AC1D-2B3344FCC4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80989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E:\Allfiles\Mod04\Democode\Lesson02\Demo01\Step-04.ps1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Catch construct logs the name of the failed computer to a text file.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7472"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construct does not log the actual error, because in some cases, you do not want to. In other cases, you might want to.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7472"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By logging one computer name at a time to the file, you can use that file as input to your function to retry the failed computers. Alternatively, you can pipe the file’s contents to a different function that tries to diagnose the problem.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E:\Allfiles\Mod04\Democode\Lesson02\Demo01\Step-05.ps1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7472"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i="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 that errors will become terminating exceptions and be trappable. Alternatively, you can use the parameter alias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7472"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parameter is available only for commands in the Windows PowerShell. If you need to trap exceptions for methods or other code, you have to set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ErrorActionPreference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and after running that code.</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this file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\Documents\</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WindowsPowerShell</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\Modules\</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DemoTools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\DemoTools.psm1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Create the folder structure if necessary.</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Windows PowerShell ISE console pane, run: </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Import-Module –Name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DemoTools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-Force</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E:\Allfiles\Mod04\Democode\Lesson02\Demo01\Step-06.ps1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This script demonstrates that the name of the failed computer,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LON-XX7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will be logged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C:\Errors.txt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script by pressing F5. </a:t>
            </a: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Verify that the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LON-XX7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was logged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C:\Errors.txt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E:\Allfiles\Mod04\Democode\Lesson02\Demo01\Step-07.ps1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The purpose of this example is to demonstrate the use of module-level preference variables. Do not save the file.</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17</a:t>
            </a:fld>
            <a:endParaRPr lang="en-US" b="0" dirty="0">
              <a:latin typeface="+mn-lt"/>
            </a:endParaRPr>
          </a:p>
        </p:txBody>
      </p:sp>
      <p:sp>
        <p:nvSpPr>
          <p:cNvPr id="6" name="Rectangle 5">
            <a:extLst>
              <a:ext uri="{FF2B5EF4-FFF2-40B4-BE49-F238E27FC236}">
                <a16:creationId xmlns:a16="http://schemas.microsoft.com/office/drawing/2014/main" id="{13672830-0AE9-4EF2-8BD1-356F893051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7" name="Rectangle 6">
            <a:extLst>
              <a:ext uri="{FF2B5EF4-FFF2-40B4-BE49-F238E27FC236}">
                <a16:creationId xmlns:a16="http://schemas.microsoft.com/office/drawing/2014/main" id="{A2BC1607-AA04-41C3-841D-AE13A2AF1B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
        <p:nvSpPr>
          <p:cNvPr id="8" name="TextBox 7">
            <a:extLst>
              <a:ext uri="{FF2B5EF4-FFF2-40B4-BE49-F238E27FC236}">
                <a16:creationId xmlns:a16="http://schemas.microsoft.com/office/drawing/2014/main" id="{31AA4E89-8135-4AEE-AB3B-05806E20BADA}"/>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endParaRPr lang="en-GB" sz="1000" b="0" dirty="0">
              <a:latin typeface="Arial"/>
            </a:endParaRPr>
          </a:p>
        </p:txBody>
      </p:sp>
    </p:spTree>
    <p:extLst>
      <p:ext uri="{BB962C8B-B14F-4D97-AF65-F5344CB8AC3E}">
        <p14:creationId xmlns:p14="http://schemas.microsoft.com/office/powerpoint/2010/main" val="185190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at the beginning of the script, a</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CorpErrorLogPreference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 has been added and that it is set it to a file name. When the module is loaded into the Windows PowerShell, this variable will be visible to the Windows PowerShell user. The user can modify the content of this variable. The variable will be removed if the module is removed from memory.</a:t>
            </a: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CorpCompSysInfo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 has a new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i="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ErrorFilePath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and it is set it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CorpErrorLogPreference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 default value. Also added is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block that tries to remove any existing log file. In the Catch construct,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i="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ErrorFilePath</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used to save the names of failed computers.</a:t>
            </a:r>
          </a:p>
          <a:p>
            <a:pPr marL="347472"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approach allows users to set a global preference for the default error log file that is used by </a:t>
            </a:r>
            <a:b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b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all the commands in the script. That can be overridden on a per-command basis by using the </a:t>
            </a:r>
            <a:b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br>
            <a:r>
              <a:rPr lang="en-US"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i="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ErrorFilePath</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parameter.</a:t>
            </a:r>
            <a:endParaRPr lang="en-US" dirty="0"/>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18</a:t>
            </a:fld>
            <a:endParaRPr lang="en-US" b="0" dirty="0">
              <a:latin typeface="+mn-lt"/>
            </a:endParaRPr>
          </a:p>
        </p:txBody>
      </p:sp>
      <p:sp>
        <p:nvSpPr>
          <p:cNvPr id="5" name="Rectangle 4">
            <a:extLst>
              <a:ext uri="{FF2B5EF4-FFF2-40B4-BE49-F238E27FC236}">
                <a16:creationId xmlns:a16="http://schemas.microsoft.com/office/drawing/2014/main" id="{EF5608A1-AEAB-4424-A174-E2131DC28D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04B1D628-B6AB-4AAE-AEFD-D3E245C0EF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004285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students can find example answers on the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VM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E:\Allfiles\Mod04\Labfiles</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Handling errors that occur in a script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add error handling to an existing script.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Instructor Note</a:t>
            </a:r>
            <a:r>
              <a:rPr lang="en-US" sz="1000" dirty="0">
                <a:latin typeface="Arial" panose="020B0604020202020204" pitchFamily="34" charset="0"/>
                <a:ea typeface="Calibri" panose="020F0502020204030204" pitchFamily="34" charset="0"/>
                <a:cs typeface="Times New Roman" panose="02020603050405020304" pitchFamily="18" charset="0"/>
              </a:rPr>
              <a:t>: This exercise includes four tasks. The students should not spend more than six minutes per task.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Several additional minutes are provided for you to introduce the lab and to review student questions at the end of the lab.</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Monitor the students’ progress. You might want to use a clock or timer to keep track of the lab time and to inform the students when they should be moving on to the next task. Students who are not ready to move on might want to review the example solution for their current task so that they can move on to the next task and complete the lab.</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19</a:t>
            </a:fld>
            <a:endParaRPr lang="en-US" b="0" dirty="0">
              <a:latin typeface="+mn-lt"/>
            </a:endParaRPr>
          </a:p>
        </p:txBody>
      </p:sp>
      <p:sp>
        <p:nvSpPr>
          <p:cNvPr id="5" name="Rectangle 4">
            <a:extLst>
              <a:ext uri="{FF2B5EF4-FFF2-40B4-BE49-F238E27FC236}">
                <a16:creationId xmlns:a16="http://schemas.microsoft.com/office/drawing/2014/main" id="{EBFAE070-17F5-4E3B-8C40-00ECE7A206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032517C2-BFA2-4258-8D72-95DB0113B89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323905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We strongly recommend that you read </a:t>
            </a:r>
            <a:r>
              <a:rPr lang="en-US" sz="1000" i="1" dirty="0">
                <a:latin typeface="Arial" panose="020B0604020202020204" pitchFamily="34" charset="0"/>
                <a:ea typeface="Calibri" panose="020F0502020204030204" pitchFamily="34" charset="0"/>
                <a:cs typeface="Times New Roman" panose="02020603050405020304" pitchFamily="18" charset="0"/>
              </a:rPr>
              <a:t>The Big Book of PowerShell Error Handling</a:t>
            </a:r>
            <a:r>
              <a:rPr lang="en-US" sz="1000" dirty="0">
                <a:latin typeface="Arial" panose="020B0604020202020204" pitchFamily="34" charset="0"/>
                <a:ea typeface="MS Mincho" panose="02020609040205080304" pitchFamily="49" charset="-128"/>
                <a:cs typeface="Mangal" panose="02040503050203030202" pitchFamily="18" charset="0"/>
              </a:rPr>
              <a:t>. This free e-book, available from https://powershell.org/ebooks/, extensively details handling and capturing errors. Although not all students will be interested in deeply exploring this complex topic, you can prepare for more-extensive questions by reviewing the e-book.</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This module introduces several concepts that might be confusing, or even intimidating, for students without prior programming or scripting experience. Pay additional attention to the students during lab time so that you can monitor their progress and identify any problems they might have. The lab in this module deliberately directs the students through a process of discovery to reinforce key skills. Students who have problems with the lab—or who cannot complete it—will have problems throughout the rest of this course.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preparation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E</a:t>
            </a:r>
            <a:r>
              <a:rPr lang="ga-IE" sz="1000" dirty="0">
                <a:latin typeface="Arial" panose="020B0604020202020204" pitchFamily="34" charset="0"/>
                <a:ea typeface="MS Mincho" panose="02020609040205080304" pitchFamily="49" charset="-128"/>
                <a:cs typeface="Mangal" panose="02040503050203030202" pitchFamily="18" charset="0"/>
              </a:rPr>
              <a:t>ach </a:t>
            </a:r>
            <a:r>
              <a:rPr lang="en-US" sz="1000" dirty="0">
                <a:latin typeface="Arial" panose="020B0604020202020204" pitchFamily="34" charset="0"/>
                <a:ea typeface="MS Mincho" panose="02020609040205080304" pitchFamily="49" charset="-128"/>
                <a:cs typeface="Mangal" panose="02040503050203030202" pitchFamily="18" charset="0"/>
              </a:rPr>
              <a:t>l</a:t>
            </a:r>
            <a:r>
              <a:rPr lang="ga-IE" sz="1000" dirty="0">
                <a:latin typeface="Arial" panose="020B0604020202020204" pitchFamily="34" charset="0"/>
                <a:ea typeface="MS Mincho" panose="02020609040205080304" pitchFamily="49" charset="-128"/>
                <a:cs typeface="Mangal" panose="02040503050203030202" pitchFamily="18" charset="0"/>
              </a:rPr>
              <a:t>esson in this module</a:t>
            </a:r>
            <a:r>
              <a:rPr lang="en-US" sz="1000" dirty="0">
                <a:latin typeface="Arial" panose="020B0604020202020204" pitchFamily="34" charset="0"/>
                <a:ea typeface="MS Mincho" panose="02020609040205080304" pitchFamily="49" charset="-128"/>
                <a:cs typeface="Mangal" panose="02040503050203030202" pitchFamily="18" charset="0"/>
              </a:rPr>
              <a:t> has </a:t>
            </a:r>
            <a:r>
              <a:rPr lang="ga-IE" sz="1000" dirty="0">
                <a:latin typeface="Arial" panose="020B0604020202020204" pitchFamily="34" charset="0"/>
                <a:ea typeface="MS Mincho" panose="02020609040205080304" pitchFamily="49" charset="-128"/>
                <a:cs typeface="Mangal" panose="02040503050203030202" pitchFamily="18" charset="0"/>
              </a:rPr>
              <a:t>demonstrations. To prepare for them</a:t>
            </a:r>
            <a:r>
              <a:rPr lang="en-US" sz="1000" dirty="0">
                <a:latin typeface="Arial" panose="020B0604020202020204" pitchFamily="34" charset="0"/>
                <a:ea typeface="MS Mincho" panose="02020609040205080304" pitchFamily="49" charset="-128"/>
                <a:cs typeface="Mangal" panose="02040503050203030202" pitchFamily="18" charset="0"/>
              </a:rPr>
              <a:t>, complete</a:t>
            </a:r>
            <a:r>
              <a:rPr lang="ga-IE" sz="1000" dirty="0">
                <a:latin typeface="Arial" panose="020B0604020202020204" pitchFamily="34" charset="0"/>
                <a:ea typeface="MS Mincho" panose="02020609040205080304" pitchFamily="49" charset="-128"/>
                <a:cs typeface="Mangal" panose="02040503050203030202" pitchFamily="18" charset="0"/>
              </a:rPr>
              <a:t> the following</a:t>
            </a:r>
            <a:r>
              <a:rPr lang="en-US" sz="1000" dirty="0">
                <a:latin typeface="Arial" panose="020B0604020202020204" pitchFamily="34" charset="0"/>
                <a:ea typeface="MS Mincho" panose="02020609040205080304" pitchFamily="49" charset="-128"/>
                <a:cs typeface="Mangal" panose="02040503050203030202" pitchFamily="18" charset="0"/>
              </a:rPr>
              <a:t>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10962C-LON-DC1</a:t>
            </a:r>
            <a:r>
              <a:rPr lang="ga-IE" sz="1000" dirty="0">
                <a:latin typeface="Arial" panose="020B0604020202020204" pitchFamily="34" charset="0"/>
                <a:ea typeface="Times New Roman" panose="02020603050405020304" pitchFamily="18" charset="0"/>
                <a:cs typeface="Times New Roman" panose="02020603050405020304" pitchFamily="18" charset="0"/>
              </a:rPr>
              <a:t> virtual machine </a:t>
            </a:r>
            <a:r>
              <a:rPr lang="en-US" sz="1000" dirty="0">
                <a:latin typeface="Arial" panose="020B0604020202020204" pitchFamily="34" charset="0"/>
                <a:ea typeface="Times New Roman" panose="02020603050405020304" pitchFamily="18" charset="0"/>
                <a:cs typeface="Times New Roman" panose="02020603050405020304" pitchFamily="18" charset="0"/>
              </a:rPr>
              <a:t>(VM).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10962C-LON-SVR1</a:t>
            </a:r>
            <a:r>
              <a:rPr lang="en-US" sz="1000" dirty="0">
                <a:latin typeface="Arial" panose="020B0604020202020204" pitchFamily="34" charset="0"/>
                <a:ea typeface="Times New Roman" panose="02020603050405020304" pitchFamily="18" charset="0"/>
                <a:cs typeface="Times New Roman" panose="02020603050405020304" pitchFamily="18" charset="0"/>
              </a:rPr>
              <a:t> VM.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Repeat steps 1 and 2 for</a:t>
            </a:r>
            <a:r>
              <a:rPr lang="ga-IE" sz="1000" dirty="0">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ga-IE" sz="1000" dirty="0">
                <a:latin typeface="Arial" panose="020B0604020202020204" pitchFamily="34" charset="0"/>
                <a:ea typeface="Times New Roman" panose="02020603050405020304" pitchFamily="18" charset="0"/>
                <a:cs typeface="Times New Roman" panose="02020603050405020304" pitchFamily="18" charset="0"/>
              </a:rPr>
              <a:t>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Perform the demonstrations</a:t>
            </a:r>
            <a:r>
              <a:rPr lang="ga-IE" sz="1000" dirty="0">
                <a:latin typeface="Arial" panose="020B0604020202020204" pitchFamily="34" charset="0"/>
                <a:ea typeface="MS Mincho" panose="02020609040205080304" pitchFamily="49" charset="-128"/>
                <a:cs typeface="Mangal" panose="02040503050203030202" pitchFamily="18" charset="0"/>
              </a:rPr>
              <a:t>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MS Mincho" panose="02020609040205080304" pitchFamily="49" charset="-128"/>
                <a:cs typeface="Mangal" panose="02040503050203030202" pitchFamily="18" charset="0"/>
              </a:rPr>
              <a:t> </a:t>
            </a:r>
            <a:r>
              <a:rPr lang="ga-IE" sz="1000" dirty="0">
                <a:latin typeface="Arial" panose="020B0604020202020204" pitchFamily="34" charset="0"/>
                <a:ea typeface="MS Mincho" panose="02020609040205080304" pitchFamily="49" charset="-128"/>
                <a:cs typeface="Mangal" panose="02040503050203030202" pitchFamily="18" charset="0"/>
              </a:rPr>
              <a:t>VM in either the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a:t>
            </a:r>
            <a:r>
              <a:rPr lang="ga-IE" sz="1000" dirty="0">
                <a:latin typeface="Arial" panose="020B0604020202020204" pitchFamily="34" charset="0"/>
                <a:ea typeface="MS Mincho" panose="02020609040205080304" pitchFamily="49" charset="-128"/>
                <a:cs typeface="Mangal" panose="02040503050203030202" pitchFamily="18" charset="0"/>
              </a:rPr>
              <a:t> console or the Windows PowerShell </a:t>
            </a:r>
            <a:r>
              <a:rPr lang="en-US" sz="1000" dirty="0">
                <a:latin typeface="Arial" panose="020B0604020202020204" pitchFamily="34" charset="0"/>
                <a:ea typeface="MS Mincho" panose="02020609040205080304" pitchFamily="49" charset="-128"/>
                <a:cs typeface="Mangal" panose="02040503050203030202" pitchFamily="18" charset="0"/>
              </a:rPr>
              <a:t>Integrated Scripting Environment (</a:t>
            </a:r>
            <a:r>
              <a:rPr lang="ga-IE" sz="1000" dirty="0">
                <a:latin typeface="Arial" panose="020B0604020202020204" pitchFamily="34" charset="0"/>
                <a:ea typeface="MS Mincho" panose="02020609040205080304" pitchFamily="49" charset="-128"/>
                <a:cs typeface="Mangal" panose="02040503050203030202" pitchFamily="18" charset="0"/>
              </a:rPr>
              <a:t>ISE</a:t>
            </a:r>
            <a:r>
              <a:rPr lang="en-US" sz="1000" dirty="0">
                <a:latin typeface="Arial" panose="020B0604020202020204" pitchFamily="34" charset="0"/>
                <a:ea typeface="MS Mincho" panose="02020609040205080304" pitchFamily="49" charset="-128"/>
                <a:cs typeface="Mangal" panose="02040503050203030202" pitchFamily="18" charset="0"/>
              </a:rPr>
              <a:t>)</a:t>
            </a:r>
            <a:r>
              <a:rPr lang="ga-IE" sz="1000" dirty="0">
                <a:latin typeface="Arial" panose="020B0604020202020204" pitchFamily="34" charset="0"/>
                <a:ea typeface="MS Mincho" panose="02020609040205080304" pitchFamily="49" charset="-128"/>
                <a:cs typeface="Mangal" panose="02040503050203030202" pitchFamily="18" charset="0"/>
              </a:rPr>
              <a:t>. </a:t>
            </a:r>
            <a:r>
              <a:rPr lang="en-US" sz="1000" dirty="0">
                <a:latin typeface="Arial" panose="020B0604020202020204" pitchFamily="34" charset="0"/>
                <a:ea typeface="MS Mincho" panose="02020609040205080304" pitchFamily="49" charset="-128"/>
                <a:cs typeface="Mangal" panose="02040503050203030202" pitchFamily="18" charset="0"/>
              </a:rPr>
              <a:t>S</a:t>
            </a:r>
            <a:r>
              <a:rPr lang="ga-IE" sz="1000" dirty="0">
                <a:latin typeface="Arial" panose="020B0604020202020204" pitchFamily="34" charset="0"/>
                <a:ea typeface="MS Mincho" panose="02020609040205080304" pitchFamily="49" charset="-128"/>
                <a:cs typeface="Mangal" panose="02040503050203030202" pitchFamily="18" charset="0"/>
              </a:rPr>
              <a:t>ome demo</a:t>
            </a:r>
            <a:r>
              <a:rPr lang="en-US" sz="1000" dirty="0" err="1">
                <a:latin typeface="Arial" panose="020B0604020202020204" pitchFamily="34" charset="0"/>
                <a:ea typeface="MS Mincho" panose="02020609040205080304" pitchFamily="49" charset="-128"/>
                <a:cs typeface="Mangal" panose="02040503050203030202" pitchFamily="18" charset="0"/>
              </a:rPr>
              <a:t>nstration</a:t>
            </a:r>
            <a:r>
              <a:rPr lang="ga-IE" sz="1000" dirty="0">
                <a:latin typeface="Arial" panose="020B0604020202020204" pitchFamily="34" charset="0"/>
                <a:ea typeface="MS Mincho" panose="02020609040205080304" pitchFamily="49" charset="-128"/>
                <a:cs typeface="Mangal" panose="02040503050203030202" pitchFamily="18" charset="0"/>
              </a:rPr>
              <a:t>s </a:t>
            </a:r>
            <a:r>
              <a:rPr lang="en-US" sz="1000" dirty="0">
                <a:latin typeface="Arial" panose="020B0604020202020204" pitchFamily="34" charset="0"/>
                <a:ea typeface="MS Mincho" panose="02020609040205080304" pitchFamily="49" charset="-128"/>
                <a:cs typeface="Mangal" panose="02040503050203030202" pitchFamily="18" charset="0"/>
              </a:rPr>
              <a:t>specify</a:t>
            </a:r>
            <a:r>
              <a:rPr lang="ga-IE" sz="1000" dirty="0">
                <a:latin typeface="Arial" panose="020B0604020202020204" pitchFamily="34" charset="0"/>
                <a:ea typeface="MS Mincho" panose="02020609040205080304" pitchFamily="49" charset="-128"/>
                <a:cs typeface="Mangal" panose="02040503050203030202" pitchFamily="18" charset="0"/>
              </a:rPr>
              <a:t> which one to 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Most demonstrations provide you with a separate file for each step in the demonstration. Your instructor manual includes a description of each step, and it is intended that you display the corresponding file to your students. All the .ps1 files </a:t>
            </a:r>
            <a:r>
              <a:rPr lang="ga-IE" sz="1000" dirty="0">
                <a:latin typeface="Arial" panose="020B0604020202020204" pitchFamily="34" charset="0"/>
                <a:ea typeface="MS Mincho" panose="02020609040205080304" pitchFamily="49" charset="-128"/>
                <a:cs typeface="Mangal" panose="02040503050203030202" pitchFamily="18" charset="0"/>
              </a:rPr>
              <a:t>are available on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MS Mincho" panose="02020609040205080304" pitchFamily="49" charset="-128"/>
                <a:cs typeface="Mangal" panose="02040503050203030202" pitchFamily="18" charset="0"/>
              </a:rPr>
              <a:t> VM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E:\Allfiles\Mod04\Democode directory</a:t>
            </a:r>
            <a:r>
              <a:rPr lang="en-US" sz="1000" dirty="0">
                <a:latin typeface="Arial" panose="020B0604020202020204" pitchFamily="34" charset="0"/>
                <a:ea typeface="MS Mincho" panose="02020609040205080304" pitchFamily="49" charset="-128"/>
                <a:cs typeface="Mangal" panose="02040503050203030202"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2</a:t>
            </a:fld>
            <a:endParaRPr lang="en-US" b="0" dirty="0">
              <a:latin typeface="+mn-lt"/>
            </a:endParaRPr>
          </a:p>
        </p:txBody>
      </p:sp>
      <p:sp>
        <p:nvSpPr>
          <p:cNvPr id="5" name="Rectangle 4">
            <a:extLst>
              <a:ext uri="{FF2B5EF4-FFF2-40B4-BE49-F238E27FC236}">
                <a16:creationId xmlns:a16="http://schemas.microsoft.com/office/drawing/2014/main" id="{2E4B2C5D-345B-4C45-A670-C04DE8138C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D3FBD396-3BAB-410E-B475-7A1658BB8D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
        <p:nvSpPr>
          <p:cNvPr id="7" name="TextBox 6">
            <a:extLst>
              <a:ext uri="{FF2B5EF4-FFF2-40B4-BE49-F238E27FC236}">
                <a16:creationId xmlns:a16="http://schemas.microsoft.com/office/drawing/2014/main" id="{6BA5E91D-BABA-4786-B51B-2EDEAD27F630}"/>
              </a:ext>
            </a:extLst>
          </p:cNvPr>
          <p:cNvSpPr txBox="1"/>
          <p:nvPr/>
        </p:nvSpPr>
        <p:spPr>
          <a:xfrm>
            <a:off x="0" y="8890000"/>
            <a:ext cx="1871025" cy="246221"/>
          </a:xfrm>
          <a:prstGeom prst="rect">
            <a:avLst/>
          </a:prstGeom>
          <a:noFill/>
        </p:spPr>
        <p:txBody>
          <a:bodyPr vert="horz" wrap="none" rtlCol="0">
            <a:spAutoFit/>
          </a:bodyPr>
          <a:lstStyle/>
          <a:p>
            <a:r>
              <a:rPr lang="en-IN" sz="1000" b="0" dirty="0">
                <a:latin typeface="Arial"/>
              </a:rPr>
              <a:t>(More notes on the next slide)</a:t>
            </a:r>
            <a:endParaRPr lang="en-GB" sz="1000" b="0" dirty="0">
              <a:latin typeface="Arial"/>
            </a:endParaRPr>
          </a:p>
        </p:txBody>
      </p:sp>
    </p:spTree>
    <p:extLst>
      <p:ext uri="{BB962C8B-B14F-4D97-AF65-F5344CB8AC3E}">
        <p14:creationId xmlns:p14="http://schemas.microsoft.com/office/powerpoint/2010/main" val="421340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60875FC5-C9AD-41C0-BCEE-9C73649CB6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A5479006-C1EF-464B-A99F-620916B43D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3797097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would occur if you did not include </a:t>
            </a:r>
            <a:r>
              <a:rPr lang="en-US" sz="1000" b="1">
                <a:latin typeface="Arial" panose="020B0604020202020204" pitchFamily="34" charset="0"/>
                <a:ea typeface="Calibri" panose="020F0502020204030204" pitchFamily="34" charset="0"/>
                <a:cs typeface="Times New Roman" panose="02020603050405020304" pitchFamily="18" charset="0"/>
              </a:rPr>
              <a:t>-ErrorAction Stop</a:t>
            </a:r>
            <a:r>
              <a:rPr lang="en-US" sz="1000">
                <a:latin typeface="Arial" panose="020B0604020202020204" pitchFamily="34" charset="0"/>
                <a:ea typeface="Calibri" panose="020F0502020204030204" pitchFamily="34" charset="0"/>
                <a:cs typeface="Times New Roman" panose="02020603050405020304" pitchFamily="18" charset="0"/>
              </a:rPr>
              <a:t> on the commands in a Try construct?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depends. For most commands, the errors would be non-terminating, so the Catch block would not run.</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21</a:t>
            </a:fld>
            <a:endParaRPr lang="en-US" b="0" dirty="0">
              <a:latin typeface="+mn-lt"/>
            </a:endParaRPr>
          </a:p>
        </p:txBody>
      </p:sp>
      <p:sp>
        <p:nvSpPr>
          <p:cNvPr id="5" name="Rectangle 4">
            <a:extLst>
              <a:ext uri="{FF2B5EF4-FFF2-40B4-BE49-F238E27FC236}">
                <a16:creationId xmlns:a16="http://schemas.microsoft.com/office/drawing/2014/main" id="{9B804454-8B21-49F8-8508-7DB15E5A18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C4FA290C-8DA7-46F1-B433-8F21673FE6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7929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kinds of actions might you take in response to an error?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will vary and might include logging the error to a file, sending an email message, and writing events to the event log.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The Catch block does not run.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Make sure that the commands that generate an error are run by using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ErrorAction</a:t>
            </a:r>
            <a:r>
              <a:rPr lang="en-US" sz="1000" b="1" dirty="0">
                <a:latin typeface="Arial" panose="020B0604020202020204" pitchFamily="34" charset="0"/>
                <a:ea typeface="Calibri" panose="020F0502020204030204" pitchFamily="34" charset="0"/>
                <a:cs typeface="Times New Roman" panose="02020603050405020304" pitchFamily="18" charset="0"/>
              </a:rPr>
              <a:t> Stop</a:t>
            </a:r>
            <a:r>
              <a:rPr lang="en-US" sz="1000" dirty="0">
                <a:latin typeface="Arial" panose="020B0604020202020204" pitchFamily="34" charset="0"/>
                <a:ea typeface="Calibri" panose="020F0502020204030204" pitchFamily="34" charset="0"/>
                <a:cs typeface="Times New Roman" panose="02020603050405020304" pitchFamily="18" charset="0"/>
              </a:rPr>
              <a:t>. Notice that some commands might not produce terminating errors under any circumstances. That is caused by the way the command was created, so it might be outside of your control.</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22</a:t>
            </a:fld>
            <a:endParaRPr lang="en-US" b="0" dirty="0">
              <a:latin typeface="+mn-lt"/>
            </a:endParaRPr>
          </a:p>
        </p:txBody>
      </p:sp>
      <p:sp>
        <p:nvSpPr>
          <p:cNvPr id="5" name="Rectangle 4">
            <a:extLst>
              <a:ext uri="{FF2B5EF4-FFF2-40B4-BE49-F238E27FC236}">
                <a16:creationId xmlns:a16="http://schemas.microsoft.com/office/drawing/2014/main" id="{3A15E979-C253-4592-A6D4-5CDF1D7BADE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93AA6649-0CB6-44C3-95A0-1E4F8E0B2A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47228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Lab strategy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MS Mincho" panose="02020609040205080304" pitchFamily="49" charset="-128"/>
                <a:cs typeface="Mangal" panose="02040503050203030202" pitchFamily="18" charset="0"/>
              </a:rPr>
              <a:t>The students are given a starting-point script file for the lab. The students are also given an example script for each task in the lab exercises. This approach should allow the students to catch up if they fall behind. You must closely monitor the students to make sure that they do not spend too much time on any one task.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If they do, they will run out of time and be unable to complete the lab. If a student has problems with a particular task, help that student for a short period of time. Then suggest that the student use the provided answer for that task and continue from there.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The Lab Answer Key does not provide the student answers. Instead,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E:\Allfiles\Mod04\Labfiles folder</a:t>
            </a: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 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10962C-LON-CL1</a:t>
            </a:r>
            <a:r>
              <a:rPr lang="en-US" sz="1000" dirty="0">
                <a:solidFill>
                  <a:prstClr val="black"/>
                </a:solidFill>
                <a:latin typeface="Arial" panose="020B0604020202020204" pitchFamily="34" charset="0"/>
                <a:ea typeface="MS Mincho" panose="02020609040205080304" pitchFamily="49" charset="-128"/>
                <a:cs typeface="Mangal" panose="02040503050203030202" pitchFamily="18" charset="0"/>
              </a:rPr>
              <a:t> VM provides example answers.</a:t>
            </a:r>
            <a:endParaRPr lang="en-US" dirty="0"/>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3</a:t>
            </a:fld>
            <a:endParaRPr lang="en-US" b="0" dirty="0">
              <a:latin typeface="+mn-lt"/>
            </a:endParaRPr>
          </a:p>
        </p:txBody>
      </p:sp>
      <p:sp>
        <p:nvSpPr>
          <p:cNvPr id="5" name="Rectangle 4">
            <a:extLst>
              <a:ext uri="{FF2B5EF4-FFF2-40B4-BE49-F238E27FC236}">
                <a16:creationId xmlns:a16="http://schemas.microsoft.com/office/drawing/2014/main" id="{26F2E369-3A37-4A17-9723-BF86F366D4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8F59EE89-14E6-41A9-BE41-0EDC93DB73C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412876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Provide an overview of the lesson’s content.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kinds of errors can you anticipate in a script, and what actions might you take to handle those errors?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Answers will vary. An example is being unable to connect to a computer and logging the name off the failed computer to a file. Another example is being unable to access a file and either displaying a custom error message or writing an event to an event log.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4</a:t>
            </a:fld>
            <a:endParaRPr lang="en-US" b="0" dirty="0">
              <a:latin typeface="+mn-lt"/>
            </a:endParaRPr>
          </a:p>
        </p:txBody>
      </p:sp>
      <p:sp>
        <p:nvSpPr>
          <p:cNvPr id="5" name="Rectangle 4">
            <a:extLst>
              <a:ext uri="{FF2B5EF4-FFF2-40B4-BE49-F238E27FC236}">
                <a16:creationId xmlns:a16="http://schemas.microsoft.com/office/drawing/2014/main" id="{878B029F-AA5F-4AEB-AE4F-D93D02EC24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4C1174D0-5257-4A71-AE06-7E0096A1B8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86798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5</a:t>
            </a:fld>
            <a:endParaRPr lang="en-US" b="0" dirty="0">
              <a:latin typeface="+mn-lt"/>
            </a:endParaRPr>
          </a:p>
        </p:txBody>
      </p:sp>
      <p:sp>
        <p:nvSpPr>
          <p:cNvPr id="5" name="Rectangle 4">
            <a:extLst>
              <a:ext uri="{FF2B5EF4-FFF2-40B4-BE49-F238E27FC236}">
                <a16:creationId xmlns:a16="http://schemas.microsoft.com/office/drawing/2014/main" id="{16CA4D62-1DB5-44DE-8B69-9C162E15F8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042DD3FF-0BFC-47CF-9259-AD417710D0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3323683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6</a:t>
            </a:fld>
            <a:endParaRPr lang="en-US" b="0" dirty="0">
              <a:latin typeface="+mn-lt"/>
            </a:endParaRPr>
          </a:p>
        </p:txBody>
      </p:sp>
      <p:sp>
        <p:nvSpPr>
          <p:cNvPr id="5" name="Rectangle 4">
            <a:extLst>
              <a:ext uri="{FF2B5EF4-FFF2-40B4-BE49-F238E27FC236}">
                <a16:creationId xmlns:a16="http://schemas.microsoft.com/office/drawing/2014/main" id="{F4F4D076-E446-4053-86BB-9191F5E423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1AA8BC93-DDD4-4C94-8ACD-A0E9A289FA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8393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start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10962C-LON-DC1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10962C-LON-SVR1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(VMs). Sign in to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Then start the Windows PowerShell Integrated Scripting Environment (ISE). Make sure that the title bar of the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displays </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If it does not, right-click the application icon on the taskbar, and then click </a:t>
            </a:r>
            <a:r>
              <a:rPr lang="en-US" sz="1000" b="1" dirty="0">
                <a:latin typeface="Arial" panose="020B0604020202020204" pitchFamily="34" charset="0"/>
                <a:ea typeface="Calibri" panose="020F0502020204030204" pitchFamily="34" charset="0"/>
                <a:cs typeface="Times New Roman" panose="02020603050405020304" pitchFamily="18" charset="0"/>
              </a:rPr>
              <a:t>Run ISE As Administrator</a:t>
            </a:r>
            <a:r>
              <a:rPr lang="en-US" sz="1000" dirty="0">
                <a:latin typeface="Arial" panose="020B0604020202020204" pitchFamily="34" charset="0"/>
                <a:ea typeface="Calibri" panose="020F0502020204030204" pitchFamily="34" charset="0"/>
                <a:cs typeface="Times New Roman" panose="02020603050405020304" pitchFamily="18" charset="0"/>
              </a:rPr>
              <a:t>. Close the original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and then use the new 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demonstration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E:\Allfiles\Mod04\Democode\Lesson01\Demo01</a:t>
            </a:r>
            <a:r>
              <a:rPr lang="en-US" sz="1000" dirty="0">
                <a:latin typeface="Arial" panose="020B0604020202020204" pitchFamily="34" charset="0"/>
                <a:ea typeface="Calibri" panose="020F0502020204030204" pitchFamily="34" charset="0"/>
                <a:cs typeface="Times New Roman" panose="02020603050405020304" pitchFamily="18" charset="0"/>
              </a:rPr>
              <a:t>. Use the Windows PowerShell ISE to open all the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Throughout the demos and labs in this module, you will running scripts that generate errors. This is obviously intentional.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E:\Allfiles\Mod04\Democode\Lesson01\Demo01\Step-01.ps1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each section of the script independently, as listed in the demonstration script, by selecting each section and then pressing F8.</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if prompted whether to continue.</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7</a:t>
            </a:fld>
            <a:endParaRPr lang="en-US" b="0" dirty="0">
              <a:latin typeface="+mn-lt"/>
            </a:endParaRPr>
          </a:p>
        </p:txBody>
      </p:sp>
      <p:sp>
        <p:nvSpPr>
          <p:cNvPr id="5" name="Rectangle 4">
            <a:extLst>
              <a:ext uri="{FF2B5EF4-FFF2-40B4-BE49-F238E27FC236}">
                <a16:creationId xmlns:a16="http://schemas.microsoft.com/office/drawing/2014/main" id="{18798F77-2FB5-4B14-AF33-AE142FCABC1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E8051C2D-0B65-419A-9FE1-3094E0D784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76579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rare to see a Finally portion, because you can achieve the same effect by including commands after the Try/Catch construct.</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t>8</a:t>
            </a:fld>
            <a:endParaRPr lang="en-US" b="0" dirty="0">
              <a:latin typeface="+mn-lt"/>
            </a:endParaRPr>
          </a:p>
        </p:txBody>
      </p:sp>
      <p:sp>
        <p:nvSpPr>
          <p:cNvPr id="5" name="Rectangle 4">
            <a:extLst>
              <a:ext uri="{FF2B5EF4-FFF2-40B4-BE49-F238E27FC236}">
                <a16:creationId xmlns:a16="http://schemas.microsoft.com/office/drawing/2014/main" id="{94D9DB19-CCC6-4736-A734-0C00CAB921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349461E0-69CB-44BD-8EF1-126F0CA4445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250584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this demonstration, start the </a:t>
            </a:r>
            <a:r>
              <a:rPr lang="en-US" sz="1000" b="1" dirty="0">
                <a:latin typeface="Arial" panose="020B0604020202020204" pitchFamily="34" charset="0"/>
                <a:ea typeface="Calibri" panose="020F0502020204030204" pitchFamily="34" charset="0"/>
                <a:cs typeface="Times New Roman" panose="02020603050405020304" pitchFamily="18" charset="0"/>
              </a:rPr>
              <a:t>10962C-LON-CL1</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10962C-LON-DC1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10962C-LON-SVR1</a:t>
            </a:r>
            <a:r>
              <a:rPr lang="en-US" sz="1000" dirty="0">
                <a:latin typeface="Arial" panose="020B0604020202020204" pitchFamily="34" charset="0"/>
                <a:ea typeface="Calibri" panose="020F0502020204030204" pitchFamily="34" charset="0"/>
                <a:cs typeface="Times New Roman" panose="02020603050405020304" pitchFamily="18" charset="0"/>
              </a:rPr>
              <a:t> VMs. Sign in to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by using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Then start the Windows PowerShell ISE. Make sure that the title bar of the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displays </a:t>
            </a:r>
            <a:r>
              <a:rPr lang="en-US" sz="1000" b="1" dirty="0">
                <a:latin typeface="Arial" panose="020B0604020202020204" pitchFamily="34" charset="0"/>
                <a:ea typeface="Calibri" panose="020F0502020204030204" pitchFamily="34" charset="0"/>
                <a:cs typeface="Times New Roman" panose="02020603050405020304" pitchFamily="18" charset="0"/>
              </a:rPr>
              <a:t>Administrator</a:t>
            </a:r>
            <a:r>
              <a:rPr lang="en-US" sz="1000" dirty="0">
                <a:latin typeface="Arial" panose="020B0604020202020204" pitchFamily="34" charset="0"/>
                <a:ea typeface="Calibri" panose="020F0502020204030204" pitchFamily="34" charset="0"/>
                <a:cs typeface="Times New Roman" panose="02020603050405020304" pitchFamily="18" charset="0"/>
              </a:rPr>
              <a:t>. If it does not, right-click the application icon on the taskbar, and then click </a:t>
            </a:r>
            <a:r>
              <a:rPr lang="en-US" sz="1000" b="1" dirty="0">
                <a:latin typeface="Arial" panose="020B0604020202020204" pitchFamily="34" charset="0"/>
                <a:ea typeface="Calibri" panose="020F0502020204030204" pitchFamily="34" charset="0"/>
                <a:cs typeface="Times New Roman" panose="02020603050405020304" pitchFamily="18" charset="0"/>
              </a:rPr>
              <a:t>Run ISE As Administrator</a:t>
            </a:r>
            <a:r>
              <a:rPr lang="en-US" sz="1000" dirty="0">
                <a:latin typeface="Arial" panose="020B0604020202020204" pitchFamily="34" charset="0"/>
                <a:ea typeface="Calibri" panose="020F0502020204030204" pitchFamily="34" charset="0"/>
                <a:cs typeface="Times New Roman" panose="02020603050405020304" pitchFamily="18" charset="0"/>
              </a:rPr>
              <a:t>. Close the original </a:t>
            </a:r>
            <a:r>
              <a:rPr lang="en-US" sz="1000" b="1" dirty="0">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a:latin typeface="Arial" panose="020B0604020202020204" pitchFamily="34" charset="0"/>
                <a:ea typeface="Calibri" panose="020F0502020204030204" pitchFamily="34" charset="0"/>
                <a:cs typeface="Times New Roman" panose="02020603050405020304" pitchFamily="18" charset="0"/>
              </a:rPr>
              <a:t> window, and then use the new one.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find the demonstration files for this demonstration on </a:t>
            </a:r>
            <a:r>
              <a:rPr lang="en-US" sz="1000" b="1" dirty="0">
                <a:latin typeface="Arial" panose="020B0604020202020204" pitchFamily="34" charset="0"/>
                <a:ea typeface="Calibri" panose="020F0502020204030204" pitchFamily="34" charset="0"/>
                <a:cs typeface="Times New Roman" panose="02020603050405020304" pitchFamily="18" charset="0"/>
              </a:rPr>
              <a:t>LON-CL1</a:t>
            </a:r>
            <a:r>
              <a:rPr lang="en-US" sz="1000" dirty="0">
                <a:latin typeface="Arial" panose="020B0604020202020204" pitchFamily="34" charset="0"/>
                <a:ea typeface="Calibri" panose="020F0502020204030204" pitchFamily="34" charset="0"/>
                <a:cs typeface="Times New Roman" panose="02020603050405020304" pitchFamily="18" charset="0"/>
              </a:rPr>
              <a:t> in </a:t>
            </a:r>
            <a:r>
              <a:rPr lang="en-US" sz="1000" b="1" dirty="0">
                <a:latin typeface="Arial" panose="020B0604020202020204" pitchFamily="34" charset="0"/>
                <a:ea typeface="Calibri" panose="020F0502020204030204" pitchFamily="34" charset="0"/>
                <a:cs typeface="Times New Roman" panose="02020603050405020304" pitchFamily="18" charset="0"/>
              </a:rPr>
              <a:t>E:\Allfiles\Mod04\Democode\Lesson01\Demo02</a:t>
            </a:r>
            <a:r>
              <a:rPr lang="en-US" sz="1000" dirty="0">
                <a:latin typeface="Arial" panose="020B0604020202020204" pitchFamily="34" charset="0"/>
                <a:ea typeface="Calibri" panose="020F0502020204030204" pitchFamily="34" charset="0"/>
                <a:cs typeface="Times New Roman" panose="02020603050405020304" pitchFamily="18" charset="0"/>
              </a:rPr>
              <a:t>. Use the Windows PowerShell ISE to open all the files in that folder. Each step in the demonstration instructions corresponds to one of the demonstration files. You should display the corresponding file when describing each demonstration step.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Throughout the demos and labs in this module, you will running scripts that generate errors. This is obviously intentional.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E:\Allfiles\Mod04\Democode\Lesson01\Demo02\Step-01.ps1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whole script by pressing F5.</a:t>
            </a:r>
          </a:p>
          <a:p>
            <a:pPr marL="347472"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first section tries to trap a non-terminating error. This does not work, and the Catch part of the construct never runs.</a:t>
            </a:r>
          </a:p>
          <a:p>
            <a:pPr marL="347472"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second section tries to trap a terminating error. Notice the </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i="1" dirty="0" err="1">
                <a:effectLst/>
                <a:latin typeface="Arial" panose="020B0604020202020204" pitchFamily="34" charset="0"/>
                <a:ea typeface="Times New Roman" panose="02020603050405020304" pitchFamily="18" charset="0"/>
                <a:cs typeface="Times New Roman" panose="02020603050405020304" pitchFamily="18" charset="0"/>
              </a:rPr>
              <a:t>ErrorAction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parameter, which is used to make the error terminating. This works. However, because the command stopped, neither computer is queried.</a:t>
            </a:r>
          </a:p>
          <a:p>
            <a:pPr marL="347472"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third section shows the correct approach. It uses a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construct so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command tries only one computer at a time. This way, if an error occurs, the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construct is still able to process any remaining computer names.</a:t>
            </a:r>
          </a:p>
          <a:p>
            <a:pPr marL="347472" marR="0">
              <a:lnSpc>
                <a:spcPts val="13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can also move the location of the NOTONLINE computer in the script to demonstrate how the ordering affects pass 1 and pass 2.</a:t>
            </a:r>
          </a:p>
        </p:txBody>
      </p:sp>
      <p:sp>
        <p:nvSpPr>
          <p:cNvPr id="4" name="Slide Number Placeholder 3"/>
          <p:cNvSpPr>
            <a:spLocks noGrp="1"/>
          </p:cNvSpPr>
          <p:nvPr>
            <p:ph type="sldNum" sz="quarter" idx="10"/>
          </p:nvPr>
        </p:nvSpPr>
        <p:spPr/>
        <p:txBody>
          <a:bodyPr/>
          <a:lstStyle/>
          <a:p>
            <a:fld id="{2A1C0CCF-9E72-4EB5-96AD-043693226C68}" type="slidenum">
              <a:rPr lang="en-US" b="0">
                <a:latin typeface="+mn-lt"/>
              </a:rPr>
              <a:pPr/>
              <a:t>9</a:t>
            </a:fld>
            <a:endParaRPr lang="en-US" b="0" dirty="0">
              <a:latin typeface="+mn-lt"/>
            </a:endParaRPr>
          </a:p>
        </p:txBody>
      </p:sp>
      <p:sp>
        <p:nvSpPr>
          <p:cNvPr id="5" name="Rectangle 4">
            <a:extLst>
              <a:ext uri="{FF2B5EF4-FFF2-40B4-BE49-F238E27FC236}">
                <a16:creationId xmlns:a16="http://schemas.microsoft.com/office/drawing/2014/main" id="{D8DBD970-05B0-4758-9788-3ACF6C55FD9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10962C</a:t>
            </a:r>
          </a:p>
        </p:txBody>
      </p:sp>
      <p:sp>
        <p:nvSpPr>
          <p:cNvPr id="6" name="Rectangle 5">
            <a:extLst>
              <a:ext uri="{FF2B5EF4-FFF2-40B4-BE49-F238E27FC236}">
                <a16:creationId xmlns:a16="http://schemas.microsoft.com/office/drawing/2014/main" id="{1A72D704-6206-460E-BEEA-81C59E4682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Handling script errors</a:t>
            </a:r>
          </a:p>
        </p:txBody>
      </p:sp>
    </p:spTree>
    <p:extLst>
      <p:ext uri="{BB962C8B-B14F-4D97-AF65-F5344CB8AC3E}">
        <p14:creationId xmlns:p14="http://schemas.microsoft.com/office/powerpoint/2010/main" val="45080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8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739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874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A69F-1F43-4CB0-AA2B-E93DB8AA4F17}"/>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3409921-4087-4C99-88E5-CC9F1EBA89E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94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55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8264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784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19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756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64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1402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1193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3872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6210-D892-4D34-9054-588972554ADA}"/>
              </a:ext>
            </a:extLst>
          </p:cNvPr>
          <p:cNvSpPr>
            <a:spLocks noGrp="1"/>
          </p:cNvSpPr>
          <p:nvPr>
            <p:ph type="ctrTitle" sz="quarter"/>
          </p:nvPr>
        </p:nvSpPr>
        <p:spPr>
          <a:xfrm>
            <a:off x="3200400" y="1828800"/>
            <a:ext cx="5732417" cy="1016000"/>
          </a:xfrm>
        </p:spPr>
        <p:txBody>
          <a:bodyPr/>
          <a:lstStyle/>
          <a:p>
            <a:r>
              <a:rPr lang="en-US"/>
              <a:t>Module 4</a:t>
            </a:r>
          </a:p>
        </p:txBody>
      </p:sp>
      <p:sp>
        <p:nvSpPr>
          <p:cNvPr id="3" name="Subtitle 2">
            <a:extLst>
              <a:ext uri="{FF2B5EF4-FFF2-40B4-BE49-F238E27FC236}">
                <a16:creationId xmlns:a16="http://schemas.microsoft.com/office/drawing/2014/main" id="{00A2C3BC-2B1D-4F4F-8194-864074E1312E}"/>
              </a:ext>
            </a:extLst>
          </p:cNvPr>
          <p:cNvSpPr>
            <a:spLocks noGrp="1"/>
          </p:cNvSpPr>
          <p:nvPr>
            <p:ph type="subTitle" sz="quarter" idx="1"/>
          </p:nvPr>
        </p:nvSpPr>
        <p:spPr/>
        <p:txBody>
          <a:bodyPr/>
          <a:lstStyle/>
          <a:p>
            <a:r>
              <a:rPr lang="en-US"/>
              <a:t>Handling script errors
</a:t>
            </a:r>
          </a:p>
        </p:txBody>
      </p:sp>
    </p:spTree>
    <p:extLst>
      <p:ext uri="{BB962C8B-B14F-4D97-AF65-F5344CB8AC3E}">
        <p14:creationId xmlns:p14="http://schemas.microsoft.com/office/powerpoint/2010/main" val="303091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46ff76e-84bb-4687-b610-954f677b14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7CAD-FE52-482C-ABF8-3B841BDD33EE}"/>
              </a:ext>
            </a:extLst>
          </p:cNvPr>
          <p:cNvSpPr>
            <a:spLocks noGrp="1"/>
          </p:cNvSpPr>
          <p:nvPr>
            <p:ph type="title"/>
          </p:nvPr>
        </p:nvSpPr>
        <p:spPr/>
        <p:txBody>
          <a:bodyPr/>
          <a:lstStyle/>
          <a:p>
            <a:r>
              <a:rPr lang="en-US"/>
              <a:t>Capturing errors</a:t>
            </a:r>
          </a:p>
        </p:txBody>
      </p:sp>
      <p:sp>
        <p:nvSpPr>
          <p:cNvPr id="4" name="Content Placeholder 2">
            <a:extLst>
              <a:ext uri="{FF2B5EF4-FFF2-40B4-BE49-F238E27FC236}">
                <a16:creationId xmlns:a16="http://schemas.microsoft.com/office/drawing/2014/main" id="{49587D99-E47D-4647-8F18-266904DE17A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buSzPct val="100000"/>
            </a:pPr>
            <a:r>
              <a:rPr lang="en-US" b="0" kern="0">
                <a:solidFill>
                  <a:srgbClr val="000000"/>
                </a:solidFill>
              </a:rPr>
              <a:t>You can define more than one Catch portion in a Try/Catch/Finally construct </a:t>
            </a:r>
          </a:p>
          <a:p>
            <a:pPr lvl="0">
              <a:spcAft>
                <a:spcPts val="600"/>
              </a:spcAft>
              <a:buSzPct val="100000"/>
            </a:pPr>
            <a:r>
              <a:rPr lang="en-US" b="0" kern="0">
                <a:solidFill>
                  <a:srgbClr val="000000"/>
                </a:solidFill>
              </a:rPr>
              <a:t>The last Catch portion will handle any errors that were not handled by the previous Catch portions</a:t>
            </a:r>
          </a:p>
          <a:p>
            <a:pPr lvl="0">
              <a:spcAft>
                <a:spcPts val="600"/>
              </a:spcAft>
              <a:buSzPct val="100000"/>
            </a:pPr>
            <a:r>
              <a:rPr lang="en-US" b="0" kern="0">
                <a:solidFill>
                  <a:srgbClr val="000000"/>
                </a:solidFill>
              </a:rPr>
              <a:t>Other Catch portions can define the exact errors that they will handle</a:t>
            </a:r>
          </a:p>
          <a:p>
            <a:pPr lvl="0">
              <a:spcAft>
                <a:spcPts val="600"/>
              </a:spcAft>
              <a:buSzPct val="100000"/>
            </a:pPr>
            <a:r>
              <a:rPr lang="en-US" b="0" kern="0">
                <a:solidFill>
                  <a:srgbClr val="000000"/>
                </a:solidFill>
              </a:rPr>
              <a:t>The built-in </a:t>
            </a:r>
            <a:r>
              <a:rPr lang="en-US" kern="0">
                <a:solidFill>
                  <a:srgbClr val="000000"/>
                </a:solidFill>
              </a:rPr>
              <a:t>$error </a:t>
            </a:r>
            <a:r>
              <a:rPr lang="en-US" b="0" kern="0">
                <a:solidFill>
                  <a:srgbClr val="000000"/>
                </a:solidFill>
              </a:rPr>
              <a:t>collection contains a list of recent errors</a:t>
            </a:r>
          </a:p>
          <a:p>
            <a:pPr lvl="0"/>
            <a:endParaRPr lang="en-US" b="0" kern="0" dirty="0">
              <a:solidFill>
                <a:srgbClr val="000000"/>
              </a:solidFill>
            </a:endParaRPr>
          </a:p>
        </p:txBody>
      </p:sp>
    </p:spTree>
    <p:extLst>
      <p:ext uri="{BB962C8B-B14F-4D97-AF65-F5344CB8AC3E}">
        <p14:creationId xmlns:p14="http://schemas.microsoft.com/office/powerpoint/2010/main" val="322915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e41337e-9903-44b7-b7f7-880c99f43d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9BF0-4ED1-4E51-B06F-35455ADD653C}"/>
              </a:ext>
            </a:extLst>
          </p:cNvPr>
          <p:cNvSpPr>
            <a:spLocks noGrp="1"/>
          </p:cNvSpPr>
          <p:nvPr>
            <p:ph type="title"/>
          </p:nvPr>
        </p:nvSpPr>
        <p:spPr/>
        <p:txBody>
          <a:bodyPr/>
          <a:lstStyle/>
          <a:p>
            <a:r>
              <a:rPr lang="en-US"/>
              <a:t>Demonstration: Capturing errors</a:t>
            </a:r>
          </a:p>
        </p:txBody>
      </p:sp>
      <p:sp>
        <p:nvSpPr>
          <p:cNvPr id="4" name="Content Placeholder 2">
            <a:extLst>
              <a:ext uri="{FF2B5EF4-FFF2-40B4-BE49-F238E27FC236}">
                <a16:creationId xmlns:a16="http://schemas.microsoft.com/office/drawing/2014/main" id="{BE2B51E9-DD34-4464-AF0C-2FEB19A4021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different ways to capture and examine errors</a:t>
            </a:r>
            <a:endParaRPr lang="en-US" b="0" kern="0" dirty="0">
              <a:solidFill>
                <a:srgbClr val="000000"/>
              </a:solidFill>
            </a:endParaRPr>
          </a:p>
        </p:txBody>
      </p:sp>
    </p:spTree>
    <p:extLst>
      <p:ext uri="{BB962C8B-B14F-4D97-AF65-F5344CB8AC3E}">
        <p14:creationId xmlns:p14="http://schemas.microsoft.com/office/powerpoint/2010/main" val="349327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5BD-8DB1-4079-8355-2C3F58525208}"/>
              </a:ext>
            </a:extLst>
          </p:cNvPr>
          <p:cNvSpPr>
            <a:spLocks noGrp="1"/>
          </p:cNvSpPr>
          <p:nvPr>
            <p:ph type="title"/>
          </p:nvPr>
        </p:nvSpPr>
        <p:spPr/>
        <p:txBody>
          <a:bodyPr/>
          <a:lstStyle/>
          <a:p>
            <a:r>
              <a:rPr lang="en-US"/>
              <a:t>Lesson 2: Handling errors in a script</a:t>
            </a:r>
          </a:p>
        </p:txBody>
      </p:sp>
      <p:sp>
        <p:nvSpPr>
          <p:cNvPr id="3" name="Text Placeholder 2">
            <a:extLst>
              <a:ext uri="{FF2B5EF4-FFF2-40B4-BE49-F238E27FC236}">
                <a16:creationId xmlns:a16="http://schemas.microsoft.com/office/drawing/2014/main" id="{467089A1-832A-4D1D-9577-9FC114357588}"/>
              </a:ext>
            </a:extLst>
          </p:cNvPr>
          <p:cNvSpPr>
            <a:spLocks noGrp="1"/>
          </p:cNvSpPr>
          <p:nvPr>
            <p:ph type="body" idx="1"/>
          </p:nvPr>
        </p:nvSpPr>
        <p:spPr/>
        <p:txBody>
          <a:bodyPr/>
          <a:lstStyle/>
          <a:p>
            <a:r>
              <a:rPr lang="en-US"/>
              <a:t>Identifying and anticipating operational errors
Adding error handling code to a script
Logging errors to a text file
Demonstration: Trapping errors and logging them to a text file</a:t>
            </a:r>
          </a:p>
        </p:txBody>
      </p:sp>
    </p:spTree>
    <p:extLst>
      <p:ext uri="{BB962C8B-B14F-4D97-AF65-F5344CB8AC3E}">
        <p14:creationId xmlns:p14="http://schemas.microsoft.com/office/powerpoint/2010/main" val="26133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FEEE-927B-44D7-A9A5-3114845FABE2}"/>
              </a:ext>
            </a:extLst>
          </p:cNvPr>
          <p:cNvSpPr>
            <a:spLocks noGrp="1"/>
          </p:cNvSpPr>
          <p:nvPr>
            <p:ph type="title"/>
          </p:nvPr>
        </p:nvSpPr>
        <p:spPr/>
        <p:txBody>
          <a:bodyPr/>
          <a:lstStyle/>
          <a:p>
            <a:r>
              <a:rPr lang="en-US"/>
              <a:t>Identifying and anticipating operational errors</a:t>
            </a:r>
          </a:p>
        </p:txBody>
      </p:sp>
      <p:sp>
        <p:nvSpPr>
          <p:cNvPr id="4" name="Content Placeholder 2">
            <a:extLst>
              <a:ext uri="{FF2B5EF4-FFF2-40B4-BE49-F238E27FC236}">
                <a16:creationId xmlns:a16="http://schemas.microsoft.com/office/drawing/2014/main" id="{5284AC8C-129B-4D98-B2BE-CD261BAF10D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buSzPct val="100000"/>
            </a:pPr>
            <a:r>
              <a:rPr lang="en-US" b="0" kern="0">
                <a:solidFill>
                  <a:srgbClr val="000000"/>
                </a:solidFill>
              </a:rPr>
              <a:t>When you write a script, you should review the script and try to predict any errors that it might encounter</a:t>
            </a:r>
          </a:p>
          <a:p>
            <a:pPr lvl="0">
              <a:spcAft>
                <a:spcPts val="600"/>
              </a:spcAft>
              <a:buSzPct val="100000"/>
            </a:pPr>
            <a:r>
              <a:rPr lang="en-US" b="0" kern="0">
                <a:solidFill>
                  <a:srgbClr val="000000"/>
                </a:solidFill>
              </a:rPr>
              <a:t>Preparing to handle those errors in the script can make the script more resilient and professional</a:t>
            </a:r>
          </a:p>
          <a:p>
            <a:pPr lvl="0">
              <a:spcAft>
                <a:spcPts val="600"/>
              </a:spcAft>
              <a:buSzPct val="100000"/>
            </a:pPr>
            <a:r>
              <a:rPr lang="en-US" b="0" kern="0">
                <a:solidFill>
                  <a:srgbClr val="000000"/>
                </a:solidFill>
              </a:rPr>
              <a:t>In scripts that must run unattended, consider wrapping the script contents, or all the script’s functional commands, in a Try/Catch/Finally construct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51701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A18C-CED9-4D1C-A1A2-E9049D092DEE}"/>
              </a:ext>
            </a:extLst>
          </p:cNvPr>
          <p:cNvSpPr>
            <a:spLocks noGrp="1"/>
          </p:cNvSpPr>
          <p:nvPr>
            <p:ph type="title"/>
          </p:nvPr>
        </p:nvSpPr>
        <p:spPr/>
        <p:txBody>
          <a:bodyPr/>
          <a:lstStyle/>
          <a:p>
            <a:r>
              <a:rPr lang="en-US"/>
              <a:t>Adding error handling code to a script</a:t>
            </a:r>
          </a:p>
        </p:txBody>
      </p:sp>
      <p:sp>
        <p:nvSpPr>
          <p:cNvPr id="4" name="Content Placeholder 2">
            <a:extLst>
              <a:ext uri="{FF2B5EF4-FFF2-40B4-BE49-F238E27FC236}">
                <a16:creationId xmlns:a16="http://schemas.microsoft.com/office/drawing/2014/main" id="{A53FB527-97F5-4AB7-BEE8-EBBB8833A1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Identify the commands that can cause operational errors in a script and wrap the affected commands in a Try/Catch/Finally construct</a:t>
            </a:r>
          </a:p>
          <a:p>
            <a:pPr lvl="0"/>
            <a:r>
              <a:rPr lang="en-US" b="0" kern="0">
                <a:solidFill>
                  <a:srgbClr val="000000"/>
                </a:solidFill>
              </a:rPr>
              <a:t>Noe that usually, you will use only the Try and Catch portions of the construct</a:t>
            </a:r>
          </a:p>
          <a:p>
            <a:pPr lvl="0"/>
            <a:r>
              <a:rPr lang="en-US" b="0" kern="0">
                <a:solidFill>
                  <a:srgbClr val="000000"/>
                </a:solidFill>
              </a:rPr>
              <a:t>Include in the Try portion any command or commands that can cause expected errors</a:t>
            </a:r>
          </a:p>
          <a:p>
            <a:pPr lvl="0"/>
            <a:r>
              <a:rPr lang="en-US" b="0" kern="0">
                <a:solidFill>
                  <a:srgbClr val="000000"/>
                </a:solidFill>
              </a:rPr>
              <a:t>Place the fewest number of commands possible in the Try portion</a:t>
            </a:r>
            <a:endParaRPr lang="en-US" b="0" kern="0" dirty="0">
              <a:solidFill>
                <a:srgbClr val="000000"/>
              </a:solidFill>
            </a:endParaRPr>
          </a:p>
        </p:txBody>
      </p:sp>
    </p:spTree>
    <p:extLst>
      <p:ext uri="{BB962C8B-B14F-4D97-AF65-F5344CB8AC3E}">
        <p14:creationId xmlns:p14="http://schemas.microsoft.com/office/powerpoint/2010/main" val="96548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1EC3-9B5F-424D-9F53-2FF538A5CBF9}"/>
              </a:ext>
            </a:extLst>
          </p:cNvPr>
          <p:cNvSpPr>
            <a:spLocks noGrp="1"/>
          </p:cNvSpPr>
          <p:nvPr>
            <p:ph type="title"/>
          </p:nvPr>
        </p:nvSpPr>
        <p:spPr/>
        <p:txBody>
          <a:bodyPr/>
          <a:lstStyle/>
          <a:p>
            <a:r>
              <a:rPr lang="en-US"/>
              <a:t>Logging errors to a text file</a:t>
            </a:r>
          </a:p>
        </p:txBody>
      </p:sp>
      <p:sp>
        <p:nvSpPr>
          <p:cNvPr id="4" name="Content Placeholder 2">
            <a:extLst>
              <a:ext uri="{FF2B5EF4-FFF2-40B4-BE49-F238E27FC236}">
                <a16:creationId xmlns:a16="http://schemas.microsoft.com/office/drawing/2014/main" id="{C8137B05-7A25-4147-BFBB-0A0EDAB9BD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buSzPct val="100000"/>
            </a:pPr>
            <a:r>
              <a:rPr lang="en-US" b="0" kern="0" dirty="0">
                <a:solidFill>
                  <a:srgbClr val="000000"/>
                </a:solidFill>
              </a:rPr>
              <a:t>Logging errors to a text file is a common response to errors</a:t>
            </a:r>
          </a:p>
          <a:p>
            <a:pPr lvl="0">
              <a:spcAft>
                <a:spcPts val="600"/>
              </a:spcAft>
              <a:buSzPct val="100000"/>
            </a:pPr>
            <a:r>
              <a:rPr lang="en-US" b="0" kern="0" dirty="0">
                <a:solidFill>
                  <a:srgbClr val="000000"/>
                </a:solidFill>
              </a:rPr>
              <a:t>To log errors, you can pipe a string to the </a:t>
            </a:r>
            <a:r>
              <a:rPr lang="en-US" kern="0" dirty="0">
                <a:solidFill>
                  <a:srgbClr val="000000"/>
                </a:solidFill>
              </a:rPr>
              <a:t>Out-File</a:t>
            </a:r>
            <a:r>
              <a:rPr lang="en-US" b="0" kern="0" dirty="0">
                <a:solidFill>
                  <a:srgbClr val="000000"/>
                </a:solidFill>
              </a:rPr>
              <a:t> command </a:t>
            </a:r>
          </a:p>
          <a:p>
            <a:pPr lvl="0">
              <a:spcAft>
                <a:spcPts val="600"/>
              </a:spcAft>
              <a:buSzPct val="100000"/>
            </a:pPr>
            <a:r>
              <a:rPr lang="en-US" b="0" kern="0" dirty="0">
                <a:solidFill>
                  <a:srgbClr val="000000"/>
                </a:solidFill>
              </a:rPr>
              <a:t>If multiple errors are possible, use the </a:t>
            </a:r>
            <a:r>
              <a:rPr lang="en-US" b="0" i="1" kern="0" dirty="0">
                <a:solidFill>
                  <a:srgbClr val="000000"/>
                </a:solidFill>
              </a:rPr>
              <a:t>–Append </a:t>
            </a:r>
            <a:r>
              <a:rPr lang="en-US" b="0" kern="0" dirty="0">
                <a:solidFill>
                  <a:srgbClr val="000000"/>
                </a:solidFill>
              </a:rPr>
              <a:t>parameter so that each command is appended to the file instead of overwriting the file</a:t>
            </a:r>
          </a:p>
          <a:p>
            <a:pPr lvl="0"/>
            <a:endParaRPr lang="en-US" b="0" kern="0" dirty="0">
              <a:solidFill>
                <a:srgbClr val="000000"/>
              </a:solidFill>
            </a:endParaRPr>
          </a:p>
        </p:txBody>
      </p:sp>
    </p:spTree>
    <p:extLst>
      <p:ext uri="{BB962C8B-B14F-4D97-AF65-F5344CB8AC3E}">
        <p14:creationId xmlns:p14="http://schemas.microsoft.com/office/powerpoint/2010/main" val="244754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e987b2d-a0a0-4a8c-9a74-246c47005f6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F1B6-42B9-46C1-BAE8-3B8BB3234530}"/>
              </a:ext>
            </a:extLst>
          </p:cNvPr>
          <p:cNvSpPr>
            <a:spLocks noGrp="1"/>
          </p:cNvSpPr>
          <p:nvPr>
            <p:ph type="title"/>
          </p:nvPr>
        </p:nvSpPr>
        <p:spPr/>
        <p:txBody>
          <a:bodyPr/>
          <a:lstStyle/>
          <a:p>
            <a:r>
              <a:rPr lang="en-US"/>
              <a:t>Demonstration: Trapping errors and logging them to a text file</a:t>
            </a:r>
          </a:p>
        </p:txBody>
      </p:sp>
      <p:sp>
        <p:nvSpPr>
          <p:cNvPr id="4" name="Content Placeholder 2">
            <a:extLst>
              <a:ext uri="{FF2B5EF4-FFF2-40B4-BE49-F238E27FC236}">
                <a16:creationId xmlns:a16="http://schemas.microsoft.com/office/drawing/2014/main" id="{A9FA3E80-E6E8-4CD7-8C84-C5BB0DD98D6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a complete example for handling errors in a script</a:t>
            </a:r>
            <a:endParaRPr lang="en-US" b="0" kern="0" dirty="0">
              <a:solidFill>
                <a:srgbClr val="000000"/>
              </a:solidFill>
            </a:endParaRPr>
          </a:p>
        </p:txBody>
      </p:sp>
    </p:spTree>
    <p:extLst>
      <p:ext uri="{BB962C8B-B14F-4D97-AF65-F5344CB8AC3E}">
        <p14:creationId xmlns:p14="http://schemas.microsoft.com/office/powerpoint/2010/main" val="139549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1CC9-C2C0-41BC-9B00-6C063F90980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18D585C-D1C2-407C-9706-C00020609D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006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4737-FB4A-404E-B83E-6590999027E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AC2329B-1F46-4882-ABF5-CD727054FA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605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1CB5-204B-4265-9E1A-5A30E3ED6A3E}"/>
              </a:ext>
            </a:extLst>
          </p:cNvPr>
          <p:cNvSpPr>
            <a:spLocks noGrp="1"/>
          </p:cNvSpPr>
          <p:nvPr>
            <p:ph type="title"/>
          </p:nvPr>
        </p:nvSpPr>
        <p:spPr>
          <a:xfrm>
            <a:off x="460374" y="-2"/>
            <a:ext cx="8582957" cy="740664"/>
          </a:xfrm>
        </p:spPr>
        <p:txBody>
          <a:bodyPr/>
          <a:lstStyle/>
          <a:p>
            <a:r>
              <a:rPr lang="en-US" dirty="0"/>
              <a:t>Lab: Handling errors that occur when running a script</a:t>
            </a:r>
          </a:p>
        </p:txBody>
      </p:sp>
      <p:sp>
        <p:nvSpPr>
          <p:cNvPr id="3" name="Text Placeholder 2">
            <a:extLst>
              <a:ext uri="{FF2B5EF4-FFF2-40B4-BE49-F238E27FC236}">
                <a16:creationId xmlns:a16="http://schemas.microsoft.com/office/drawing/2014/main" id="{059CC67C-3BD0-4C2D-80DC-008292612638}"/>
              </a:ext>
            </a:extLst>
          </p:cNvPr>
          <p:cNvSpPr>
            <a:spLocks noGrp="1"/>
          </p:cNvSpPr>
          <p:nvPr>
            <p:ph type="body" idx="1"/>
          </p:nvPr>
        </p:nvSpPr>
        <p:spPr/>
        <p:txBody>
          <a:bodyPr/>
          <a:lstStyle/>
          <a:p>
            <a:r>
              <a:rPr lang="en-US"/>
              <a:t>Exercise 1: Handling errors that occur in a script</a:t>
            </a:r>
          </a:p>
        </p:txBody>
      </p:sp>
      <p:sp>
        <p:nvSpPr>
          <p:cNvPr id="4" name="TextBox 3">
            <a:extLst>
              <a:ext uri="{FF2B5EF4-FFF2-40B4-BE49-F238E27FC236}">
                <a16:creationId xmlns:a16="http://schemas.microsoft.com/office/drawing/2014/main" id="{BCA07ADC-5A58-4073-BA57-3DF9E437980A}"/>
              </a:ext>
            </a:extLst>
          </p:cNvPr>
          <p:cNvSpPr txBox="1"/>
          <p:nvPr/>
        </p:nvSpPr>
        <p:spPr>
          <a:xfrm>
            <a:off x="458788" y="178818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B95039BB-B548-42B8-924C-E08CDACC6B32}"/>
              </a:ext>
            </a:extLst>
          </p:cNvPr>
          <p:cNvSpPr txBox="1"/>
          <p:nvPr/>
        </p:nvSpPr>
        <p:spPr>
          <a:xfrm>
            <a:off x="458788" y="2340286"/>
            <a:ext cx="7028014" cy="2246769"/>
          </a:xfrm>
          <a:prstGeom prst="rect">
            <a:avLst/>
          </a:prstGeom>
          <a:noFill/>
        </p:spPr>
        <p:txBody>
          <a:bodyPr vert="horz" wrap="none" rtlCol="0">
            <a:spAutoFit/>
          </a:bodyPr>
          <a:lstStyle/>
          <a:p>
            <a:r>
              <a:rPr lang="fr-FR" sz="2800" b="0" dirty="0">
                <a:latin typeface="Segoe UI" panose="020B0502040204020203" pitchFamily="34" charset="0"/>
              </a:rPr>
              <a:t>Virtual machines:	</a:t>
            </a:r>
            <a:r>
              <a:rPr lang="fr-FR" sz="2800" dirty="0">
                <a:latin typeface="Segoe UI" panose="020B0502040204020203" pitchFamily="34" charset="0"/>
              </a:rPr>
              <a:t>10962C-LON-DC1</a:t>
            </a:r>
            <a:endParaRPr lang="fr-FR" sz="2800" b="0" dirty="0">
              <a:latin typeface="Segoe UI" panose="020B0502040204020203" pitchFamily="34" charset="0"/>
            </a:endParaRPr>
          </a:p>
          <a:p>
            <a:r>
              <a:rPr lang="fr-FR" sz="2800" b="0" dirty="0">
                <a:latin typeface="Segoe UI" panose="020B0502040204020203" pitchFamily="34" charset="0"/>
              </a:rPr>
              <a:t>			</a:t>
            </a:r>
            <a:r>
              <a:rPr lang="fr-FR" sz="2800" dirty="0">
                <a:latin typeface="Segoe UI" panose="020B0502040204020203" pitchFamily="34" charset="0"/>
              </a:rPr>
              <a:t>10962C-LON-CL1</a:t>
            </a:r>
            <a:endParaRPr lang="fr-FR" sz="2800" b="0" dirty="0">
              <a:latin typeface="Segoe UI" panose="020B0502040204020203" pitchFamily="34" charset="0"/>
            </a:endParaRPr>
          </a:p>
          <a:p>
            <a:r>
              <a:rPr lang="fr-FR" sz="2800" b="0" dirty="0">
                <a:latin typeface="Segoe UI" panose="020B0502040204020203" pitchFamily="34" charset="0"/>
              </a:rPr>
              <a:t>			</a:t>
            </a:r>
            <a:r>
              <a:rPr lang="fr-FR" sz="2800" dirty="0">
                <a:latin typeface="Segoe UI" panose="020B0502040204020203" pitchFamily="34" charset="0"/>
              </a:rPr>
              <a:t>10962C-LON-SVR1</a:t>
            </a:r>
            <a:endParaRPr lang="fr-FR"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ADATUM\Administrator</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p:txBody>
      </p:sp>
      <p:sp>
        <p:nvSpPr>
          <p:cNvPr id="6" name="TextBox 5">
            <a:extLst>
              <a:ext uri="{FF2B5EF4-FFF2-40B4-BE49-F238E27FC236}">
                <a16:creationId xmlns:a16="http://schemas.microsoft.com/office/drawing/2014/main" id="{0BC37F3D-902D-44A6-9443-AF14267B1813}"/>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30 minutes</a:t>
            </a:r>
          </a:p>
        </p:txBody>
      </p:sp>
    </p:spTree>
    <p:extLst>
      <p:ext uri="{BB962C8B-B14F-4D97-AF65-F5344CB8AC3E}">
        <p14:creationId xmlns:p14="http://schemas.microsoft.com/office/powerpoint/2010/main" val="317414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E8F7-3D10-4692-A369-6B817E5676A5}"/>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43589C25-16F9-4E07-9682-E549047C7845}"/>
              </a:ext>
            </a:extLst>
          </p:cNvPr>
          <p:cNvSpPr>
            <a:spLocks noGrp="1"/>
          </p:cNvSpPr>
          <p:nvPr>
            <p:ph type="body" idx="1"/>
          </p:nvPr>
        </p:nvSpPr>
        <p:spPr/>
        <p:txBody>
          <a:bodyPr/>
          <a:lstStyle/>
          <a:p>
            <a:r>
              <a:rPr lang="en-US"/>
              <a:t>Understanding error handling
Handling errors in a script</a:t>
            </a:r>
          </a:p>
        </p:txBody>
      </p:sp>
    </p:spTree>
    <p:extLst>
      <p:ext uri="{BB962C8B-B14F-4D97-AF65-F5344CB8AC3E}">
        <p14:creationId xmlns:p14="http://schemas.microsoft.com/office/powerpoint/2010/main" val="256620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21B0-A8EB-47C3-B4F5-E92A635D5CD8}"/>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070230D1-E837-4EBC-8379-CB1580862B88}"/>
              </a:ext>
            </a:extLst>
          </p:cNvPr>
          <p:cNvSpPr txBox="1"/>
          <p:nvPr/>
        </p:nvSpPr>
        <p:spPr>
          <a:xfrm>
            <a:off x="458788" y="1021214"/>
            <a:ext cx="8119156" cy="954107"/>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In this lab, you will add error handling to existing scripts</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452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894-8C5E-4F4B-9A65-084544939ADB}"/>
              </a:ext>
            </a:extLst>
          </p:cNvPr>
          <p:cNvSpPr>
            <a:spLocks noGrp="1"/>
          </p:cNvSpPr>
          <p:nvPr>
            <p:ph type="title"/>
          </p:nvPr>
        </p:nvSpPr>
        <p:spPr/>
        <p:txBody>
          <a:bodyPr/>
          <a:lstStyle/>
          <a:p>
            <a:r>
              <a:rPr lang="en-US"/>
              <a:t>Lab Review</a:t>
            </a:r>
          </a:p>
        </p:txBody>
      </p:sp>
      <p:sp>
        <p:nvSpPr>
          <p:cNvPr id="3" name="Text Placeholder 2">
            <a:extLst>
              <a:ext uri="{FF2B5EF4-FFF2-40B4-BE49-F238E27FC236}">
                <a16:creationId xmlns:a16="http://schemas.microsoft.com/office/drawing/2014/main" id="{F1750287-17E9-4216-9D31-E394808CBD41}"/>
              </a:ext>
            </a:extLst>
          </p:cNvPr>
          <p:cNvSpPr>
            <a:spLocks noGrp="1"/>
          </p:cNvSpPr>
          <p:nvPr>
            <p:ph type="body" idx="1"/>
          </p:nvPr>
        </p:nvSpPr>
        <p:spPr/>
        <p:txBody>
          <a:bodyPr/>
          <a:lstStyle/>
          <a:p>
            <a:pPr marL="0" indent="0">
              <a:buNone/>
            </a:pPr>
            <a:r>
              <a:rPr lang="en-US" dirty="0"/>
              <a:t>What would occur if you did not include                  </a:t>
            </a:r>
            <a:r>
              <a:rPr lang="en-US" b="1" dirty="0"/>
              <a:t>-</a:t>
            </a:r>
            <a:r>
              <a:rPr lang="en-US" b="1" dirty="0" err="1"/>
              <a:t>ErrorAction</a:t>
            </a:r>
            <a:r>
              <a:rPr lang="en-US" b="1" dirty="0"/>
              <a:t> Stop </a:t>
            </a:r>
            <a:r>
              <a:rPr lang="en-US" dirty="0"/>
              <a:t>on the commands in a Try construct?</a:t>
            </a:r>
          </a:p>
        </p:txBody>
      </p:sp>
    </p:spTree>
    <p:extLst>
      <p:ext uri="{BB962C8B-B14F-4D97-AF65-F5344CB8AC3E}">
        <p14:creationId xmlns:p14="http://schemas.microsoft.com/office/powerpoint/2010/main" val="1116829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6296-A009-4991-A8C4-E14F890EE079}"/>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1BA91CEC-1309-4C09-A2B4-5A30BFB57953}"/>
              </a:ext>
            </a:extLst>
          </p:cNvPr>
          <p:cNvSpPr>
            <a:spLocks noGrp="1"/>
          </p:cNvSpPr>
          <p:nvPr>
            <p:ph type="body" idx="1"/>
          </p:nvPr>
        </p:nvSpPr>
        <p:spPr/>
        <p:txBody>
          <a:bodyPr/>
          <a:lstStyle/>
          <a:p>
            <a:r>
              <a:rPr lang="en-US"/>
              <a:t>Review Question</a:t>
            </a:r>
            <a:r>
              <a:rPr lang="en-US" dirty="0"/>
              <a:t>
Common Issues and Troubleshooting Tips</a:t>
            </a:r>
          </a:p>
        </p:txBody>
      </p:sp>
    </p:spTree>
    <p:extLst>
      <p:ext uri="{BB962C8B-B14F-4D97-AF65-F5344CB8AC3E}">
        <p14:creationId xmlns:p14="http://schemas.microsoft.com/office/powerpoint/2010/main" val="229409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89CD-C71D-4D24-BFDB-FFE113644A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41778F8-4DF4-453D-8333-FF36A22725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664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63BD-53F4-40CD-99C3-C19C07F40E78}"/>
              </a:ext>
            </a:extLst>
          </p:cNvPr>
          <p:cNvSpPr>
            <a:spLocks noGrp="1"/>
          </p:cNvSpPr>
          <p:nvPr>
            <p:ph type="title"/>
          </p:nvPr>
        </p:nvSpPr>
        <p:spPr/>
        <p:txBody>
          <a:bodyPr/>
          <a:lstStyle/>
          <a:p>
            <a:r>
              <a:rPr lang="en-US"/>
              <a:t>Lesson 1: Understanding error handling</a:t>
            </a:r>
          </a:p>
        </p:txBody>
      </p:sp>
      <p:sp>
        <p:nvSpPr>
          <p:cNvPr id="3" name="Text Placeholder 2">
            <a:extLst>
              <a:ext uri="{FF2B5EF4-FFF2-40B4-BE49-F238E27FC236}">
                <a16:creationId xmlns:a16="http://schemas.microsoft.com/office/drawing/2014/main" id="{EC9AC512-169C-48E1-B386-C9158E709834}"/>
              </a:ext>
            </a:extLst>
          </p:cNvPr>
          <p:cNvSpPr>
            <a:spLocks noGrp="1"/>
          </p:cNvSpPr>
          <p:nvPr>
            <p:ph type="body" idx="1"/>
          </p:nvPr>
        </p:nvSpPr>
        <p:spPr/>
        <p:txBody>
          <a:bodyPr/>
          <a:lstStyle/>
          <a:p>
            <a:r>
              <a:rPr lang="en-US"/>
              <a:t>Comparing different kinds of errors
Understanding the default error handling of Windows PowerShell
Demonstration: Understanding the default error handling of Windows PowerShell
Detecting errors
Demonstration: Detecting errors
Capturing errors
Demonstration: Capturing errors</a:t>
            </a:r>
          </a:p>
        </p:txBody>
      </p:sp>
    </p:spTree>
    <p:extLst>
      <p:ext uri="{BB962C8B-B14F-4D97-AF65-F5344CB8AC3E}">
        <p14:creationId xmlns:p14="http://schemas.microsoft.com/office/powerpoint/2010/main" val="8912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B249-52D5-4910-9C76-C0ED54FC5F93}"/>
              </a:ext>
            </a:extLst>
          </p:cNvPr>
          <p:cNvSpPr>
            <a:spLocks noGrp="1"/>
          </p:cNvSpPr>
          <p:nvPr>
            <p:ph type="title"/>
          </p:nvPr>
        </p:nvSpPr>
        <p:spPr/>
        <p:txBody>
          <a:bodyPr/>
          <a:lstStyle/>
          <a:p>
            <a:r>
              <a:rPr lang="en-US"/>
              <a:t>Comparing different kinds of errors</a:t>
            </a:r>
          </a:p>
        </p:txBody>
      </p:sp>
      <p:sp>
        <p:nvSpPr>
          <p:cNvPr id="4" name="Content Placeholder 2">
            <a:extLst>
              <a:ext uri="{FF2B5EF4-FFF2-40B4-BE49-F238E27FC236}">
                <a16:creationId xmlns:a16="http://schemas.microsoft.com/office/drawing/2014/main" id="{A06D3FA5-2FE4-40E3-9F67-F3FD8A4BDE1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Windows PowerShell commands can encounter two kinds of errors:</a:t>
            </a:r>
          </a:p>
          <a:p>
            <a:pPr lvl="1">
              <a:spcAft>
                <a:spcPts val="600"/>
              </a:spcAft>
            </a:pPr>
            <a:r>
              <a:rPr lang="en-US" b="0" i="1" kern="0">
                <a:solidFill>
                  <a:srgbClr val="000000"/>
                </a:solidFill>
              </a:rPr>
              <a:t>Non-terminating errors</a:t>
            </a:r>
            <a:r>
              <a:rPr lang="en-US" b="0" kern="0">
                <a:solidFill>
                  <a:srgbClr val="000000"/>
                </a:solidFill>
              </a:rPr>
              <a:t>, where the command must cancel the current operation but continues to process successive objects</a:t>
            </a:r>
          </a:p>
          <a:p>
            <a:pPr lvl="1">
              <a:spcAft>
                <a:spcPts val="600"/>
              </a:spcAft>
            </a:pPr>
            <a:r>
              <a:rPr lang="en-US" b="0" i="1" kern="0">
                <a:solidFill>
                  <a:srgbClr val="000000"/>
                </a:solidFill>
              </a:rPr>
              <a:t>Terminating errors</a:t>
            </a:r>
            <a:r>
              <a:rPr lang="en-US" b="0" kern="0">
                <a:solidFill>
                  <a:srgbClr val="000000"/>
                </a:solidFill>
              </a:rPr>
              <a:t>,</a:t>
            </a:r>
            <a:r>
              <a:rPr lang="en-US" b="0" i="1" kern="0">
                <a:solidFill>
                  <a:srgbClr val="000000"/>
                </a:solidFill>
              </a:rPr>
              <a:t> </a:t>
            </a:r>
            <a:r>
              <a:rPr lang="en-US" b="0" kern="0">
                <a:solidFill>
                  <a:srgbClr val="000000"/>
                </a:solidFill>
              </a:rPr>
              <a:t>also known as an </a:t>
            </a:r>
            <a:r>
              <a:rPr lang="en-US" b="0" i="1" kern="0">
                <a:solidFill>
                  <a:srgbClr val="000000"/>
                </a:solidFill>
              </a:rPr>
              <a:t>exception</a:t>
            </a:r>
            <a:r>
              <a:rPr lang="en-US" b="0" kern="0">
                <a:solidFill>
                  <a:srgbClr val="000000"/>
                </a:solidFill>
              </a:rPr>
              <a:t>, where the command cannot continue and will stop running entirely</a:t>
            </a:r>
          </a:p>
          <a:p>
            <a:pPr lvl="0">
              <a:spcAft>
                <a:spcPts val="600"/>
              </a:spcAft>
            </a:pPr>
            <a:r>
              <a:rPr lang="en-US" b="0" kern="0">
                <a:solidFill>
                  <a:srgbClr val="000000"/>
                </a:solidFill>
              </a:rPr>
              <a:t>You can force a command to produce a terminating error, allowing you to trap the exception</a:t>
            </a:r>
          </a:p>
          <a:p>
            <a:pPr lvl="0"/>
            <a:endParaRPr lang="en-US" b="0" kern="0" dirty="0">
              <a:solidFill>
                <a:srgbClr val="000000"/>
              </a:solidFill>
            </a:endParaRPr>
          </a:p>
        </p:txBody>
      </p:sp>
    </p:spTree>
    <p:extLst>
      <p:ext uri="{BB962C8B-B14F-4D97-AF65-F5344CB8AC3E}">
        <p14:creationId xmlns:p14="http://schemas.microsoft.com/office/powerpoint/2010/main" val="6060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BE50-23FB-45CC-9058-DC0FA1EDFE6D}"/>
              </a:ext>
            </a:extLst>
          </p:cNvPr>
          <p:cNvSpPr>
            <a:spLocks noGrp="1"/>
          </p:cNvSpPr>
          <p:nvPr>
            <p:ph type="title"/>
          </p:nvPr>
        </p:nvSpPr>
        <p:spPr/>
        <p:txBody>
          <a:bodyPr/>
          <a:lstStyle/>
          <a:p>
            <a:r>
              <a:rPr lang="en-US"/>
              <a:t>Understanding the default error handling of Windows PowerShell</a:t>
            </a:r>
          </a:p>
        </p:txBody>
      </p:sp>
      <p:sp>
        <p:nvSpPr>
          <p:cNvPr id="4" name="Content Placeholder 2">
            <a:extLst>
              <a:ext uri="{FF2B5EF4-FFF2-40B4-BE49-F238E27FC236}">
                <a16:creationId xmlns:a16="http://schemas.microsoft.com/office/drawing/2014/main" id="{080A739F-F877-485C-B122-CD9E49D620E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Windows PowerShell has a built-in variable that instructs commands with what to do when they encounter a non-terminating error:</a:t>
            </a:r>
          </a:p>
          <a:p>
            <a:pPr lvl="1"/>
            <a:r>
              <a:rPr lang="en-US" kern="0">
                <a:solidFill>
                  <a:srgbClr val="000000"/>
                </a:solidFill>
              </a:rPr>
              <a:t>Continue</a:t>
            </a:r>
            <a:r>
              <a:rPr lang="en-US" b="0" kern="0">
                <a:solidFill>
                  <a:srgbClr val="000000"/>
                </a:solidFill>
              </a:rPr>
              <a:t> is the default setting</a:t>
            </a:r>
          </a:p>
          <a:p>
            <a:pPr lvl="1"/>
            <a:r>
              <a:rPr lang="en-US" kern="0">
                <a:solidFill>
                  <a:srgbClr val="000000"/>
                </a:solidFill>
              </a:rPr>
              <a:t>SilentlyContinue</a:t>
            </a:r>
            <a:r>
              <a:rPr lang="en-US" b="0" kern="0">
                <a:solidFill>
                  <a:srgbClr val="000000"/>
                </a:solidFill>
              </a:rPr>
              <a:t> instructs the command not to display any error message but to continue processing</a:t>
            </a:r>
          </a:p>
          <a:p>
            <a:pPr lvl="1"/>
            <a:r>
              <a:rPr lang="en-US" kern="0">
                <a:solidFill>
                  <a:srgbClr val="000000"/>
                </a:solidFill>
              </a:rPr>
              <a:t>Inquire </a:t>
            </a:r>
            <a:r>
              <a:rPr lang="en-US" b="0" kern="0">
                <a:solidFill>
                  <a:srgbClr val="000000"/>
                </a:solidFill>
              </a:rPr>
              <a:t>instructs the command to stop and ask the user what to do</a:t>
            </a:r>
          </a:p>
          <a:p>
            <a:pPr lvl="1"/>
            <a:r>
              <a:rPr lang="en-US" kern="0">
                <a:solidFill>
                  <a:srgbClr val="000000"/>
                </a:solidFill>
              </a:rPr>
              <a:t>Stop</a:t>
            </a:r>
            <a:r>
              <a:rPr lang="en-US" b="0" kern="0">
                <a:solidFill>
                  <a:srgbClr val="000000"/>
                </a:solidFill>
              </a:rPr>
              <a:t> instructs the command to produce a terminating error and stop running</a:t>
            </a:r>
          </a:p>
          <a:p>
            <a:pPr lvl="0"/>
            <a:r>
              <a:rPr lang="en-US" b="0" kern="0">
                <a:solidFill>
                  <a:srgbClr val="000000"/>
                </a:solidFill>
              </a:rPr>
              <a:t>Commands that encounter a terminating error always stop</a:t>
            </a:r>
            <a:endParaRPr lang="en-US" b="0" kern="0" dirty="0">
              <a:solidFill>
                <a:srgbClr val="000000"/>
              </a:solidFill>
            </a:endParaRPr>
          </a:p>
        </p:txBody>
      </p:sp>
    </p:spTree>
    <p:extLst>
      <p:ext uri="{BB962C8B-B14F-4D97-AF65-F5344CB8AC3E}">
        <p14:creationId xmlns:p14="http://schemas.microsoft.com/office/powerpoint/2010/main" val="360485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ae7b3c3-2018-4546-b986-d2df5c1be1b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05E6-DF09-49EE-9B4E-B78A5F38FABA}"/>
              </a:ext>
            </a:extLst>
          </p:cNvPr>
          <p:cNvSpPr>
            <a:spLocks noGrp="1"/>
          </p:cNvSpPr>
          <p:nvPr>
            <p:ph type="title"/>
          </p:nvPr>
        </p:nvSpPr>
        <p:spPr/>
        <p:txBody>
          <a:bodyPr/>
          <a:lstStyle/>
          <a:p>
            <a:r>
              <a:rPr lang="en-US"/>
              <a:t>Demonstration: Understanding the default error handling of Windows PowerShell</a:t>
            </a:r>
          </a:p>
        </p:txBody>
      </p:sp>
      <p:sp>
        <p:nvSpPr>
          <p:cNvPr id="4" name="Content Placeholder 2">
            <a:extLst>
              <a:ext uri="{FF2B5EF4-FFF2-40B4-BE49-F238E27FC236}">
                <a16:creationId xmlns:a16="http://schemas.microsoft.com/office/drawing/2014/main" id="{F9183984-B9DD-47C9-87C5-A64ADB6C8EC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the different error handling behaviors of Windows PowerShell </a:t>
            </a:r>
            <a:endParaRPr lang="en-US" b="0" kern="0" dirty="0">
              <a:solidFill>
                <a:srgbClr val="000000"/>
              </a:solidFill>
            </a:endParaRPr>
          </a:p>
        </p:txBody>
      </p:sp>
    </p:spTree>
    <p:extLst>
      <p:ext uri="{BB962C8B-B14F-4D97-AF65-F5344CB8AC3E}">
        <p14:creationId xmlns:p14="http://schemas.microsoft.com/office/powerpoint/2010/main" val="172972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A534-E778-49FE-A55E-7CEE03370A46}"/>
              </a:ext>
            </a:extLst>
          </p:cNvPr>
          <p:cNvSpPr>
            <a:spLocks noGrp="1"/>
          </p:cNvSpPr>
          <p:nvPr>
            <p:ph type="title"/>
          </p:nvPr>
        </p:nvSpPr>
        <p:spPr/>
        <p:txBody>
          <a:bodyPr/>
          <a:lstStyle/>
          <a:p>
            <a:r>
              <a:rPr lang="en-US"/>
              <a:t>Detecting errors</a:t>
            </a:r>
          </a:p>
        </p:txBody>
      </p:sp>
      <p:sp>
        <p:nvSpPr>
          <p:cNvPr id="4" name="Content Placeholder 2">
            <a:extLst>
              <a:ext uri="{FF2B5EF4-FFF2-40B4-BE49-F238E27FC236}">
                <a16:creationId xmlns:a16="http://schemas.microsoft.com/office/drawing/2014/main" id="{65C9978D-3D19-4A23-A7CD-4BB545002DE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Windows PowerShell uses a Try/Catch/Finally scripting construct to trap and handle terminating errors</a:t>
            </a:r>
          </a:p>
          <a:p>
            <a:pPr lvl="0"/>
            <a:r>
              <a:rPr lang="en-US" b="0" kern="0">
                <a:solidFill>
                  <a:srgbClr val="000000"/>
                </a:solidFill>
              </a:rPr>
              <a:t>The Try portion of the construct contains any commands that you expect to produce a terminating error</a:t>
            </a:r>
          </a:p>
          <a:p>
            <a:pPr lvl="0"/>
            <a:r>
              <a:rPr lang="en-US" b="0" kern="0">
                <a:solidFill>
                  <a:srgbClr val="000000"/>
                </a:solidFill>
              </a:rPr>
              <a:t>When the Try portion detects a terminating error, it stops running all other commands and looks for a Catch</a:t>
            </a:r>
          </a:p>
          <a:p>
            <a:pPr lvl="0"/>
            <a:r>
              <a:rPr lang="en-US" b="0" kern="0">
                <a:solidFill>
                  <a:srgbClr val="000000"/>
                </a:solidFill>
              </a:rPr>
              <a:t>The Finally portion will run whether terminating errors are detected or not</a:t>
            </a:r>
            <a:endParaRPr lang="en-US" b="0" kern="0" dirty="0">
              <a:solidFill>
                <a:srgbClr val="000000"/>
              </a:solidFill>
            </a:endParaRPr>
          </a:p>
        </p:txBody>
      </p:sp>
    </p:spTree>
    <p:extLst>
      <p:ext uri="{BB962C8B-B14F-4D97-AF65-F5344CB8AC3E}">
        <p14:creationId xmlns:p14="http://schemas.microsoft.com/office/powerpoint/2010/main" val="248467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073ab8b-59af-4f5a-870d-505d6d7707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9479-1CD0-4DFB-9658-F17E83C9DF89}"/>
              </a:ext>
            </a:extLst>
          </p:cNvPr>
          <p:cNvSpPr>
            <a:spLocks noGrp="1"/>
          </p:cNvSpPr>
          <p:nvPr>
            <p:ph type="title"/>
          </p:nvPr>
        </p:nvSpPr>
        <p:spPr/>
        <p:txBody>
          <a:bodyPr/>
          <a:lstStyle/>
          <a:p>
            <a:r>
              <a:rPr lang="en-US"/>
              <a:t>Demonstration: Detecting errors</a:t>
            </a:r>
          </a:p>
        </p:txBody>
      </p:sp>
      <p:sp>
        <p:nvSpPr>
          <p:cNvPr id="4" name="Content Placeholder 2">
            <a:extLst>
              <a:ext uri="{FF2B5EF4-FFF2-40B4-BE49-F238E27FC236}">
                <a16:creationId xmlns:a16="http://schemas.microsoft.com/office/drawing/2014/main" id="{4ACC71D8-67F4-44EF-A1E5-D0606EAF05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trap errors</a:t>
            </a:r>
            <a:endParaRPr lang="en-US" b="0" kern="0" dirty="0">
              <a:solidFill>
                <a:srgbClr val="000000"/>
              </a:solidFill>
            </a:endParaRPr>
          </a:p>
        </p:txBody>
      </p:sp>
    </p:spTree>
    <p:extLst>
      <p:ext uri="{BB962C8B-B14F-4D97-AF65-F5344CB8AC3E}">
        <p14:creationId xmlns:p14="http://schemas.microsoft.com/office/powerpoint/2010/main" val="204166622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3315</Words>
  <Application>Microsoft Office PowerPoint</Application>
  <PresentationFormat>On-screen Show (4:3)</PresentationFormat>
  <Paragraphs>252</Paragraphs>
  <Slides>22</Slides>
  <Notes>22</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Wingdings</vt:lpstr>
      <vt:lpstr>Verdana</vt:lpstr>
      <vt:lpstr>Times New Roman</vt:lpstr>
      <vt:lpstr>Courier New</vt:lpstr>
      <vt:lpstr>Calibri</vt:lpstr>
      <vt:lpstr>Segoe UI</vt:lpstr>
      <vt:lpstr>Symbol</vt:lpstr>
      <vt:lpstr>Mangal</vt:lpstr>
      <vt:lpstr>MS Mincho</vt:lpstr>
      <vt:lpstr>NG_MOC_Core_ModuleNew2</vt:lpstr>
      <vt:lpstr>Module 4</vt:lpstr>
      <vt:lpstr>Module Overview</vt:lpstr>
      <vt:lpstr>PowerPoint Presentation</vt:lpstr>
      <vt:lpstr>Lesson 1: Understanding error handling</vt:lpstr>
      <vt:lpstr>Comparing different kinds of errors</vt:lpstr>
      <vt:lpstr>Understanding the default error handling of Windows PowerShell</vt:lpstr>
      <vt:lpstr>Demonstration: Understanding the default error handling of Windows PowerShell</vt:lpstr>
      <vt:lpstr>Detecting errors</vt:lpstr>
      <vt:lpstr>Demonstration: Detecting errors</vt:lpstr>
      <vt:lpstr>Capturing errors</vt:lpstr>
      <vt:lpstr>Demonstration: Capturing errors</vt:lpstr>
      <vt:lpstr>Lesson 2: Handling errors in a script</vt:lpstr>
      <vt:lpstr>Identifying and anticipating operational errors</vt:lpstr>
      <vt:lpstr>Adding error handling code to a script</vt:lpstr>
      <vt:lpstr>Logging errors to a text file</vt:lpstr>
      <vt:lpstr>Demonstration: Trapping errors and logging them to a text file</vt:lpstr>
      <vt:lpstr>PowerPoint Presentation</vt:lpstr>
      <vt:lpstr>PowerPoint Presentation</vt:lpstr>
      <vt:lpstr>Lab: Handling errors that occur when running a script</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2017-07-31T21:21:12Z</dcterms:created>
  <dcterms:modified xsi:type="dcterms:W3CDTF">2017-08-08T19:11:08Z</dcterms:modified>
</cp:coreProperties>
</file>