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84" r:id="rId9"/>
    <p:sldId id="263" r:id="rId10"/>
    <p:sldId id="264" r:id="rId11"/>
    <p:sldId id="265" r:id="rId12"/>
    <p:sldId id="266" r:id="rId13"/>
    <p:sldId id="267" r:id="rId14"/>
    <p:sldId id="285" r:id="rId15"/>
    <p:sldId id="286" r:id="rId16"/>
    <p:sldId id="268" r:id="rId17"/>
    <p:sldId id="269" r:id="rId18"/>
    <p:sldId id="270" r:id="rId19"/>
    <p:sldId id="271" r:id="rId20"/>
    <p:sldId id="272" r:id="rId21"/>
    <p:sldId id="273" r:id="rId22"/>
    <p:sldId id="274" r:id="rId23"/>
    <p:sldId id="275" r:id="rId24"/>
    <p:sldId id="287" r:id="rId25"/>
    <p:sldId id="276" r:id="rId26"/>
    <p:sldId id="277" r:id="rId27"/>
    <p:sldId id="278" r:id="rId28"/>
    <p:sldId id="279" r:id="rId29"/>
    <p:sldId id="288" r:id="rId30"/>
    <p:sldId id="280" r:id="rId31"/>
    <p:sldId id="281" r:id="rId32"/>
    <p:sldId id="289" r:id="rId33"/>
    <p:sldId id="282" r:id="rId34"/>
    <p:sldId id="283" r:id="rId35"/>
  </p:sldIdLst>
  <p:sldSz cx="9144000" cy="6858000" type="screen4x3"/>
  <p:notesSz cx="6858000" cy="9144000"/>
  <p:embeddedFontLst>
    <p:embeddedFont>
      <p:font typeface="Segoe UI" panose="020B0502040204020203" pitchFamily="3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Mangal" panose="02040503050203030202" pitchFamily="18" charset="0"/>
      <p:regular r:id="rId45"/>
      <p:bold r:id="rId46"/>
    </p:embeddedFont>
    <p:embeddedFont>
      <p:font typeface="Verdana" panose="020B0604030504040204" pitchFamily="34" charset="0"/>
      <p:regular r:id="rId47"/>
      <p:bold r:id="rId48"/>
      <p:italic r:id="rId49"/>
      <p:boldItalic r:id="rId50"/>
    </p:embeddedFont>
    <p:embeddedFont>
      <p:font typeface="MS Mincho" panose="02020609040205080304" pitchFamily="49" charset="-128"/>
      <p:regular r:id="rId5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441" autoAdjust="0"/>
    <p:restoredTop sz="80679" autoAdjust="0"/>
  </p:normalViewPr>
  <p:slideViewPr>
    <p:cSldViewPr snapToGrid="0">
      <p:cViewPr varScale="1">
        <p:scale>
          <a:sx n="114" d="100"/>
          <a:sy n="114" d="100"/>
        </p:scale>
        <p:origin x="2304" y="10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70C84-45A2-482B-AC09-F0E2BA3E3E4B}" type="datetimeFigureOut">
              <a:rPr lang="en-US" smtClean="0"/>
              <a:t>8/1/2017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6CB82-5CA0-42FF-8EBE-5849063BF57D}" type="slidenum">
              <a:rPr lang="en-US" smtClean="0"/>
              <a:t>‹#›</a:t>
            </a:fld>
            <a:endParaRPr lang="en-US" dirty="0"/>
          </a:p>
        </p:txBody>
      </p:sp>
    </p:spTree>
    <p:extLst>
      <p:ext uri="{BB962C8B-B14F-4D97-AF65-F5344CB8AC3E}">
        <p14:creationId xmlns:p14="http://schemas.microsoft.com/office/powerpoint/2010/main" val="802294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25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Demonstrations: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manipulate, and write XML-formatted data.</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manipulate, and write JSON-formatted data.</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Read and manipulate custom-formatted data.</a:t>
            </a:r>
          </a:p>
          <a:p>
            <a:pPr>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10962C_05.pptx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Practice performing the lab.</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 yourself. This gives you an understanding of how the lab works, as well as the concepts that it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1BD6CB82-5CA0-42FF-8EBE-5849063BF57D}"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3429834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need virtual machines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10962C-LON-DC1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and</a:t>
            </a:r>
            <a:r>
              <a:rPr lang="en-US" sz="1000" b="1" dirty="0">
                <a:latin typeface="Arial" panose="020B0604020202020204" pitchFamily="34" charset="0"/>
                <a:ea typeface="Calibri" panose="020F0502020204030204" pitchFamily="34" charset="0"/>
                <a:cs typeface="Times New Roman" panose="02020603050405020304" pitchFamily="18" charset="0"/>
              </a:rPr>
              <a:t> 10962C-LON-SVR1 </a:t>
            </a:r>
            <a:r>
              <a:rPr lang="en-US" sz="1000" dirty="0">
                <a:latin typeface="Arial" panose="020B0604020202020204" pitchFamily="34" charset="0"/>
                <a:ea typeface="Calibri" panose="020F0502020204030204" pitchFamily="34" charset="0"/>
                <a:cs typeface="Times New Roman" panose="02020603050405020304" pitchFamily="18" charset="0"/>
              </a:rPr>
              <a:t>to complete this demonstration. To start these virtual machines, perform the following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steps 1 and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 </a:t>
            </a:r>
            <a:r>
              <a:rPr lang="en-US" sz="1000" dirty="0">
                <a:latin typeface="Arial" panose="020B0604020202020204" pitchFamily="34" charset="0"/>
                <a:ea typeface="Times New Roman" panose="02020603050405020304" pitchFamily="18" charset="0"/>
                <a:cs typeface="Times New Roman" panose="02020603050405020304" pitchFamily="18" charset="0"/>
              </a:rPr>
              <a:t>and</a:t>
            </a:r>
            <a:r>
              <a:rPr lang="en-US" sz="1000" b="1" dirty="0">
                <a:latin typeface="Arial" panose="020B0604020202020204" pitchFamily="34" charset="0"/>
                <a:ea typeface="Times New Roman" panose="02020603050405020304" pitchFamily="18" charset="0"/>
                <a:cs typeface="Times New Roman" panose="02020603050405020304" pitchFamily="18" charset="0"/>
              </a:rPr>
              <a:t> 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Windows PowerShell ISE. Make sure that the Windows PowerShell ISE window title bar displays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If it does not, 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E:\Allfiles\Mod05\Democode</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\Lesson01\Demo02</a:t>
            </a:r>
            <a:r>
              <a:rPr lang="en-US" sz="1000" dirty="0">
                <a:latin typeface="Arial" panose="020B0604020202020204" pitchFamily="34" charset="0"/>
                <a:ea typeface="Calibri" panose="020F0502020204030204" pitchFamily="34" charset="0"/>
                <a:cs typeface="Times New Roman" panose="02020603050405020304" pitchFamily="18" charset="0"/>
              </a:rPr>
              <a:t>. Open all files in that folder by using the Windows PowerShell ISE. Each step in the demonstration instructions corresponds to one demonstration file. You should display the corresponding file when describing each demonstration step.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E:\Allfiles\Mod05\Democode\Lesson01\Demo02\Step-01.ps1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each command individually by selecting it and then pressing F8.</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You use XML Path Language (XPath) to select a single node in the first example and multiple nodes in the second example. You can then use a </a:t>
            </a:r>
            <a:r>
              <a:rPr lang="en-US" sz="1000" b="1" dirty="0">
                <a:latin typeface="Arial" panose="020B0604020202020204" pitchFamily="34" charset="0"/>
                <a:ea typeface="Calibri" panose="020F0502020204030204" pitchFamily="34" charset="0"/>
                <a:cs typeface="Times New Roman" panose="02020603050405020304" pitchFamily="18" charset="0"/>
              </a:rPr>
              <a:t>ForEach</a:t>
            </a:r>
            <a:r>
              <a:rPr lang="en-US" sz="1000" dirty="0">
                <a:latin typeface="Arial" panose="020B0604020202020204" pitchFamily="34" charset="0"/>
                <a:ea typeface="Calibri" panose="020F0502020204030204" pitchFamily="34" charset="0"/>
                <a:cs typeface="Times New Roman" panose="02020603050405020304" pitchFamily="18" charset="0"/>
              </a:rPr>
              <a:t> construct to enumerate the </a:t>
            </a:r>
            <a:r>
              <a:rPr lang="en-US" sz="1000" i="1" dirty="0">
                <a:latin typeface="Arial" panose="020B0604020202020204" pitchFamily="34" charset="0"/>
                <a:ea typeface="Calibri" panose="020F0502020204030204" pitchFamily="34" charset="0"/>
                <a:cs typeface="Times New Roman" panose="02020603050405020304" pitchFamily="18" charset="0"/>
              </a:rPr>
              <a:t>$nodes</a:t>
            </a:r>
            <a:r>
              <a:rPr lang="en-US" sz="1000" dirty="0">
                <a:latin typeface="Arial" panose="020B0604020202020204" pitchFamily="34" charset="0"/>
                <a:ea typeface="Calibri" panose="020F0502020204030204" pitchFamily="34" charset="0"/>
                <a:cs typeface="Times New Roman" panose="02020603050405020304" pitchFamily="18" charset="0"/>
              </a:rPr>
              <a:t> variable.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You can use the </a:t>
            </a:r>
            <a:r>
              <a:rPr lang="en-US" sz="1000" b="1" dirty="0">
                <a:latin typeface="Arial" panose="020B0604020202020204" pitchFamily="34" charset="0"/>
                <a:ea typeface="Calibri" panose="020F0502020204030204" pitchFamily="34" charset="0"/>
                <a:cs typeface="Times New Roman" panose="02020603050405020304" pitchFamily="18" charset="0"/>
              </a:rPr>
              <a:t>InnerXML</a:t>
            </a:r>
            <a:r>
              <a:rPr lang="en-US" sz="1000" dirty="0">
                <a:latin typeface="Arial" panose="020B0604020202020204" pitchFamily="34" charset="0"/>
                <a:ea typeface="Calibri" panose="020F0502020204030204" pitchFamily="34" charset="0"/>
                <a:cs typeface="Times New Roman" panose="02020603050405020304" pitchFamily="18" charset="0"/>
              </a:rPr>
              <a:t> property to display the raw XML text of a node. In this example, this property shows the selected XML.</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43274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to manipulate XML nodes.</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283870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to manipulate XML attributes.</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3744564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need virtual machines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10962C-LON-DC1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and</a:t>
            </a:r>
            <a:r>
              <a:rPr lang="en-US" sz="1000" b="1" dirty="0">
                <a:latin typeface="Arial" panose="020B0604020202020204" pitchFamily="34" charset="0"/>
                <a:ea typeface="Calibri" panose="020F0502020204030204" pitchFamily="34" charset="0"/>
                <a:cs typeface="Times New Roman" panose="02020603050405020304" pitchFamily="18" charset="0"/>
              </a:rPr>
              <a:t> 10962C-LON-SVR1</a:t>
            </a:r>
            <a:r>
              <a:rPr lang="en-US" sz="1000" dirty="0">
                <a:latin typeface="Arial" panose="020B0604020202020204" pitchFamily="34" charset="0"/>
                <a:ea typeface="Calibri" panose="020F0502020204030204" pitchFamily="34" charset="0"/>
                <a:cs typeface="Times New Roman" panose="02020603050405020304" pitchFamily="18" charset="0"/>
              </a:rPr>
              <a:t> to complete this demonstration. To start these virtual machines, perform the following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steps 1 and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 </a:t>
            </a:r>
            <a:r>
              <a:rPr lang="en-US" sz="1000" dirty="0">
                <a:latin typeface="Arial" panose="020B0604020202020204" pitchFamily="34" charset="0"/>
                <a:ea typeface="Times New Roman" panose="02020603050405020304" pitchFamily="18" charset="0"/>
                <a:cs typeface="Times New Roman" panose="02020603050405020304" pitchFamily="18" charset="0"/>
              </a:rPr>
              <a:t>and</a:t>
            </a:r>
            <a:r>
              <a:rPr lang="en-US" sz="1000" b="1" dirty="0">
                <a:latin typeface="Arial" panose="020B0604020202020204" pitchFamily="34" charset="0"/>
                <a:ea typeface="Times New Roman" panose="02020603050405020304" pitchFamily="18" charset="0"/>
                <a:cs typeface="Times New Roman" panose="02020603050405020304" pitchFamily="18" charset="0"/>
              </a:rPr>
              <a:t> 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Windows PowerShell ISE. Make sure that the Windows PowerShell ISE window title bar displays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If it does not, 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E:\Allfiles\Mod05\Democode</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\Lesson01\Demo03</a:t>
            </a:r>
            <a:r>
              <a:rPr lang="en-US" sz="1000" dirty="0">
                <a:latin typeface="Arial" panose="020B0604020202020204" pitchFamily="34" charset="0"/>
                <a:ea typeface="Calibri" panose="020F0502020204030204" pitchFamily="34" charset="0"/>
                <a:cs typeface="Times New Roman" panose="02020603050405020304" pitchFamily="18" charset="0"/>
              </a:rPr>
              <a:t>. Open all files in that folder by using the Windows PowerShell ISE. Each step in the demonstration instructions corresponds to one demonstration file. You should display the corresponding file when describing each demonstration step.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E:\Allfiles\Mod05\Democode\Lesson01\Demo03\Step-01.ps1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 The function in the file accepts an XML document, or a string that contains XML. Strings are converted into XML documents.</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The command at the end of the script runs the function. It passes strings to the parameter.</a:t>
            </a: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E:\Allfiles\Mod05\Democode\Lesson01\Demo03\Step-02.ps1</a:t>
            </a:r>
            <a:r>
              <a:rPr lang="en-US" sz="1000" dirty="0">
                <a:latin typeface="Arial" panose="020B0604020202020204" pitchFamily="34" charset="0"/>
                <a:ea typeface="Times New Roman" panose="02020603050405020304" pitchFamily="18" charset="0"/>
                <a:cs typeface="Times New Roman" panose="02020603050405020304" pitchFamily="18" charset="0"/>
              </a:rPr>
              <a:t>. This script adds a </a:t>
            </a:r>
            <a:r>
              <a:rPr lang="en-US" sz="1000" b="1" dirty="0">
                <a:latin typeface="Arial" panose="020B0604020202020204" pitchFamily="34" charset="0"/>
                <a:ea typeface="Times New Roman" panose="02020603050405020304" pitchFamily="18" charset="0"/>
                <a:cs typeface="Times New Roman" panose="02020603050405020304" pitchFamily="18" charset="0"/>
              </a:rPr>
              <a:t>ForEach</a:t>
            </a:r>
            <a:r>
              <a:rPr lang="en-US" sz="1000" dirty="0">
                <a:latin typeface="Arial" panose="020B0604020202020204" pitchFamily="34" charset="0"/>
                <a:ea typeface="Times New Roman" panose="02020603050405020304" pitchFamily="18" charset="0"/>
                <a:cs typeface="Times New Roman" panose="02020603050405020304" pitchFamily="18" charset="0"/>
              </a:rPr>
              <a:t> construct to enumerate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&lt;computer&gt;</a:t>
            </a:r>
            <a:r>
              <a:rPr lang="en-US" sz="1000" dirty="0">
                <a:latin typeface="Arial" panose="020B0604020202020204" pitchFamily="34" charset="0"/>
                <a:ea typeface="Times New Roman" panose="02020603050405020304" pitchFamily="18" charset="0"/>
                <a:cs typeface="Times New Roman" panose="02020603050405020304" pitchFamily="18" charset="0"/>
              </a:rPr>
              <a:t> nodes under the &lt;</a:t>
            </a:r>
            <a:r>
              <a:rPr lang="en-US" sz="1000" b="1" dirty="0">
                <a:latin typeface="Arial" panose="020B0604020202020204" pitchFamily="34" charset="0"/>
                <a:ea typeface="Times New Roman" panose="02020603050405020304" pitchFamily="18" charset="0"/>
                <a:cs typeface="Times New Roman" panose="02020603050405020304" pitchFamily="18" charset="0"/>
              </a:rPr>
              <a:t>computers</a:t>
            </a:r>
            <a:r>
              <a:rPr lang="en-US" sz="1000" dirty="0">
                <a:latin typeface="Arial" panose="020B0604020202020204" pitchFamily="34" charset="0"/>
                <a:ea typeface="Times New Roman" panose="02020603050405020304" pitchFamily="18" charset="0"/>
                <a:cs typeface="Times New Roman" panose="02020603050405020304" pitchFamily="18" charset="0"/>
              </a:rPr>
              <a:t>&gt; node.</a:t>
            </a: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E:\Allfiles\Mod05\Democode\Lesson01\Demo03\Step-03.ps1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The &lt;</a:t>
            </a:r>
            <a:r>
              <a:rPr lang="en-US" sz="1000" b="1" dirty="0">
                <a:latin typeface="Arial" panose="020B0604020202020204" pitchFamily="34" charset="0"/>
                <a:ea typeface="Calibri" panose="020F0502020204030204" pitchFamily="34" charset="0"/>
                <a:cs typeface="Times New Roman" panose="02020603050405020304" pitchFamily="18" charset="0"/>
              </a:rPr>
              <a:t>computer</a:t>
            </a:r>
            <a:r>
              <a:rPr lang="en-US" sz="1000" dirty="0">
                <a:latin typeface="Arial" panose="020B0604020202020204" pitchFamily="34" charset="0"/>
                <a:ea typeface="Calibri" panose="020F0502020204030204" pitchFamily="34" charset="0"/>
                <a:cs typeface="Times New Roman" panose="02020603050405020304" pitchFamily="18" charset="0"/>
              </a:rPr>
              <a:t>&gt; node is stored in </a:t>
            </a:r>
            <a:r>
              <a:rPr lang="en-US" sz="1000" i="1" dirty="0">
                <a:latin typeface="Arial" panose="020B0604020202020204" pitchFamily="34" charset="0"/>
                <a:ea typeface="Calibri" panose="020F0502020204030204" pitchFamily="34" charset="0"/>
                <a:cs typeface="Times New Roman" panose="02020603050405020304" pitchFamily="18" charset="0"/>
              </a:rPr>
              <a:t>$computer</a:t>
            </a:r>
            <a:r>
              <a:rPr lang="en-US" sz="1000" dirty="0">
                <a:latin typeface="Arial" panose="020B0604020202020204" pitchFamily="34" charset="0"/>
                <a:ea typeface="Calibri" panose="020F0502020204030204" pitchFamily="34" charset="0"/>
                <a:cs typeface="Times New Roman" panose="02020603050405020304" pitchFamily="18" charset="0"/>
              </a:rPr>
              <a:t> and that its </a:t>
            </a:r>
            <a:r>
              <a:rPr lang="en-US" sz="1000" b="1" dirty="0">
                <a:latin typeface="Arial" panose="020B0604020202020204" pitchFamily="34" charset="0"/>
                <a:ea typeface="Calibri" panose="020F0502020204030204" pitchFamily="34" charset="0"/>
                <a:cs typeface="Times New Roman" panose="02020603050405020304" pitchFamily="18" charset="0"/>
              </a:rPr>
              <a:t>Name</a:t>
            </a:r>
            <a:r>
              <a:rPr lang="en-US" sz="1000" dirty="0">
                <a:latin typeface="Arial" panose="020B0604020202020204" pitchFamily="34" charset="0"/>
                <a:ea typeface="Calibri" panose="020F0502020204030204" pitchFamily="34" charset="0"/>
                <a:cs typeface="Times New Roman" panose="02020603050405020304" pitchFamily="18" charset="0"/>
              </a:rPr>
              <a:t> attribute is available as a </a:t>
            </a:r>
            <a:r>
              <a:rPr lang="en-US" sz="1000" b="1" dirty="0">
                <a:latin typeface="Arial" panose="020B0604020202020204" pitchFamily="34" charset="0"/>
                <a:ea typeface="Calibri" panose="020F0502020204030204" pitchFamily="34" charset="0"/>
                <a:cs typeface="Times New Roman" panose="02020603050405020304" pitchFamily="18" charset="0"/>
              </a:rPr>
              <a:t>Name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property.</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pPr/>
              <a:t>13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964392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E:\Allfiles\Mod05\Democode\Lesson01\Demo03\Step-04.ps1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file prepares for populating the XML file with the current IP addresses. It starts by removing any existing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&lt;addresses&gt;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 to provide a clean start.</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the use of the ChildNodes to determine whether the computer has an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&lt;addresses&gt;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node. If it does, the script selects that node. By using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SelectSingleNode()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the </a:t>
            </a:r>
            <a:r>
              <a:rPr lang="en-US" sz="1000" i="1" dirty="0">
                <a:solidFill>
                  <a:prstClr val="black"/>
                </a:solidFill>
                <a:latin typeface="Arial" panose="020B0604020202020204" pitchFamily="34" charset="0"/>
                <a:ea typeface="Calibri" panose="020F0502020204030204" pitchFamily="34" charset="0"/>
                <a:cs typeface="Times New Roman" panose="02020603050405020304" pitchFamily="18" charset="0"/>
              </a:rPr>
              <a:t>$computer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variable, the search starts at the current computer node. The XPath query does not start with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so it does not start at the root of the XML document. The script obtains a reference to the node by using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SelectSingleNode()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ask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&lt;computer&gt;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node to remove the referenced node</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E:\Allfiles\Mod05\Democode\Lesson01\Demo03\Step-05.ps1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script creates an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&lt;addresses&gt;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 by leveraging the XML document.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E:\Allfiles\Mod05\Democode\Lesson01\Demo03\Step-06.ps1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file enumerates the network adapter information objects and create a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&lt;ipaddress&gt;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 for each one. You set the inner text of each new node to be the IP address. You append the new nodes to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&lt;addresses&gt;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After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ForEach</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construct, the script appends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&lt;addresses&gt;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node to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&lt;computer&gt;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node in the XML. That attaches all the new data to the XML document.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E:\Allfiles\Mod05\Democode\Lesson01\Demo03\Step-07.ps1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Previously, the script set the content of the &lt;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nodes. Now the script uses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Family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InterfaceIndex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AdapterName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attributes. The script creates these attributes first, and then appends them to the &lt;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node and sets their value.</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uses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Out-Null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suppress the output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SetAttributeNode()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method. You can use the same technique elsewhere to suppress output you do not want displayed.</a:t>
            </a:r>
          </a:p>
          <a:p>
            <a:pPr marL="34290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E:\Allfiles\Mod05\Democode\Lesson01\Demo03\Step-08.ps1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Now that the XML document is updated in memory, the script saves the final XML document. This is done by writing the XML document’s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OuterXML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to the pipeline.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approach provides flexibility. You do not have to hard-code a file name into the function. Instead, you can pipe the output of the function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or to any other appropriate command.</a:t>
            </a:r>
          </a:p>
          <a:p>
            <a:pPr lvl="0">
              <a:lnSpc>
                <a:spcPct val="115000"/>
              </a:lnSpc>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14</a:t>
            </a:fld>
            <a:endParaRPr lang="en-US" b="0" dirty="0">
              <a:latin typeface="+mn-lt"/>
            </a:endParaRPr>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411013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run the script, press F5. </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Internet Explorer,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C:\new-inventory.xml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review the results.</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E:\Allfiles\Mod05\Democode\Lesson01\Demo03\Step-09.ps1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review its content. The file illustrates an alternative approach to outputting a string to the pipeline. You add a parameter for the output path and save the XML document there.</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run the script, press F5.</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Internet Explorer,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C:\new-inventory.xml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review the results.</a:t>
            </a:r>
            <a:endParaRPr lang="en-US" dirty="0"/>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3847773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can find example answers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E:\Allfiles\Mod05\Labfiles</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Testing the provided tools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test the tools that you use to perform a server inventory.</a:t>
            </a:r>
          </a:p>
          <a:p>
            <a:pPr>
              <a:lnSpc>
                <a:spcPct val="107000"/>
              </a:lnSpc>
              <a:spcAft>
                <a:spcPts val="800"/>
              </a:spcAft>
            </a:pPr>
            <a:r>
              <a:rPr lang="en-US" sz="1000" b="1" dirty="0">
                <a:latin typeface="Arial" panose="020B0604020202020204" pitchFamily="34" charset="0"/>
                <a:ea typeface="MS Mincho" panose="02020609040205080304" pitchFamily="49" charset="-128"/>
                <a:cs typeface="Mangal" panose="02040503050203030202" pitchFamily="18" charset="0"/>
              </a:rPr>
              <a:t>Instructor Note</a:t>
            </a:r>
            <a:r>
              <a:rPr lang="en-US" sz="1000" dirty="0">
                <a:latin typeface="Arial" panose="020B0604020202020204" pitchFamily="34" charset="0"/>
                <a:ea typeface="MS Mincho" panose="02020609040205080304" pitchFamily="49" charset="-128"/>
                <a:cs typeface="Mangal" panose="02040503050203030202" pitchFamily="18" charset="0"/>
              </a:rPr>
              <a:t>: This exercise includes one task. Students should not spend more than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five minutes on this task.</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MS Mincho" panose="02020609040205080304" pitchFamily="49" charset="-128"/>
                <a:cs typeface="Mangal" panose="02040503050203030202" pitchFamily="18" charset="0"/>
              </a:rPr>
              <a:t>You can take several additional minutes to introduce the lab and to review student questions at the end of the lab.</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MS Mincho" panose="02020609040205080304" pitchFamily="49" charset="-128"/>
                <a:cs typeface="Mangal" panose="02040503050203030202" pitchFamily="18" charset="0"/>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will be able complete the lab.</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Updating an XML inventory document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write a controller script that reads data from an XML file, uses that data to perform a server inventory, and updates the XML file to include the results of the server inventory.</a:t>
            </a:r>
          </a:p>
          <a:p>
            <a:pPr>
              <a:lnSpc>
                <a:spcPct val="107000"/>
              </a:lnSpc>
              <a:spcAft>
                <a:spcPts val="800"/>
              </a:spcAft>
            </a:pPr>
            <a:r>
              <a:rPr lang="en-US" sz="1000" b="1" dirty="0">
                <a:latin typeface="Arial" panose="020B0604020202020204" pitchFamily="34" charset="0"/>
                <a:ea typeface="MS Mincho" panose="02020609040205080304" pitchFamily="49" charset="-128"/>
                <a:cs typeface="Mangal" panose="02040503050203030202" pitchFamily="18" charset="0"/>
              </a:rPr>
              <a:t>Instructor Note</a:t>
            </a:r>
            <a:r>
              <a:rPr lang="en-US" sz="1000" dirty="0">
                <a:latin typeface="Arial" panose="020B0604020202020204" pitchFamily="34" charset="0"/>
                <a:ea typeface="MS Mincho" panose="02020609040205080304" pitchFamily="49" charset="-128"/>
                <a:cs typeface="Mangal" panose="02040503050203030202" pitchFamily="18" charset="0"/>
              </a:rPr>
              <a:t>: This exercise includes 12 tasks. Students should not spend more than four minutes per task. Monitor students’ progress closely. Notice that Tasks 1 through 4 are the most important. Students who are struggling with the concepts in this module might want to divide their time among those four tasks only. Tasks 5 through 12 produce a fuller solution but are more complex.</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Ensure that students copy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E:\Allfiles\Mod05\Labfiles\Inventory.xml </a:t>
            </a:r>
            <a:r>
              <a:rPr lang="en-US" sz="1000" dirty="0">
                <a:latin typeface="Arial" panose="020B0604020202020204" pitchFamily="34" charset="0"/>
                <a:ea typeface="Calibri" panose="020F0502020204030204" pitchFamily="34" charset="0"/>
                <a:cs typeface="Times New Roman" panose="02020603050405020304" pitchFamily="18" charset="0"/>
              </a:rPr>
              <a:t>to </a:t>
            </a:r>
            <a:r>
              <a:rPr lang="en-US" sz="1000" b="1" dirty="0">
                <a:latin typeface="Arial" panose="020B0604020202020204" pitchFamily="34" charset="0"/>
                <a:ea typeface="Calibri" panose="020F0502020204030204" pitchFamily="34" charset="0"/>
                <a:cs typeface="Times New Roman" panose="02020603050405020304" pitchFamily="18" charset="0"/>
              </a:rPr>
              <a:t>C:\Inventory.xml</a:t>
            </a:r>
            <a:r>
              <a:rPr lang="en-US" sz="1000" dirty="0">
                <a:latin typeface="Arial" panose="020B0604020202020204" pitchFamily="34" charset="0"/>
                <a:ea typeface="Calibri" panose="020F0502020204030204" pitchFamily="34" charset="0"/>
                <a:cs typeface="Times New Roman" panose="02020603050405020304" pitchFamily="18" charset="0"/>
              </a:rPr>
              <a:t> on their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computer, overwriting any existing file.</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3773576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3485036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kinds of data might you store in an XML file?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Answers will vary and might include server inventory and user information.</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632320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lesson.</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19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146581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module introduces several concepts that can be confusing for students without programming or scripting experience. Pay close attention to students during lab time so that you can monitor their progress and identify any problems. The lab deliberately directs students through a process of discovery to reinforce key skills. Students who have problems with these labs, or who cannot complete them, will have problems throughout the rest of this course.</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Demonstration preparation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the demonstrations, perform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and sign in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10962C-LON-DC1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10962C-LON-SVR1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and sign in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with the 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Perform the demonstrations on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virtual machine in either the Windows PowerShell console or the Windows PowerShell Integrated Scripting Environment (ISE). Some demonstrations might specify which one to use.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most demonstrations, there is a separate file for each step. Your instructor manual includes a description of each step, and you should display the corresponding file to your students. All .ps1 files are available on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virtual machine in the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E:\Allfiles\Mod05\Democode</a:t>
            </a:r>
            <a:r>
              <a:rPr lang="en-US" sz="1000" dirty="0">
                <a:latin typeface="Arial" panose="020B0604020202020204" pitchFamily="34" charset="0"/>
                <a:ea typeface="Calibri" panose="020F0502020204030204" pitchFamily="34" charset="0"/>
                <a:cs typeface="Times New Roman" panose="02020603050405020304" pitchFamily="18" charset="0"/>
              </a:rPr>
              <a:t> directory.</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Lab strategy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have a starting point script file for many labs. Usually, the starting point is the same as the answer from the previous lab. Students also have an example script for each task in the lab exercises. This approach should enable students to catch up if they fall behind.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Monitor students closely to ensure that they do not spend too much time on any one task. If they do, they will run out of time and be unable to complete the lab. If a student has problems with a task, help that student for a short time. Then, suggest that the student use the provided answer for that task and continue from there.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Lab Answer Key does not provide student answers. Instead, you can find example answers on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virtual machine,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E:\Allfiles\Mod05\Labfiles</a:t>
            </a: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418138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briefly the main characteristics of JavaScript Object Notation (JSON) and contrast them with characteristics of XML.</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2288385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the sample JSON file to describe the rules of JSON syntax. Compare these rules with the XML syntax and the way Windows PowerShell designates arrays and hash tables.</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2804667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two Windows PowerShell commands you can use to interact with JSON-formatted data.</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2673203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a:t>
            </a:r>
            <a:r>
              <a:rPr lang="en-US" sz="1000" dirty="0">
                <a:effectLst/>
                <a:latin typeface="Arial" panose="020B0604020202020204" pitchFamily="34" charset="0"/>
                <a:ea typeface="MS Mincho" panose="02020609040205080304" pitchFamily="49" charset="-128"/>
                <a:cs typeface="Segoe UI" panose="020B0502040204020203" pitchFamily="34" charset="0"/>
              </a:rPr>
              <a:t>or this demonstration, you will use the available virtual machine environment. Before you begin the demonstration, follow these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host computer, point to the lower-left corner of the taskbar,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screen,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 </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Domain: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a:t>
            </a:r>
            <a:r>
              <a:rPr lang="en-US" sz="1000" dirty="0">
                <a:latin typeface="Arial" panose="020B0604020202020204" pitchFamily="34" charset="0"/>
                <a:ea typeface="Times New Roman" panose="02020603050405020304" pitchFamily="18" charset="0"/>
                <a:cs typeface="Times New Roman" panose="02020603050405020304" pitchFamily="18" charset="0"/>
              </a:rPr>
              <a:t>folder. </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find the scripts for this demonstration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E:\Allfiles\Mod05\Democode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\Lesson02\Demo01</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both files in that folder.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E:\Allfiles\Mod05\Democode\Lesson02\Demo01\Step-01.ps1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 and run it from Windows PowerShell ISE.</a:t>
            </a:r>
          </a:p>
          <a:p>
            <a:pPr>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The example displays the list of websites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LON-SVR1 </a:t>
            </a:r>
            <a:r>
              <a:rPr lang="en-US" sz="1000" dirty="0">
                <a:effectLst/>
                <a:latin typeface="Arial" panose="020B0604020202020204" pitchFamily="34" charset="0"/>
                <a:ea typeface="Calibri" panose="020F0502020204030204" pitchFamily="34" charset="0"/>
                <a:cs typeface="Times New Roman" panose="02020603050405020304" pitchFamily="18" charset="0"/>
              </a:rPr>
              <a:t>by using the Microsoft Internet Information Services (IIS) Administration application programming interface (API) that you learned in Module 2, “Using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Microsoft .NET Framework and REST API in Windows PowerShell.”</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657358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E:\Allfiles\Mod05\Democode\Lesson02\Demo01\Step-02.ps1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run it from Windows PowerShell ISE.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script uses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ConvertFrom-Json</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cmdlet to convert the JSON representation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websites</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configuration on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LON-SVR1</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It then extracts the value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property of the first item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websites</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array.</a:t>
            </a:r>
            <a:endParaRPr lang="en-US" dirty="0"/>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2349396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lesson.</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251420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List the most common syntax elements of regular expressions and provide examples of how to use them in Windows PowerShell.</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433788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principles of Basic Delimited Parsing with </a:t>
            </a:r>
            <a:r>
              <a:rPr lang="en-US" sz="1000" b="1" dirty="0">
                <a:latin typeface="Arial" panose="020B0604020202020204" pitchFamily="34" charset="0"/>
                <a:ea typeface="Calibri" panose="020F0502020204030204" pitchFamily="34" charset="0"/>
                <a:cs typeface="Times New Roman" panose="02020603050405020304" pitchFamily="18" charset="0"/>
              </a:rPr>
              <a:t>ConvertFrom-String</a:t>
            </a:r>
            <a:r>
              <a:rPr lang="en-US" sz="1000" dirty="0">
                <a:latin typeface="Arial" panose="020B0604020202020204" pitchFamily="34" charset="0"/>
                <a:ea typeface="Calibri" panose="020F0502020204030204" pitchFamily="34" charset="0"/>
                <a:cs typeface="Times New Roman" panose="02020603050405020304" pitchFamily="18" charset="0"/>
              </a:rPr>
              <a:t>. Point out that the output of the netstat utility provides the option for using this capability. You can convert this output into an object with properties that represent individual data columns. The delimiter is a regular expression that designates multiple spaces. Point out that the next demonstration illustrates the sequence of steps described in this topic.</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677011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a:t>
            </a:r>
            <a:r>
              <a:rPr lang="en-US" sz="1000" dirty="0">
                <a:effectLst/>
                <a:latin typeface="Arial" panose="020B0604020202020204" pitchFamily="34" charset="0"/>
                <a:ea typeface="MS Mincho" panose="02020609040205080304" pitchFamily="49" charset="-128"/>
                <a:cs typeface="Segoe UI" panose="020B0502040204020203" pitchFamily="34" charset="0"/>
              </a:rPr>
              <a:t>or this demonstration, you will use the available virtual machine environment. Before you begin the demonstration, follow these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host computer, point to the lower-left corner of the taskbar,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screen,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 </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Domain: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a:t>
            </a:r>
            <a:r>
              <a:rPr lang="en-US" sz="1000" dirty="0">
                <a:latin typeface="Arial" panose="020B0604020202020204" pitchFamily="34" charset="0"/>
                <a:ea typeface="Times New Roman" panose="02020603050405020304" pitchFamily="18" charset="0"/>
                <a:cs typeface="Times New Roman" panose="02020603050405020304" pitchFamily="18" charset="0"/>
              </a:rPr>
              <a:t>folder. </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Actions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find the scripts for this demonstration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E:\Allfiles\Mod05\Democode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\Lesson03\Demo01</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both files in that folder.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E:\Allfiles\Mod05\Democode\Lesson03\Demo01\Step-01.ps1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 and run it from the Windows PowerShell ISE. The example first establishes a Server Message Block (SMB) connection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LON-DC1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captures the output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netstat –p –tcp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into the $netstatOutput Windows PowerShell variable.</a:t>
            </a:r>
          </a:p>
          <a:p>
            <a:pPr marR="0" lvl="0">
              <a:lnSpc>
                <a:spcPct val="115000"/>
              </a:lnSpc>
              <a:spcBef>
                <a:spcPts val="0"/>
              </a:spcBef>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166939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E:\Allfiles\Mod05\Democode\Lesson03\Demo01\Step-02.ps1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the Windows PowerShell ISE, highlight the following lines and run the selection:</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$netstatConverted = ($netstatOutput[4..$netstatOutput.Count]).Trim() | ConvertFrom-String -Delimiter '[ ]{2,}' -PropertyNames Proto,LocalAddress,ForeignAddress,State</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$netstatConverted</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Highlight the following line and run the selection:</a:t>
            </a: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$netstatConverted | Where-Object -Property 'ForeignAddress' -Like 'LON-DC1:*'</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the script uses the content of the $netstatOutput Windows PowerShell variable as the input of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ConvertFrom-String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parses the data by using a custom delimiter in the form of a regular expression. It then uses the output to display the connections from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LON-DC1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29</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1141191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Introduce the lesson.</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31462305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principles of Example-Driven Parsing with </a:t>
            </a:r>
            <a:r>
              <a:rPr lang="en-US" sz="1000" b="1" dirty="0">
                <a:latin typeface="Arial" panose="020B0604020202020204" pitchFamily="34" charset="0"/>
                <a:ea typeface="Calibri" panose="020F0502020204030204" pitchFamily="34" charset="0"/>
                <a:cs typeface="Times New Roman" panose="02020603050405020304" pitchFamily="18" charset="0"/>
              </a:rPr>
              <a:t>ConvertFrom-String</a:t>
            </a:r>
            <a:r>
              <a:rPr lang="en-US" sz="1000" dirty="0">
                <a:latin typeface="Arial" panose="020B0604020202020204" pitchFamily="34" charset="0"/>
                <a:ea typeface="Calibri" panose="020F0502020204030204" pitchFamily="34" charset="0"/>
                <a:cs typeface="Times New Roman" panose="02020603050405020304" pitchFamily="18" charset="0"/>
              </a:rPr>
              <a:t>. Point out that the output of the </a:t>
            </a:r>
            <a:r>
              <a:rPr lang="en-US" sz="1000" b="1" dirty="0">
                <a:latin typeface="Arial" panose="020B0604020202020204" pitchFamily="34" charset="0"/>
                <a:ea typeface="Calibri" panose="020F0502020204030204" pitchFamily="34" charset="0"/>
                <a:cs typeface="Times New Roman" panose="02020603050405020304" pitchFamily="18" charset="0"/>
              </a:rPr>
              <a:t>netstat</a:t>
            </a:r>
            <a:r>
              <a:rPr lang="en-US" sz="1000" dirty="0">
                <a:latin typeface="Arial" panose="020B0604020202020204" pitchFamily="34" charset="0"/>
                <a:ea typeface="Calibri" panose="020F0502020204030204" pitchFamily="34" charset="0"/>
                <a:cs typeface="Times New Roman" panose="02020603050405020304" pitchFamily="18" charset="0"/>
              </a:rPr>
              <a:t> tool lets you use this capability. You can convert this output into an object with properties that represent individual data columns. This is the same data that you parsed by using Basic Delimited Parsing in the previous topic and demonstration. The next demonstration illustrates the sequence of steps described in this topic.</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30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1369721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a:t>
            </a:r>
            <a:r>
              <a:rPr lang="en-US" sz="1000" dirty="0">
                <a:effectLst/>
                <a:latin typeface="Arial" panose="020B0604020202020204" pitchFamily="34" charset="0"/>
                <a:ea typeface="MS Mincho" panose="02020609040205080304" pitchFamily="49" charset="-128"/>
                <a:cs typeface="Segoe UI" panose="020B0502040204020203" pitchFamily="34" charset="0"/>
              </a:rPr>
              <a:t>or this demonstration, you will use the available virtual machine environment. Before you begin the demonstration, you must follow these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host computer, point to the lower-left corner of the taskbar,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screen,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 </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Domain: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a:t>
            </a:r>
            <a:r>
              <a:rPr lang="en-US" sz="1000" dirty="0">
                <a:latin typeface="Arial" panose="020B0604020202020204" pitchFamily="34" charset="0"/>
                <a:ea typeface="Times New Roman" panose="02020603050405020304" pitchFamily="18" charset="0"/>
                <a:cs typeface="Times New Roman" panose="02020603050405020304" pitchFamily="18" charset="0"/>
              </a:rPr>
              <a:t>folder. </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6"/>
            </a:pPr>
            <a:r>
              <a:rPr lang="en-US" sz="1000" dirty="0">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find the scripts for this demonstration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E:\Allfiles\Mod05\Democode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\Lesson03\Demo02</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both files in that folder.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E:\Allfiles\Mod05\Democode\Lesson03\Demo02\Step-01.ps1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 and run it from the Windows PowerShell ISE. The example first establishes an SMB connection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LON-DC1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captures the output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netstat –p –tcp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into the $netstatOutput Windows PowerShell variable.</a:t>
            </a:r>
          </a:p>
          <a:p>
            <a:pPr marR="0" lvl="0">
              <a:lnSpc>
                <a:spcPct val="115000"/>
              </a:lnSpc>
              <a:spcBef>
                <a:spcPts val="0"/>
              </a:spcBef>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31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554082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E:\Allfiles\Mod05\Democode\Lesson03\Demo02\Step-02.ps1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the Windows PowerShell ISE, highlight the template definition (starting at line 6 with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$template =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along with the lines listed below (down to line 17) and press F8 to run the selection:</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$netstatConverted = $netstatOutput | ConvertFrom-String -TemplateContent $template </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$netstatConverted</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Highlight the following line and run the selection:</a:t>
            </a: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$netstatConverted | Where-Object -Property 'ForeignAddress' -Like 'LON-DC1:*'</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the script uses the content of the $netstatOutput Windows PowerShell variable as the input of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ConvertFrom-String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This time, the shell parses data by relying on the content of the template. It then uses the resulting output to display the connections from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LON-DC1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32</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511457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syntax and characteristics of the </a:t>
            </a:r>
            <a:r>
              <a:rPr lang="en-US" sz="1000" b="1" dirty="0">
                <a:latin typeface="Arial" panose="020B0604020202020204" pitchFamily="34" charset="0"/>
                <a:ea typeface="Calibri" panose="020F0502020204030204" pitchFamily="34" charset="0"/>
                <a:cs typeface="Times New Roman" panose="02020603050405020304" pitchFamily="18" charset="0"/>
              </a:rPr>
              <a:t>Convert-String</a:t>
            </a:r>
            <a:r>
              <a:rPr lang="en-US" sz="1000" dirty="0">
                <a:latin typeface="Arial" panose="020B0604020202020204" pitchFamily="34" charset="0"/>
                <a:ea typeface="Calibri" panose="020F0502020204030204" pitchFamily="34" charset="0"/>
                <a:cs typeface="Times New Roman" panose="02020603050405020304" pitchFamily="18" charset="0"/>
              </a:rPr>
              <a:t> cmdlet by using the example on the slide.</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33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1381284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Best Practice: </a:t>
            </a:r>
            <a:r>
              <a:rPr lang="en-US" sz="1000" dirty="0">
                <a:latin typeface="Arial" panose="020B0604020202020204" pitchFamily="34" charset="0"/>
                <a:ea typeface="Calibri" panose="020F0502020204030204" pitchFamily="34" charset="0"/>
                <a:cs typeface="Times New Roman" panose="02020603050405020304" pitchFamily="18" charset="0"/>
              </a:rPr>
              <a:t>XML is case-sensitive. For ease of use, consider using only lowercase letters for element and attribute names.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the advantages of storing data in XML instead of in a small Microsoft SQL Server database?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XML does not require you to install any software. Also, you can easily copy it and attach it to email messages. However, XML files are not suitable when multiple users or computers must access the file at the same time.</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Tools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Windows PowerShell ISE can edit XML documents and can provide correct syntax highlighting for them. You must save the file with an .xml or .ps1xml file name extension, so that the ISE interprets the file correctly. Otherwise, the Windows PowerShell ISE tries to treat the file like a Windows PowerShell script.</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34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428157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reasons for using XML.</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87234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principles of the XML format.</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511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to read XML data into memory.</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57367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need virtual machines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10962C-LON-DC1</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and</a:t>
            </a:r>
            <a:r>
              <a:rPr lang="en-US" sz="1000" b="1" dirty="0">
                <a:latin typeface="Arial" panose="020B0604020202020204" pitchFamily="34" charset="0"/>
                <a:ea typeface="Calibri" panose="020F0502020204030204" pitchFamily="34" charset="0"/>
                <a:cs typeface="Times New Roman" panose="02020603050405020304" pitchFamily="18" charset="0"/>
              </a:rPr>
              <a:t> 10962C-LON-SVR1</a:t>
            </a:r>
            <a:r>
              <a:rPr lang="en-US" sz="1000" dirty="0">
                <a:latin typeface="Arial" panose="020B0604020202020204" pitchFamily="34" charset="0"/>
                <a:ea typeface="Calibri" panose="020F0502020204030204" pitchFamily="34" charset="0"/>
                <a:cs typeface="Times New Roman" panose="02020603050405020304" pitchFamily="18" charset="0"/>
              </a:rPr>
              <a:t> to complete this demonstration. To start these virtual machines, perform the following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steps 1 and 2 for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10962C-LON-DC1 </a:t>
            </a:r>
            <a:r>
              <a:rPr lang="en-US" sz="1000" dirty="0">
                <a:latin typeface="Arial" panose="020B0604020202020204" pitchFamily="34" charset="0"/>
                <a:ea typeface="Times New Roman" panose="02020603050405020304" pitchFamily="18" charset="0"/>
                <a:cs typeface="Times New Roman" panose="02020603050405020304" pitchFamily="18" charset="0"/>
              </a:rPr>
              <a:t>and</a:t>
            </a:r>
            <a:r>
              <a:rPr lang="en-US" sz="1000" b="1" dirty="0">
                <a:latin typeface="Arial" panose="020B0604020202020204" pitchFamily="34" charset="0"/>
                <a:ea typeface="Times New Roman" panose="02020603050405020304" pitchFamily="18" charset="0"/>
                <a:cs typeface="Times New Roman" panose="02020603050405020304" pitchFamily="18" charset="0"/>
              </a:rPr>
              <a:t> 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Windows PowerShell ISE. Ensure that the Windows PowerShell ISE window title bar displays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If it does not, 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window,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a:t>
            </a:r>
            <a:r>
              <a:rPr lang="en-US" sz="1000" dirty="0">
                <a:latin typeface="Arial" panose="020B0604020202020204" pitchFamily="34" charset="0"/>
                <a:ea typeface="Times New Roman" panose="02020603050405020304" pitchFamily="18" charset="0"/>
                <a:cs typeface="Times New Roman" panose="02020603050405020304" pitchFamily="18" charset="0"/>
              </a:rPr>
              <a:t> menu,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More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the folder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E:\Allfiles\Mod05\Democode</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\Lesson01\Demo01</a:t>
            </a:r>
            <a:r>
              <a:rPr lang="en-US" sz="1000" dirty="0">
                <a:latin typeface="Arial" panose="020B0604020202020204" pitchFamily="34" charset="0"/>
                <a:ea typeface="Calibri" panose="020F0502020204030204" pitchFamily="34" charset="0"/>
                <a:cs typeface="Times New Roman" panose="02020603050405020304" pitchFamily="18" charset="0"/>
              </a:rPr>
              <a:t>. Open all files in that folder by using the Windows PowerShell ISE. Each step in the demonstration instructions corresponds to one demonstration file. You should display the corresponding file when describing each demonstration step.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E:\Allfiles\Mod05\Democode\Lesson01\Demo01\Step-01.ps1</a:t>
            </a:r>
            <a:r>
              <a:rPr lang="en-US" sz="1000" dirty="0">
                <a:latin typeface="Arial" panose="020B0604020202020204" pitchFamily="34" charset="0"/>
                <a:ea typeface="Times New Roman" panose="02020603050405020304" pitchFamily="18" charset="0"/>
                <a:cs typeface="Times New Roman" panose="02020603050405020304" pitchFamily="18" charset="0"/>
              </a:rPr>
              <a:t>. The example uses a here-string to produce a sample XML file in </a:t>
            </a:r>
            <a:r>
              <a:rPr lang="en-US" sz="1000" b="1" dirty="0">
                <a:latin typeface="Arial" panose="020B0604020202020204" pitchFamily="34" charset="0"/>
                <a:ea typeface="Times New Roman" panose="02020603050405020304" pitchFamily="18" charset="0"/>
                <a:cs typeface="Times New Roman" panose="02020603050405020304" pitchFamily="18" charset="0"/>
              </a:rPr>
              <a:t>C:\Inventory.xml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Your lab computer might already have a file with that name. It is acceptable to overwrite any existing file.</a:t>
            </a: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To run this script and create the sample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C:\Inventory.xml</a:t>
            </a:r>
            <a:r>
              <a:rPr lang="en-US" sz="1000" dirty="0">
                <a:latin typeface="Arial" panose="020B0604020202020204" pitchFamily="34" charset="0"/>
                <a:ea typeface="Times New Roman" panose="02020603050405020304" pitchFamily="18" charset="0"/>
                <a:cs typeface="Times New Roman" panose="02020603050405020304" pitchFamily="18" charset="0"/>
              </a:rPr>
              <a:t>, press F5.</a:t>
            </a: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E:\Allfiles\Mod05\Democode\Lesson01\Demo01\Step-02.ps1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Point out that Windows PowerShell reads the file through </a:t>
            </a:r>
            <a:r>
              <a:rPr lang="en-US" sz="1000" b="1" dirty="0">
                <a:latin typeface="Arial" panose="020B0604020202020204" pitchFamily="34" charset="0"/>
                <a:ea typeface="Times New Roman" panose="02020603050405020304" pitchFamily="18" charset="0"/>
                <a:cs typeface="Times New Roman" panose="02020603050405020304" pitchFamily="18" charset="0"/>
              </a:rPr>
              <a:t>Get-Content</a:t>
            </a:r>
            <a:r>
              <a:rPr lang="en-US" sz="1000" dirty="0">
                <a:latin typeface="Arial" panose="020B0604020202020204" pitchFamily="34" charset="0"/>
                <a:ea typeface="Times New Roman" panose="02020603050405020304" pitchFamily="18" charset="0"/>
                <a:cs typeface="Times New Roman" panose="02020603050405020304" pitchFamily="18" charset="0"/>
              </a:rPr>
              <a:t>, and casts it into XML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through the [xml] type accelerator.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69124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remaining commands one at a time. This shows how to access data in the XML file. It might be useful to have the XML file open in Notepad so that students can see the XML code as you run these commands.</a:t>
            </a:r>
            <a:endParaRPr lang="en-US" dirty="0"/>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1700356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how to search for XML elements.</a:t>
            </a:r>
          </a:p>
        </p:txBody>
      </p:sp>
      <p:sp>
        <p:nvSpPr>
          <p:cNvPr id="4" name="Slide Number Placeholder 3"/>
          <p:cNvSpPr>
            <a:spLocks noGrp="1"/>
          </p:cNvSpPr>
          <p:nvPr>
            <p:ph type="sldNum" sz="quarter" idx="10"/>
          </p:nvPr>
        </p:nvSpPr>
        <p:spPr/>
        <p:txBody>
          <a:bodyPr/>
          <a:lstStyle/>
          <a:p>
            <a:fld id="{1BD6CB82-5CA0-42FF-8EBE-5849063BF57D}" type="slidenum">
              <a:rPr lang="en-US" b="0">
                <a:latin typeface="+mn-lt"/>
              </a:rPr>
              <a:t>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Using XML, JSON, and custom-formatted data</a:t>
            </a:r>
          </a:p>
        </p:txBody>
      </p:sp>
    </p:spTree>
    <p:extLst>
      <p:ext uri="{BB962C8B-B14F-4D97-AF65-F5344CB8AC3E}">
        <p14:creationId xmlns:p14="http://schemas.microsoft.com/office/powerpoint/2010/main" val="17218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3091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68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5815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046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175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11350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221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72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853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52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20501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45217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6226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5</a:t>
            </a:r>
          </a:p>
        </p:txBody>
      </p:sp>
      <p:sp>
        <p:nvSpPr>
          <p:cNvPr id="3" name="Subtitle 2"/>
          <p:cNvSpPr>
            <a:spLocks noGrp="1"/>
          </p:cNvSpPr>
          <p:nvPr>
            <p:ph type="subTitle" sz="quarter" idx="1"/>
          </p:nvPr>
        </p:nvSpPr>
        <p:spPr/>
        <p:txBody>
          <a:bodyPr/>
          <a:lstStyle/>
          <a:p>
            <a:r>
              <a:rPr lang="en-US" dirty="0"/>
              <a:t>Using XML, JSON, and </a:t>
            </a:r>
            <a:br>
              <a:rPr lang="en-US" dirty="0"/>
            </a:br>
            <a:r>
              <a:rPr lang="en-US" dirty="0"/>
              <a:t>custom-formatted data
</a:t>
            </a:r>
          </a:p>
        </p:txBody>
      </p:sp>
    </p:spTree>
    <p:extLst>
      <p:ext uri="{BB962C8B-B14F-4D97-AF65-F5344CB8AC3E}">
        <p14:creationId xmlns:p14="http://schemas.microsoft.com/office/powerpoint/2010/main" val="78303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b670db2-8f9f-4018-9d19-ab2ccb9b5f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Searching for XML elements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search for elements in an XML file</a:t>
            </a:r>
          </a:p>
        </p:txBody>
      </p:sp>
    </p:spTree>
    <p:extLst>
      <p:ext uri="{BB962C8B-B14F-4D97-AF65-F5344CB8AC3E}">
        <p14:creationId xmlns:p14="http://schemas.microsoft.com/office/powerpoint/2010/main" val="172115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905727a-978e-43e0-af76-eb3d955d0b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XML nodes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There are three main tasks that you might have to perform on a node:</a:t>
            </a:r>
          </a:p>
          <a:p>
            <a:pPr lvl="1"/>
            <a:r>
              <a:rPr lang="en-US" b="0" kern="0" dirty="0">
                <a:solidFill>
                  <a:srgbClr val="000000"/>
                </a:solidFill>
              </a:rPr>
              <a:t>Add a new node as a child of an existing node</a:t>
            </a:r>
          </a:p>
          <a:p>
            <a:pPr lvl="1"/>
            <a:r>
              <a:rPr lang="en-US" b="0" kern="0" dirty="0">
                <a:solidFill>
                  <a:srgbClr val="000000"/>
                </a:solidFill>
              </a:rPr>
              <a:t>Remove a node</a:t>
            </a:r>
          </a:p>
          <a:p>
            <a:pPr lvl="1"/>
            <a:r>
              <a:rPr lang="en-US" b="0" kern="0" dirty="0">
                <a:solidFill>
                  <a:srgbClr val="000000"/>
                </a:solidFill>
              </a:rPr>
              <a:t>Change the contents of a node</a:t>
            </a:r>
          </a:p>
          <a:p>
            <a:pPr lvl="0"/>
            <a:r>
              <a:rPr lang="en-US" b="0" kern="0" dirty="0">
                <a:solidFill>
                  <a:srgbClr val="000000"/>
                </a:solidFill>
              </a:rPr>
              <a:t>These tasks do not include adding or changing attributes to a node</a:t>
            </a:r>
          </a:p>
        </p:txBody>
      </p:sp>
    </p:spTree>
    <p:extLst>
      <p:ext uri="{BB962C8B-B14F-4D97-AF65-F5344CB8AC3E}">
        <p14:creationId xmlns:p14="http://schemas.microsoft.com/office/powerpoint/2010/main" val="95856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e0682b8-08fd-4628-a29d-c99afa7b56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XML attributes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You can manipulate node attributes in two main ways:</a:t>
            </a:r>
          </a:p>
          <a:p>
            <a:pPr lvl="1"/>
            <a:r>
              <a:rPr lang="en-US" b="0" kern="0" dirty="0">
                <a:solidFill>
                  <a:srgbClr val="000000"/>
                </a:solidFill>
              </a:rPr>
              <a:t>Add a new attribute to a node and set the value of the attribute</a:t>
            </a:r>
          </a:p>
          <a:p>
            <a:pPr lvl="1"/>
            <a:r>
              <a:rPr lang="en-US" b="0" kern="0" dirty="0">
                <a:solidFill>
                  <a:srgbClr val="000000"/>
                </a:solidFill>
              </a:rPr>
              <a:t>Set the value of an existing attribute</a:t>
            </a:r>
          </a:p>
          <a:p>
            <a:pPr lvl="0"/>
            <a:endParaRPr lang="en-US" b="0" kern="0" dirty="0">
              <a:solidFill>
                <a:srgbClr val="000000"/>
              </a:solidFill>
            </a:endParaRPr>
          </a:p>
        </p:txBody>
      </p:sp>
    </p:spTree>
    <p:extLst>
      <p:ext uri="{BB962C8B-B14F-4D97-AF65-F5344CB8AC3E}">
        <p14:creationId xmlns:p14="http://schemas.microsoft.com/office/powerpoint/2010/main" val="23820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43eb2bb-5ff0-4241-8587-a094ca691e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Manipulating XML nodes and attributes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manipulate XML nodes and attributes</a:t>
            </a:r>
          </a:p>
        </p:txBody>
      </p:sp>
    </p:spTree>
    <p:extLst>
      <p:ext uri="{BB962C8B-B14F-4D97-AF65-F5344CB8AC3E}">
        <p14:creationId xmlns:p14="http://schemas.microsoft.com/office/powerpoint/2010/main" val="66597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057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866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Reading, manipulating, and writing </a:t>
            </a:r>
            <a:br>
              <a:rPr lang="en-US" dirty="0"/>
            </a:br>
            <a:r>
              <a:rPr lang="en-US" dirty="0"/>
              <a:t>XML-formatted data</a:t>
            </a:r>
          </a:p>
        </p:txBody>
      </p:sp>
      <p:sp>
        <p:nvSpPr>
          <p:cNvPr id="3" name="Text Placeholder 2"/>
          <p:cNvSpPr>
            <a:spLocks noGrp="1"/>
          </p:cNvSpPr>
          <p:nvPr>
            <p:ph type="body" idx="1"/>
          </p:nvPr>
        </p:nvSpPr>
        <p:spPr/>
        <p:txBody>
          <a:bodyPr/>
          <a:lstStyle/>
          <a:p>
            <a:r>
              <a:rPr lang="en-US" dirty="0"/>
              <a:t>Exercise 1: Testing the provided tools
Exercise 2: Updating an XML inventory document</a:t>
            </a:r>
          </a:p>
        </p:txBody>
      </p:sp>
      <p:sp>
        <p:nvSpPr>
          <p:cNvPr id="4" name="TextBox 3"/>
          <p:cNvSpPr txBox="1"/>
          <p:nvPr/>
        </p:nvSpPr>
        <p:spPr>
          <a:xfrm>
            <a:off x="458788" y="2428068"/>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9" y="3069127"/>
            <a:ext cx="7775574" cy="2246769"/>
          </a:xfrm>
          <a:prstGeom prst="rect">
            <a:avLst/>
          </a:prstGeom>
          <a:noFill/>
        </p:spPr>
        <p:txBody>
          <a:bodyPr vert="horz" wrap="squar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10962C-LON-DC1</a:t>
            </a:r>
            <a:br>
              <a:rPr lang="en-US" sz="2800" dirty="0">
                <a:latin typeface="Segoe UI" panose="020B0502040204020203" pitchFamily="34" charset="0"/>
              </a:rPr>
            </a:br>
            <a:r>
              <a:rPr lang="en-US" sz="2800" dirty="0">
                <a:latin typeface="Segoe UI" panose="020B0502040204020203" pitchFamily="34" charset="0"/>
              </a:rPr>
              <a:t>			10962C-LON-CL1</a:t>
            </a:r>
            <a:br>
              <a:rPr lang="en-US" sz="2800" dirty="0">
                <a:latin typeface="Segoe UI" panose="020B0502040204020203" pitchFamily="34" charset="0"/>
              </a:rPr>
            </a:br>
            <a:r>
              <a:rPr lang="en-US" sz="2800" dirty="0">
                <a:latin typeface="Segoe UI" panose="020B0502040204020203" pitchFamily="34" charset="0"/>
              </a:rPr>
              <a:t>			10962C-LON-SVR1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ADATUM\Administrator</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3826555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954107"/>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In this lab, you will use an XML data file to perform a server inventory.</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3290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What kinds of data might you store in an XML file?</a:t>
            </a:r>
          </a:p>
        </p:txBody>
      </p:sp>
    </p:spTree>
    <p:extLst>
      <p:ext uri="{BB962C8B-B14F-4D97-AF65-F5344CB8AC3E}">
        <p14:creationId xmlns:p14="http://schemas.microsoft.com/office/powerpoint/2010/main" val="119855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614ad97-cc07-4964-80f4-aabc1ba9c4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Working with JSON-formatted data</a:t>
            </a:r>
          </a:p>
        </p:txBody>
      </p:sp>
      <p:sp>
        <p:nvSpPr>
          <p:cNvPr id="3" name="Text Placeholder 2"/>
          <p:cNvSpPr>
            <a:spLocks noGrp="1"/>
          </p:cNvSpPr>
          <p:nvPr>
            <p:ph type="body" idx="1"/>
          </p:nvPr>
        </p:nvSpPr>
        <p:spPr/>
        <p:txBody>
          <a:bodyPr/>
          <a:lstStyle/>
          <a:p>
            <a:r>
              <a:rPr lang="en-US" dirty="0"/>
              <a:t>Why use JSON?
Introduction to JSON syntax
Managing JSON data by using Windows PowerShell
Demonstration: Managing JSON data by using Windows PowerShell</a:t>
            </a:r>
          </a:p>
        </p:txBody>
      </p:sp>
    </p:spTree>
    <p:extLst>
      <p:ext uri="{BB962C8B-B14F-4D97-AF65-F5344CB8AC3E}">
        <p14:creationId xmlns:p14="http://schemas.microsoft.com/office/powerpoint/2010/main" val="169167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Reading, manipulating, and writing data in XML
Working with JSON-formatted data
Reading and manipulating custom-formatted data</a:t>
            </a:r>
          </a:p>
        </p:txBody>
      </p:sp>
    </p:spTree>
    <p:extLst>
      <p:ext uri="{BB962C8B-B14F-4D97-AF65-F5344CB8AC3E}">
        <p14:creationId xmlns:p14="http://schemas.microsoft.com/office/powerpoint/2010/main" val="214316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5e61bd1-0422-4ccf-8814-c2d682e9c2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JSON?</a:t>
            </a:r>
          </a:p>
        </p:txBody>
      </p:sp>
      <p:graphicFrame>
        <p:nvGraphicFramePr>
          <p:cNvPr id="4" name="Table 3"/>
          <p:cNvGraphicFramePr>
            <a:graphicFrameLocks noGrp="1"/>
          </p:cNvGraphicFramePr>
          <p:nvPr>
            <p:extLst>
              <p:ext uri="{D42A27DB-BD31-4B8C-83A1-F6EECF244321}">
                <p14:modId xmlns:p14="http://schemas.microsoft.com/office/powerpoint/2010/main" val="1879887446"/>
              </p:ext>
            </p:extLst>
          </p:nvPr>
        </p:nvGraphicFramePr>
        <p:xfrm>
          <a:off x="127840" y="948934"/>
          <a:ext cx="8860520" cy="4523694"/>
        </p:xfrm>
        <a:graphic>
          <a:graphicData uri="http://schemas.openxmlformats.org/drawingml/2006/table">
            <a:tbl>
              <a:tblPr firstRow="1" firstCol="1" bandRow="1">
                <a:tableStyleId>{9DCAF9ED-07DC-4A11-8D7F-57B35C25682E}</a:tableStyleId>
              </a:tblPr>
              <a:tblGrid>
                <a:gridCol w="2187345">
                  <a:extLst>
                    <a:ext uri="{9D8B030D-6E8A-4147-A177-3AD203B41FA5}">
                      <a16:colId xmlns:a16="http://schemas.microsoft.com/office/drawing/2014/main" val="3146004733"/>
                    </a:ext>
                  </a:extLst>
                </a:gridCol>
                <a:gridCol w="3054485">
                  <a:extLst>
                    <a:ext uri="{9D8B030D-6E8A-4147-A177-3AD203B41FA5}">
                      <a16:colId xmlns:a16="http://schemas.microsoft.com/office/drawing/2014/main" val="1879700012"/>
                    </a:ext>
                  </a:extLst>
                </a:gridCol>
                <a:gridCol w="3618690">
                  <a:extLst>
                    <a:ext uri="{9D8B030D-6E8A-4147-A177-3AD203B41FA5}">
                      <a16:colId xmlns:a16="http://schemas.microsoft.com/office/drawing/2014/main" val="658779738"/>
                    </a:ext>
                  </a:extLst>
                </a:gridCol>
              </a:tblGrid>
              <a:tr h="269375">
                <a:tc>
                  <a:txBody>
                    <a:bodyPr/>
                    <a:lstStyle/>
                    <a:p>
                      <a:pPr marL="0" marR="0" algn="ctr">
                        <a:lnSpc>
                          <a:spcPct val="115000"/>
                        </a:lnSpc>
                        <a:spcBef>
                          <a:spcPts val="0"/>
                        </a:spcBef>
                        <a:spcAft>
                          <a:spcPts val="0"/>
                        </a:spcAft>
                      </a:pPr>
                      <a:r>
                        <a:rPr lang="en-US" sz="2400" dirty="0">
                          <a:effectLst/>
                          <a:latin typeface="Segoe UI" panose="020B0502040204020203" pitchFamily="34" charset="0"/>
                          <a:cs typeface="Segoe UI" panose="020B0502040204020203" pitchFamily="34" charset="0"/>
                        </a:rPr>
                        <a:t>Characteristic</a:t>
                      </a:r>
                      <a:endParaRPr lang="en-US" sz="24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gn="ctr">
                        <a:lnSpc>
                          <a:spcPct val="115000"/>
                        </a:lnSpc>
                        <a:spcBef>
                          <a:spcPts val="0"/>
                        </a:spcBef>
                        <a:spcAft>
                          <a:spcPts val="0"/>
                        </a:spcAft>
                      </a:pPr>
                      <a:r>
                        <a:rPr lang="en-US" sz="2400" dirty="0">
                          <a:effectLst/>
                          <a:latin typeface="Segoe UI" panose="020B0502040204020203" pitchFamily="34" charset="0"/>
                          <a:cs typeface="Segoe UI" panose="020B0502040204020203" pitchFamily="34" charset="0"/>
                        </a:rPr>
                        <a:t>XML</a:t>
                      </a:r>
                      <a:endParaRPr lang="en-US" sz="24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gn="ctr">
                        <a:lnSpc>
                          <a:spcPct val="115000"/>
                        </a:lnSpc>
                        <a:spcBef>
                          <a:spcPts val="0"/>
                        </a:spcBef>
                        <a:spcAft>
                          <a:spcPts val="0"/>
                        </a:spcAft>
                      </a:pPr>
                      <a:r>
                        <a:rPr lang="en-US" sz="2400" dirty="0">
                          <a:effectLst/>
                          <a:latin typeface="Segoe UI" panose="020B0502040204020203" pitchFamily="34" charset="0"/>
                          <a:cs typeface="Segoe UI" panose="020B0502040204020203" pitchFamily="34" charset="0"/>
                        </a:rPr>
                        <a:t>JSON</a:t>
                      </a:r>
                      <a:endParaRPr lang="en-US" sz="24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extLst>
                  <a:ext uri="{0D108BD9-81ED-4DB2-BD59-A6C34878D82A}">
                    <a16:rowId xmlns:a16="http://schemas.microsoft.com/office/drawing/2014/main" val="1571429335"/>
                  </a:ext>
                </a:extLst>
              </a:tr>
              <a:tr h="734220">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Data types</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No built-in support </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Built-in support for scalar data types, objects, and arrays</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extLst>
                  <a:ext uri="{0D108BD9-81ED-4DB2-BD59-A6C34878D82A}">
                    <a16:rowId xmlns:a16="http://schemas.microsoft.com/office/drawing/2014/main" val="612205696"/>
                  </a:ext>
                </a:extLst>
              </a:tr>
              <a:tr h="269375">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Comments</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Built-in support</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Not supported</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extLst>
                  <a:ext uri="{0D108BD9-81ED-4DB2-BD59-A6C34878D82A}">
                    <a16:rowId xmlns:a16="http://schemas.microsoft.com/office/drawing/2014/main" val="2939299601"/>
                  </a:ext>
                </a:extLst>
              </a:tr>
              <a:tr h="269375">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Namespaces</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Built-in support</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Not supported</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extLst>
                  <a:ext uri="{0D108BD9-81ED-4DB2-BD59-A6C34878D82A}">
                    <a16:rowId xmlns:a16="http://schemas.microsoft.com/office/drawing/2014/main" val="3597929042"/>
                  </a:ext>
                </a:extLst>
              </a:tr>
              <a:tr h="808125">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Size</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Tends to be larger</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Smaller due to simpler, condensed syntax</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extLst>
                  <a:ext uri="{0D108BD9-81ED-4DB2-BD59-A6C34878D82A}">
                    <a16:rowId xmlns:a16="http://schemas.microsoft.com/office/drawing/2014/main" val="1173562899"/>
                  </a:ext>
                </a:extLst>
              </a:tr>
              <a:tr h="808125">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Application data type formatting</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Complex; it requires custom mappings</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Simple, with exception of date/time</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extLst>
                  <a:ext uri="{0D108BD9-81ED-4DB2-BD59-A6C34878D82A}">
                    <a16:rowId xmlns:a16="http://schemas.microsoft.com/office/drawing/2014/main" val="3083012611"/>
                  </a:ext>
                </a:extLst>
              </a:tr>
              <a:tr h="808125">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Complexity</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Requires advanced skills when authoring and parsing XML</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Straightforward authoring and parsing</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105273" marR="105273" marT="0" marB="0"/>
                </a:tc>
                <a:extLst>
                  <a:ext uri="{0D108BD9-81ED-4DB2-BD59-A6C34878D82A}">
                    <a16:rowId xmlns:a16="http://schemas.microsoft.com/office/drawing/2014/main" val="1204228847"/>
                  </a:ext>
                </a:extLst>
              </a:tr>
            </a:tbl>
          </a:graphicData>
        </a:graphic>
      </p:graphicFrame>
    </p:spTree>
    <p:extLst>
      <p:ext uri="{BB962C8B-B14F-4D97-AF65-F5344CB8AC3E}">
        <p14:creationId xmlns:p14="http://schemas.microsoft.com/office/powerpoint/2010/main" val="71142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653a1d5-14cc-440a-8c38-d5012dfcf8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JSON syntax</a:t>
            </a:r>
          </a:p>
        </p:txBody>
      </p:sp>
      <p:sp>
        <p:nvSpPr>
          <p:cNvPr id="4" name="Content Placeholder 2"/>
          <p:cNvSpPr txBox="1">
            <a:spLocks/>
          </p:cNvSpPr>
          <p:nvPr/>
        </p:nvSpPr>
        <p:spPr>
          <a:xfrm>
            <a:off x="458788" y="1021214"/>
            <a:ext cx="8119156" cy="5651959"/>
          </a:xfrm>
          <a:prstGeom prst="rect">
            <a:avLst/>
          </a:prstGeom>
        </p:spPr>
        <p:txBody>
          <a:bodyPr>
            <a:normAutofit fontScale="850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"websites":  [</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"name":  "Default Web Site",</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"id":  "oK-SdF0KOmzWeP9qEL7cuQ",</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"key":  1,</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"status":  "started",</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"_links":  "@{self=}"</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"name":  "site01",</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"id":  "neMMC_7YMnPhQ9yf3-9WzA",</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"key":  2,</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"status":  "started",</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"_links":  "@{self=}"</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                 ]</a:t>
            </a:r>
          </a:p>
          <a:p>
            <a:pPr marL="0" lvl="0" indent="0">
              <a:buNone/>
            </a:pPr>
            <a:r>
              <a:rPr lang="en-US" sz="2000" b="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5893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ed9e5d5-1041-4a6f-a00e-9ca51af4bee3">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22898" cy="740664"/>
          </a:xfrm>
        </p:spPr>
        <p:txBody>
          <a:bodyPr/>
          <a:lstStyle/>
          <a:p>
            <a:r>
              <a:rPr lang="en-US" dirty="0"/>
              <a:t>Managing JSON data by using Windows PowerShell</a:t>
            </a:r>
          </a:p>
        </p:txBody>
      </p:sp>
      <p:sp>
        <p:nvSpPr>
          <p:cNvPr id="4" name="Content Placeholder 2"/>
          <p:cNvSpPr txBox="1">
            <a:spLocks/>
          </p:cNvSpPr>
          <p:nvPr/>
        </p:nvSpPr>
        <p:spPr>
          <a:xfrm>
            <a:off x="233464" y="1021215"/>
            <a:ext cx="863816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You can use two Windows PowerShell commands to interact with JSON-formatted data:</a:t>
            </a:r>
            <a:endParaRPr lang="en-US" kern="0" dirty="0">
              <a:solidFill>
                <a:srgbClr val="000000"/>
              </a:solidFill>
            </a:endParaRPr>
          </a:p>
          <a:p>
            <a:pPr lvl="0"/>
            <a:r>
              <a:rPr lang="en-US" kern="0" dirty="0">
                <a:solidFill>
                  <a:srgbClr val="000000"/>
                </a:solidFill>
              </a:rPr>
              <a:t>ConvertFrom-Json</a:t>
            </a:r>
          </a:p>
          <a:p>
            <a:pPr lvl="1"/>
            <a:r>
              <a:rPr lang="en-US" b="0" kern="0" dirty="0">
                <a:solidFill>
                  <a:srgbClr val="000000"/>
                </a:solidFill>
              </a:rPr>
              <a:t>Generates an object of type </a:t>
            </a:r>
            <a:r>
              <a:rPr lang="en-US" kern="0" dirty="0">
                <a:solidFill>
                  <a:srgbClr val="000000"/>
                </a:solidFill>
              </a:rPr>
              <a:t>PSCustomObject</a:t>
            </a:r>
            <a:endParaRPr lang="en-US" b="0" kern="0" dirty="0">
              <a:solidFill>
                <a:srgbClr val="000000"/>
              </a:solidFill>
            </a:endParaRPr>
          </a:p>
          <a:p>
            <a:pPr lvl="1"/>
            <a:r>
              <a:rPr lang="en-US" b="0" kern="0" dirty="0">
                <a:solidFill>
                  <a:srgbClr val="000000"/>
                </a:solidFill>
              </a:rPr>
              <a:t>Simplifies access to object properties representing named values:</a:t>
            </a:r>
          </a:p>
          <a:p>
            <a:pPr lvl="2"/>
            <a:r>
              <a:rPr lang="en-US" b="0" kern="0" dirty="0">
                <a:solidFill>
                  <a:srgbClr val="000000"/>
                </a:solidFill>
              </a:rPr>
              <a:t>$jsonObject.websites[0].id</a:t>
            </a:r>
          </a:p>
          <a:p>
            <a:pPr lvl="0"/>
            <a:r>
              <a:rPr lang="en-US" kern="0" dirty="0">
                <a:solidFill>
                  <a:srgbClr val="000000"/>
                </a:solidFill>
              </a:rPr>
              <a:t>ConvertTo-Json</a:t>
            </a:r>
          </a:p>
          <a:p>
            <a:pPr lvl="1"/>
            <a:r>
              <a:rPr lang="en-US" b="0" kern="0" dirty="0">
                <a:solidFill>
                  <a:srgbClr val="000000"/>
                </a:solidFill>
              </a:rPr>
              <a:t>Generates a JSON-formatted string from an object</a:t>
            </a:r>
          </a:p>
          <a:p>
            <a:pPr lvl="1"/>
            <a:r>
              <a:rPr lang="en-US" b="0" kern="0" dirty="0">
                <a:solidFill>
                  <a:srgbClr val="000000"/>
                </a:solidFill>
              </a:rPr>
              <a:t>Might require adjusting the value of </a:t>
            </a:r>
            <a:r>
              <a:rPr lang="en-US" kern="0" dirty="0">
                <a:solidFill>
                  <a:srgbClr val="000000"/>
                </a:solidFill>
              </a:rPr>
              <a:t>–Depth </a:t>
            </a:r>
            <a:r>
              <a:rPr lang="en-US" b="0" kern="0" dirty="0">
                <a:solidFill>
                  <a:srgbClr val="000000"/>
                </a:solidFill>
              </a:rPr>
              <a:t>parameter</a:t>
            </a:r>
          </a:p>
          <a:p>
            <a:pPr lvl="2"/>
            <a:r>
              <a:rPr lang="en-US" b="0" kern="0" dirty="0">
                <a:solidFill>
                  <a:srgbClr val="000000"/>
                </a:solidFill>
              </a:rPr>
              <a:t>Default value of two</a:t>
            </a:r>
          </a:p>
          <a:p>
            <a:pPr lvl="0"/>
            <a:endParaRPr lang="en-US" b="0" kern="0" dirty="0">
              <a:solidFill>
                <a:srgbClr val="000000"/>
              </a:solidFill>
            </a:endParaRPr>
          </a:p>
        </p:txBody>
      </p:sp>
    </p:spTree>
    <p:extLst>
      <p:ext uri="{BB962C8B-B14F-4D97-AF65-F5344CB8AC3E}">
        <p14:creationId xmlns:p14="http://schemas.microsoft.com/office/powerpoint/2010/main" val="3371511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dc789dd-8fbd-4439-b171-e5ea59db62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Managing JSON data by using Windows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Windows PowerShell to manage JSON-formatted data</a:t>
            </a:r>
          </a:p>
        </p:txBody>
      </p:sp>
    </p:spTree>
    <p:extLst>
      <p:ext uri="{BB962C8B-B14F-4D97-AF65-F5344CB8AC3E}">
        <p14:creationId xmlns:p14="http://schemas.microsoft.com/office/powerpoint/2010/main" val="3136036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134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7bf8df5c-9a9e-419b-853c-e36e0d501f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Reading and manipulating custom-formatted data</a:t>
            </a:r>
          </a:p>
        </p:txBody>
      </p:sp>
      <p:sp>
        <p:nvSpPr>
          <p:cNvPr id="3" name="Text Placeholder 2"/>
          <p:cNvSpPr>
            <a:spLocks noGrp="1"/>
          </p:cNvSpPr>
          <p:nvPr>
            <p:ph type="body" idx="1"/>
          </p:nvPr>
        </p:nvSpPr>
        <p:spPr/>
        <p:txBody>
          <a:bodyPr/>
          <a:lstStyle/>
          <a:p>
            <a:r>
              <a:rPr lang="en-US" dirty="0"/>
              <a:t>Introduction to regular expressions
Basic delimited parsing with </a:t>
            </a:r>
            <a:r>
              <a:rPr lang="en-US" b="1" dirty="0"/>
              <a:t>ConvertFrom-String</a:t>
            </a:r>
            <a:r>
              <a:rPr lang="en-US" dirty="0"/>
              <a:t>
Demonstration: Basic delimited parsing with </a:t>
            </a:r>
            <a:r>
              <a:rPr lang="en-US" b="1" dirty="0"/>
              <a:t>ConvertFrom-String</a:t>
            </a:r>
            <a:r>
              <a:rPr lang="en-US" dirty="0"/>
              <a:t>
Example-driven parsing with </a:t>
            </a:r>
            <a:r>
              <a:rPr lang="en-US" b="1" dirty="0"/>
              <a:t>ConvertFrom-String</a:t>
            </a:r>
            <a:r>
              <a:rPr lang="en-US" dirty="0"/>
              <a:t>
Demonstration: Example-driven Parsing with </a:t>
            </a:r>
            <a:r>
              <a:rPr lang="en-US" b="1" dirty="0"/>
              <a:t>ConvertFrom-String</a:t>
            </a:r>
            <a:r>
              <a:rPr lang="en-US" dirty="0"/>
              <a:t>
Manipulating strings with </a:t>
            </a:r>
            <a:r>
              <a:rPr lang="en-US" b="1" dirty="0"/>
              <a:t>Convert-String</a:t>
            </a:r>
          </a:p>
        </p:txBody>
      </p:sp>
    </p:spTree>
    <p:extLst>
      <p:ext uri="{BB962C8B-B14F-4D97-AF65-F5344CB8AC3E}">
        <p14:creationId xmlns:p14="http://schemas.microsoft.com/office/powerpoint/2010/main" val="284195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2a7e872-9a82-4d6e-b5d6-99a58d3782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regular expressions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600" b="0" kern="0" dirty="0">
                <a:solidFill>
                  <a:srgbClr val="000000"/>
                </a:solidFill>
              </a:rPr>
              <a:t>. (period) </a:t>
            </a:r>
          </a:p>
          <a:p>
            <a:pPr marL="0" lvl="0" indent="0">
              <a:buNone/>
            </a:pPr>
            <a:r>
              <a:rPr lang="en-US" sz="1600" b="0" kern="0" dirty="0">
                <a:solidFill>
                  <a:srgbClr val="000000"/>
                </a:solidFill>
              </a:rPr>
              <a:t>? (question mark) </a:t>
            </a:r>
          </a:p>
          <a:p>
            <a:pPr marL="0" lvl="0" indent="0">
              <a:buNone/>
            </a:pPr>
            <a:r>
              <a:rPr lang="en-US" sz="1600" b="0" kern="0" dirty="0">
                <a:solidFill>
                  <a:srgbClr val="000000"/>
                </a:solidFill>
              </a:rPr>
              <a:t>* (asterisk) </a:t>
            </a:r>
          </a:p>
          <a:p>
            <a:pPr marL="0" lvl="0" indent="0">
              <a:buNone/>
            </a:pPr>
            <a:r>
              <a:rPr lang="en-US" sz="1600" b="0" kern="0" dirty="0">
                <a:solidFill>
                  <a:srgbClr val="000000"/>
                </a:solidFill>
              </a:rPr>
              <a:t>+ (plus sign) </a:t>
            </a:r>
          </a:p>
          <a:p>
            <a:pPr marL="0" lvl="0" indent="0">
              <a:buNone/>
            </a:pPr>
            <a:r>
              <a:rPr lang="en-US" sz="1600" b="0" kern="0" dirty="0">
                <a:solidFill>
                  <a:srgbClr val="000000"/>
                </a:solidFill>
              </a:rPr>
              <a:t>[a-e] </a:t>
            </a:r>
          </a:p>
          <a:p>
            <a:pPr marL="0" lvl="0" indent="0">
              <a:buNone/>
            </a:pPr>
            <a:r>
              <a:rPr lang="en-US" sz="1600" b="0" kern="0" dirty="0">
                <a:solidFill>
                  <a:srgbClr val="000000"/>
                </a:solidFill>
              </a:rPr>
              <a:t>[^a-e] </a:t>
            </a:r>
          </a:p>
          <a:p>
            <a:pPr marL="0" lvl="0" indent="0">
              <a:buNone/>
            </a:pPr>
            <a:r>
              <a:rPr lang="en-US" sz="1600" b="0" kern="0" dirty="0">
                <a:solidFill>
                  <a:srgbClr val="000000"/>
                </a:solidFill>
              </a:rPr>
              <a:t>[abde] </a:t>
            </a:r>
          </a:p>
          <a:p>
            <a:pPr marL="0" lvl="0" indent="0">
              <a:buNone/>
            </a:pPr>
            <a:r>
              <a:rPr lang="en-US" sz="1600" b="0" kern="0" dirty="0">
                <a:solidFill>
                  <a:srgbClr val="000000"/>
                </a:solidFill>
              </a:rPr>
              <a:t>^ (caret) </a:t>
            </a:r>
          </a:p>
          <a:p>
            <a:pPr marL="0" lvl="0" indent="0">
              <a:buNone/>
            </a:pPr>
            <a:r>
              <a:rPr lang="en-US" sz="1600" b="0" kern="0" dirty="0">
                <a:solidFill>
                  <a:srgbClr val="000000"/>
                </a:solidFill>
              </a:rPr>
              <a:t>$ </a:t>
            </a:r>
          </a:p>
          <a:p>
            <a:pPr marL="0" lvl="0" indent="0">
              <a:buNone/>
            </a:pPr>
            <a:r>
              <a:rPr lang="en-US" sz="1600" b="0" kern="0" dirty="0">
                <a:solidFill>
                  <a:srgbClr val="000000"/>
                </a:solidFill>
              </a:rPr>
              <a:t>\w </a:t>
            </a:r>
          </a:p>
          <a:p>
            <a:pPr marL="0" lvl="0" indent="0">
              <a:buNone/>
            </a:pPr>
            <a:r>
              <a:rPr lang="en-US" sz="1600" b="0" kern="0" dirty="0">
                <a:solidFill>
                  <a:srgbClr val="000000"/>
                </a:solidFill>
              </a:rPr>
              <a:t>\W </a:t>
            </a:r>
          </a:p>
          <a:p>
            <a:pPr marL="0" lvl="0" indent="0">
              <a:buNone/>
            </a:pPr>
            <a:r>
              <a:rPr lang="en-US" sz="1600" b="0" kern="0" dirty="0">
                <a:solidFill>
                  <a:srgbClr val="000000"/>
                </a:solidFill>
              </a:rPr>
              <a:t>\s </a:t>
            </a:r>
          </a:p>
          <a:p>
            <a:pPr marL="0" lvl="0" indent="0">
              <a:buNone/>
            </a:pPr>
            <a:r>
              <a:rPr lang="en-US" sz="1600" b="0" kern="0" dirty="0">
                <a:solidFill>
                  <a:srgbClr val="000000"/>
                </a:solidFill>
              </a:rPr>
              <a:t>\S </a:t>
            </a:r>
          </a:p>
          <a:p>
            <a:pPr marL="0" lvl="0" indent="0">
              <a:buNone/>
            </a:pPr>
            <a:r>
              <a:rPr lang="en-US" sz="1600" b="0" kern="0" dirty="0">
                <a:solidFill>
                  <a:srgbClr val="000000"/>
                </a:solidFill>
              </a:rPr>
              <a:t>\d </a:t>
            </a:r>
          </a:p>
          <a:p>
            <a:pPr marL="0" lvl="0" indent="0">
              <a:buNone/>
            </a:pPr>
            <a:r>
              <a:rPr lang="en-US" sz="1600" b="0" kern="0" dirty="0">
                <a:solidFill>
                  <a:srgbClr val="000000"/>
                </a:solidFill>
              </a:rPr>
              <a:t>\D </a:t>
            </a:r>
          </a:p>
          <a:p>
            <a:pPr marL="0" lvl="0" indent="0">
              <a:buNone/>
            </a:pPr>
            <a:r>
              <a:rPr lang="en-US" sz="1600" b="0" kern="0" dirty="0">
                <a:solidFill>
                  <a:srgbClr val="000000"/>
                </a:solidFill>
              </a:rPr>
              <a:t>{2} </a:t>
            </a:r>
          </a:p>
          <a:p>
            <a:pPr marL="0" lvl="0" indent="0">
              <a:buNone/>
            </a:pPr>
            <a:r>
              <a:rPr lang="en-US" sz="1600" b="0" kern="0" dirty="0">
                <a:solidFill>
                  <a:srgbClr val="000000"/>
                </a:solidFill>
              </a:rPr>
              <a:t>{2,4} </a:t>
            </a:r>
          </a:p>
        </p:txBody>
      </p:sp>
      <p:pic>
        <p:nvPicPr>
          <p:cNvPr id="5" name="Picture 4"/>
          <p:cNvPicPr>
            <a:picLocks noChangeAspect="1"/>
          </p:cNvPicPr>
          <p:nvPr/>
        </p:nvPicPr>
        <p:blipFill>
          <a:blip r:embed="rId3"/>
          <a:stretch>
            <a:fillRect/>
          </a:stretch>
        </p:blipFill>
        <p:spPr>
          <a:xfrm>
            <a:off x="1895714" y="2911675"/>
            <a:ext cx="6527714" cy="1978095"/>
          </a:xfrm>
          <a:prstGeom prst="rect">
            <a:avLst/>
          </a:prstGeom>
        </p:spPr>
      </p:pic>
    </p:spTree>
    <p:extLst>
      <p:ext uri="{BB962C8B-B14F-4D97-AF65-F5344CB8AC3E}">
        <p14:creationId xmlns:p14="http://schemas.microsoft.com/office/powerpoint/2010/main" val="3141209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38fa7b6-c08c-434a-b39a-18584c34c2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delimited parsing with ConvertFrom-String</a:t>
            </a:r>
          </a:p>
        </p:txBody>
      </p:sp>
      <p:pic>
        <p:nvPicPr>
          <p:cNvPr id="4" name="Picture 3"/>
          <p:cNvPicPr>
            <a:picLocks noChangeAspect="1"/>
          </p:cNvPicPr>
          <p:nvPr/>
        </p:nvPicPr>
        <p:blipFill>
          <a:blip r:embed="rId3"/>
          <a:stretch>
            <a:fillRect/>
          </a:stretch>
        </p:blipFill>
        <p:spPr>
          <a:xfrm>
            <a:off x="389108" y="937410"/>
            <a:ext cx="8463064" cy="5842770"/>
          </a:xfrm>
          <a:prstGeom prst="rect">
            <a:avLst/>
          </a:prstGeom>
        </p:spPr>
      </p:pic>
    </p:spTree>
    <p:extLst>
      <p:ext uri="{BB962C8B-B14F-4D97-AF65-F5344CB8AC3E}">
        <p14:creationId xmlns:p14="http://schemas.microsoft.com/office/powerpoint/2010/main" val="2093637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d34e0ae5-2515-4c0d-8c8e-adf3112af5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Basic delimited parsing with ConvertFrom-String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Basic Delimited Parsing with </a:t>
            </a:r>
            <a:r>
              <a:rPr lang="en-US" kern="0" dirty="0">
                <a:solidFill>
                  <a:srgbClr val="000000"/>
                </a:solidFill>
              </a:rPr>
              <a:t>ConvertFrom-String</a:t>
            </a:r>
          </a:p>
        </p:txBody>
      </p:sp>
    </p:spTree>
    <p:extLst>
      <p:ext uri="{BB962C8B-B14F-4D97-AF65-F5344CB8AC3E}">
        <p14:creationId xmlns:p14="http://schemas.microsoft.com/office/powerpoint/2010/main" val="212930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748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Reading, manipulating, and writing data in XML</a:t>
            </a:r>
          </a:p>
        </p:txBody>
      </p:sp>
      <p:sp>
        <p:nvSpPr>
          <p:cNvPr id="3" name="Text Placeholder 2"/>
          <p:cNvSpPr>
            <a:spLocks noGrp="1"/>
          </p:cNvSpPr>
          <p:nvPr>
            <p:ph type="body" idx="1"/>
          </p:nvPr>
        </p:nvSpPr>
        <p:spPr/>
        <p:txBody>
          <a:bodyPr/>
          <a:lstStyle/>
          <a:p>
            <a:r>
              <a:rPr lang="en-US" dirty="0"/>
              <a:t>Why use XML?
Understanding XML
Reading XML data into memory
Demonstration: Reading XML data into memory
Searching for XML elements
Demonstration: Searching for XML elements
Manipulating XML nodes
Manipulating XML attributes
Demonstration: Manipulating XML nodes and attributes</a:t>
            </a:r>
          </a:p>
        </p:txBody>
      </p:sp>
    </p:spTree>
    <p:extLst>
      <p:ext uri="{BB962C8B-B14F-4D97-AF65-F5344CB8AC3E}">
        <p14:creationId xmlns:p14="http://schemas.microsoft.com/office/powerpoint/2010/main" val="173002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184845a6-ba5d-49b3-ac31-ead10eadab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Example-driven parsing with ConvertFrom-String</a:t>
            </a:r>
          </a:p>
        </p:txBody>
      </p:sp>
      <p:pic>
        <p:nvPicPr>
          <p:cNvPr id="4" name="Picture 3"/>
          <p:cNvPicPr>
            <a:picLocks noChangeAspect="1"/>
          </p:cNvPicPr>
          <p:nvPr/>
        </p:nvPicPr>
        <p:blipFill>
          <a:blip r:embed="rId3"/>
          <a:stretch>
            <a:fillRect/>
          </a:stretch>
        </p:blipFill>
        <p:spPr>
          <a:xfrm>
            <a:off x="252920" y="918022"/>
            <a:ext cx="8638162" cy="5747636"/>
          </a:xfrm>
          <a:prstGeom prst="rect">
            <a:avLst/>
          </a:prstGeom>
        </p:spPr>
      </p:pic>
    </p:spTree>
    <p:extLst>
      <p:ext uri="{BB962C8B-B14F-4D97-AF65-F5344CB8AC3E}">
        <p14:creationId xmlns:p14="http://schemas.microsoft.com/office/powerpoint/2010/main" val="119278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f225d80b-9a7a-4295-988c-a661d76c0c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Example-driven Parsing with ConvertFrom-String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Example-Driven Parsing with </a:t>
            </a:r>
            <a:r>
              <a:rPr lang="en-US" kern="0" dirty="0">
                <a:solidFill>
                  <a:srgbClr val="000000"/>
                </a:solidFill>
              </a:rPr>
              <a:t>ConvertFrom-String</a:t>
            </a:r>
          </a:p>
        </p:txBody>
      </p:sp>
    </p:spTree>
    <p:extLst>
      <p:ext uri="{BB962C8B-B14F-4D97-AF65-F5344CB8AC3E}">
        <p14:creationId xmlns:p14="http://schemas.microsoft.com/office/powerpoint/2010/main" val="318121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84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3ba0c377-098f-4126-a492-b0f1a9b744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strings with Convert-String</a:t>
            </a:r>
          </a:p>
        </p:txBody>
      </p:sp>
      <p:sp>
        <p:nvSpPr>
          <p:cNvPr id="4" name="Rectangle 5"/>
          <p:cNvSpPr>
            <a:spLocks noChangeArrowheads="1"/>
          </p:cNvSpPr>
          <p:nvPr/>
        </p:nvSpPr>
        <p:spPr bwMode="auto">
          <a:xfrm>
            <a:off x="2098553" y="3034724"/>
            <a:ext cx="11441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endParaRPr lang="en-US" dirty="0">
              <a:solidFill>
                <a:srgbClr val="000000"/>
              </a:solidFill>
            </a:endParaRPr>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31" y="1411178"/>
            <a:ext cx="8089541" cy="1721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flipV="1">
            <a:off x="2098553" y="4512681"/>
            <a:ext cx="11441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endParaRPr lang="en-US" dirty="0">
              <a:solidFill>
                <a:srgbClr val="000000"/>
              </a:solidFill>
            </a:endParaRPr>
          </a:p>
        </p:txBody>
      </p:sp>
    </p:spTree>
    <p:extLst>
      <p:ext uri="{BB962C8B-B14F-4D97-AF65-F5344CB8AC3E}">
        <p14:creationId xmlns:p14="http://schemas.microsoft.com/office/powerpoint/2010/main" val="2104354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Best Practice</a:t>
            </a:r>
          </a:p>
          <a:p>
            <a:r>
              <a:rPr lang="en-US" dirty="0"/>
              <a:t>Review Question
Tools</a:t>
            </a:r>
          </a:p>
        </p:txBody>
      </p:sp>
    </p:spTree>
    <p:extLst>
      <p:ext uri="{BB962C8B-B14F-4D97-AF65-F5344CB8AC3E}">
        <p14:creationId xmlns:p14="http://schemas.microsoft.com/office/powerpoint/2010/main" val="304453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a315f63-7411-4e83-b823-17af8a419d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XML?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CSV is suitable only for flat data, not relational or hierarchical data</a:t>
            </a:r>
          </a:p>
          <a:p>
            <a:pPr lvl="0"/>
            <a:r>
              <a:rPr lang="en-US" b="0" kern="0" dirty="0">
                <a:solidFill>
                  <a:srgbClr val="000000"/>
                </a:solidFill>
              </a:rPr>
              <a:t>Excel is difficult to program, and makes scripts unnecessarily complex and delicate</a:t>
            </a:r>
          </a:p>
          <a:p>
            <a:pPr lvl="0"/>
            <a:r>
              <a:rPr lang="en-US" b="0" kern="0" dirty="0">
                <a:solidFill>
                  <a:srgbClr val="000000"/>
                </a:solidFill>
              </a:rPr>
              <a:t>SQL Server is a good option, but it requires installed software and licensing</a:t>
            </a:r>
          </a:p>
          <a:p>
            <a:pPr lvl="0"/>
            <a:r>
              <a:rPr lang="en-US" b="0" kern="0" dirty="0">
                <a:solidFill>
                  <a:srgbClr val="000000"/>
                </a:solidFill>
              </a:rPr>
              <a:t>XML addresses all of these problems by providing a universally available data storage option that is easy to program and use</a:t>
            </a:r>
          </a:p>
        </p:txBody>
      </p:sp>
    </p:spTree>
    <p:extLst>
      <p:ext uri="{BB962C8B-B14F-4D97-AF65-F5344CB8AC3E}">
        <p14:creationId xmlns:p14="http://schemas.microsoft.com/office/powerpoint/2010/main" val="2140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XML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XML is a set of rules that you can use to create languages</a:t>
            </a:r>
          </a:p>
          <a:p>
            <a:pPr lvl="0"/>
            <a:r>
              <a:rPr lang="en-US" b="0" kern="0" dirty="0">
                <a:solidFill>
                  <a:srgbClr val="000000"/>
                </a:solidFill>
              </a:rPr>
              <a:t>An XML document consists of </a:t>
            </a:r>
            <a:r>
              <a:rPr lang="en-US" b="0" i="1" kern="0" dirty="0">
                <a:solidFill>
                  <a:srgbClr val="000000"/>
                </a:solidFill>
              </a:rPr>
              <a:t>nodes</a:t>
            </a:r>
            <a:r>
              <a:rPr lang="en-US" b="0" kern="0" dirty="0">
                <a:solidFill>
                  <a:srgbClr val="000000"/>
                </a:solidFill>
              </a:rPr>
              <a:t>,</a:t>
            </a:r>
            <a:r>
              <a:rPr lang="en-US" b="0" i="1" kern="0" dirty="0">
                <a:solidFill>
                  <a:srgbClr val="000000"/>
                </a:solidFill>
              </a:rPr>
              <a:t> values</a:t>
            </a:r>
            <a:r>
              <a:rPr lang="en-US" b="0" kern="0" dirty="0">
                <a:solidFill>
                  <a:srgbClr val="000000"/>
                </a:solidFill>
              </a:rPr>
              <a:t>,</a:t>
            </a:r>
            <a:r>
              <a:rPr lang="en-US" b="0" i="1" kern="0" dirty="0">
                <a:solidFill>
                  <a:srgbClr val="000000"/>
                </a:solidFill>
              </a:rPr>
              <a:t> </a:t>
            </a:r>
            <a:r>
              <a:rPr lang="en-US" b="0" kern="0" dirty="0">
                <a:solidFill>
                  <a:srgbClr val="000000"/>
                </a:solidFill>
              </a:rPr>
              <a:t>and </a:t>
            </a:r>
            <a:r>
              <a:rPr lang="en-US" b="0" i="1" kern="0" dirty="0">
                <a:solidFill>
                  <a:srgbClr val="000000"/>
                </a:solidFill>
              </a:rPr>
              <a:t>attributes</a:t>
            </a:r>
          </a:p>
          <a:p>
            <a:pPr lvl="1"/>
            <a:r>
              <a:rPr lang="en-US" b="0" kern="0" dirty="0">
                <a:solidFill>
                  <a:srgbClr val="000000"/>
                </a:solidFill>
              </a:rPr>
              <a:t>Nodes are also known as </a:t>
            </a:r>
            <a:r>
              <a:rPr lang="en-US" b="0" i="1" kern="0" dirty="0">
                <a:solidFill>
                  <a:srgbClr val="000000"/>
                </a:solidFill>
              </a:rPr>
              <a:t>elements</a:t>
            </a:r>
          </a:p>
          <a:p>
            <a:pPr lvl="0"/>
            <a:r>
              <a:rPr lang="en-US" b="0" kern="0" dirty="0">
                <a:solidFill>
                  <a:srgbClr val="000000"/>
                </a:solidFill>
              </a:rPr>
              <a:t>All XML documents consist of one, and only one, top-level element</a:t>
            </a:r>
          </a:p>
          <a:p>
            <a:pPr lvl="0"/>
            <a:r>
              <a:rPr lang="en-US" b="0" kern="0" dirty="0">
                <a:solidFill>
                  <a:srgbClr val="000000"/>
                </a:solidFill>
              </a:rPr>
              <a:t>Top-level elements can includes multiple child nodes</a:t>
            </a:r>
          </a:p>
          <a:p>
            <a:pPr lvl="0"/>
            <a:endParaRPr lang="en-US" b="0" kern="0" dirty="0">
              <a:solidFill>
                <a:srgbClr val="000000"/>
              </a:solidFill>
            </a:endParaRPr>
          </a:p>
        </p:txBody>
      </p:sp>
    </p:spTree>
    <p:extLst>
      <p:ext uri="{BB962C8B-B14F-4D97-AF65-F5344CB8AC3E}">
        <p14:creationId xmlns:p14="http://schemas.microsoft.com/office/powerpoint/2010/main" val="165447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XML data into memory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Windows PowerShell can use the </a:t>
            </a:r>
            <a:r>
              <a:rPr lang="en-US" kern="0" dirty="0">
                <a:solidFill>
                  <a:srgbClr val="000000"/>
                </a:solidFill>
              </a:rPr>
              <a:t>Get-Content</a:t>
            </a:r>
            <a:r>
              <a:rPr lang="en-US" b="0" kern="0" dirty="0">
                <a:solidFill>
                  <a:srgbClr val="000000"/>
                </a:solidFill>
              </a:rPr>
              <a:t> cmdlet to read XML files into memory because XML is a plain text file</a:t>
            </a:r>
          </a:p>
          <a:p>
            <a:pPr lvl="0"/>
            <a:r>
              <a:rPr lang="en-US" b="0" kern="0" dirty="0">
                <a:solidFill>
                  <a:srgbClr val="000000"/>
                </a:solidFill>
              </a:rPr>
              <a:t>An XML file does not enable the shell to understand the contents of the file</a:t>
            </a:r>
          </a:p>
          <a:p>
            <a:pPr lvl="0"/>
            <a:r>
              <a:rPr lang="en-US" b="0" kern="0" dirty="0">
                <a:solidFill>
                  <a:srgbClr val="000000"/>
                </a:solidFill>
              </a:rPr>
              <a:t>By converting the text into a structured XML Document Object Model (DOM) in memory, the shell enables you to use the contents of the file</a:t>
            </a:r>
          </a:p>
          <a:p>
            <a:pPr lvl="0"/>
            <a:endParaRPr lang="en-US" b="0" kern="0" dirty="0">
              <a:solidFill>
                <a:srgbClr val="000000"/>
              </a:solidFill>
            </a:endParaRPr>
          </a:p>
        </p:txBody>
      </p:sp>
    </p:spTree>
    <p:extLst>
      <p:ext uri="{BB962C8B-B14F-4D97-AF65-F5344CB8AC3E}">
        <p14:creationId xmlns:p14="http://schemas.microsoft.com/office/powerpoint/2010/main" val="297207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6e6291f-c376-4c99-81f4-8217aa81c2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Reading XML data into memory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load XML data into memory</a:t>
            </a:r>
          </a:p>
        </p:txBody>
      </p:sp>
    </p:spTree>
    <p:extLst>
      <p:ext uri="{BB962C8B-B14F-4D97-AF65-F5344CB8AC3E}">
        <p14:creationId xmlns:p14="http://schemas.microsoft.com/office/powerpoint/2010/main" val="212048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53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XML elements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An XML DOM includes the ability to search for specific nodes based on criteria that you provide</a:t>
            </a:r>
          </a:p>
          <a:p>
            <a:pPr lvl="0"/>
            <a:r>
              <a:rPr lang="en-US" b="0" kern="0" dirty="0">
                <a:solidFill>
                  <a:srgbClr val="000000"/>
                </a:solidFill>
              </a:rPr>
              <a:t>You specify your search criteria in a language called XPath</a:t>
            </a:r>
          </a:p>
          <a:p>
            <a:pPr lvl="0"/>
            <a:r>
              <a:rPr lang="en-US" b="0" kern="0" dirty="0">
                <a:solidFill>
                  <a:srgbClr val="000000"/>
                </a:solidFill>
              </a:rPr>
              <a:t>The XML DOM provides two methods that you can use to search for nodes: </a:t>
            </a:r>
            <a:r>
              <a:rPr lang="en-US" kern="0" dirty="0">
                <a:solidFill>
                  <a:srgbClr val="000000"/>
                </a:solidFill>
              </a:rPr>
              <a:t>SelectNodes()</a:t>
            </a:r>
            <a:r>
              <a:rPr lang="en-US" b="0" kern="0" dirty="0">
                <a:solidFill>
                  <a:srgbClr val="000000"/>
                </a:solidFill>
              </a:rPr>
              <a:t> and </a:t>
            </a:r>
            <a:r>
              <a:rPr lang="en-US" kern="0" dirty="0">
                <a:solidFill>
                  <a:srgbClr val="000000"/>
                </a:solidFill>
              </a:rPr>
              <a:t>SelectSingleNode()</a:t>
            </a:r>
            <a:endParaRPr lang="en-US" b="0" kern="0" dirty="0">
              <a:solidFill>
                <a:srgbClr val="000000"/>
              </a:solidFill>
            </a:endParaRPr>
          </a:p>
        </p:txBody>
      </p:sp>
    </p:spTree>
    <p:extLst>
      <p:ext uri="{BB962C8B-B14F-4D97-AF65-F5344CB8AC3E}">
        <p14:creationId xmlns:p14="http://schemas.microsoft.com/office/powerpoint/2010/main" val="45761297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4698</Words>
  <Application>Microsoft Office PowerPoint</Application>
  <PresentationFormat>On-screen Show (4:3)</PresentationFormat>
  <Paragraphs>441</Paragraphs>
  <Slides>34</Slides>
  <Notes>34</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Times New Roman</vt:lpstr>
      <vt:lpstr>Symbol</vt:lpstr>
      <vt:lpstr>Wingdings</vt:lpstr>
      <vt:lpstr>Courier New</vt:lpstr>
      <vt:lpstr>Arial</vt:lpstr>
      <vt:lpstr>Segoe UI</vt:lpstr>
      <vt:lpstr>Calibri</vt:lpstr>
      <vt:lpstr>Mangal</vt:lpstr>
      <vt:lpstr>Verdana</vt:lpstr>
      <vt:lpstr>MS Mincho</vt:lpstr>
      <vt:lpstr>NG_MOC_Core_ModuleNew2</vt:lpstr>
      <vt:lpstr>Module 5</vt:lpstr>
      <vt:lpstr>Module Overview</vt:lpstr>
      <vt:lpstr>Lesson 1: Reading, manipulating, and writing data in XML</vt:lpstr>
      <vt:lpstr>Why use XML?</vt:lpstr>
      <vt:lpstr>Understanding XML</vt:lpstr>
      <vt:lpstr>Reading XML data into memory</vt:lpstr>
      <vt:lpstr>Demonstration: Reading XML data into memory</vt:lpstr>
      <vt:lpstr>PowerPoint Presentation</vt:lpstr>
      <vt:lpstr>Searching for XML elements</vt:lpstr>
      <vt:lpstr>Demonstration: Searching for XML elements</vt:lpstr>
      <vt:lpstr>Manipulating XML nodes</vt:lpstr>
      <vt:lpstr>Manipulating XML attributes</vt:lpstr>
      <vt:lpstr>Demonstration: Manipulating XML nodes and attributes</vt:lpstr>
      <vt:lpstr>PowerPoint Presentation</vt:lpstr>
      <vt:lpstr>PowerPoint Presentation</vt:lpstr>
      <vt:lpstr>Lab: Reading, manipulating, and writing  XML-formatted data</vt:lpstr>
      <vt:lpstr>Lab Scenario</vt:lpstr>
      <vt:lpstr>Lab Review</vt:lpstr>
      <vt:lpstr>Lesson 2: Working with JSON-formatted data</vt:lpstr>
      <vt:lpstr>Why use JSON?</vt:lpstr>
      <vt:lpstr>Introduction to JSON syntax</vt:lpstr>
      <vt:lpstr>Managing JSON data by using Windows PowerShell</vt:lpstr>
      <vt:lpstr>Demonstration: Managing JSON data by using Windows PowerShell</vt:lpstr>
      <vt:lpstr>PowerPoint Presentation</vt:lpstr>
      <vt:lpstr>Lesson 3: Reading and manipulating custom-formatted data</vt:lpstr>
      <vt:lpstr>Introduction to regular expressions</vt:lpstr>
      <vt:lpstr>Basic delimited parsing with ConvertFrom-String</vt:lpstr>
      <vt:lpstr>Demonstration: Basic delimited parsing with ConvertFrom-String</vt:lpstr>
      <vt:lpstr>PowerPoint Presentation</vt:lpstr>
      <vt:lpstr>Example-driven parsing with ConvertFrom-String</vt:lpstr>
      <vt:lpstr>Demonstration: Example-driven Parsing with ConvertFrom-String</vt:lpstr>
      <vt:lpstr>PowerPoint Presentation</vt:lpstr>
      <vt:lpstr>Manipulating strings with Convert-String</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2017-08-01T21:19:27Z</dcterms:created>
  <dcterms:modified xsi:type="dcterms:W3CDTF">2017-08-01T21:19:35Z</dcterms:modified>
</cp:coreProperties>
</file>