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96"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7" r:id="rId39"/>
    <p:sldId id="298" r:id="rId40"/>
    <p:sldId id="299" r:id="rId41"/>
    <p:sldId id="291" r:id="rId42"/>
    <p:sldId id="292" r:id="rId43"/>
    <p:sldId id="293" r:id="rId44"/>
    <p:sldId id="294" r:id="rId45"/>
    <p:sldId id="300" r:id="rId46"/>
  </p:sldIdLst>
  <p:sldSz cx="9144000" cy="6858000" type="screen4x3"/>
  <p:notesSz cx="6858000" cy="9144000"/>
  <p:embeddedFontLst>
    <p:embeddedFont>
      <p:font typeface="Mangal" panose="02040503050203030202" pitchFamily="18" charset="0"/>
      <p:regular r:id="rId48"/>
      <p:bold r:id="rId49"/>
    </p:embeddedFont>
    <p:embeddedFont>
      <p:font typeface="MS Mincho" panose="02020609040205080304" pitchFamily="49" charset="-128"/>
      <p:regular r:id="rId50"/>
    </p:embeddedFont>
    <p:embeddedFont>
      <p:font typeface="Verdana" panose="020B0604030504040204" pitchFamily="34" charset="0"/>
      <p:regular r:id="rId51"/>
      <p:bold r:id="rId52"/>
      <p:italic r:id="rId53"/>
      <p:boldItalic r:id="rId54"/>
    </p:embeddedFont>
    <p:embeddedFont>
      <p:font typeface="Segoe" panose="020B0502040504020203" pitchFamily="34"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
      <p:font typeface="Calibri" panose="020F0502020204030204" pitchFamily="34" charset="0"/>
      <p:regular r:id="rId63"/>
      <p:bold r:id="rId64"/>
      <p:italic r:id="rId65"/>
      <p:boldItalic r:id="rId66"/>
    </p:embeddedFont>
  </p:embeddedFontLst>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4" autoAdjust="0"/>
  </p:normalViewPr>
  <p:slideViewPr>
    <p:cSldViewPr>
      <p:cViewPr varScale="1">
        <p:scale>
          <a:sx n="114" d="100"/>
          <a:sy n="114" d="100"/>
        </p:scale>
        <p:origin x="2304" y="10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449B3-C7A5-4934-B219-354698A1AF0C}" type="datetimeFigureOut">
              <a:rPr lang="en-GB" smtClean="0"/>
              <a:t>31/07/2017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F590C-8E25-4131-9AD9-75EC5D5F6930}" type="slidenum">
              <a:rPr lang="en-GB" smtClean="0"/>
              <a:t>‹#›</a:t>
            </a:fld>
            <a:endParaRPr lang="en-GB" dirty="0"/>
          </a:p>
        </p:txBody>
      </p:sp>
    </p:spTree>
    <p:extLst>
      <p:ext uri="{BB962C8B-B14F-4D97-AF65-F5344CB8AC3E}">
        <p14:creationId xmlns:p14="http://schemas.microsoft.com/office/powerpoint/2010/main" val="318939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ka.ms/uxtww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aka.ms/ihld75"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u4geh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Presentation:</a:t>
            </a:r>
            <a:r>
              <a:rPr lang="en-GB" sz="1000" dirty="0">
                <a:latin typeface="Arial"/>
                <a:ea typeface="Calibri"/>
                <a:cs typeface="Times New Roman"/>
              </a:rPr>
              <a:t> 90 minutes</a:t>
            </a:r>
          </a:p>
          <a:p>
            <a:pPr>
              <a:lnSpc>
                <a:spcPct val="115000"/>
              </a:lnSpc>
              <a:spcAft>
                <a:spcPts val="1000"/>
              </a:spcAft>
            </a:pPr>
            <a:r>
              <a:rPr lang="en-GB" sz="1000" b="1" dirty="0">
                <a:latin typeface="Arial"/>
                <a:ea typeface="Calibri"/>
                <a:cs typeface="Times New Roman"/>
              </a:rPr>
              <a:t>Lab:</a:t>
            </a:r>
            <a:r>
              <a:rPr lang="en-GB" sz="1000" dirty="0">
                <a:latin typeface="Arial"/>
                <a:ea typeface="Calibri"/>
                <a:cs typeface="Times New Roman"/>
              </a:rPr>
              <a:t> 90 minutes</a:t>
            </a:r>
          </a:p>
          <a:p>
            <a:pPr>
              <a:lnSpc>
                <a:spcPct val="115000"/>
              </a:lnSpc>
              <a:spcAft>
                <a:spcPts val="1000"/>
              </a:spcAft>
            </a:pPr>
            <a:r>
              <a:rPr lang="en-GB"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architecture and deployment scenarios of Desired State Configuration (DSC).</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Write and deploy DSC configuration files.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Implement Just Enough Administration (JEA).</a:t>
            </a:r>
            <a:endParaRPr lang="en-GB"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MS Mincho"/>
                <a:cs typeface="Mangal"/>
              </a:rPr>
              <a:t>To teach this module, you need the Microsoft PowerPoint file </a:t>
            </a:r>
            <a:r>
              <a:rPr lang="en-GB" sz="1000" b="1" dirty="0">
                <a:latin typeface="Arial"/>
                <a:ea typeface="Calibri"/>
                <a:cs typeface="Times New Roman"/>
              </a:rPr>
              <a:t>10962C_06.pptx</a:t>
            </a:r>
            <a:r>
              <a:rPr lang="en-GB" sz="1000" dirty="0">
                <a:latin typeface="Arial"/>
                <a:ea typeface="MS Mincho"/>
                <a:cs typeface="Mangal"/>
              </a:rPr>
              <a:t>.</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Calibri"/>
                <a:cs typeface="Times New Roman"/>
              </a:rPr>
              <a:t>To prepare for this module, you should:</a:t>
            </a:r>
          </a:p>
          <a:p>
            <a:pPr marL="342900" lvl="0" indent="-342900">
              <a:lnSpc>
                <a:spcPct val="115000"/>
              </a:lnSpc>
              <a:spcAft>
                <a:spcPts val="995"/>
              </a:spcAft>
              <a:buFont typeface="Symbol"/>
              <a:buChar char=""/>
            </a:pPr>
            <a:r>
              <a:rPr lang="en-US" sz="1000" dirty="0">
                <a:effectLst/>
                <a:latin typeface="Arial"/>
                <a:ea typeface="Times New Roman"/>
                <a:cs typeface="Times New Roman"/>
              </a:rPr>
              <a:t>Read all the materials in this module.</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Practice performing the demonstrations and labs.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GB" sz="1000" dirty="0">
              <a:effectLst/>
              <a:latin typeface="Arial"/>
              <a:ea typeface="Times New Roman"/>
              <a:cs typeface="Times New Roman"/>
            </a:endParaRPr>
          </a:p>
          <a:p>
            <a:pPr>
              <a:lnSpc>
                <a:spcPct val="115000"/>
              </a:lnSpc>
              <a:spcAft>
                <a:spcPts val="1000"/>
              </a:spcAft>
            </a:pPr>
            <a:r>
              <a:rPr lang="en-GB"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 </a:t>
            </a:r>
          </a:p>
        </p:txBody>
      </p:sp>
      <p:sp>
        <p:nvSpPr>
          <p:cNvPr id="4" name="Slide Number Placeholder 3"/>
          <p:cNvSpPr>
            <a:spLocks noGrp="1"/>
          </p:cNvSpPr>
          <p:nvPr>
            <p:ph type="sldNum" sz="quarter" idx="10"/>
          </p:nvPr>
        </p:nvSpPr>
        <p:spPr/>
        <p:txBody>
          <a:bodyPr/>
          <a:lstStyle/>
          <a:p>
            <a:fld id="{254F590C-8E25-4131-9AD9-75EC5D5F6930}" type="slidenum">
              <a:rPr lang="en-GB" smtClean="0"/>
              <a:t>1</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60072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implementing DSC on Nano Server and point out the features that are not fully supported. For more information, refer to “Using DSC on Nano Server” at </a:t>
            </a:r>
            <a:r>
              <a:rPr lang="en-GB" sz="1000" u="sng" dirty="0">
                <a:solidFill>
                  <a:srgbClr val="0000FF"/>
                </a:solidFill>
                <a:latin typeface="Arial"/>
                <a:ea typeface="Calibri"/>
                <a:cs typeface="Segoe UI"/>
                <a:hlinkClick r:id="rId3"/>
              </a:rPr>
              <a:t>https://aka.ms/uxtwwm</a:t>
            </a:r>
            <a:r>
              <a:rPr lang="en-GB"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254F590C-8E25-4131-9AD9-75EC5D5F6930}" type="slidenum">
              <a:rPr lang="en-GB" smtClean="0"/>
              <a:t>10</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64191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support for DSC on Linux and the process of deploying DSC configuration to Linux servers.</a:t>
            </a:r>
          </a:p>
        </p:txBody>
      </p:sp>
      <p:sp>
        <p:nvSpPr>
          <p:cNvPr id="4" name="Slide Number Placeholder 3"/>
          <p:cNvSpPr>
            <a:spLocks noGrp="1"/>
          </p:cNvSpPr>
          <p:nvPr>
            <p:ph type="sldNum" sz="quarter" idx="10"/>
          </p:nvPr>
        </p:nvSpPr>
        <p:spPr/>
        <p:txBody>
          <a:bodyPr/>
          <a:lstStyle/>
          <a:p>
            <a:fld id="{254F590C-8E25-4131-9AD9-75EC5D5F6930}" type="slidenum">
              <a:rPr lang="en-GB" smtClean="0"/>
              <a:t>11</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4269048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54F590C-8E25-4131-9AD9-75EC5D5F6930}" type="slidenum">
              <a:rPr lang="en-GB" smtClean="0"/>
              <a:t>12</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005583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IN" sz="1000" dirty="0">
                <a:latin typeface="Arial"/>
              </a:rPr>
              <a:t>Describe the most common configuration settings of the LCM.</a:t>
            </a:r>
            <a:endParaRPr lang="en-GB" sz="1000" dirty="0">
              <a:latin typeface="Arial"/>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13</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427880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a:t>
            </a:r>
            <a:r>
              <a:rPr lang="en-GB" sz="1000" b="1" dirty="0">
                <a:latin typeface="Arial"/>
                <a:ea typeface="Calibri"/>
                <a:cs typeface="Times New Roman"/>
              </a:rPr>
              <a:t>E:\Allfiles\Mod06\Democode\Lesson02</a:t>
            </a:r>
            <a:br>
              <a:rPr lang="en-GB" sz="1000" b="1" dirty="0">
                <a:latin typeface="Arial"/>
                <a:ea typeface="Calibri"/>
                <a:cs typeface="Times New Roman"/>
              </a:rPr>
            </a:br>
            <a:r>
              <a:rPr lang="en-GB" sz="1000" b="1" dirty="0">
                <a:latin typeface="Arial"/>
                <a:ea typeface="Calibri"/>
                <a:cs typeface="Times New Roman"/>
              </a:rPr>
              <a:t>\Demo01</a:t>
            </a:r>
            <a:r>
              <a:rPr lang="en-GB" sz="1000" dirty="0">
                <a:latin typeface="Arial"/>
                <a:ea typeface="Calibri"/>
                <a:cs typeface="Times New Roman"/>
              </a:rPr>
              <a:t>.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E:\Allfiles\Mod06\Democode\Lesson02\Demo01\Step-01.ps1 </a:t>
            </a:r>
            <a:r>
              <a:rPr lang="en-US" sz="1000" dirty="0">
                <a:effectLst/>
                <a:latin typeface="Arial"/>
                <a:ea typeface="Times New Roman"/>
                <a:cs typeface="Times New Roman"/>
              </a:rPr>
              <a:t>and run the script.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Examine the outcome. Note that the value of the </a:t>
            </a:r>
            <a:r>
              <a:rPr lang="en-US" sz="1000" b="1" dirty="0">
                <a:effectLst/>
                <a:latin typeface="Arial"/>
                <a:ea typeface="Times New Roman"/>
                <a:cs typeface="Times New Roman"/>
              </a:rPr>
              <a:t>ConfigurationMode</a:t>
            </a:r>
            <a:r>
              <a:rPr lang="en-US" sz="1000" dirty="0">
                <a:effectLst/>
                <a:latin typeface="Arial"/>
                <a:ea typeface="Times New Roman"/>
                <a:cs typeface="Times New Roman"/>
              </a:rPr>
              <a:t> property of the LCM is </a:t>
            </a:r>
            <a:r>
              <a:rPr lang="en-US" sz="1000" b="1" dirty="0">
                <a:effectLst/>
                <a:latin typeface="Arial"/>
                <a:ea typeface="Times New Roman"/>
                <a:cs typeface="Times New Roman"/>
              </a:rPr>
              <a:t>ApplyandMonitor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E:\Allfiles\Mod06\Democode\Lesson02\Demo01\Step-02.ps1</a:t>
            </a:r>
            <a:r>
              <a:rPr lang="en-US" sz="1000" dirty="0">
                <a:effectLst/>
                <a:latin typeface="Arial"/>
                <a:ea typeface="Times New Roman"/>
                <a:cs typeface="Times New Roman"/>
              </a:rPr>
              <a:t> and examine the configuration script. Note the value of the </a:t>
            </a:r>
            <a:r>
              <a:rPr lang="en-US" sz="1000" b="1" dirty="0">
                <a:effectLst/>
                <a:latin typeface="Arial"/>
                <a:ea typeface="Times New Roman"/>
                <a:cs typeface="Times New Roman"/>
              </a:rPr>
              <a:t>ConfigurationMode</a:t>
            </a:r>
            <a:r>
              <a:rPr lang="en-US" sz="1000" dirty="0">
                <a:effectLst/>
                <a:latin typeface="Arial"/>
                <a:ea typeface="Times New Roman"/>
                <a:cs typeface="Times New Roman"/>
              </a:rPr>
              <a:t> property.</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E:\Allfiles\Mod06\Democode\Lesson02\Demo01\Step-03.ps1</a:t>
            </a:r>
            <a:r>
              <a:rPr lang="en-US" sz="1000" dirty="0">
                <a:effectLst/>
                <a:latin typeface="Arial"/>
                <a:ea typeface="Times New Roman"/>
                <a:cs typeface="Times New Roman"/>
              </a:rPr>
              <a:t> and run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Examine the outcome. Start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and open the folder </a:t>
            </a:r>
            <a:r>
              <a:rPr lang="en-US" sz="1000" b="1" dirty="0">
                <a:effectLst/>
                <a:latin typeface="Arial"/>
                <a:ea typeface="Times New Roman"/>
                <a:cs typeface="Times New Roman"/>
              </a:rPr>
              <a:t>E:\Allfiles\Mod06\Democode</a:t>
            </a:r>
            <a:br>
              <a:rPr lang="en-US" sz="1000" b="1" dirty="0">
                <a:effectLst/>
                <a:latin typeface="Arial"/>
                <a:ea typeface="Times New Roman"/>
                <a:cs typeface="Times New Roman"/>
              </a:rPr>
            </a:br>
            <a:r>
              <a:rPr lang="en-US" sz="1000" b="1" dirty="0">
                <a:effectLst/>
                <a:latin typeface="Arial"/>
                <a:ea typeface="Times New Roman"/>
                <a:cs typeface="Times New Roman"/>
              </a:rPr>
              <a:t>\Lesson02\Demo01</a:t>
            </a:r>
            <a:r>
              <a:rPr lang="en-US" sz="1000" dirty="0">
                <a:effectLst/>
                <a:latin typeface="Arial"/>
                <a:ea typeface="Times New Roman"/>
                <a:cs typeface="Times New Roman"/>
              </a:rPr>
              <a:t> and check whether it contains a subfolder named </a:t>
            </a:r>
            <a:r>
              <a:rPr lang="en-US" sz="1000" b="1" dirty="0">
                <a:effectLst/>
                <a:latin typeface="Arial"/>
                <a:ea typeface="Times New Roman"/>
                <a:cs typeface="Times New Roman"/>
              </a:rPr>
              <a:t>AdatumLCMConfig</a:t>
            </a:r>
            <a:r>
              <a:rPr lang="en-US" sz="1000" dirty="0">
                <a:effectLst/>
                <a:latin typeface="Arial"/>
                <a:ea typeface="Times New Roman"/>
                <a:cs typeface="Times New Roman"/>
              </a:rPr>
              <a:t>, which contains the .mof file representing the new LCM configuration.</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E:\Allfiles\Mod06\Democode\Lesson02\Demo01\Step-04.ps1</a:t>
            </a:r>
            <a:r>
              <a:rPr lang="en-US" sz="1000" dirty="0">
                <a:effectLst/>
                <a:latin typeface="Arial"/>
                <a:ea typeface="Times New Roman"/>
                <a:cs typeface="Times New Roman"/>
              </a:rPr>
              <a:t> and run the script.</a:t>
            </a:r>
          </a:p>
          <a:p>
            <a:pPr marL="342900" lvl="0" indent="-342900">
              <a:lnSpc>
                <a:spcPct val="115000"/>
              </a:lnSpc>
              <a:spcAft>
                <a:spcPts val="995"/>
              </a:spcAft>
              <a:buFont typeface="+mj-lt"/>
              <a:buAutoNum type="arabicPeriod"/>
            </a:pPr>
            <a:r>
              <a:rPr lang="en-GB" sz="1000" dirty="0">
                <a:latin typeface="Arial"/>
                <a:ea typeface="Calibri"/>
                <a:cs typeface="Times New Roman"/>
              </a:rPr>
              <a:t>Examine the outcome. Note whether </a:t>
            </a:r>
            <a:r>
              <a:rPr lang="en-GB" sz="1000" dirty="0">
                <a:latin typeface="Arial"/>
                <a:ea typeface="Times New Roman"/>
                <a:cs typeface="Times New Roman"/>
              </a:rPr>
              <a:t>the value of the </a:t>
            </a:r>
            <a:r>
              <a:rPr lang="en-GB" sz="1000" b="1" dirty="0">
                <a:latin typeface="Arial"/>
                <a:ea typeface="Calibri"/>
                <a:cs typeface="Times New Roman"/>
              </a:rPr>
              <a:t>ConfigurationMode</a:t>
            </a:r>
            <a:r>
              <a:rPr lang="en-GB" sz="1000" dirty="0">
                <a:latin typeface="Arial"/>
                <a:ea typeface="Times New Roman"/>
                <a:cs typeface="Times New Roman"/>
              </a:rPr>
              <a:t> property of the LCM is set to </a:t>
            </a:r>
            <a:r>
              <a:rPr lang="en-GB" sz="1000" b="1" dirty="0">
                <a:latin typeface="Arial"/>
                <a:ea typeface="Calibri"/>
                <a:cs typeface="Times New Roman"/>
              </a:rPr>
              <a:t>ApplyandAutoCorrect</a:t>
            </a:r>
            <a:r>
              <a:rPr lang="en-GB" sz="1000" dirty="0">
                <a:latin typeface="Arial"/>
                <a:ea typeface="Times New Roman"/>
                <a:cs typeface="Times New Roman"/>
              </a:rPr>
              <a:t>.</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14</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12716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example has several items that you can point out to students:</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It includes three </a:t>
            </a:r>
            <a:r>
              <a:rPr lang="en-US" sz="1000" b="1" dirty="0">
                <a:effectLst/>
                <a:latin typeface="Arial"/>
                <a:ea typeface="Times New Roman"/>
                <a:cs typeface="Times New Roman"/>
              </a:rPr>
              <a:t>Node</a:t>
            </a:r>
            <a:r>
              <a:rPr lang="en-US" sz="1000" dirty="0">
                <a:solidFill>
                  <a:srgbClr val="000000"/>
                </a:solidFill>
                <a:effectLst/>
                <a:latin typeface="Arial"/>
                <a:ea typeface="Times New Roman"/>
                <a:cs typeface="Times New Roman"/>
              </a:rPr>
              <a:t> elements, one for each virtual machine. The configuration items in this example use hard-coded values, but in a production environment, those might be parameterized.</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The </a:t>
            </a:r>
            <a:r>
              <a:rPr lang="en-US" sz="1000" b="1" dirty="0">
                <a:effectLst/>
                <a:latin typeface="Arial"/>
                <a:ea typeface="Times New Roman"/>
                <a:cs typeface="Times New Roman"/>
              </a:rPr>
              <a:t>$ConfigurationData</a:t>
            </a:r>
            <a:r>
              <a:rPr lang="en-US" sz="1000" dirty="0">
                <a:solidFill>
                  <a:srgbClr val="000000"/>
                </a:solidFill>
                <a:effectLst/>
                <a:latin typeface="Arial"/>
                <a:ea typeface="Times New Roman"/>
                <a:cs typeface="Times New Roman"/>
              </a:rPr>
              <a:t> hash table near the end of the script specifies configuration metadata. In this example, it is used to allow plain-text user names and passwords to be included in the configuration MOF files. The default DSC behavior is to encrypt credentials, a technique that requires you to specify a certificate thumbprint in the configuration metadata.</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The </a:t>
            </a:r>
            <a:r>
              <a:rPr lang="en-US" sz="1000" b="1" dirty="0">
                <a:effectLst/>
                <a:latin typeface="Arial"/>
                <a:ea typeface="Times New Roman"/>
                <a:cs typeface="Times New Roman"/>
              </a:rPr>
              <a:t>Script</a:t>
            </a:r>
            <a:r>
              <a:rPr lang="en-US" sz="1000" dirty="0">
                <a:solidFill>
                  <a:srgbClr val="000000"/>
                </a:solidFill>
                <a:effectLst/>
                <a:latin typeface="Arial"/>
                <a:ea typeface="Times New Roman"/>
                <a:cs typeface="Times New Roman"/>
              </a:rPr>
              <a:t> configuration items run a short Windows PowerShell script to test and set a specific configuration. In this example, they are running the </a:t>
            </a:r>
            <a:r>
              <a:rPr lang="en-US" sz="1000" b="1" dirty="0">
                <a:effectLst/>
                <a:latin typeface="Arial"/>
                <a:ea typeface="Times New Roman"/>
                <a:cs typeface="Times New Roman"/>
              </a:rPr>
              <a:t>Update-Help</a:t>
            </a:r>
            <a:r>
              <a:rPr lang="en-US" sz="1000" dirty="0">
                <a:solidFill>
                  <a:srgbClr val="000000"/>
                </a:solidFill>
                <a:effectLst/>
                <a:latin typeface="Arial"/>
                <a:ea typeface="Times New Roman"/>
                <a:cs typeface="Times New Roman"/>
              </a:rPr>
              <a:t> cmdlet. Notice that the </a:t>
            </a:r>
            <a:r>
              <a:rPr lang="en-US" sz="1000" b="1" dirty="0">
                <a:effectLst/>
                <a:latin typeface="Arial"/>
                <a:ea typeface="Times New Roman"/>
                <a:cs typeface="Times New Roman"/>
              </a:rPr>
              <a:t>GetScript</a:t>
            </a:r>
            <a:r>
              <a:rPr lang="en-US" sz="1000" dirty="0">
                <a:solidFill>
                  <a:srgbClr val="000000"/>
                </a:solidFill>
                <a:effectLst/>
                <a:latin typeface="Arial"/>
                <a:ea typeface="Times New Roman"/>
                <a:cs typeface="Times New Roman"/>
              </a:rPr>
              <a:t> part of the configuration item must return only an empty hash table.</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Several of the configuration items include a </a:t>
            </a:r>
            <a:r>
              <a:rPr lang="en-US" sz="1000" b="1" dirty="0">
                <a:effectLst/>
                <a:latin typeface="Arial"/>
                <a:ea typeface="Times New Roman"/>
                <a:cs typeface="Times New Roman"/>
              </a:rPr>
              <a:t>DependsOn</a:t>
            </a:r>
            <a:r>
              <a:rPr lang="en-US" sz="1000" dirty="0">
                <a:solidFill>
                  <a:srgbClr val="000000"/>
                </a:solidFill>
                <a:effectLst/>
                <a:latin typeface="Arial"/>
                <a:ea typeface="Times New Roman"/>
                <a:cs typeface="Times New Roman"/>
              </a:rPr>
              <a:t> setting. This setting is used to make sure that some configuration items are processed before others. For example, before it runs the </a:t>
            </a:r>
            <a:r>
              <a:rPr lang="en-US" sz="1000" b="1" dirty="0">
                <a:effectLst/>
                <a:latin typeface="Arial"/>
                <a:ea typeface="Times New Roman"/>
                <a:cs typeface="Times New Roman"/>
              </a:rPr>
              <a:t>Update-Help </a:t>
            </a:r>
            <a:r>
              <a:rPr lang="en-US" sz="1000" dirty="0">
                <a:effectLst/>
                <a:latin typeface="Arial"/>
                <a:ea typeface="Times New Roman"/>
                <a:cs typeface="Times New Roman"/>
              </a:rPr>
              <a:t>cmdlet</a:t>
            </a:r>
            <a:r>
              <a:rPr lang="en-US" sz="1000" dirty="0">
                <a:solidFill>
                  <a:srgbClr val="000000"/>
                </a:solidFill>
                <a:effectLst/>
                <a:latin typeface="Arial"/>
                <a:ea typeface="Times New Roman"/>
                <a:cs typeface="Times New Roman"/>
              </a:rPr>
              <a:t>, this configuration makes sure that the compressed file that contains the help content is unzipped to disk.</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Several configuration items, such as the DNS server address settings, are shared by all three nodes. In a production environment, that information might be put into a separate configuration, enabling you to centralize that information instead of copying and pasting it to multiple locations. The separate configurations could then be included in a composite resource.</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15</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13979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demonstration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a:t>
            </a:r>
            <a:br>
              <a:rPr lang="en-GB" sz="1000" b="1" dirty="0">
                <a:latin typeface="Arial"/>
                <a:ea typeface="Calibri"/>
                <a:cs typeface="Times New Roman"/>
              </a:rPr>
            </a:br>
            <a:r>
              <a:rPr lang="en-GB" sz="1000" b="1" dirty="0">
                <a:latin typeface="Arial"/>
                <a:ea typeface="Calibri"/>
                <a:cs typeface="Times New Roman"/>
              </a:rPr>
              <a:t>\Democode\Lesson02\Demo02</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E:\Allfiles\Mod06\Democode\Lesson02\Demo02\Step-01.ps1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The configuration in this example parameterizes the node name. It specifies that three features should be present; a fourth feature should be removed (not present or absent); and a specific folder should exist.</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Also, while not called out in this example, you may also have to specify a source for installation files for features such as Microsoft .NET Framework.</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Do not run the script at this point.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E:\Allfiles\Mod06\Democode\Lesson02\Demo02\Step-02.ps1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The purpose of the second script is to demonstrate the current installation status of the specified features.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Press F5 to run the script.</a:t>
            </a:r>
            <a:endParaRPr lang="en-GB" sz="1000" dirty="0">
              <a:effectLst/>
              <a:latin typeface="Arial"/>
              <a:ea typeface="Times New Roman"/>
              <a:cs typeface="Times New Roman"/>
            </a:endParaRPr>
          </a:p>
          <a:p>
            <a:pPr marL="457200">
              <a:lnSpc>
                <a:spcPts val="1300"/>
              </a:lnSpc>
              <a:spcAft>
                <a:spcPts val="600"/>
              </a:spcAft>
            </a:pPr>
            <a:r>
              <a:rPr lang="en-US" sz="1000" dirty="0">
                <a:effectLst/>
                <a:latin typeface="Arial"/>
                <a:ea typeface="Times New Roman"/>
                <a:cs typeface="Times New Roman"/>
              </a:rPr>
              <a:t>The features should not be installed already.</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16</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17659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54F590C-8E25-4131-9AD9-75EC5D5F6930}" type="slidenum">
              <a:rPr lang="en-GB" smtClean="0"/>
              <a:t>17</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34213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demonstration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a:t>
            </a:r>
            <a:br>
              <a:rPr lang="en-GB" sz="1000" b="1" dirty="0">
                <a:latin typeface="Arial"/>
                <a:ea typeface="Calibri"/>
                <a:cs typeface="Times New Roman"/>
              </a:rPr>
            </a:br>
            <a:r>
              <a:rPr lang="en-GB" sz="1000" b="1" dirty="0">
                <a:latin typeface="Arial"/>
                <a:ea typeface="Calibri"/>
                <a:cs typeface="Times New Roman"/>
              </a:rPr>
              <a:t>\Democode\Lesson02\Demo03</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E:\Allfiles\Mod06\Democode\Lesson02\Demo03\Step-01.ps1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Notice that configurations all have several standard parameters that are handled automatically by Windows PowerShell. In this example, the standard </a:t>
            </a:r>
            <a:r>
              <a:rPr lang="en-US" sz="1000" i="1" dirty="0">
                <a:effectLst/>
                <a:latin typeface="Arial"/>
                <a:ea typeface="Times New Roman"/>
                <a:cs typeface="Times New Roman"/>
              </a:rPr>
              <a:t>–OutputPath</a:t>
            </a:r>
            <a:r>
              <a:rPr lang="en-US" sz="1000" dirty="0">
                <a:effectLst/>
                <a:latin typeface="Arial"/>
                <a:ea typeface="Times New Roman"/>
                <a:cs typeface="Times New Roman"/>
              </a:rPr>
              <a:t> parameter is used to specify the path where the MOF files should be created. When not specified, a folder is created in the current directory.</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To run the script, on the </a:t>
            </a:r>
            <a:r>
              <a:rPr lang="en-US" sz="1000" b="1" dirty="0">
                <a:effectLst/>
                <a:latin typeface="Arial"/>
                <a:ea typeface="Times New Roman"/>
                <a:cs typeface="Times New Roman"/>
              </a:rPr>
              <a:t>LON-CL1</a:t>
            </a:r>
            <a:r>
              <a:rPr lang="en-US" sz="1000" dirty="0">
                <a:effectLst/>
                <a:latin typeface="Arial"/>
                <a:ea typeface="Times New Roman"/>
                <a:cs typeface="Times New Roman"/>
              </a:rPr>
              <a:t> virtual machine, press F5.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Use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to examine the </a:t>
            </a:r>
            <a:r>
              <a:rPr lang="en-US" sz="1000" b="1" dirty="0">
                <a:effectLst/>
                <a:latin typeface="Arial"/>
                <a:ea typeface="Times New Roman"/>
                <a:cs typeface="Times New Roman"/>
              </a:rPr>
              <a:t>C:\FileAndPrint</a:t>
            </a:r>
            <a:r>
              <a:rPr lang="en-US" sz="1000" dirty="0">
                <a:effectLst/>
                <a:latin typeface="Arial"/>
                <a:ea typeface="Times New Roman"/>
                <a:cs typeface="Times New Roman"/>
              </a:rPr>
              <a:t> folder.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Verify that the folder contains one MOF file named </a:t>
            </a:r>
            <a:r>
              <a:rPr lang="en-US" sz="1000" b="1" dirty="0">
                <a:effectLst/>
                <a:latin typeface="Arial"/>
                <a:ea typeface="Times New Roman"/>
                <a:cs typeface="Times New Roman"/>
              </a:rPr>
              <a:t>LON-SVR1.mof</a:t>
            </a:r>
            <a:r>
              <a:rPr lang="en-US" sz="1000" dirty="0">
                <a:effectLst/>
                <a:latin typeface="Arial"/>
                <a:ea typeface="Times New Roman"/>
                <a:cs typeface="Times New Roman"/>
              </a:rPr>
              <a:t>.</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18</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841889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54F590C-8E25-4131-9AD9-75EC5D5F6930}" type="slidenum">
              <a:rPr lang="en-GB" smtClean="0"/>
              <a:t>19</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79386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MS Mincho"/>
                <a:cs typeface="Mangal"/>
              </a:rPr>
              <a:t>This module is planned for delivery on the third day of class from 11:00 a.m.–2:15 p.m., including a one-hour lunch. You should be able to have students combine lunch time and lab time from approximately 12:15 p.m.–2:15 p.m.</a:t>
            </a:r>
            <a:endParaRPr lang="en-GB" sz="1000" dirty="0">
              <a:latin typeface="Arial"/>
              <a:ea typeface="Calibri"/>
              <a:cs typeface="Times New Roman"/>
            </a:endParaRPr>
          </a:p>
          <a:p>
            <a:pPr>
              <a:lnSpc>
                <a:spcPct val="115000"/>
              </a:lnSpc>
              <a:spcAft>
                <a:spcPts val="1000"/>
              </a:spcAft>
            </a:pPr>
            <a:r>
              <a:rPr lang="en-GB" sz="1000" dirty="0">
                <a:latin typeface="Arial"/>
                <a:ea typeface="MS Mincho"/>
                <a:cs typeface="Mangal"/>
              </a:rPr>
              <a:t>This module introduces several concepts that can be confusing, and even intimidating, for students without prior programming or scripting experience. Pay additional attention to students during lab time so that you can monitor their progress and identify any problems they might have. The labs in this module deliberately direct students through a process of discovery to reinforce key skills. Students who have problems with these labs or who cannot complete them will have problems throughout the rest of this course.</a:t>
            </a:r>
            <a:endParaRPr lang="en-GB"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Demonstration preparation</a:t>
            </a:r>
            <a:endParaRPr lang="en-GB" sz="1000" b="1" dirty="0">
              <a:effectLst/>
              <a:latin typeface="Arial"/>
              <a:ea typeface="Times New Roman"/>
              <a:cs typeface="Segoe UI"/>
            </a:endParaRPr>
          </a:p>
          <a:p>
            <a:pPr>
              <a:lnSpc>
                <a:spcPct val="115000"/>
              </a:lnSpc>
              <a:spcAft>
                <a:spcPts val="1000"/>
              </a:spcAft>
            </a:pPr>
            <a:r>
              <a:rPr lang="en-GB" sz="1000" dirty="0">
                <a:latin typeface="Arial"/>
                <a:ea typeface="MS Mincho"/>
                <a:cs typeface="Mangal"/>
              </a:rPr>
              <a:t>D</a:t>
            </a:r>
            <a:r>
              <a:rPr lang="ga-IE" sz="1000" dirty="0">
                <a:latin typeface="Arial"/>
                <a:ea typeface="MS Mincho"/>
                <a:cs typeface="Mangal"/>
              </a:rPr>
              <a:t>emonstrations</a:t>
            </a:r>
            <a:r>
              <a:rPr lang="en-GB" sz="1000" dirty="0">
                <a:latin typeface="Arial"/>
                <a:ea typeface="MS Mincho"/>
                <a:cs typeface="Mangal"/>
              </a:rPr>
              <a:t> are included</a:t>
            </a:r>
            <a:r>
              <a:rPr lang="ga-IE" sz="1000" dirty="0">
                <a:latin typeface="Arial"/>
                <a:ea typeface="MS Mincho"/>
                <a:cs typeface="Mangal"/>
              </a:rPr>
              <a:t> in each </a:t>
            </a:r>
            <a:r>
              <a:rPr lang="en-GB" sz="1000" dirty="0">
                <a:latin typeface="Arial"/>
                <a:ea typeface="MS Mincho"/>
                <a:cs typeface="Mangal"/>
              </a:rPr>
              <a:t>l</a:t>
            </a:r>
            <a:r>
              <a:rPr lang="ga-IE" sz="1000" dirty="0">
                <a:latin typeface="Arial"/>
                <a:ea typeface="MS Mincho"/>
                <a:cs typeface="Mangal"/>
              </a:rPr>
              <a:t>esson in this module. To prepare for them</a:t>
            </a:r>
            <a:r>
              <a:rPr lang="en-GB" sz="1000" dirty="0">
                <a:latin typeface="Arial"/>
                <a:ea typeface="MS Mincho"/>
                <a:cs typeface="Mangal"/>
              </a:rPr>
              <a:t>, </a:t>
            </a:r>
            <a:r>
              <a:rPr lang="ga-IE" sz="1000" dirty="0">
                <a:latin typeface="Arial"/>
                <a:ea typeface="MS Mincho"/>
                <a:cs typeface="Mangal"/>
              </a:rPr>
              <a:t>you </a:t>
            </a:r>
            <a:r>
              <a:rPr lang="en-GB" sz="1000" dirty="0">
                <a:latin typeface="Arial"/>
                <a:ea typeface="MS Mincho"/>
                <a:cs typeface="Mangal"/>
              </a:rPr>
              <a:t>must</a:t>
            </a:r>
            <a:r>
              <a:rPr lang="ga-IE" sz="1000" dirty="0">
                <a:latin typeface="Arial"/>
                <a:ea typeface="MS Mincho"/>
                <a:cs typeface="Mangal"/>
              </a:rPr>
              <a:t> do the following</a:t>
            </a:r>
            <a:r>
              <a:rPr lang="en-GB" sz="1000" dirty="0">
                <a:latin typeface="Arial"/>
                <a:ea typeface="MS Mincho"/>
                <a:cs typeface="Mangal"/>
              </a:rPr>
              <a:t>:</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ga-IE" sz="1000" dirty="0">
                <a:latin typeface="Arial"/>
                <a:ea typeface="Times New Roman"/>
                <a:cs typeface="Times New Roman"/>
              </a:rPr>
              <a:t>Start the </a:t>
            </a:r>
            <a:r>
              <a:rPr lang="en-GB" sz="1000" b="1" dirty="0">
                <a:latin typeface="Arial"/>
                <a:ea typeface="Calibri"/>
                <a:cs typeface="Times New Roman"/>
              </a:rPr>
              <a:t>10962C-LON-DC1</a:t>
            </a:r>
            <a:r>
              <a:rPr lang="ga-IE" sz="1000" dirty="0">
                <a:latin typeface="Arial"/>
                <a:ea typeface="Times New Roman"/>
                <a:cs typeface="Times New Roman"/>
              </a:rPr>
              <a:t> virtual machine</a:t>
            </a:r>
            <a:r>
              <a:rPr lang="en-GB" sz="1000" dirty="0">
                <a:latin typeface="Arial"/>
                <a:ea typeface="Times New Roman"/>
                <a:cs typeface="Times New Roman"/>
              </a:rPr>
              <a:t>. </a:t>
            </a:r>
            <a:r>
              <a:rPr lang="ga-IE" sz="1000" dirty="0">
                <a:latin typeface="Arial"/>
                <a:ea typeface="Times New Roman"/>
                <a:cs typeface="Times New Roman"/>
              </a:rPr>
              <a:t>(Start and </a:t>
            </a:r>
            <a:r>
              <a:rPr lang="en-GB" sz="1000" dirty="0">
                <a:latin typeface="Arial"/>
                <a:ea typeface="Times New Roman"/>
                <a:cs typeface="Times New Roman"/>
              </a:rPr>
              <a:t>sign in </a:t>
            </a:r>
            <a:r>
              <a:rPr lang="ga-IE" sz="1000" dirty="0">
                <a:latin typeface="Arial"/>
                <a:ea typeface="Times New Roman"/>
                <a:cs typeface="Times New Roman"/>
              </a:rPr>
              <a:t>to the </a:t>
            </a:r>
            <a:r>
              <a:rPr lang="en-GB" sz="1000" b="1" dirty="0">
                <a:latin typeface="Arial"/>
                <a:ea typeface="Calibri"/>
                <a:cs typeface="Times New Roman"/>
              </a:rPr>
              <a:t>10962C-LON-DC1</a:t>
            </a:r>
            <a:r>
              <a:rPr lang="en-GB" sz="1000" dirty="0">
                <a:latin typeface="Arial"/>
                <a:ea typeface="Times New Roman"/>
                <a:cs typeface="Times New Roman"/>
              </a:rPr>
              <a:t> virtual machine </a:t>
            </a:r>
            <a:r>
              <a:rPr lang="ga-IE" sz="1000" dirty="0">
                <a:latin typeface="Arial"/>
                <a:ea typeface="Times New Roman"/>
                <a:cs typeface="Times New Roman"/>
              </a:rPr>
              <a:t>before </a:t>
            </a:r>
            <a:r>
              <a:rPr lang="en-GB" sz="1000" dirty="0">
                <a:latin typeface="Arial"/>
                <a:ea typeface="Times New Roman"/>
                <a:cs typeface="Times New Roman"/>
              </a:rPr>
              <a:t>signing in </a:t>
            </a:r>
            <a:r>
              <a:rPr lang="ga-IE" sz="1000" dirty="0">
                <a:latin typeface="Arial"/>
                <a:ea typeface="Times New Roman"/>
                <a:cs typeface="Times New Roman"/>
              </a:rPr>
              <a:t>to the </a:t>
            </a:r>
            <a:r>
              <a:rPr lang="en-GB" sz="1000" b="1" dirty="0">
                <a:latin typeface="Arial"/>
                <a:ea typeface="Calibri"/>
                <a:cs typeface="Times New Roman"/>
              </a:rPr>
              <a:t>10962C-LON-CL1</a:t>
            </a:r>
            <a:r>
              <a:rPr lang="ga-IE" sz="1000" dirty="0">
                <a:latin typeface="Arial"/>
                <a:ea typeface="Times New Roman"/>
                <a:cs typeface="Times New Roman"/>
              </a:rPr>
              <a:t> virtual machine</a:t>
            </a:r>
            <a:r>
              <a:rPr lang="en-GB" sz="1000" dirty="0">
                <a:latin typeface="Arial"/>
                <a:ea typeface="Times New Roman"/>
                <a:cs typeface="Times New Roman"/>
              </a:rPr>
              <a:t>.</a:t>
            </a:r>
            <a:r>
              <a:rPr lang="ga-IE" sz="1000" dirty="0">
                <a:latin typeface="Arial"/>
                <a:ea typeface="Times New Roman"/>
                <a:cs typeface="Times New Roman"/>
              </a:rPr>
              <a:t>)</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GB" sz="1000" dirty="0">
                <a:latin typeface="Arial"/>
                <a:ea typeface="Times New Roman"/>
                <a:cs typeface="Times New Roman"/>
              </a:rPr>
              <a:t>Start the </a:t>
            </a:r>
            <a:r>
              <a:rPr lang="en-GB" sz="1000" b="1" dirty="0">
                <a:latin typeface="Arial"/>
                <a:ea typeface="Calibri"/>
                <a:cs typeface="Times New Roman"/>
              </a:rPr>
              <a:t>10962C-LON-SVR1</a:t>
            </a:r>
            <a:r>
              <a:rPr lang="en-GB" sz="1000" dirty="0">
                <a:latin typeface="Arial"/>
                <a:ea typeface="Times New Roman"/>
                <a:cs typeface="Times New Roman"/>
              </a:rPr>
              <a:t> virtual machine.</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ga-IE" sz="1000" dirty="0">
                <a:latin typeface="Arial"/>
                <a:ea typeface="Times New Roman"/>
                <a:cs typeface="Times New Roman"/>
              </a:rPr>
              <a:t>Start and </a:t>
            </a:r>
            <a:r>
              <a:rPr lang="en-GB" sz="1000" dirty="0">
                <a:latin typeface="Arial"/>
                <a:ea typeface="Times New Roman"/>
                <a:cs typeface="Times New Roman"/>
              </a:rPr>
              <a:t>sign in</a:t>
            </a:r>
            <a:r>
              <a:rPr lang="ga-IE" sz="1000" dirty="0">
                <a:latin typeface="Arial"/>
                <a:ea typeface="Times New Roman"/>
                <a:cs typeface="Times New Roman"/>
              </a:rPr>
              <a:t> to the </a:t>
            </a:r>
            <a:r>
              <a:rPr lang="en-GB" sz="1000" b="1" dirty="0">
                <a:latin typeface="Arial"/>
                <a:ea typeface="Calibri"/>
                <a:cs typeface="Times New Roman"/>
              </a:rPr>
              <a:t>10962C-LON-CL1</a:t>
            </a:r>
            <a:r>
              <a:rPr lang="ga-IE" sz="1000" dirty="0">
                <a:latin typeface="Arial"/>
                <a:ea typeface="Times New Roman"/>
                <a:cs typeface="Times New Roman"/>
              </a:rPr>
              <a:t> virtual machine by using the user name </a:t>
            </a:r>
            <a:r>
              <a:rPr lang="en-GB" sz="1000" b="1" dirty="0">
                <a:latin typeface="Arial"/>
                <a:ea typeface="Calibri"/>
                <a:cs typeface="Times New Roman"/>
              </a:rPr>
              <a:t>Adatum\Administrator</a:t>
            </a:r>
            <a:r>
              <a:rPr lang="ga-IE" sz="1000" dirty="0">
                <a:latin typeface="Arial"/>
                <a:ea typeface="Times New Roman"/>
                <a:cs typeface="Times New Roman"/>
              </a:rPr>
              <a:t> and the password </a:t>
            </a:r>
            <a:r>
              <a:rPr lang="en-GB" sz="1000" b="1" dirty="0">
                <a:latin typeface="Arial"/>
                <a:ea typeface="Calibri"/>
                <a:cs typeface="Times New Roman"/>
              </a:rPr>
              <a:t>Pa55w.rd</a:t>
            </a:r>
            <a:r>
              <a:rPr lang="en-GB" sz="1000" dirty="0">
                <a:latin typeface="Arial"/>
                <a:ea typeface="Times New Roman"/>
                <a:cs typeface="Times New Roman"/>
              </a:rPr>
              <a:t>.</a:t>
            </a:r>
            <a:endParaRPr lang="en-GB" sz="1000" dirty="0">
              <a:latin typeface="Arial"/>
              <a:ea typeface="Calibri"/>
              <a:cs typeface="Times New Roman"/>
            </a:endParaRPr>
          </a:p>
          <a:p>
            <a:pPr>
              <a:lnSpc>
                <a:spcPct val="115000"/>
              </a:lnSpc>
              <a:spcAft>
                <a:spcPts val="1000"/>
              </a:spcAft>
            </a:pPr>
            <a:r>
              <a:rPr lang="en-GB" sz="1000" dirty="0">
                <a:latin typeface="Arial"/>
                <a:ea typeface="MS Mincho"/>
                <a:cs typeface="Mangal"/>
              </a:rPr>
              <a:t>Perform the demonstrations</a:t>
            </a:r>
            <a:r>
              <a:rPr lang="ga-IE" sz="1000" dirty="0">
                <a:latin typeface="Arial"/>
                <a:ea typeface="MS Mincho"/>
                <a:cs typeface="Mangal"/>
              </a:rPr>
              <a:t> on the </a:t>
            </a:r>
            <a:r>
              <a:rPr lang="en-GB" sz="1000" b="1" dirty="0">
                <a:latin typeface="Arial"/>
                <a:ea typeface="Calibri"/>
                <a:cs typeface="Times New Roman"/>
              </a:rPr>
              <a:t>10962C-LON-CL1</a:t>
            </a:r>
            <a:r>
              <a:rPr lang="ga-IE" sz="1000" dirty="0">
                <a:latin typeface="Arial"/>
                <a:ea typeface="MS Mincho"/>
                <a:cs typeface="Mangal"/>
              </a:rPr>
              <a:t> virtual machine in either the </a:t>
            </a:r>
            <a:r>
              <a:rPr lang="en-GB" sz="1000" b="1" dirty="0">
                <a:latin typeface="Arial"/>
                <a:ea typeface="Calibri"/>
                <a:cs typeface="Times New Roman"/>
              </a:rPr>
              <a:t>Windows PowerShell</a:t>
            </a:r>
            <a:r>
              <a:rPr lang="ga-IE" sz="1000" dirty="0">
                <a:latin typeface="Arial"/>
                <a:ea typeface="MS Mincho"/>
                <a:cs typeface="Mangal"/>
              </a:rPr>
              <a:t> console or the Windows PowerShell </a:t>
            </a:r>
            <a:r>
              <a:rPr lang="en-GB" sz="1000" dirty="0">
                <a:latin typeface="Arial"/>
                <a:ea typeface="MS Mincho"/>
                <a:cs typeface="Mangal"/>
              </a:rPr>
              <a:t>Integrated Scripting Environment (</a:t>
            </a:r>
            <a:r>
              <a:rPr lang="ga-IE" sz="1000" dirty="0">
                <a:latin typeface="Arial"/>
                <a:ea typeface="MS Mincho"/>
                <a:cs typeface="Mangal"/>
              </a:rPr>
              <a:t>ISE</a:t>
            </a:r>
            <a:r>
              <a:rPr lang="en-GB" sz="1000" dirty="0">
                <a:latin typeface="Arial"/>
                <a:ea typeface="MS Mincho"/>
                <a:cs typeface="Mangal"/>
              </a:rPr>
              <a:t>)</a:t>
            </a:r>
            <a:r>
              <a:rPr lang="ga-IE" sz="1000" dirty="0">
                <a:latin typeface="Arial"/>
                <a:ea typeface="MS Mincho"/>
                <a:cs typeface="Mangal"/>
              </a:rPr>
              <a:t>. </a:t>
            </a:r>
            <a:r>
              <a:rPr lang="en-GB" sz="1000" dirty="0">
                <a:latin typeface="Arial"/>
                <a:ea typeface="MS Mincho"/>
                <a:cs typeface="Mangal"/>
              </a:rPr>
              <a:t>S</a:t>
            </a:r>
            <a:r>
              <a:rPr lang="ga-IE" sz="1000" dirty="0">
                <a:latin typeface="Arial"/>
                <a:ea typeface="MS Mincho"/>
                <a:cs typeface="Mangal"/>
              </a:rPr>
              <a:t>ome demo</a:t>
            </a:r>
            <a:r>
              <a:rPr lang="en-GB" sz="1000" dirty="0">
                <a:latin typeface="Arial"/>
                <a:ea typeface="MS Mincho"/>
                <a:cs typeface="Mangal"/>
              </a:rPr>
              <a:t>nstration</a:t>
            </a:r>
            <a:r>
              <a:rPr lang="ga-IE" sz="1000" dirty="0">
                <a:latin typeface="Arial"/>
                <a:ea typeface="MS Mincho"/>
                <a:cs typeface="Mangal"/>
              </a:rPr>
              <a:t>s </a:t>
            </a:r>
            <a:r>
              <a:rPr lang="en-GB" sz="1000" dirty="0">
                <a:latin typeface="Arial"/>
                <a:ea typeface="MS Mincho"/>
                <a:cs typeface="Mangal"/>
              </a:rPr>
              <a:t>might specify</a:t>
            </a:r>
            <a:r>
              <a:rPr lang="ga-IE" sz="1000" dirty="0">
                <a:latin typeface="Arial"/>
                <a:ea typeface="MS Mincho"/>
                <a:cs typeface="Mangal"/>
              </a:rPr>
              <a:t> which one to use.</a:t>
            </a:r>
            <a:endParaRPr lang="en-GB" sz="1000" dirty="0">
              <a:latin typeface="Arial"/>
              <a:ea typeface="Calibri"/>
              <a:cs typeface="Times New Roman"/>
            </a:endParaRPr>
          </a:p>
          <a:p>
            <a:pPr>
              <a:lnSpc>
                <a:spcPct val="115000"/>
              </a:lnSpc>
              <a:spcAft>
                <a:spcPts val="1000"/>
              </a:spcAft>
            </a:pPr>
            <a:r>
              <a:rPr lang="en-GB" sz="1000" dirty="0">
                <a:latin typeface="Arial"/>
                <a:ea typeface="MS Mincho"/>
                <a:cs typeface="Mangal"/>
              </a:rPr>
              <a:t>In most demonstrations, you are provided with a separate file for each step in the demonstration. Your instructor manual includes a description of each step, and you are intended to display the corresponding file to your students. All the .ps1 files </a:t>
            </a:r>
            <a:r>
              <a:rPr lang="ga-IE" sz="1000" dirty="0">
                <a:latin typeface="Arial"/>
                <a:ea typeface="MS Mincho"/>
                <a:cs typeface="Mangal"/>
              </a:rPr>
              <a:t>are available on the </a:t>
            </a:r>
            <a:r>
              <a:rPr lang="en-GB" sz="1000" b="1" dirty="0">
                <a:latin typeface="Arial"/>
                <a:ea typeface="Calibri"/>
                <a:cs typeface="Times New Roman"/>
              </a:rPr>
              <a:t>10962C-LON-CL1</a:t>
            </a:r>
            <a:r>
              <a:rPr lang="en-GB" sz="1000" dirty="0">
                <a:latin typeface="Arial"/>
                <a:ea typeface="MS Mincho"/>
                <a:cs typeface="Mangal"/>
              </a:rPr>
              <a:t> virtual machine, in the </a:t>
            </a:r>
            <a:r>
              <a:rPr lang="en-GB" sz="1000" b="1" dirty="0">
                <a:latin typeface="Arial"/>
                <a:ea typeface="Calibri"/>
                <a:cs typeface="Times New Roman"/>
              </a:rPr>
              <a:t>E:\Allfiles\Mod06\Democode</a:t>
            </a:r>
            <a:r>
              <a:rPr lang="en-GB" sz="1000" dirty="0">
                <a:latin typeface="Arial"/>
                <a:ea typeface="MS Mincho"/>
                <a:cs typeface="Mangal"/>
              </a:rPr>
              <a:t> directory.</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2</a:t>
            </a:fld>
            <a:endParaRPr lang="en-GB"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433198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demonstration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a:t>
            </a:r>
            <a:br>
              <a:rPr lang="en-GB" sz="1000" b="1" dirty="0">
                <a:latin typeface="Arial"/>
                <a:ea typeface="Calibri"/>
                <a:cs typeface="Times New Roman"/>
              </a:rPr>
            </a:br>
            <a:r>
              <a:rPr lang="en-GB" sz="1000" b="1" dirty="0">
                <a:latin typeface="Arial"/>
                <a:ea typeface="Calibri"/>
                <a:cs typeface="Times New Roman"/>
              </a:rPr>
              <a:t>\Democode\Lesson02\Demo04</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E:\Allfiles\Mod06\Democode\Lesson02\Demo04\Step-01.ps1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457200">
              <a:lnSpc>
                <a:spcPct val="115000"/>
              </a:lnSpc>
              <a:spcAft>
                <a:spcPts val="995"/>
              </a:spcAft>
            </a:pPr>
            <a:r>
              <a:rPr lang="en-US" sz="1000" dirty="0">
                <a:effectLst/>
                <a:latin typeface="Arial"/>
                <a:ea typeface="Times New Roman"/>
                <a:cs typeface="Times New Roman"/>
              </a:rPr>
              <a:t>This script uses the </a:t>
            </a:r>
            <a:r>
              <a:rPr lang="en-US" sz="1000" i="1" dirty="0">
                <a:effectLst/>
                <a:latin typeface="Arial"/>
                <a:ea typeface="Times New Roman"/>
                <a:cs typeface="Times New Roman"/>
              </a:rPr>
              <a:t>–Wait</a:t>
            </a:r>
            <a:r>
              <a:rPr lang="en-US" sz="1000" dirty="0">
                <a:effectLst/>
                <a:latin typeface="Arial"/>
                <a:ea typeface="Times New Roman"/>
                <a:cs typeface="Times New Roman"/>
              </a:rPr>
              <a:t> parameter so that your students will be able to display details about the process.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a:effectLst/>
                <a:latin typeface="Arial"/>
                <a:ea typeface="Times New Roman"/>
                <a:cs typeface="Times New Roman"/>
              </a:rPr>
              <a:t>To run this script, press F5. Then consider taking a short break (5–10 minutes) to give the LCM enough time to process the new configuration.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20</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26630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54F590C-8E25-4131-9AD9-75EC5D5F6930}" type="slidenum">
              <a:rPr lang="en-GB" smtClean="0"/>
              <a:t>21</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634267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PowerShell ISE. Make sure that the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demonstration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a:t>
            </a:r>
            <a:br>
              <a:rPr lang="en-GB" sz="1000" b="1" dirty="0">
                <a:latin typeface="Arial"/>
                <a:ea typeface="Calibri"/>
                <a:cs typeface="Times New Roman"/>
              </a:rPr>
            </a:br>
            <a:r>
              <a:rPr lang="en-GB" sz="1000" b="1" dirty="0">
                <a:latin typeface="Arial"/>
                <a:ea typeface="Calibri"/>
                <a:cs typeface="Times New Roman"/>
              </a:rPr>
              <a:t>\Democode\Lesson02\Demo05</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E:\Allfiles\Mod06\Democode\Lesson02\Demo05\Step-01.ps1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To run this script, press F5. Keep in mind that you should allow 5–10 minutes after the previous demonstration. That time is needed for the LCM to process the configuration and install the specified features.</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22</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769892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benefits of partial configuration. Point out that delegating management of partial configurations to different teams still requires close coordination of the configuration settings they apply. Otherwise, there is a potential for overlapping and conflicting configuration settings.</a:t>
            </a:r>
          </a:p>
          <a:p>
            <a:pPr>
              <a:lnSpc>
                <a:spcPct val="115000"/>
              </a:lnSpc>
              <a:spcAft>
                <a:spcPts val="1000"/>
              </a:spcAft>
            </a:pPr>
            <a:r>
              <a:rPr lang="en-GB" sz="1000" dirty="0">
                <a:latin typeface="Arial"/>
                <a:ea typeface="Calibri"/>
                <a:cs typeface="Times New Roman"/>
              </a:rPr>
              <a:t>Describe the process of implementing partial configurations by using the push and pull deployment models. </a:t>
            </a:r>
          </a:p>
        </p:txBody>
      </p:sp>
      <p:sp>
        <p:nvSpPr>
          <p:cNvPr id="4" name="Slide Number Placeholder 3"/>
          <p:cNvSpPr>
            <a:spLocks noGrp="1"/>
          </p:cNvSpPr>
          <p:nvPr>
            <p:ph type="sldNum" sz="quarter" idx="10"/>
          </p:nvPr>
        </p:nvSpPr>
        <p:spPr/>
        <p:txBody>
          <a:bodyPr/>
          <a:lstStyle/>
          <a:p>
            <a:fld id="{254F590C-8E25-4131-9AD9-75EC5D5F6930}" type="slidenum">
              <a:rPr lang="en-GB" smtClean="0"/>
              <a:t>23</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477476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E:\Allfiles\Mod06\Democode\Lesson02</a:t>
            </a:r>
            <a:br>
              <a:rPr lang="en-GB" sz="1000" b="1" dirty="0">
                <a:latin typeface="Arial"/>
                <a:ea typeface="Calibri"/>
                <a:cs typeface="Times New Roman"/>
              </a:rPr>
            </a:br>
            <a:r>
              <a:rPr lang="en-GB" sz="1000" b="1" dirty="0">
                <a:latin typeface="Arial"/>
                <a:ea typeface="Calibri"/>
                <a:cs typeface="Times New Roman"/>
              </a:rPr>
              <a:t>\Demo06</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E:\Allfiles\Mod06\Democode\Lesson02\Demo06\Step-01.ps1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Run the script by pressing F5</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Examine the outcome. Note that the value of the </a:t>
            </a:r>
            <a:r>
              <a:rPr lang="en-US" sz="1000" b="1" dirty="0">
                <a:effectLst/>
                <a:latin typeface="Arial"/>
                <a:ea typeface="Times New Roman"/>
                <a:cs typeface="Times New Roman"/>
              </a:rPr>
              <a:t>PartialConfigurations</a:t>
            </a:r>
            <a:r>
              <a:rPr lang="en-US" sz="1000" dirty="0">
                <a:effectLst/>
                <a:latin typeface="Arial"/>
                <a:ea typeface="Times New Roman"/>
                <a:cs typeface="Times New Roman"/>
              </a:rPr>
              <a:t> property of the LCM is currently not set.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E:\Allfiles\Mod06\Democode\Lesson02\Demo06\Step-02.ps1 </a:t>
            </a:r>
            <a:r>
              <a:rPr lang="en-US" sz="1000" dirty="0">
                <a:effectLst/>
                <a:latin typeface="Arial"/>
                <a:ea typeface="Times New Roman"/>
                <a:cs typeface="Times New Roman"/>
              </a:rPr>
              <a:t>and run the script.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Examine the outcome. Start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open the folder </a:t>
            </a:r>
            <a:r>
              <a:rPr lang="en-US" sz="1000" b="1" dirty="0">
                <a:effectLst/>
                <a:latin typeface="Arial"/>
                <a:ea typeface="Times New Roman"/>
                <a:cs typeface="Times New Roman"/>
              </a:rPr>
              <a:t>E:\Allfiles\Mod06\Democode\Lesson02</a:t>
            </a:r>
            <a:br>
              <a:rPr lang="en-US" sz="1000" b="1" dirty="0">
                <a:effectLst/>
                <a:latin typeface="Arial"/>
                <a:ea typeface="Times New Roman"/>
                <a:cs typeface="Times New Roman"/>
              </a:rPr>
            </a:br>
            <a:r>
              <a:rPr lang="en-US" sz="1000" b="1" dirty="0">
                <a:effectLst/>
                <a:latin typeface="Arial"/>
                <a:ea typeface="Times New Roman"/>
                <a:cs typeface="Times New Roman"/>
              </a:rPr>
              <a:t>\Demo06</a:t>
            </a:r>
            <a:r>
              <a:rPr lang="en-US" sz="1000" dirty="0">
                <a:effectLst/>
                <a:latin typeface="Arial"/>
                <a:ea typeface="Times New Roman"/>
                <a:cs typeface="Times New Roman"/>
              </a:rPr>
              <a:t>, and then note that it contains a subfolder named </a:t>
            </a:r>
            <a:r>
              <a:rPr lang="en-US" sz="1000" b="1" dirty="0">
                <a:effectLst/>
                <a:latin typeface="Arial"/>
                <a:ea typeface="Times New Roman"/>
                <a:cs typeface="Times New Roman"/>
              </a:rPr>
              <a:t>AdatumPartialConfig</a:t>
            </a:r>
            <a:r>
              <a:rPr lang="en-US" sz="1000" dirty="0">
                <a:effectLst/>
                <a:latin typeface="Arial"/>
                <a:ea typeface="Times New Roman"/>
                <a:cs typeface="Times New Roman"/>
              </a:rPr>
              <a:t>, which contains the .mof file representing the new LCM configuration. Also, note that the current value of the </a:t>
            </a:r>
            <a:r>
              <a:rPr lang="en-US" sz="1000" b="1" dirty="0">
                <a:effectLst/>
                <a:latin typeface="Arial"/>
                <a:ea typeface="Times New Roman"/>
                <a:cs typeface="Times New Roman"/>
              </a:rPr>
              <a:t>PartialConfigurations</a:t>
            </a:r>
            <a:r>
              <a:rPr lang="en-US" sz="1000" dirty="0">
                <a:effectLst/>
                <a:latin typeface="Arial"/>
                <a:ea typeface="Times New Roman"/>
                <a:cs typeface="Times New Roman"/>
              </a:rPr>
              <a:t> property of the LCM is currently set to </a:t>
            </a:r>
            <a:r>
              <a:rPr lang="en-US" sz="1000" b="1" dirty="0">
                <a:effectLst/>
                <a:latin typeface="Arial"/>
                <a:ea typeface="Times New Roman"/>
                <a:cs typeface="Times New Roman"/>
              </a:rPr>
              <a:t>{[PartialConfiguration]AdatumEnvVars, [PartialConfiguration]AdatumRegistry]}</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Open the file </a:t>
            </a:r>
            <a:r>
              <a:rPr lang="en-US" sz="1000" b="1" dirty="0">
                <a:effectLst/>
                <a:latin typeface="Arial"/>
                <a:ea typeface="Times New Roman"/>
                <a:cs typeface="Times New Roman"/>
              </a:rPr>
              <a:t>E:\Allfiles\Mod06\Democode\Lesson02\Demo06\Step-03.ps1 </a:t>
            </a:r>
            <a:r>
              <a:rPr lang="en-US" sz="1000" dirty="0">
                <a:effectLst/>
                <a:latin typeface="Arial"/>
                <a:ea typeface="Times New Roman"/>
                <a:cs typeface="Times New Roman"/>
              </a:rPr>
              <a:t>and run the script.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Examine the outcome. Start </a:t>
            </a:r>
            <a:r>
              <a:rPr lang="en-US" sz="1000" b="1" dirty="0">
                <a:effectLst/>
                <a:latin typeface="Arial"/>
                <a:ea typeface="Times New Roman"/>
                <a:cs typeface="Times New Roman"/>
              </a:rPr>
              <a:t>File Explorer</a:t>
            </a:r>
            <a:r>
              <a:rPr lang="en-US" sz="1000" dirty="0">
                <a:effectLst/>
                <a:latin typeface="Arial"/>
                <a:ea typeface="Times New Roman"/>
                <a:cs typeface="Times New Roman"/>
              </a:rPr>
              <a:t> and open the folder </a:t>
            </a:r>
            <a:r>
              <a:rPr lang="en-US" sz="1000" b="1" dirty="0">
                <a:effectLst/>
                <a:latin typeface="Arial"/>
                <a:ea typeface="Times New Roman"/>
                <a:cs typeface="Times New Roman"/>
              </a:rPr>
              <a:t>E:\Allfiles\Mod06\Democode</a:t>
            </a:r>
            <a:br>
              <a:rPr lang="en-US" sz="1000" b="1" dirty="0">
                <a:effectLst/>
                <a:latin typeface="Arial"/>
                <a:ea typeface="Times New Roman"/>
                <a:cs typeface="Times New Roman"/>
              </a:rPr>
            </a:br>
            <a:r>
              <a:rPr lang="en-US" sz="1000" b="1" dirty="0">
                <a:effectLst/>
                <a:latin typeface="Arial"/>
                <a:ea typeface="Times New Roman"/>
                <a:cs typeface="Times New Roman"/>
              </a:rPr>
              <a:t>\Lesson02\Demo06</a:t>
            </a:r>
            <a:r>
              <a:rPr lang="en-US" sz="1000" dirty="0">
                <a:effectLst/>
                <a:latin typeface="Arial"/>
                <a:ea typeface="Times New Roman"/>
                <a:cs typeface="Times New Roman"/>
              </a:rPr>
              <a:t>; note that it contains a subfolder named </a:t>
            </a:r>
            <a:r>
              <a:rPr lang="en-US" sz="1000" b="1" dirty="0">
                <a:effectLst/>
                <a:latin typeface="Arial"/>
                <a:ea typeface="Times New Roman"/>
                <a:cs typeface="Times New Roman"/>
              </a:rPr>
              <a:t>AdatumEnvVars</a:t>
            </a:r>
            <a:r>
              <a:rPr lang="en-US" sz="1000" dirty="0">
                <a:effectLst/>
                <a:latin typeface="Arial"/>
                <a:ea typeface="Times New Roman"/>
                <a:cs typeface="Times New Roman"/>
              </a:rPr>
              <a:t>, which contains the .mof file representing the new partial DSC configuration.</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24</a:t>
            </a:fld>
            <a:endParaRPr lang="en-GB"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178946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Open the file </a:t>
            </a:r>
            <a:r>
              <a:rPr lang="en-US" sz="1000" b="1" dirty="0">
                <a:solidFill>
                  <a:prstClr val="black"/>
                </a:solidFill>
                <a:latin typeface="Arial"/>
                <a:ea typeface="Times New Roman"/>
                <a:cs typeface="Times New Roman"/>
              </a:rPr>
              <a:t>E:\Allfiles\Mod06\Democode\Lesson02\Demo06\Step-04.ps1 </a:t>
            </a:r>
            <a:r>
              <a:rPr lang="en-US" sz="1000" dirty="0">
                <a:solidFill>
                  <a:prstClr val="black"/>
                </a:solidFill>
                <a:latin typeface="Arial"/>
                <a:ea typeface="Times New Roman"/>
                <a:cs typeface="Times New Roman"/>
              </a:rPr>
              <a:t>and run the script.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Examine the outcome. Start </a:t>
            </a:r>
            <a:r>
              <a:rPr lang="en-US" sz="1000" b="1" dirty="0">
                <a:solidFill>
                  <a:prstClr val="black"/>
                </a:solidFill>
                <a:latin typeface="Arial"/>
                <a:ea typeface="Times New Roman"/>
                <a:cs typeface="Times New Roman"/>
              </a:rPr>
              <a:t>File Explorer</a:t>
            </a:r>
            <a:r>
              <a:rPr lang="en-US" sz="1000" dirty="0">
                <a:solidFill>
                  <a:prstClr val="black"/>
                </a:solidFill>
                <a:latin typeface="Arial"/>
                <a:ea typeface="Times New Roman"/>
                <a:cs typeface="Times New Roman"/>
              </a:rPr>
              <a:t> and open the folder </a:t>
            </a:r>
            <a:r>
              <a:rPr lang="en-US" sz="1000" b="1" dirty="0">
                <a:solidFill>
                  <a:prstClr val="black"/>
                </a:solidFill>
                <a:latin typeface="Arial"/>
                <a:ea typeface="Times New Roman"/>
                <a:cs typeface="Times New Roman"/>
              </a:rPr>
              <a:t>E:\Allfiles\Mod06\Democode</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\Lesson02\Demo06</a:t>
            </a:r>
            <a:r>
              <a:rPr lang="en-US" sz="1000" dirty="0">
                <a:solidFill>
                  <a:prstClr val="black"/>
                </a:solidFill>
                <a:latin typeface="Arial"/>
                <a:ea typeface="Times New Roman"/>
                <a:cs typeface="Times New Roman"/>
              </a:rPr>
              <a:t>; note that it contains a subfolder named </a:t>
            </a:r>
            <a:r>
              <a:rPr lang="en-US" sz="1000" b="1" dirty="0">
                <a:solidFill>
                  <a:prstClr val="black"/>
                </a:solidFill>
                <a:latin typeface="Arial"/>
                <a:ea typeface="Times New Roman"/>
                <a:cs typeface="Times New Roman"/>
              </a:rPr>
              <a:t>AdatumRegistry</a:t>
            </a:r>
            <a:r>
              <a:rPr lang="en-US" sz="1000" dirty="0">
                <a:solidFill>
                  <a:prstClr val="black"/>
                </a:solidFill>
                <a:latin typeface="Arial"/>
                <a:ea typeface="Times New Roman"/>
                <a:cs typeface="Times New Roman"/>
              </a:rPr>
              <a:t>, which contains the .mof file representing the new partial DSC configuration.</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Open the file </a:t>
            </a:r>
            <a:r>
              <a:rPr lang="en-US" sz="1000" b="1" dirty="0">
                <a:solidFill>
                  <a:prstClr val="black"/>
                </a:solidFill>
                <a:latin typeface="Arial"/>
                <a:ea typeface="Times New Roman"/>
                <a:cs typeface="Times New Roman"/>
              </a:rPr>
              <a:t>E:\Allfiles\Mod06\Democode\Lesson02\Demo06\Step-05.ps1 </a:t>
            </a:r>
            <a:r>
              <a:rPr lang="en-US" sz="1000" dirty="0">
                <a:solidFill>
                  <a:prstClr val="black"/>
                </a:solidFill>
                <a:latin typeface="Arial"/>
                <a:ea typeface="Times New Roman"/>
                <a:cs typeface="Times New Roman"/>
              </a:rPr>
              <a:t>and run the script.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Examine the outcome. Note that it contains a listing of the contents of the </a:t>
            </a:r>
            <a:r>
              <a:rPr lang="en-US" sz="1000" b="1" dirty="0">
                <a:solidFill>
                  <a:prstClr val="black"/>
                </a:solidFill>
                <a:latin typeface="Arial"/>
                <a:ea typeface="Times New Roman"/>
                <a:cs typeface="Times New Roman"/>
              </a:rPr>
              <a:t>HKLM\SOFTWARE\AdatumRegKey1</a:t>
            </a:r>
            <a:r>
              <a:rPr lang="en-US" sz="1000" dirty="0">
                <a:solidFill>
                  <a:prstClr val="black"/>
                </a:solidFill>
                <a:latin typeface="Arial"/>
                <a:ea typeface="Times New Roman"/>
                <a:cs typeface="Times New Roman"/>
              </a:rPr>
              <a:t> key, including the entry </a:t>
            </a:r>
            <a:r>
              <a:rPr lang="en-US" sz="1000" b="1" dirty="0">
                <a:solidFill>
                  <a:prstClr val="black"/>
                </a:solidFill>
                <a:latin typeface="Arial"/>
                <a:ea typeface="Times New Roman"/>
                <a:cs typeface="Times New Roman"/>
              </a:rPr>
              <a:t>AdatumRegVal1 </a:t>
            </a:r>
            <a:r>
              <a:rPr lang="en-US" sz="1000" dirty="0">
                <a:solidFill>
                  <a:prstClr val="black"/>
                </a:solidFill>
                <a:latin typeface="Arial"/>
                <a:ea typeface="Times New Roman"/>
                <a:cs typeface="Times New Roman"/>
              </a:rPr>
              <a:t>with the value </a:t>
            </a:r>
            <a:br>
              <a:rPr lang="en-US" sz="1000" dirty="0">
                <a:solidFill>
                  <a:prstClr val="black"/>
                </a:solidFill>
                <a:latin typeface="Arial"/>
                <a:ea typeface="Times New Roman"/>
                <a:cs typeface="Times New Roman"/>
              </a:rPr>
            </a:br>
            <a:r>
              <a:rPr lang="en-US" sz="1000" dirty="0">
                <a:solidFill>
                  <a:prstClr val="black"/>
                </a:solidFill>
                <a:latin typeface="Arial"/>
                <a:ea typeface="Times New Roman"/>
                <a:cs typeface="Times New Roman"/>
              </a:rPr>
              <a:t>of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Times New Roman"/>
              </a:rPr>
              <a:t>. It also includes the value of the system environment variable named </a:t>
            </a:r>
            <a:r>
              <a:rPr lang="en-US" sz="1000" i="1" dirty="0">
                <a:solidFill>
                  <a:prstClr val="black"/>
                </a:solidFill>
                <a:latin typeface="Arial"/>
                <a:ea typeface="Times New Roman"/>
                <a:cs typeface="Times New Roman"/>
              </a:rPr>
              <a:t>AdatumEnvVar1</a:t>
            </a:r>
            <a:r>
              <a:rPr lang="en-US" sz="1000" dirty="0">
                <a:solidFill>
                  <a:prstClr val="black"/>
                </a:solidFill>
                <a:latin typeface="Arial"/>
                <a:ea typeface="Times New Roman"/>
                <a:cs typeface="Times New Roman"/>
              </a:rPr>
              <a:t>, which is set to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Times New Roman"/>
              </a:rPr>
              <a:t>.</a:t>
            </a:r>
            <a:endParaRPr lang="en-GB" dirty="0"/>
          </a:p>
        </p:txBody>
      </p:sp>
      <p:sp>
        <p:nvSpPr>
          <p:cNvPr id="4" name="Slide Number Placeholder 3"/>
          <p:cNvSpPr>
            <a:spLocks noGrp="1"/>
          </p:cNvSpPr>
          <p:nvPr>
            <p:ph type="sldNum" sz="quarter" idx="10"/>
          </p:nvPr>
        </p:nvSpPr>
        <p:spPr/>
        <p:txBody>
          <a:bodyPr/>
          <a:lstStyle/>
          <a:p>
            <a:fld id="{254F590C-8E25-4131-9AD9-75EC5D5F6930}" type="slidenum">
              <a:rPr lang="en-GB" smtClean="0"/>
              <a:t>25</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795524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Students will find possible answers in the </a:t>
            </a:r>
            <a:r>
              <a:rPr lang="en-GB" sz="1000" b="1" dirty="0">
                <a:latin typeface="Arial"/>
                <a:ea typeface="Calibri"/>
                <a:cs typeface="Times New Roman"/>
              </a:rPr>
              <a:t>E:\Allfiles\Mod06\Labfiles</a:t>
            </a:r>
            <a:r>
              <a:rPr lang="en-GB" sz="1000" dirty="0">
                <a:latin typeface="Arial"/>
                <a:ea typeface="Calibri"/>
                <a:cs typeface="Times New Roman"/>
              </a:rPr>
              <a:t> folder on the </a:t>
            </a:r>
            <a:r>
              <a:rPr lang="en-GB" sz="1000" b="1" dirty="0">
                <a:latin typeface="Arial"/>
                <a:ea typeface="Calibri"/>
                <a:cs typeface="Times New Roman"/>
              </a:rPr>
              <a:t>LON-CL1</a:t>
            </a:r>
            <a:r>
              <a:rPr lang="en-GB" sz="1000" dirty="0">
                <a:latin typeface="Arial"/>
                <a:ea typeface="Calibri"/>
                <a:cs typeface="Times New Roman"/>
              </a:rPr>
              <a:t> computer. </a:t>
            </a:r>
          </a:p>
          <a:p>
            <a:pPr>
              <a:lnSpc>
                <a:spcPct val="115000"/>
              </a:lnSpc>
              <a:spcAft>
                <a:spcPts val="1000"/>
              </a:spcAft>
            </a:pPr>
            <a:r>
              <a:rPr lang="en-GB" sz="1000" b="1" dirty="0">
                <a:latin typeface="Arial"/>
                <a:ea typeface="Calibri"/>
                <a:cs typeface="Times New Roman"/>
              </a:rPr>
              <a:t>Exercise 1: Writing, running, and pushing a DSC configuration</a:t>
            </a:r>
          </a:p>
          <a:p>
            <a:pPr>
              <a:lnSpc>
                <a:spcPct val="115000"/>
              </a:lnSpc>
              <a:spcAft>
                <a:spcPts val="1000"/>
              </a:spcAft>
            </a:pPr>
            <a:r>
              <a:rPr lang="en-GB" sz="1000" dirty="0">
                <a:latin typeface="Arial"/>
                <a:ea typeface="Calibri"/>
                <a:cs typeface="Times New Roman"/>
              </a:rPr>
              <a:t>In this exercise, you will write, run, and push a DSC configuration.</a:t>
            </a:r>
          </a:p>
          <a:p>
            <a:pPr>
              <a:lnSpc>
                <a:spcPct val="115000"/>
              </a:lnSpc>
              <a:spcAft>
                <a:spcPts val="1000"/>
              </a:spcAft>
            </a:pPr>
            <a:r>
              <a:rPr lang="en-GB" sz="1000" b="1" dirty="0">
                <a:latin typeface="Arial"/>
                <a:ea typeface="MS Mincho"/>
                <a:cs typeface="Mangal"/>
              </a:rPr>
              <a:t>Instructor Note:</a:t>
            </a:r>
            <a:r>
              <a:rPr lang="en-GB" sz="1000" dirty="0">
                <a:latin typeface="Arial"/>
                <a:ea typeface="MS Mincho"/>
                <a:cs typeface="Mangal"/>
              </a:rPr>
              <a:t> This exercise includes four tasks. Students should not spend more than the following time per task:</a:t>
            </a:r>
            <a:endParaRPr lang="en-GB" sz="1000" dirty="0">
              <a:latin typeface="Arial"/>
              <a:ea typeface="Calibri"/>
              <a:cs typeface="Times New Roman"/>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1: 30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2: 10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3: 5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4: 5 minutes</a:t>
            </a:r>
            <a:endParaRPr lang="en-GB" sz="1000" dirty="0">
              <a:solidFill>
                <a:srgbClr val="000000"/>
              </a:solidFill>
              <a:effectLst/>
              <a:latin typeface="Arial"/>
            </a:endParaRPr>
          </a:p>
          <a:p>
            <a:pPr>
              <a:lnSpc>
                <a:spcPct val="115000"/>
              </a:lnSpc>
              <a:spcAft>
                <a:spcPts val="1000"/>
              </a:spcAft>
            </a:pPr>
            <a:r>
              <a:rPr lang="en-GB" sz="1000" dirty="0">
                <a:solidFill>
                  <a:srgbClr val="000000"/>
                </a:solidFill>
                <a:latin typeface="Arial"/>
                <a:ea typeface="MS Mincho"/>
                <a:cs typeface="Mangal"/>
              </a:rPr>
              <a:t>Several additional minutes are provided for you to introduce the lab and to review student questions at the end of the lab.</a:t>
            </a:r>
            <a:endParaRPr lang="en-GB"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MS Mincho"/>
                <a:cs typeface="Mangal"/>
              </a:rPr>
              <a:t>Monitor the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26</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889364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54F590C-8E25-4131-9AD9-75EC5D5F6930}" type="slidenum">
              <a:rPr lang="en-GB" smtClean="0"/>
              <a:t>27</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034507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some differences between using DSC and using a GPO to configure computers?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Currently, DSC is intended primarily for server configuration scenarios, and the available DSC resources reflect that intent. Unlike a GPO, DSC does not have a dependency on Active Directory Domain Services (AD DS) and can be used to configure computers that are not members of a domain. However, a GPO has more fine-grained targeting and filtering criteria and includes the ability to target multiple configurations to a given computer. At the time of writing this course, the two technologies are complementary and serve different purposes in an organization.</a:t>
            </a:r>
          </a:p>
        </p:txBody>
      </p:sp>
      <p:sp>
        <p:nvSpPr>
          <p:cNvPr id="4" name="Slide Number Placeholder 3"/>
          <p:cNvSpPr>
            <a:spLocks noGrp="1"/>
          </p:cNvSpPr>
          <p:nvPr>
            <p:ph type="sldNum" sz="quarter" idx="10"/>
          </p:nvPr>
        </p:nvSpPr>
        <p:spPr/>
        <p:txBody>
          <a:bodyPr/>
          <a:lstStyle/>
          <a:p>
            <a:fld id="{254F590C-8E25-4131-9AD9-75EC5D5F6930}" type="slidenum">
              <a:rPr lang="en-GB" smtClean="0"/>
              <a:t>28</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826055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54F590C-8E25-4131-9AD9-75EC5D5F6930}" type="slidenum">
              <a:rPr lang="en-GB" smtClean="0"/>
              <a:t>29</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32648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Times New Roman"/>
                <a:cs typeface="Segoe UI"/>
              </a:rPr>
              <a:t>Lab strategy</a:t>
            </a:r>
            <a:endParaRPr lang="en-GB" sz="1000" b="1" dirty="0">
              <a:latin typeface="Arial"/>
              <a:ea typeface="Times New Roman"/>
              <a:cs typeface="Segoe UI"/>
            </a:endParaRPr>
          </a:p>
          <a:p>
            <a:pPr>
              <a:lnSpc>
                <a:spcPct val="115000"/>
              </a:lnSpc>
              <a:spcAft>
                <a:spcPts val="1000"/>
              </a:spcAft>
            </a:pPr>
            <a:r>
              <a:rPr lang="en-GB" sz="1000" dirty="0">
                <a:latin typeface="Arial"/>
                <a:ea typeface="MS Mincho"/>
                <a:cs typeface="Mangal"/>
              </a:rPr>
              <a:t>Students are given a starting point script file for many labs. Most of the time, this script file will be the same as the answer from the previous lab. Students are also given an example script for each task in the lab exercises. This approach should allow students to catch up if they fall behind. You must monitor students</a:t>
            </a:r>
            <a:r>
              <a:rPr lang="en-GB" sz="1000" dirty="0">
                <a:latin typeface="Arial"/>
                <a:ea typeface="MS Mincho"/>
                <a:cs typeface="Times New Roman"/>
              </a:rPr>
              <a:t> </a:t>
            </a:r>
            <a:r>
              <a:rPr lang="en-GB" sz="1000" dirty="0">
                <a:solidFill>
                  <a:prstClr val="black"/>
                </a:solidFill>
                <a:latin typeface="Arial"/>
                <a:ea typeface="MS Mincho"/>
                <a:cs typeface="Mangal"/>
              </a:rPr>
              <a:t>closely to make sure that they do not spend too much time on any one task. If they do, they will run out of time and will not be able to complete the lab. If a student has problems with a task, help that student for a short time. Then, suggest that the student use the provided answer for that task and continue from there.</a:t>
            </a:r>
            <a:endParaRPr lang="en-GB" sz="1000" dirty="0">
              <a:solidFill>
                <a:prstClr val="black"/>
              </a:solidFill>
              <a:latin typeface="Arial"/>
              <a:ea typeface="Calibri"/>
              <a:cs typeface="Times New Roman"/>
            </a:endParaRPr>
          </a:p>
          <a:p>
            <a:pPr lvl="0">
              <a:lnSpc>
                <a:spcPct val="115000"/>
              </a:lnSpc>
              <a:spcAft>
                <a:spcPts val="1000"/>
              </a:spcAft>
            </a:pPr>
            <a:r>
              <a:rPr lang="en-GB" sz="1000" dirty="0">
                <a:solidFill>
                  <a:prstClr val="black"/>
                </a:solidFill>
                <a:latin typeface="Arial"/>
                <a:ea typeface="MS Mincho"/>
                <a:cs typeface="Mangal"/>
              </a:rPr>
              <a:t>Detailed steps are not provided in the Lab Answer Key. Instead, possible answers are provided on the </a:t>
            </a:r>
            <a:r>
              <a:rPr lang="en-GB" sz="1000" b="1" dirty="0">
                <a:solidFill>
                  <a:prstClr val="black"/>
                </a:solidFill>
                <a:latin typeface="Arial"/>
                <a:ea typeface="Calibri"/>
                <a:cs typeface="Times New Roman"/>
              </a:rPr>
              <a:t>10962C-LON-CL1</a:t>
            </a:r>
            <a:r>
              <a:rPr lang="en-GB" sz="1000" dirty="0">
                <a:solidFill>
                  <a:prstClr val="black"/>
                </a:solidFill>
                <a:latin typeface="Arial"/>
                <a:ea typeface="MS Mincho"/>
                <a:cs typeface="Mangal"/>
              </a:rPr>
              <a:t> virtual machine in the </a:t>
            </a:r>
            <a:r>
              <a:rPr lang="en-GB" sz="1000" b="1" dirty="0">
                <a:solidFill>
                  <a:prstClr val="black"/>
                </a:solidFill>
                <a:latin typeface="Arial"/>
                <a:ea typeface="Calibri"/>
                <a:cs typeface="Times New Roman"/>
              </a:rPr>
              <a:t>E:\Allfiles\Mod06\Labfiles</a:t>
            </a:r>
            <a:r>
              <a:rPr lang="en-GB" sz="1000" dirty="0">
                <a:solidFill>
                  <a:prstClr val="black"/>
                </a:solidFill>
                <a:latin typeface="Arial"/>
                <a:ea typeface="MS Mincho"/>
                <a:cs typeface="Mangal"/>
              </a:rPr>
              <a:t> folder. </a:t>
            </a:r>
            <a:endParaRPr lang="en-GB" dirty="0"/>
          </a:p>
        </p:txBody>
      </p:sp>
      <p:sp>
        <p:nvSpPr>
          <p:cNvPr id="4" name="Slide Number Placeholder 3"/>
          <p:cNvSpPr>
            <a:spLocks noGrp="1"/>
          </p:cNvSpPr>
          <p:nvPr>
            <p:ph type="sldNum" sz="quarter" idx="10"/>
          </p:nvPr>
        </p:nvSpPr>
        <p:spPr/>
        <p:txBody>
          <a:bodyPr/>
          <a:lstStyle/>
          <a:p>
            <a:fld id="{254F590C-8E25-4131-9AD9-75EC5D5F6930}" type="slidenum">
              <a:rPr lang="en-GB" smtClean="0"/>
              <a:t>3</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670962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main features of JEA. Point out that they will be reviewed in detail in the remaining topics in this lesson.</a:t>
            </a:r>
          </a:p>
        </p:txBody>
      </p:sp>
      <p:sp>
        <p:nvSpPr>
          <p:cNvPr id="4" name="Slide Number Placeholder 3"/>
          <p:cNvSpPr>
            <a:spLocks noGrp="1"/>
          </p:cNvSpPr>
          <p:nvPr>
            <p:ph type="sldNum" sz="quarter" idx="10"/>
          </p:nvPr>
        </p:nvSpPr>
        <p:spPr/>
        <p:txBody>
          <a:bodyPr/>
          <a:lstStyle/>
          <a:p>
            <a:fld id="{254F590C-8E25-4131-9AD9-75EC5D5F6930}" type="slidenum">
              <a:rPr lang="en-GB" smtClean="0"/>
              <a:t>30</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842948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Explain that the partial functionality in Windows 7 and Windows Server 2008 R2 indicates lack of support for group-managed service accounts. Details of this configuration are described later in this lesson.</a:t>
            </a:r>
          </a:p>
        </p:txBody>
      </p:sp>
      <p:sp>
        <p:nvSpPr>
          <p:cNvPr id="4" name="Slide Number Placeholder 3"/>
          <p:cNvSpPr>
            <a:spLocks noGrp="1"/>
          </p:cNvSpPr>
          <p:nvPr>
            <p:ph type="sldNum" sz="quarter" idx="10"/>
          </p:nvPr>
        </p:nvSpPr>
        <p:spPr/>
        <p:txBody>
          <a:bodyPr/>
          <a:lstStyle/>
          <a:p>
            <a:fld id="{254F590C-8E25-4131-9AD9-75EC5D5F6930}" type="slidenum">
              <a:rPr lang="en-GB" smtClean="0"/>
              <a:t>31</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671884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process of configuring role capabilities and the capabilities settings.</a:t>
            </a:r>
          </a:p>
        </p:txBody>
      </p:sp>
      <p:sp>
        <p:nvSpPr>
          <p:cNvPr id="4" name="Slide Number Placeholder 3"/>
          <p:cNvSpPr>
            <a:spLocks noGrp="1"/>
          </p:cNvSpPr>
          <p:nvPr>
            <p:ph type="sldNum" sz="quarter" idx="10"/>
          </p:nvPr>
        </p:nvSpPr>
        <p:spPr/>
        <p:txBody>
          <a:bodyPr/>
          <a:lstStyle/>
          <a:p>
            <a:fld id="{254F590C-8E25-4131-9AD9-75EC5D5F6930}" type="slidenum">
              <a:rPr lang="en-GB" smtClean="0"/>
              <a:t>32</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93431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process of creating a session configuration file and its most commonly used settings.</a:t>
            </a:r>
          </a:p>
        </p:txBody>
      </p:sp>
      <p:sp>
        <p:nvSpPr>
          <p:cNvPr id="4" name="Slide Number Placeholder 3"/>
          <p:cNvSpPr>
            <a:spLocks noGrp="1"/>
          </p:cNvSpPr>
          <p:nvPr>
            <p:ph type="sldNum" sz="quarter" idx="10"/>
          </p:nvPr>
        </p:nvSpPr>
        <p:spPr/>
        <p:txBody>
          <a:bodyPr/>
          <a:lstStyle/>
          <a:p>
            <a:fld id="{254F590C-8E25-4131-9AD9-75EC5D5F6930}" type="slidenum">
              <a:rPr lang="en-GB" smtClean="0"/>
              <a:t>33</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75742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process of registering and modifying session configuration.</a:t>
            </a:r>
          </a:p>
        </p:txBody>
      </p:sp>
      <p:sp>
        <p:nvSpPr>
          <p:cNvPr id="4" name="Slide Number Placeholder 3"/>
          <p:cNvSpPr>
            <a:spLocks noGrp="1"/>
          </p:cNvSpPr>
          <p:nvPr>
            <p:ph type="sldNum" sz="quarter" idx="10"/>
          </p:nvPr>
        </p:nvSpPr>
        <p:spPr/>
        <p:txBody>
          <a:bodyPr/>
          <a:lstStyle/>
          <a:p>
            <a:fld id="{254F590C-8E25-4131-9AD9-75EC5D5F6930}" type="slidenum">
              <a:rPr lang="en-GB" smtClean="0"/>
              <a:t>34</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242106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different ways of using JEA.</a:t>
            </a:r>
          </a:p>
        </p:txBody>
      </p:sp>
      <p:sp>
        <p:nvSpPr>
          <p:cNvPr id="4" name="Slide Number Placeholder 3"/>
          <p:cNvSpPr>
            <a:spLocks noGrp="1"/>
          </p:cNvSpPr>
          <p:nvPr>
            <p:ph type="sldNum" sz="quarter" idx="10"/>
          </p:nvPr>
        </p:nvSpPr>
        <p:spPr/>
        <p:txBody>
          <a:bodyPr/>
          <a:lstStyle/>
          <a:p>
            <a:fld id="{254F590C-8E25-4131-9AD9-75EC5D5F6930}" type="slidenum">
              <a:rPr lang="en-GB" smtClean="0"/>
              <a:t>35</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351323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a sample implementation of the DSC configuration that implements JEA.</a:t>
            </a:r>
          </a:p>
        </p:txBody>
      </p:sp>
      <p:sp>
        <p:nvSpPr>
          <p:cNvPr id="4" name="Slide Number Placeholder 3"/>
          <p:cNvSpPr>
            <a:spLocks noGrp="1"/>
          </p:cNvSpPr>
          <p:nvPr>
            <p:ph type="sldNum" sz="quarter" idx="10"/>
          </p:nvPr>
        </p:nvSpPr>
        <p:spPr/>
        <p:txBody>
          <a:bodyPr/>
          <a:lstStyle/>
          <a:p>
            <a:fld id="{254F590C-8E25-4131-9AD9-75EC5D5F6930}" type="slidenum">
              <a:rPr lang="en-GB" smtClean="0"/>
              <a:t>36</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089985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Preparation Steps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To complete this demonstration, start the virtual machines </a:t>
            </a:r>
            <a:r>
              <a:rPr lang="en-GB" sz="1000" b="1" dirty="0">
                <a:latin typeface="Arial"/>
                <a:ea typeface="Calibri"/>
                <a:cs typeface="Times New Roman"/>
              </a:rPr>
              <a:t>10962C-LON-CL1</a:t>
            </a:r>
            <a:r>
              <a:rPr lang="en-GB" sz="1000" dirty="0">
                <a:latin typeface="Arial"/>
                <a:ea typeface="Calibri"/>
                <a:cs typeface="Times New Roman"/>
              </a:rPr>
              <a:t>, </a:t>
            </a:r>
            <a:r>
              <a:rPr lang="en-GB" sz="1000" b="1" dirty="0">
                <a:latin typeface="Arial"/>
                <a:ea typeface="Calibri"/>
                <a:cs typeface="Times New Roman"/>
              </a:rPr>
              <a:t>10962C-LON-DC1</a:t>
            </a:r>
            <a:r>
              <a:rPr lang="en-GB" sz="1000" dirty="0">
                <a:latin typeface="Arial"/>
                <a:ea typeface="Calibri"/>
                <a:cs typeface="Times New Roman"/>
              </a:rPr>
              <a:t>, and </a:t>
            </a:r>
            <a:r>
              <a:rPr lang="en-GB" sz="1000" b="1" dirty="0">
                <a:latin typeface="Arial"/>
                <a:ea typeface="Calibri"/>
                <a:cs typeface="Times New Roman"/>
              </a:rPr>
              <a:t>10962C-LON-SVR1</a:t>
            </a:r>
            <a:r>
              <a:rPr lang="en-GB" sz="1000" dirty="0">
                <a:latin typeface="Arial"/>
                <a:ea typeface="Calibri"/>
                <a:cs typeface="Times New Roman"/>
              </a:rPr>
              <a:t>. You must sign in to </a:t>
            </a:r>
            <a:r>
              <a:rPr lang="en-GB" sz="1000" b="1" dirty="0">
                <a:latin typeface="Arial"/>
                <a:ea typeface="Calibri"/>
                <a:cs typeface="Times New Roman"/>
              </a:rPr>
              <a:t>LON-CL1</a:t>
            </a:r>
            <a:r>
              <a:rPr lang="en-GB" sz="1000" dirty="0">
                <a:latin typeface="Arial"/>
                <a:ea typeface="Calibri"/>
                <a:cs typeface="Times New Roman"/>
              </a:rPr>
              <a:t> by using the user name </a:t>
            </a:r>
            <a:r>
              <a:rPr lang="en-GB" sz="1000" b="1" dirty="0">
                <a:latin typeface="Arial"/>
                <a:ea typeface="Calibri"/>
                <a:cs typeface="Times New Roman"/>
              </a:rPr>
              <a:t>ADATUM\Administrator</a:t>
            </a:r>
            <a:r>
              <a:rPr lang="en-GB" sz="1000" dirty="0">
                <a:latin typeface="Arial"/>
                <a:ea typeface="Calibri"/>
                <a:cs typeface="Times New Roman"/>
              </a:rPr>
              <a:t> and the password </a:t>
            </a:r>
            <a:r>
              <a:rPr lang="en-GB" sz="1000" b="1" dirty="0">
                <a:latin typeface="Arial"/>
                <a:ea typeface="Calibri"/>
                <a:cs typeface="Times New Roman"/>
              </a:rPr>
              <a:t>Pa55w.rd</a:t>
            </a:r>
            <a:r>
              <a:rPr lang="en-GB" sz="1000" dirty="0">
                <a:latin typeface="Arial"/>
                <a:ea typeface="Calibri"/>
                <a:cs typeface="Times New Roman"/>
              </a:rPr>
              <a:t>. Then, start the Windows PowerShell ISE. Make sure that the Windows PowerShell ISE window title bar displays </a:t>
            </a:r>
            <a:r>
              <a:rPr lang="en-GB" sz="1000" b="1" dirty="0">
                <a:latin typeface="Arial"/>
                <a:ea typeface="Calibri"/>
                <a:cs typeface="Times New Roman"/>
              </a:rPr>
              <a:t>Administrator</a:t>
            </a:r>
            <a:r>
              <a:rPr lang="en-GB" sz="1000" dirty="0">
                <a:latin typeface="Arial"/>
                <a:ea typeface="Calibri"/>
                <a:cs typeface="Times New Roman"/>
              </a:rPr>
              <a:t>. If it does not, click in the </a:t>
            </a:r>
            <a:r>
              <a:rPr lang="en-GB" sz="1000" b="1" dirty="0">
                <a:latin typeface="Arial"/>
                <a:ea typeface="Calibri"/>
                <a:cs typeface="Times New Roman"/>
              </a:rPr>
              <a:t>10962C-LON-CL1</a:t>
            </a:r>
            <a:r>
              <a:rPr lang="en-GB" sz="1000" dirty="0">
                <a:latin typeface="Arial"/>
                <a:ea typeface="Calibri"/>
                <a:cs typeface="Times New Roman"/>
              </a:rPr>
              <a:t> virtual machine window, and then click </a:t>
            </a:r>
            <a:r>
              <a:rPr lang="en-GB" sz="1000" b="1" dirty="0">
                <a:latin typeface="Arial"/>
                <a:ea typeface="Calibri"/>
                <a:cs typeface="Times New Roman"/>
              </a:rPr>
              <a:t>Start</a:t>
            </a:r>
            <a:r>
              <a:rPr lang="en-GB" sz="1000" dirty="0">
                <a:latin typeface="Arial"/>
                <a:ea typeface="Calibri"/>
                <a:cs typeface="Times New Roman"/>
              </a:rPr>
              <a:t>. On the </a:t>
            </a:r>
            <a:r>
              <a:rPr lang="en-GB" sz="1000" b="1" dirty="0">
                <a:latin typeface="Arial"/>
                <a:ea typeface="Calibri"/>
                <a:cs typeface="Times New Roman"/>
              </a:rPr>
              <a:t>Start</a:t>
            </a:r>
            <a:r>
              <a:rPr lang="en-GB" sz="1000" dirty="0">
                <a:latin typeface="Arial"/>
                <a:ea typeface="Calibri"/>
                <a:cs typeface="Times New Roman"/>
              </a:rPr>
              <a:t> menu, expand the </a:t>
            </a:r>
            <a:r>
              <a:rPr lang="en-GB" sz="1000" b="1" dirty="0">
                <a:latin typeface="Arial"/>
                <a:ea typeface="Calibri"/>
                <a:cs typeface="Times New Roman"/>
              </a:rPr>
              <a:t>Windows PowerShell</a:t>
            </a:r>
            <a:r>
              <a:rPr lang="en-GB" sz="1000" dirty="0">
                <a:latin typeface="Arial"/>
                <a:ea typeface="Calibri"/>
                <a:cs typeface="Times New Roman"/>
              </a:rPr>
              <a:t> folder. Right-click </a:t>
            </a:r>
            <a:r>
              <a:rPr lang="en-GB" sz="1000" b="1" dirty="0">
                <a:latin typeface="Arial"/>
                <a:ea typeface="Calibri"/>
                <a:cs typeface="Times New Roman"/>
              </a:rPr>
              <a:t>Windows PowerShell ISE</a:t>
            </a:r>
            <a:r>
              <a:rPr lang="en-GB" sz="1000" dirty="0">
                <a:latin typeface="Arial"/>
                <a:ea typeface="Calibri"/>
                <a:cs typeface="Times New Roman"/>
              </a:rPr>
              <a:t>, point to </a:t>
            </a:r>
            <a:r>
              <a:rPr lang="en-GB" sz="1000" b="1" dirty="0">
                <a:latin typeface="Arial"/>
                <a:ea typeface="Calibri"/>
                <a:cs typeface="Times New Roman"/>
              </a:rPr>
              <a:t>More</a:t>
            </a:r>
            <a:r>
              <a:rPr lang="en-GB" sz="1000" dirty="0">
                <a:latin typeface="Arial"/>
                <a:ea typeface="Calibri"/>
                <a:cs typeface="Times New Roman"/>
              </a:rPr>
              <a:t>, and then click </a:t>
            </a:r>
            <a:r>
              <a:rPr lang="en-GB" sz="1000" b="1" dirty="0">
                <a:latin typeface="Arial"/>
                <a:ea typeface="Calibri"/>
                <a:cs typeface="Times New Roman"/>
              </a:rPr>
              <a:t>Run as administrator</a:t>
            </a:r>
            <a:r>
              <a:rPr lang="en-GB" sz="1000" dirty="0">
                <a:latin typeface="Arial"/>
                <a:ea typeface="Calibri"/>
                <a:cs typeface="Times New Roman"/>
              </a:rPr>
              <a:t>.</a:t>
            </a:r>
          </a:p>
          <a:p>
            <a:pPr>
              <a:lnSpc>
                <a:spcPct val="115000"/>
              </a:lnSpc>
              <a:spcAft>
                <a:spcPts val="1000"/>
              </a:spcAft>
            </a:pPr>
            <a:r>
              <a:rPr lang="en-GB" sz="1000" dirty="0">
                <a:latin typeface="Arial"/>
                <a:ea typeface="Calibri"/>
                <a:cs typeface="Times New Roman"/>
              </a:rPr>
              <a:t>The demonstration files for this demonstration can be found on </a:t>
            </a:r>
            <a:r>
              <a:rPr lang="en-GB" sz="1000" b="1" dirty="0">
                <a:latin typeface="Arial"/>
                <a:ea typeface="Calibri"/>
                <a:cs typeface="Times New Roman"/>
              </a:rPr>
              <a:t>LON-CL1</a:t>
            </a:r>
            <a:r>
              <a:rPr lang="en-GB" sz="1000" dirty="0">
                <a:latin typeface="Arial"/>
                <a:ea typeface="Calibri"/>
                <a:cs typeface="Times New Roman"/>
              </a:rPr>
              <a:t> in the </a:t>
            </a:r>
            <a:r>
              <a:rPr lang="en-GB" sz="1000" b="1" dirty="0">
                <a:latin typeface="Arial"/>
                <a:ea typeface="Calibri"/>
                <a:cs typeface="Times New Roman"/>
              </a:rPr>
              <a:t>E:\Allfiles\Mod06</a:t>
            </a:r>
            <a:br>
              <a:rPr lang="en-GB" sz="1000" b="1" dirty="0">
                <a:latin typeface="Arial"/>
                <a:ea typeface="Calibri"/>
                <a:cs typeface="Times New Roman"/>
              </a:rPr>
            </a:br>
            <a:r>
              <a:rPr lang="en-GB" sz="1000" b="1" dirty="0">
                <a:latin typeface="Arial"/>
                <a:ea typeface="Calibri"/>
                <a:cs typeface="Times New Roman"/>
              </a:rPr>
              <a:t>\Democode\Lesson03\Demo01</a:t>
            </a:r>
            <a:r>
              <a:rPr lang="en-GB" sz="1000" dirty="0">
                <a:latin typeface="Arial"/>
                <a:ea typeface="Calibri"/>
                <a:cs typeface="Times New Roman"/>
              </a:rPr>
              <a:t> folder. Use the Windows PowerShell ISE to open all files in that folder. Each step in the demonstration instructions corresponds to one of the demonstration files. You should display the corresponding file when describing each demonstration step.</a:t>
            </a:r>
          </a:p>
          <a:p>
            <a:pPr>
              <a:lnSpc>
                <a:spcPct val="115000"/>
              </a:lnSpc>
              <a:spcAft>
                <a:spcPts val="1000"/>
              </a:spcAft>
            </a:pPr>
            <a:r>
              <a:rPr lang="en-GB" sz="1000" dirty="0">
                <a:latin typeface="Arial"/>
                <a:ea typeface="Calibri"/>
                <a:cs typeface="Times New Roman"/>
              </a:rPr>
              <a:t>Point out to students that they should not be implementing demo steps on their lab computers. They will configure an equivalent procedure in the lab following this demo. The demo illustrates the same scenario as the one described in the lab.</a:t>
            </a:r>
          </a:p>
          <a:p>
            <a:pPr>
              <a:lnSpc>
                <a:spcPct val="115000"/>
              </a:lnSpc>
              <a:spcAft>
                <a:spcPts val="1000"/>
              </a:spcAft>
            </a:pPr>
            <a:r>
              <a:rPr lang="en-GB" sz="1000" b="1" dirty="0">
                <a:latin typeface="Arial"/>
                <a:ea typeface="Calibri"/>
                <a:cs typeface="Times New Roman"/>
              </a:rPr>
              <a:t>Demonstration Steps</a:t>
            </a:r>
            <a:endParaRPr lang="en-GB"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Windows PowerShell ISE on </a:t>
            </a:r>
            <a:r>
              <a:rPr lang="en-US" sz="1000" b="1" dirty="0">
                <a:effectLst/>
                <a:latin typeface="Arial"/>
                <a:ea typeface="Times New Roman"/>
                <a:cs typeface="Times New Roman"/>
              </a:rPr>
              <a:t>LON-CL1</a:t>
            </a:r>
            <a:r>
              <a:rPr lang="en-US" sz="1000" dirty="0">
                <a:effectLst/>
                <a:latin typeface="Arial"/>
                <a:ea typeface="Times New Roman"/>
                <a:cs typeface="Times New Roman"/>
              </a:rPr>
              <a:t>, open the </a:t>
            </a:r>
            <a:r>
              <a:rPr lang="en-US" sz="1000" b="1" dirty="0">
                <a:effectLst/>
                <a:latin typeface="Arial"/>
                <a:ea typeface="Times New Roman"/>
                <a:cs typeface="Times New Roman"/>
              </a:rPr>
              <a:t>E:\Allfiles\Mod06\Democode\Lesson03\Demo01\Step-01.ps1</a:t>
            </a:r>
            <a:r>
              <a:rPr lang="en-US" sz="1000" dirty="0">
                <a:effectLst/>
                <a:latin typeface="Arial"/>
                <a:ea typeface="Times New Roman"/>
                <a:cs typeface="Times New Roman"/>
              </a:rPr>
              <a:t> file.</a:t>
            </a:r>
          </a:p>
          <a:p>
            <a:pPr lvl="1">
              <a:lnSpc>
                <a:spcPct val="115000"/>
              </a:lnSpc>
              <a:spcAft>
                <a:spcPts val="995"/>
              </a:spcAft>
            </a:pPr>
            <a:r>
              <a:rPr lang="en-US" sz="1000" dirty="0">
                <a:effectLst/>
                <a:latin typeface="Arial"/>
                <a:ea typeface="Times New Roman"/>
                <a:cs typeface="Times New Roman"/>
              </a:rPr>
              <a:t>Point out that the script checks for the presence of the role capabilities file named </a:t>
            </a:r>
            <a:r>
              <a:rPr lang="en-US" sz="1000" b="1" dirty="0">
                <a:effectLst/>
                <a:latin typeface="Arial"/>
                <a:ea typeface="Times New Roman"/>
                <a:cs typeface="Times New Roman"/>
              </a:rPr>
              <a:t>AdatumWebAdminJEARole.psrc</a:t>
            </a:r>
            <a:r>
              <a:rPr lang="en-US" sz="1000" dirty="0">
                <a:effectLst/>
                <a:latin typeface="Arial"/>
                <a:ea typeface="Times New Roman"/>
                <a:cs typeface="Times New Roman"/>
              </a:rPr>
              <a:t> in the </a:t>
            </a:r>
            <a:r>
              <a:rPr lang="en-US" sz="1000" b="1" dirty="0">
                <a:effectLst/>
                <a:latin typeface="Arial"/>
                <a:ea typeface="Times New Roman"/>
                <a:cs typeface="Times New Roman"/>
              </a:rPr>
              <a:t>E:\Allfiles\Mod06\Democode\Lesson03\Demo01</a:t>
            </a:r>
            <a:r>
              <a:rPr lang="en-US" sz="1000" dirty="0">
                <a:effectLst/>
                <a:latin typeface="Arial"/>
                <a:ea typeface="Times New Roman"/>
                <a:cs typeface="Times New Roman"/>
              </a:rPr>
              <a:t> folder on </a:t>
            </a:r>
            <a:r>
              <a:rPr lang="en-US" sz="1000" b="1" dirty="0">
                <a:effectLst/>
                <a:latin typeface="Arial"/>
                <a:ea typeface="Times New Roman"/>
                <a:cs typeface="Times New Roman"/>
              </a:rPr>
              <a:t>LON-CL1</a:t>
            </a:r>
            <a:r>
              <a:rPr lang="en-US" sz="1000" dirty="0">
                <a:effectLst/>
                <a:latin typeface="Arial"/>
                <a:ea typeface="Times New Roman"/>
                <a:cs typeface="Times New Roman"/>
              </a:rPr>
              <a:t> and, if it does not exist, it creates one. It also creates an empty module file named </a:t>
            </a:r>
            <a:r>
              <a:rPr lang="en-US" sz="1000" b="1" dirty="0">
                <a:effectLst/>
                <a:latin typeface="Arial"/>
                <a:ea typeface="Times New Roman"/>
                <a:cs typeface="Times New Roman"/>
              </a:rPr>
              <a:t>AdatumJEA.psm1</a:t>
            </a:r>
            <a:r>
              <a:rPr lang="en-US" sz="1000" dirty="0">
                <a:effectLst/>
                <a:latin typeface="Arial"/>
                <a:ea typeface="Times New Roman"/>
                <a:cs typeface="Times New Roman"/>
              </a:rPr>
              <a:t> on </a:t>
            </a:r>
            <a:r>
              <a:rPr lang="en-US" sz="1000" b="1" dirty="0">
                <a:effectLst/>
                <a:latin typeface="Arial"/>
                <a:ea typeface="Times New Roman"/>
                <a:cs typeface="Times New Roman"/>
              </a:rPr>
              <a:t>LON-SVR1</a:t>
            </a:r>
            <a:r>
              <a:rPr lang="en-US" sz="1000" dirty="0">
                <a:effectLst/>
                <a:latin typeface="Arial"/>
                <a:ea typeface="Times New Roman"/>
                <a:cs typeface="Times New Roman"/>
              </a:rPr>
              <a:t> in the </a:t>
            </a:r>
            <a:r>
              <a:rPr lang="en-US" sz="1000" b="1" dirty="0">
                <a:effectLst/>
                <a:latin typeface="Arial"/>
                <a:ea typeface="Times New Roman"/>
                <a:cs typeface="Times New Roman"/>
              </a:rPr>
              <a:t>C:\Program Files\WindowsPowerShell</a:t>
            </a:r>
            <a:br>
              <a:rPr lang="en-US" sz="1000" b="1" dirty="0">
                <a:effectLst/>
                <a:latin typeface="Arial"/>
                <a:ea typeface="Times New Roman"/>
                <a:cs typeface="Times New Roman"/>
              </a:rPr>
            </a:br>
            <a:r>
              <a:rPr lang="en-US" sz="1000" b="1" dirty="0">
                <a:effectLst/>
                <a:latin typeface="Arial"/>
                <a:ea typeface="Times New Roman"/>
                <a:cs typeface="Times New Roman"/>
              </a:rPr>
              <a:t>\Modules\AdatumJEA</a:t>
            </a:r>
            <a:r>
              <a:rPr lang="en-US" sz="1000" dirty="0">
                <a:effectLst/>
                <a:latin typeface="Arial"/>
                <a:ea typeface="Times New Roman"/>
                <a:cs typeface="Times New Roman"/>
              </a:rPr>
              <a:t> folder and the corresponding module manifest named </a:t>
            </a:r>
            <a:r>
              <a:rPr lang="en-US" sz="1000" b="1" dirty="0">
                <a:effectLst/>
                <a:latin typeface="Arial"/>
                <a:ea typeface="Times New Roman"/>
                <a:cs typeface="Times New Roman"/>
              </a:rPr>
              <a:t>AdatumJEA.psd1 </a:t>
            </a:r>
            <a:r>
              <a:rPr lang="en-US" sz="1000" dirty="0">
                <a:effectLst/>
                <a:latin typeface="Arial"/>
                <a:ea typeface="Times New Roman"/>
                <a:cs typeface="Times New Roman"/>
              </a:rPr>
              <a:t>on </a:t>
            </a:r>
            <a:r>
              <a:rPr lang="en-US" sz="1000" b="1" dirty="0">
                <a:effectLst/>
                <a:latin typeface="Arial"/>
                <a:ea typeface="Times New Roman"/>
                <a:cs typeface="Times New Roman"/>
              </a:rPr>
              <a:t>LON-SVR1</a:t>
            </a:r>
            <a:r>
              <a:rPr lang="en-US" sz="1000" dirty="0">
                <a:effectLst/>
                <a:latin typeface="Arial"/>
                <a:ea typeface="Times New Roman"/>
                <a:cs typeface="Times New Roman"/>
              </a:rPr>
              <a:t> in the same location. It then creates a subfolder named </a:t>
            </a:r>
            <a:r>
              <a:rPr lang="en-US" sz="1000" b="1" dirty="0">
                <a:effectLst/>
                <a:latin typeface="Arial"/>
                <a:ea typeface="Times New Roman"/>
                <a:cs typeface="Times New Roman"/>
              </a:rPr>
              <a:t>RoleCapabilites</a:t>
            </a:r>
            <a:r>
              <a:rPr lang="en-US" sz="1000" dirty="0">
                <a:effectLst/>
                <a:latin typeface="Arial"/>
                <a:ea typeface="Times New Roman"/>
                <a:cs typeface="Times New Roman"/>
              </a:rPr>
              <a:t> under the </a:t>
            </a:r>
            <a:r>
              <a:rPr lang="en-US" sz="1000" b="1" dirty="0">
                <a:effectLst/>
                <a:latin typeface="Arial"/>
                <a:ea typeface="Times New Roman"/>
                <a:cs typeface="Times New Roman"/>
              </a:rPr>
              <a:t>AdatumJEA</a:t>
            </a:r>
            <a:r>
              <a:rPr lang="en-US" sz="1000" dirty="0">
                <a:effectLst/>
                <a:latin typeface="Arial"/>
                <a:ea typeface="Times New Roman"/>
                <a:cs typeface="Times New Roman"/>
              </a:rPr>
              <a:t> folder on </a:t>
            </a:r>
            <a:r>
              <a:rPr lang="en-US" sz="1000" b="1" dirty="0">
                <a:effectLst/>
                <a:latin typeface="Arial"/>
                <a:ea typeface="Times New Roman"/>
                <a:cs typeface="Times New Roman"/>
              </a:rPr>
              <a:t>LON-SVR1</a:t>
            </a:r>
            <a:r>
              <a:rPr lang="en-US" sz="1000" dirty="0">
                <a:effectLst/>
                <a:latin typeface="Arial"/>
                <a:ea typeface="Times New Roman"/>
                <a:cs typeface="Times New Roman"/>
              </a:rPr>
              <a:t> and copies the role capabilities file </a:t>
            </a:r>
            <a:r>
              <a:rPr lang="en-US" sz="1000" dirty="0">
                <a:solidFill>
                  <a:prstClr val="black"/>
                </a:solidFill>
                <a:latin typeface="Arial"/>
                <a:ea typeface="Times New Roman"/>
                <a:cs typeface="Times New Roman"/>
              </a:rPr>
              <a:t>to that location.</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script by pressing F5, and then verify the changes. </a:t>
            </a:r>
            <a:endParaRPr lang="en-GB"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37</a:t>
            </a:fld>
            <a:endParaRPr lang="en-GB"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2315858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same Windows PowerShell ISE session, open the </a:t>
            </a:r>
            <a:r>
              <a:rPr lang="en-US" sz="1000" b="1" dirty="0">
                <a:solidFill>
                  <a:prstClr val="black"/>
                </a:solidFill>
                <a:latin typeface="Arial"/>
                <a:ea typeface="Times New Roman"/>
                <a:cs typeface="Times New Roman"/>
              </a:rPr>
              <a:t>E:\Allfiles\Mod06\Democode\Lesson03</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\Demo01\AdatumWebAdminJEARole.psrc </a:t>
            </a:r>
            <a:r>
              <a:rPr lang="en-US" sz="1000" dirty="0">
                <a:solidFill>
                  <a:prstClr val="black"/>
                </a:solidFill>
                <a:latin typeface="Arial"/>
                <a:ea typeface="Times New Roman"/>
                <a:cs typeface="Times New Roman"/>
              </a:rPr>
              <a:t>file. This is a pre-configured role capabilities file used in this task. Examine its content and point out the following entries:</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VisibleCmdlets = 'Test-Connection', 'Get-Website', @{ Name = 'Stop-Website'; Parameters = @{ Name = 'Name'; ValidateSet = 'Default Web Site'}}, @{ Name = 'Start-Website'; Parameters = @{ Name = 'Name'; ValidateSet = 'Default Web Site'}}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VisibleExternalCommands = 'C:\Windows\System32\netstat.exe'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VisibleProviders = 'Variable'</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Explain that these entries will allow you to use JEA to delegate the tasks of stopping and starting IIS websites, and testing connectivity by running the </a:t>
            </a:r>
            <a:r>
              <a:rPr lang="en-US" sz="1000" b="1" dirty="0">
                <a:solidFill>
                  <a:prstClr val="black"/>
                </a:solidFill>
                <a:latin typeface="Arial"/>
                <a:ea typeface="Times New Roman"/>
                <a:cs typeface="Times New Roman"/>
              </a:rPr>
              <a:t>Test-Connection</a:t>
            </a:r>
            <a:r>
              <a:rPr lang="en-US" sz="1000" dirty="0">
                <a:solidFill>
                  <a:srgbClr val="000000"/>
                </a:solidFill>
                <a:latin typeface="Arial"/>
                <a:ea typeface="Times New Roman"/>
                <a:cs typeface="Times New Roman"/>
              </a:rPr>
              <a:t> cmdlet and the </a:t>
            </a:r>
            <a:r>
              <a:rPr lang="en-US" sz="1000" b="1" dirty="0">
                <a:solidFill>
                  <a:prstClr val="black"/>
                </a:solidFill>
                <a:latin typeface="Arial"/>
                <a:ea typeface="Times New Roman"/>
                <a:cs typeface="Times New Roman"/>
              </a:rPr>
              <a:t>netstat</a:t>
            </a:r>
            <a:r>
              <a:rPr lang="en-US" sz="1000" dirty="0">
                <a:solidFill>
                  <a:srgbClr val="000000"/>
                </a:solidFill>
                <a:latin typeface="Arial"/>
                <a:ea typeface="Times New Roman"/>
                <a:cs typeface="Times New Roman"/>
              </a:rPr>
              <a:t> utility on </a:t>
            </a:r>
            <a:r>
              <a:rPr lang="en-US" sz="1000" b="1" dirty="0">
                <a:solidFill>
                  <a:prstClr val="black"/>
                </a:solidFill>
                <a:latin typeface="Arial"/>
                <a:ea typeface="Times New Roman"/>
                <a:cs typeface="Times New Roman"/>
              </a:rPr>
              <a:t>LON-SVR1</a:t>
            </a:r>
            <a:r>
              <a:rPr lang="en-US" sz="1000" dirty="0">
                <a:solidFill>
                  <a:srgbClr val="000000"/>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same Windows PowerShell ISE session, open the </a:t>
            </a:r>
            <a:r>
              <a:rPr lang="en-US" sz="1000" b="1" dirty="0">
                <a:solidFill>
                  <a:prstClr val="black"/>
                </a:solidFill>
                <a:latin typeface="Arial"/>
                <a:ea typeface="Times New Roman"/>
                <a:cs typeface="Times New Roman"/>
              </a:rPr>
              <a:t>E:\Allfiles\Mod06\Democode\Lesson03</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\Demo01\Step-02.ps1</a:t>
            </a:r>
            <a:r>
              <a:rPr lang="en-US" sz="1000" dirty="0">
                <a:solidFill>
                  <a:prstClr val="black"/>
                </a:solidFill>
                <a:latin typeface="Arial"/>
                <a:ea typeface="Times New Roman"/>
                <a:cs typeface="Times New Roman"/>
              </a:rPr>
              <a:t> file and run the script. Point out that this script checks for the presence of the session configuration file named </a:t>
            </a:r>
            <a:r>
              <a:rPr lang="en-US" sz="1000" b="1" dirty="0">
                <a:solidFill>
                  <a:prstClr val="black"/>
                </a:solidFill>
                <a:latin typeface="Arial"/>
                <a:ea typeface="Times New Roman"/>
                <a:cs typeface="Times New Roman"/>
              </a:rPr>
              <a:t>AdatumWebAdminEndpoint.pssc</a:t>
            </a:r>
            <a:r>
              <a:rPr lang="en-US" sz="1000" dirty="0">
                <a:solidFill>
                  <a:prstClr val="black"/>
                </a:solidFill>
                <a:latin typeface="Arial"/>
                <a:ea typeface="Times New Roman"/>
                <a:cs typeface="Times New Roman"/>
              </a:rPr>
              <a:t> in the </a:t>
            </a:r>
            <a:r>
              <a:rPr lang="en-US" sz="1000" b="1" dirty="0">
                <a:solidFill>
                  <a:prstClr val="black"/>
                </a:solidFill>
                <a:latin typeface="Arial"/>
                <a:ea typeface="Times New Roman"/>
                <a:cs typeface="Times New Roman"/>
              </a:rPr>
              <a:t>E:\Allfiles\Mod06</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\Democode\Lesson03\Demo01</a:t>
            </a:r>
            <a:r>
              <a:rPr lang="en-US" sz="1000" dirty="0">
                <a:solidFill>
                  <a:prstClr val="black"/>
                </a:solidFill>
                <a:latin typeface="Arial"/>
                <a:ea typeface="Times New Roman"/>
                <a:cs typeface="Times New Roman"/>
              </a:rPr>
              <a:t> folder and, if it does not exist, it creates one. It also creates an Active Directory group named </a:t>
            </a:r>
            <a:r>
              <a:rPr lang="en-US" sz="1000" b="1" dirty="0">
                <a:solidFill>
                  <a:prstClr val="black"/>
                </a:solidFill>
                <a:latin typeface="Arial"/>
                <a:ea typeface="Times New Roman"/>
                <a:cs typeface="Times New Roman"/>
              </a:rPr>
              <a:t>IISAdmins</a:t>
            </a:r>
            <a:r>
              <a:rPr lang="en-US" sz="1000" dirty="0">
                <a:solidFill>
                  <a:prstClr val="black"/>
                </a:solidFill>
                <a:latin typeface="Arial"/>
                <a:ea typeface="Times New Roman"/>
                <a:cs typeface="Times New Roman"/>
              </a:rPr>
              <a:t> and adds a user named </a:t>
            </a:r>
            <a:r>
              <a:rPr lang="en-US" sz="1000" b="1" dirty="0">
                <a:solidFill>
                  <a:prstClr val="black"/>
                </a:solidFill>
                <a:latin typeface="Arial"/>
                <a:ea typeface="Times New Roman"/>
                <a:cs typeface="Times New Roman"/>
              </a:rPr>
              <a:t>Abbi</a:t>
            </a:r>
            <a:r>
              <a:rPr lang="en-US" sz="1000" dirty="0">
                <a:solidFill>
                  <a:prstClr val="black"/>
                </a:solidFill>
                <a:latin typeface="Arial"/>
                <a:ea typeface="Times New Roman"/>
                <a:cs typeface="Times New Roman"/>
              </a:rPr>
              <a:t> to the group. Next, the script copies the session configuration file to the </a:t>
            </a:r>
            <a:r>
              <a:rPr lang="en-US" sz="1000" b="1" dirty="0">
                <a:solidFill>
                  <a:prstClr val="black"/>
                </a:solidFill>
                <a:latin typeface="Arial"/>
                <a:ea typeface="Times New Roman"/>
                <a:cs typeface="Times New Roman"/>
              </a:rPr>
              <a:t>C:\Program Files\WindowsPowerShell\Modules</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\AdatumJEA</a:t>
            </a:r>
            <a:r>
              <a:rPr lang="en-US" sz="1000" dirty="0">
                <a:solidFill>
                  <a:prstClr val="black"/>
                </a:solidFill>
                <a:latin typeface="Arial"/>
                <a:ea typeface="Times New Roman"/>
                <a:cs typeface="Times New Roman"/>
              </a:rPr>
              <a:t> folder on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4"/>
            </a:pPr>
            <a:r>
              <a:rPr lang="en-US" sz="1000" dirty="0">
                <a:solidFill>
                  <a:prstClr val="black"/>
                </a:solidFill>
                <a:latin typeface="Arial"/>
                <a:ea typeface="Times New Roman"/>
                <a:cs typeface="Times New Roman"/>
              </a:rPr>
              <a:t>In the same Windows PowerShell ISE session, open the </a:t>
            </a:r>
            <a:r>
              <a:rPr lang="en-US" sz="1000" b="1" dirty="0">
                <a:solidFill>
                  <a:prstClr val="black"/>
                </a:solidFill>
                <a:latin typeface="Arial"/>
                <a:ea typeface="Times New Roman"/>
                <a:cs typeface="Times New Roman"/>
              </a:rPr>
              <a:t>E:\Allfiles\Mod06\Democode\Lesson03</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\Demo01\AdatumWebAdminEndpoint.pssc </a:t>
            </a:r>
            <a:r>
              <a:rPr lang="en-US" sz="1000" dirty="0">
                <a:solidFill>
                  <a:prstClr val="black"/>
                </a:solidFill>
                <a:latin typeface="Arial"/>
                <a:ea typeface="Times New Roman"/>
                <a:cs typeface="Times New Roman"/>
              </a:rPr>
              <a:t>file. This is a pre-configured session configuration file used in this task. Examine its content and point out the following entries:</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SessionType = ‘RestrictedRemoteServer’</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TranscriptDirectory = 'C:\Transcripts'</a:t>
            </a:r>
            <a:endParaRPr lang="en-GB"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38</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397253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RunAsVirtualAccount = $true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RoleDefinitions = @{ 'ADATUM\IISAdmins' = @{ RoleCapabilities = 'AdatumWebAdminJEARole' }}</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Explain that these entries will ensure that the session applies JEA constraints, allows you to record tasks carried out during JEA sessions, implements local virtual accounts to provide security context for running these tasks, and limits access to the roles defined in the role capabilities file to members of the </a:t>
            </a:r>
            <a:r>
              <a:rPr lang="en-US" sz="1000" b="1" dirty="0">
                <a:solidFill>
                  <a:prstClr val="black"/>
                </a:solidFill>
                <a:latin typeface="Arial"/>
                <a:ea typeface="Times New Roman"/>
                <a:cs typeface="Times New Roman"/>
              </a:rPr>
              <a:t>ADATUM\IISAdmins</a:t>
            </a:r>
            <a:r>
              <a:rPr lang="en-US" sz="1000" dirty="0">
                <a:solidFill>
                  <a:srgbClr val="000000"/>
                </a:solidFill>
                <a:latin typeface="Arial"/>
                <a:ea typeface="Times New Roman"/>
                <a:cs typeface="Times New Roman"/>
              </a:rPr>
              <a:t> role.</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In the same Windows PowerShell ISE session, open the </a:t>
            </a:r>
            <a:r>
              <a:rPr lang="en-US" sz="1000" b="1" dirty="0">
                <a:solidFill>
                  <a:prstClr val="black"/>
                </a:solidFill>
                <a:latin typeface="Arial"/>
                <a:ea typeface="Times New Roman"/>
                <a:cs typeface="Times New Roman"/>
              </a:rPr>
              <a:t>E:\Allfiles\Mod06\Democode\Lesson03</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\Demo01\Step-03.ps1</a:t>
            </a:r>
            <a:r>
              <a:rPr lang="en-US" sz="1000" dirty="0">
                <a:solidFill>
                  <a:prstClr val="black"/>
                </a:solidFill>
                <a:latin typeface="Arial"/>
                <a:ea typeface="Times New Roman"/>
                <a:cs typeface="Times New Roman"/>
              </a:rPr>
              <a:t> file and run the script. Point out that this script registers the JEA configuration on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using </a:t>
            </a:r>
            <a:r>
              <a:rPr lang="en-US" sz="1000" b="1" dirty="0">
                <a:solidFill>
                  <a:prstClr val="black"/>
                </a:solidFill>
                <a:latin typeface="Arial"/>
                <a:ea typeface="Times New Roman"/>
                <a:cs typeface="Times New Roman"/>
              </a:rPr>
              <a:t>adatum.windows.demoiismanagement</a:t>
            </a:r>
            <a:r>
              <a:rPr lang="en-US" sz="1000" dirty="0">
                <a:solidFill>
                  <a:prstClr val="black"/>
                </a:solidFill>
                <a:latin typeface="Arial"/>
                <a:ea typeface="Times New Roman"/>
                <a:cs typeface="Times New Roman"/>
              </a:rPr>
              <a:t> as the JEA endpoint configuration name.</a:t>
            </a:r>
            <a:endParaRPr lang="en-GB" sz="1000" dirty="0">
              <a:solidFill>
                <a:prstClr val="black"/>
              </a:solidFill>
              <a:latin typeface="Arial"/>
              <a:ea typeface="Times New Roman"/>
              <a:cs typeface="Times New Roman"/>
            </a:endParaRPr>
          </a:p>
          <a:p>
            <a:pPr lvl="0">
              <a:lnSpc>
                <a:spcPct val="115000"/>
              </a:lnSpc>
              <a:spcAft>
                <a:spcPts val="995"/>
              </a:spcAft>
            </a:pPr>
            <a:r>
              <a:rPr lang="en-GB" sz="1000" b="1" dirty="0">
                <a:solidFill>
                  <a:prstClr val="black"/>
                </a:solidFill>
                <a:latin typeface="Arial"/>
                <a:ea typeface="Calibri"/>
                <a:cs typeface="Times New Roman"/>
              </a:rPr>
              <a:t>Note: </a:t>
            </a:r>
            <a:r>
              <a:rPr lang="en-GB" sz="1000" dirty="0">
                <a:solidFill>
                  <a:prstClr val="black"/>
                </a:solidFill>
                <a:latin typeface="Arial"/>
                <a:ea typeface="Calibri"/>
                <a:cs typeface="Times New Roman"/>
              </a:rPr>
              <a:t>Ignore any error messages that state “Processing data from remote server </a:t>
            </a:r>
            <a:r>
              <a:rPr lang="en-GB" sz="1000" b="1" dirty="0">
                <a:solidFill>
                  <a:prstClr val="black"/>
                </a:solidFill>
                <a:latin typeface="Arial"/>
                <a:ea typeface="Calibri"/>
                <a:cs typeface="Times New Roman"/>
              </a:rPr>
              <a:t>LON-SVR1</a:t>
            </a:r>
            <a:r>
              <a:rPr lang="en-GB" sz="1000" dirty="0">
                <a:solidFill>
                  <a:prstClr val="black"/>
                </a:solidFill>
                <a:latin typeface="Arial"/>
                <a:ea typeface="Calibri"/>
                <a:cs typeface="Times New Roman"/>
              </a:rPr>
              <a:t> failed with the following error message: The I/O operation has been aborted because of either a thread exit or an application request.”</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In the same Windows PowerShell ISE session, open the </a:t>
            </a:r>
            <a:r>
              <a:rPr lang="en-US" sz="1000" b="1" dirty="0">
                <a:solidFill>
                  <a:prstClr val="black"/>
                </a:solidFill>
                <a:latin typeface="Arial"/>
                <a:ea typeface="Times New Roman"/>
                <a:cs typeface="Times New Roman"/>
              </a:rPr>
              <a:t>E:\Allfiles\Mod06\Democode\Lesson03</a:t>
            </a:r>
            <a:br>
              <a:rPr lang="en-US" sz="1000" b="1" dirty="0">
                <a:solidFill>
                  <a:prstClr val="black"/>
                </a:solidFill>
                <a:latin typeface="Arial"/>
                <a:ea typeface="Times New Roman"/>
                <a:cs typeface="Times New Roman"/>
              </a:rPr>
            </a:br>
            <a:r>
              <a:rPr lang="en-US" sz="1000" b="1" dirty="0">
                <a:solidFill>
                  <a:prstClr val="black"/>
                </a:solidFill>
                <a:latin typeface="Arial"/>
                <a:ea typeface="Times New Roman"/>
                <a:cs typeface="Times New Roman"/>
              </a:rPr>
              <a:t>\Demo01\Step-04.ps1</a:t>
            </a:r>
            <a:r>
              <a:rPr lang="en-US" sz="1000" dirty="0">
                <a:solidFill>
                  <a:prstClr val="black"/>
                </a:solidFill>
                <a:latin typeface="Arial"/>
                <a:ea typeface="Times New Roman"/>
                <a:cs typeface="Times New Roman"/>
              </a:rPr>
              <a:t> file and run the script. Point out that this script configures the </a:t>
            </a:r>
            <a:r>
              <a:rPr lang="en-US" sz="1000" b="1" dirty="0">
                <a:solidFill>
                  <a:prstClr val="black"/>
                </a:solidFill>
                <a:latin typeface="Arial"/>
                <a:ea typeface="Times New Roman"/>
                <a:cs typeface="Times New Roman"/>
              </a:rPr>
              <a:t>ADATUM\Abbi</a:t>
            </a:r>
            <a:r>
              <a:rPr lang="en-US" sz="1000" dirty="0">
                <a:solidFill>
                  <a:prstClr val="black"/>
                </a:solidFill>
                <a:latin typeface="Arial"/>
                <a:ea typeface="Times New Roman"/>
                <a:cs typeface="Times New Roman"/>
              </a:rPr>
              <a:t> credentials for the remote JEA session to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and initiates a remote Windows PowerShell session to the JEA endpoint you configured in the previous tasks.</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Times New Roman"/>
              </a:rPr>
              <a:t>From the </a:t>
            </a:r>
            <a:r>
              <a:rPr lang="en-US" sz="1000" b="1" dirty="0">
                <a:solidFill>
                  <a:prstClr val="black"/>
                </a:solidFill>
                <a:latin typeface="Arial"/>
                <a:ea typeface="Times New Roman"/>
                <a:cs typeface="Times New Roman"/>
              </a:rPr>
              <a:t>[LON-SVR1]: PS&gt;</a:t>
            </a:r>
            <a:r>
              <a:rPr lang="en-US" sz="1000" dirty="0">
                <a:solidFill>
                  <a:prstClr val="black"/>
                </a:solidFill>
                <a:latin typeface="Arial"/>
                <a:ea typeface="Times New Roman"/>
                <a:cs typeface="Times New Roman"/>
              </a:rPr>
              <a:t> prompt, run the following commands and examine their outcome: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Get-Command</a:t>
            </a:r>
          </a:p>
          <a:p>
            <a:pPr marL="457200" lvl="0">
              <a:lnSpc>
                <a:spcPct val="115000"/>
              </a:lnSpc>
              <a:spcAft>
                <a:spcPts val="995"/>
              </a:spcAft>
            </a:pPr>
            <a:r>
              <a:rPr lang="en-US" sz="1000" dirty="0">
                <a:solidFill>
                  <a:srgbClr val="000000"/>
                </a:solidFill>
                <a:latin typeface="Arial"/>
                <a:ea typeface="Times New Roman"/>
                <a:cs typeface="Times New Roman"/>
              </a:rPr>
              <a:t>Point out that this command lists functions and cmdlets that are available within the JEA session.</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Get-Website</a:t>
            </a:r>
          </a:p>
        </p:txBody>
      </p:sp>
      <p:sp>
        <p:nvSpPr>
          <p:cNvPr id="4" name="Slide Number Placeholder 3"/>
          <p:cNvSpPr>
            <a:spLocks noGrp="1"/>
          </p:cNvSpPr>
          <p:nvPr>
            <p:ph type="sldNum" sz="quarter" idx="10"/>
          </p:nvPr>
        </p:nvSpPr>
        <p:spPr/>
        <p:txBody>
          <a:bodyPr/>
          <a:lstStyle/>
          <a:p>
            <a:fld id="{254F590C-8E25-4131-9AD9-75EC5D5F6930}" type="slidenum">
              <a:rPr lang="en-GB" smtClean="0"/>
              <a:t>39</a:t>
            </a:fld>
            <a:endParaRPr lang="en-GB"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41637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are the advantages of using the pull model instead of the push model?</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pull model offers several advantages:</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You can configure more than one computer to have the same GUID. Doing this will cause all those computers to pull the same configuration MOF file, resulting in all those computers sharing the same configuration.</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Computers will check for updates to their configurations automatically, making it easier to deploy configuration changes. </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Computers can obtain DSC resource modules from the pull server.</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4</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484318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command lists the status of websites on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allowing delegated admins to determine that Default Web Site is running.</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Stop-Website –Name ‘Default Web Site’</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command stops the Default Web Site.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Get-</a:t>
            </a:r>
            <a:r>
              <a:rPr lang="en-US" sz="1000" dirty="0" err="1">
                <a:solidFill>
                  <a:prstClr val="black"/>
                </a:solidFill>
                <a:latin typeface="Arial"/>
                <a:ea typeface="Times New Roman"/>
                <a:cs typeface="Times New Roman"/>
              </a:rPr>
              <a:t>WebSite</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command lists the status of websites on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 allowing delegated admins to determine that Default Web Site is stopped.</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Start-Website –Name ‘Default Web Site’</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command starts the Default Web Site.</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Test-Connection –ComputerName LON-CL1</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cmdlet allows you to test connectivity to </a:t>
            </a:r>
            <a:r>
              <a:rPr lang="en-US" sz="1000" b="1" dirty="0">
                <a:solidFill>
                  <a:prstClr val="black"/>
                </a:solidFill>
                <a:latin typeface="Arial"/>
                <a:ea typeface="Times New Roman"/>
                <a:cs typeface="Times New Roman"/>
              </a:rPr>
              <a:t>LON-CL1</a:t>
            </a:r>
            <a:r>
              <a:rPr lang="en-US" sz="1000" dirty="0">
                <a:solidFill>
                  <a:prstClr val="black"/>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netstat -ano</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a:t>
            </a:r>
            <a:r>
              <a:rPr lang="en-US" sz="1000" dirty="0">
                <a:solidFill>
                  <a:prstClr val="black"/>
                </a:solidFill>
                <a:latin typeface="Arial"/>
                <a:ea typeface="Times New Roman"/>
                <a:cs typeface="Times New Roman"/>
              </a:rPr>
              <a:t> executable allows you to list existing inbound connections to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Times New Roman"/>
              </a:rPr>
              <a:t>.</a:t>
            </a:r>
            <a:endParaRPr lang="en-GB"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ping LON-CL1</a:t>
            </a:r>
            <a:endParaRPr lang="en-GB" sz="1000" dirty="0">
              <a:solidFill>
                <a:prstClr val="black"/>
              </a:solidFill>
              <a:latin typeface="Arial"/>
              <a:ea typeface="Times New Roman"/>
              <a:cs typeface="Times New Roman"/>
            </a:endParaRPr>
          </a:p>
          <a:p>
            <a:pPr marL="457200" lvl="0">
              <a:lnSpc>
                <a:spcPct val="115000"/>
              </a:lnSpc>
              <a:spcAft>
                <a:spcPts val="995"/>
              </a:spcAft>
            </a:pPr>
            <a:r>
              <a:rPr lang="en-US" sz="1000" dirty="0">
                <a:solidFill>
                  <a:srgbClr val="000000"/>
                </a:solidFill>
                <a:latin typeface="Arial"/>
                <a:ea typeface="Times New Roman"/>
                <a:cs typeface="Times New Roman"/>
              </a:rPr>
              <a:t>Point out that this command fails </a:t>
            </a:r>
            <a:r>
              <a:rPr lang="en-US" sz="1000" dirty="0">
                <a:solidFill>
                  <a:prstClr val="black"/>
                </a:solidFill>
                <a:latin typeface="Arial"/>
                <a:ea typeface="Times New Roman"/>
                <a:cs typeface="Times New Roman"/>
              </a:rPr>
              <a:t>because it is not part of the role capabilities that you defined.</a:t>
            </a:r>
            <a:endParaRPr lang="en-GB"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After you complete the demonstration, type the following to terminate the remoting session:</a:t>
            </a:r>
            <a:endParaRPr lang="en-GB" sz="1000" dirty="0">
              <a:solidFill>
                <a:prstClr val="black"/>
              </a:solidFill>
              <a:latin typeface="Arial"/>
              <a:ea typeface="Times New Roman"/>
              <a:cs typeface="Times New Roman"/>
            </a:endParaRPr>
          </a:p>
          <a:p>
            <a:pPr marL="539750" marR="73025" lvl="0">
              <a:lnSpc>
                <a:spcPts val="1000"/>
              </a:lnSpc>
              <a:spcBef>
                <a:spcPts val="600"/>
              </a:spcBef>
              <a:spcAft>
                <a:spcPts val="600"/>
              </a:spcAft>
            </a:pPr>
            <a:r>
              <a:rPr lang="en-US" sz="1000" dirty="0">
                <a:solidFill>
                  <a:prstClr val="black"/>
                </a:solidFill>
                <a:latin typeface="Arial"/>
                <a:ea typeface="Times New Roman"/>
                <a:cs typeface="Times New Roman"/>
              </a:rPr>
              <a:t>exit</a:t>
            </a:r>
            <a:endParaRPr lang="en-GB" dirty="0"/>
          </a:p>
        </p:txBody>
      </p:sp>
      <p:sp>
        <p:nvSpPr>
          <p:cNvPr id="4" name="Slide Number Placeholder 3"/>
          <p:cNvSpPr>
            <a:spLocks noGrp="1"/>
          </p:cNvSpPr>
          <p:nvPr>
            <p:ph type="sldNum" sz="quarter" idx="10"/>
          </p:nvPr>
        </p:nvSpPr>
        <p:spPr/>
        <p:txBody>
          <a:bodyPr/>
          <a:lstStyle/>
          <a:p>
            <a:fld id="{254F590C-8E25-4131-9AD9-75EC5D5F6930}" type="slidenum">
              <a:rPr lang="en-GB" smtClean="0"/>
              <a:t>40</a:t>
            </a:fld>
            <a:endParaRPr lang="en-GB"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9" name="Rectangle 8"/>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052304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Students will find possible answers in the </a:t>
            </a:r>
            <a:r>
              <a:rPr lang="en-GB" sz="1000" b="1" dirty="0">
                <a:latin typeface="Arial"/>
                <a:ea typeface="Calibri"/>
                <a:cs typeface="Times New Roman"/>
              </a:rPr>
              <a:t>E:\Allfiles\Mod06\Labfiles</a:t>
            </a:r>
            <a:r>
              <a:rPr lang="en-GB" sz="1000" dirty="0">
                <a:latin typeface="Arial"/>
                <a:ea typeface="Calibri"/>
                <a:cs typeface="Times New Roman"/>
              </a:rPr>
              <a:t> folder on the </a:t>
            </a:r>
            <a:r>
              <a:rPr lang="en-GB" sz="1000" b="1" dirty="0">
                <a:latin typeface="Arial"/>
                <a:ea typeface="Calibri"/>
                <a:cs typeface="Times New Roman"/>
              </a:rPr>
              <a:t>LON-CL1</a:t>
            </a:r>
            <a:r>
              <a:rPr lang="en-GB" sz="1000" dirty="0">
                <a:latin typeface="Arial"/>
                <a:ea typeface="Calibri"/>
                <a:cs typeface="Times New Roman"/>
              </a:rPr>
              <a:t> computer. </a:t>
            </a:r>
          </a:p>
          <a:p>
            <a:pPr>
              <a:lnSpc>
                <a:spcPct val="115000"/>
              </a:lnSpc>
              <a:spcAft>
                <a:spcPts val="1000"/>
              </a:spcAft>
            </a:pPr>
            <a:r>
              <a:rPr lang="en-GB" sz="1000" b="1" dirty="0">
                <a:latin typeface="Arial"/>
                <a:ea typeface="Calibri"/>
                <a:cs typeface="Times New Roman"/>
              </a:rPr>
              <a:t>Exercise 1: Configuring and using JEA</a:t>
            </a:r>
          </a:p>
          <a:p>
            <a:pPr>
              <a:lnSpc>
                <a:spcPct val="115000"/>
              </a:lnSpc>
              <a:spcAft>
                <a:spcPts val="1000"/>
              </a:spcAft>
            </a:pPr>
            <a:r>
              <a:rPr lang="en-GB" sz="1000" dirty="0">
                <a:latin typeface="Arial"/>
                <a:ea typeface="Calibri"/>
                <a:cs typeface="Times New Roman"/>
              </a:rPr>
              <a:t>In this exercise, you will configure and use JEA.</a:t>
            </a:r>
          </a:p>
          <a:p>
            <a:pPr>
              <a:lnSpc>
                <a:spcPct val="115000"/>
              </a:lnSpc>
              <a:spcAft>
                <a:spcPts val="1000"/>
              </a:spcAft>
            </a:pPr>
            <a:r>
              <a:rPr lang="en-GB" sz="1000" b="1" dirty="0">
                <a:latin typeface="Arial"/>
                <a:ea typeface="MS Mincho"/>
                <a:cs typeface="Mangal"/>
              </a:rPr>
              <a:t>Instructor Note:</a:t>
            </a:r>
            <a:r>
              <a:rPr lang="en-GB" sz="1000" dirty="0">
                <a:latin typeface="Arial"/>
                <a:ea typeface="MS Mincho"/>
                <a:cs typeface="Mangal"/>
              </a:rPr>
              <a:t> This exercise includes four tasks. Students should not spend more than the following time per task:</a:t>
            </a:r>
            <a:endParaRPr lang="en-GB" sz="1000" dirty="0">
              <a:latin typeface="Arial"/>
              <a:ea typeface="Calibri"/>
              <a:cs typeface="Times New Roman"/>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1: 7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2: 7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3: 3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4: 8 minutes</a:t>
            </a:r>
            <a:endParaRPr lang="en-GB" sz="1000" dirty="0">
              <a:solidFill>
                <a:srgbClr val="000000"/>
              </a:solidFill>
              <a:effectLst/>
              <a:latin typeface="Arial"/>
            </a:endParaRPr>
          </a:p>
          <a:p>
            <a:pPr marL="342900" lvl="0" indent="-342900">
              <a:spcAft>
                <a:spcPts val="995"/>
              </a:spcAft>
              <a:buFont typeface="Symbol"/>
              <a:buChar char=""/>
            </a:pPr>
            <a:r>
              <a:rPr lang="en-GB" sz="1000" dirty="0">
                <a:solidFill>
                  <a:srgbClr val="000000"/>
                </a:solidFill>
                <a:effectLst/>
                <a:latin typeface="Arial"/>
                <a:ea typeface="Times New Roman"/>
                <a:cs typeface="Times New Roman"/>
              </a:rPr>
              <a:t>Task 5: 3 minutes</a:t>
            </a:r>
            <a:endParaRPr lang="en-GB" sz="1000" dirty="0">
              <a:solidFill>
                <a:srgbClr val="000000"/>
              </a:solidFill>
              <a:effectLst/>
              <a:latin typeface="Arial"/>
            </a:endParaRPr>
          </a:p>
          <a:p>
            <a:pPr>
              <a:lnSpc>
                <a:spcPct val="115000"/>
              </a:lnSpc>
              <a:spcAft>
                <a:spcPts val="1000"/>
              </a:spcAft>
            </a:pPr>
            <a:r>
              <a:rPr lang="en-GB" sz="1000" dirty="0">
                <a:solidFill>
                  <a:srgbClr val="000000"/>
                </a:solidFill>
                <a:latin typeface="Arial"/>
                <a:ea typeface="MS Mincho"/>
                <a:cs typeface="Mangal"/>
              </a:rPr>
              <a:t>Several additional minutes are provided for you to introduce the lab and to review student questions at the end of the lab.</a:t>
            </a:r>
            <a:endParaRPr lang="en-GB"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MS Mincho"/>
                <a:cs typeface="Mangal"/>
              </a:rPr>
              <a:t>Monitor the students’ progress. You might want to use a clock or a timer to keep track of the lab time and to inform students when they should be moving on to the next task. Students who are not ready to move on might want to review the example solution for their current task so that they can move on to the next task and complete the lab.</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41</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3590715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54F590C-8E25-4131-9AD9-75EC5D5F6930}" type="slidenum">
              <a:rPr lang="en-GB" smtClean="0"/>
              <a:t>42</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576369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What approach would you consider when implementing JEA in your environment? </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answers might vary, but the Windows PowerShell-based implementation covered in the lab is suitable for configuring individual servers. For a larger number of servers, using the DSC-based deployment methodology might be beneficial. DCS is more complex; however, it offers an extra benefit of preventing accidental or intentional configuration drift. </a:t>
            </a:r>
          </a:p>
        </p:txBody>
      </p:sp>
      <p:sp>
        <p:nvSpPr>
          <p:cNvPr id="4" name="Slide Number Placeholder 3"/>
          <p:cNvSpPr>
            <a:spLocks noGrp="1"/>
          </p:cNvSpPr>
          <p:nvPr>
            <p:ph type="sldNum" sz="quarter" idx="10"/>
          </p:nvPr>
        </p:nvSpPr>
        <p:spPr/>
        <p:txBody>
          <a:bodyPr/>
          <a:lstStyle/>
          <a:p>
            <a:fld id="{254F590C-8E25-4131-9AD9-75EC5D5F6930}" type="slidenum">
              <a:rPr lang="en-GB" smtClean="0"/>
              <a:t>43</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800081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dirty="0">
                <a:latin typeface="Arial"/>
                <a:ea typeface="Calibri"/>
                <a:cs typeface="Times New Roman"/>
              </a:rPr>
              <a:t>Review Question</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Question</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Why might you have to create your own DSC resources?</a:t>
            </a:r>
          </a:p>
          <a:p>
            <a:pPr>
              <a:lnSpc>
                <a:spcPct val="115000"/>
              </a:lnSpc>
              <a:spcAft>
                <a:spcPts val="1000"/>
              </a:spcAft>
            </a:pPr>
            <a:r>
              <a:rPr lang="en-GB" sz="1000" b="1" dirty="0">
                <a:latin typeface="Arial"/>
                <a:ea typeface="Calibri"/>
                <a:cs typeface="Times New Roman"/>
              </a:rPr>
              <a:t>Answer</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If an existing resource does not meet your needs, you might have to write your own DSC resource. Most DSC resources are Windows PowerShell script modules. Therefore, you can sometimes use an existing resource as the starting point for making additions or modifications. Make sure that you give your modified resource a new, unique name. </a:t>
            </a:r>
          </a:p>
          <a:p>
            <a:pPr>
              <a:lnSpc>
                <a:spcPct val="115000"/>
              </a:lnSpc>
              <a:spcAft>
                <a:spcPts val="1000"/>
              </a:spcAft>
            </a:pPr>
            <a:r>
              <a:rPr lang="en-GB" sz="1000" b="1" dirty="0">
                <a:latin typeface="Arial"/>
                <a:ea typeface="Calibri"/>
                <a:cs typeface="Times New Roman"/>
              </a:rPr>
              <a:t>Tools</a:t>
            </a:r>
            <a:endParaRPr lang="en-GB" sz="1000" dirty="0">
              <a:latin typeface="Arial"/>
              <a:ea typeface="Calibri"/>
              <a:cs typeface="Times New Roman"/>
            </a:endParaRPr>
          </a:p>
          <a:p>
            <a:pPr>
              <a:lnSpc>
                <a:spcPct val="115000"/>
              </a:lnSpc>
              <a:spcAft>
                <a:spcPts val="1000"/>
              </a:spcAft>
            </a:pPr>
            <a:r>
              <a:rPr lang="en-GB" sz="1000" dirty="0">
                <a:latin typeface="Arial"/>
                <a:ea typeface="Calibri"/>
                <a:cs typeface="Times New Roman"/>
              </a:rPr>
              <a:t>The PowerShell Gallery at </a:t>
            </a:r>
            <a:r>
              <a:rPr lang="en-GB" sz="1000" u="sng" dirty="0">
                <a:solidFill>
                  <a:srgbClr val="0000FF"/>
                </a:solidFill>
                <a:latin typeface="Arial"/>
                <a:ea typeface="Calibri"/>
                <a:cs typeface="Segoe UI"/>
                <a:hlinkClick r:id="rId3"/>
              </a:rPr>
              <a:t>https://aka.ms/ihld75</a:t>
            </a:r>
            <a:r>
              <a:rPr lang="en-GB" sz="1000" dirty="0">
                <a:latin typeface="Arial"/>
                <a:ea typeface="Calibri"/>
                <a:cs typeface="Times New Roman"/>
              </a:rPr>
              <a:t> includes additional DSC resource modules from Microsoft. It also includes tools that help you design and create new DSC resources and troubleshoot DSC problems.</a:t>
            </a:r>
          </a:p>
          <a:p>
            <a:pPr>
              <a:lnSpc>
                <a:spcPct val="115000"/>
              </a:lnSpc>
              <a:spcAft>
                <a:spcPts val="1000"/>
              </a:spcAft>
            </a:pPr>
            <a:r>
              <a:rPr lang="en-GB" sz="1000" b="1" dirty="0">
                <a:latin typeface="Arial"/>
                <a:ea typeface="Calibri"/>
                <a:cs typeface="Times New Roman"/>
              </a:rPr>
              <a:t>Best Practice</a:t>
            </a:r>
          </a:p>
          <a:p>
            <a:pPr>
              <a:lnSpc>
                <a:spcPct val="115000"/>
              </a:lnSpc>
              <a:spcAft>
                <a:spcPts val="1000"/>
              </a:spcAft>
            </a:pPr>
            <a:r>
              <a:rPr lang="en-GB" sz="1000" dirty="0">
                <a:latin typeface="Arial"/>
                <a:ea typeface="Calibri"/>
                <a:cs typeface="Times New Roman"/>
              </a:rPr>
              <a:t>As a new technology, DSC is evolving quickly as customers begin to use it in their production environments. If you plan to use DSC, you should connect to the community of DSC users so that you can share your experiences and take advantage of the knowledge of others. </a:t>
            </a:r>
          </a:p>
          <a:p>
            <a:pPr>
              <a:lnSpc>
                <a:spcPct val="115000"/>
              </a:lnSpc>
              <a:spcAft>
                <a:spcPts val="1000"/>
              </a:spcAft>
            </a:pPr>
            <a:r>
              <a:rPr lang="en-GB" sz="1000" b="1" dirty="0">
                <a:latin typeface="Arial"/>
                <a:ea typeface="Calibri"/>
                <a:cs typeface="Times New Roman"/>
              </a:rPr>
              <a:t>Common Issues and Troubleshooting Tips</a:t>
            </a:r>
            <a:endParaRPr lang="en-GB"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Common Issue: </a:t>
            </a:r>
            <a:r>
              <a:rPr lang="en-GB" sz="1000" dirty="0">
                <a:latin typeface="Arial"/>
                <a:ea typeface="Calibri"/>
                <a:cs typeface="Times New Roman"/>
              </a:rPr>
              <a:t>LCM is not enforcing configurations.</a:t>
            </a:r>
          </a:p>
          <a:p>
            <a:pPr>
              <a:lnSpc>
                <a:spcPct val="115000"/>
              </a:lnSpc>
              <a:spcAft>
                <a:spcPts val="1000"/>
              </a:spcAft>
            </a:pPr>
            <a:r>
              <a:rPr lang="en-GB" sz="1000" b="1" dirty="0">
                <a:latin typeface="Arial"/>
                <a:ea typeface="Calibri"/>
                <a:cs typeface="Times New Roman"/>
              </a:rPr>
              <a:t>Troubleshooting Tip: </a:t>
            </a:r>
            <a:r>
              <a:rPr lang="en-GB" sz="1000" dirty="0">
                <a:latin typeface="Arial"/>
                <a:ea typeface="Calibri"/>
                <a:cs typeface="Times New Roman"/>
              </a:rPr>
              <a:t>Check the LCM configuration. The LCM can be configured to apply the configuration one time, either to only monitor the configuration or to monitor and reapply the configuration.</a:t>
            </a:r>
          </a:p>
          <a:p>
            <a:pPr>
              <a:lnSpc>
                <a:spcPct val="115000"/>
              </a:lnSpc>
              <a:spcAft>
                <a:spcPts val="1000"/>
              </a:spcAft>
            </a:pPr>
            <a:r>
              <a:rPr lang="en-GB" sz="1000" b="1" dirty="0">
                <a:latin typeface="Arial"/>
                <a:ea typeface="Calibri"/>
                <a:cs typeface="Times New Roman"/>
              </a:rPr>
              <a:t>Common Issue: </a:t>
            </a:r>
            <a:r>
              <a:rPr lang="en-GB" sz="1000" dirty="0">
                <a:latin typeface="Arial"/>
                <a:ea typeface="Calibri"/>
                <a:cs typeface="Times New Roman"/>
              </a:rPr>
              <a:t>Errors occur when authoring or running a configuration.</a:t>
            </a:r>
          </a:p>
          <a:p>
            <a:pPr>
              <a:lnSpc>
                <a:spcPct val="115000"/>
              </a:lnSpc>
              <a:spcAft>
                <a:spcPts val="1000"/>
              </a:spcAft>
            </a:pPr>
            <a:r>
              <a:rPr lang="en-GB" sz="1000" b="1" dirty="0">
                <a:latin typeface="Arial"/>
                <a:ea typeface="Calibri"/>
                <a:cs typeface="Times New Roman"/>
              </a:rPr>
              <a:t>Troubleshooting Tip: </a:t>
            </a:r>
            <a:r>
              <a:rPr lang="en-GB" sz="1000" dirty="0">
                <a:latin typeface="Arial"/>
                <a:ea typeface="Calibri"/>
                <a:cs typeface="Times New Roman"/>
              </a:rPr>
              <a:t>On computers running Windows Server 2012 R2 or Windows 8.1, make sure that update KB2883200 is installed. Also make sure that WMF 5.0 or newer is installed.</a:t>
            </a:r>
          </a:p>
        </p:txBody>
      </p:sp>
      <p:sp>
        <p:nvSpPr>
          <p:cNvPr id="4" name="Slide Number Placeholder 3"/>
          <p:cNvSpPr>
            <a:spLocks noGrp="1"/>
          </p:cNvSpPr>
          <p:nvPr>
            <p:ph type="sldNum" sz="quarter" idx="10"/>
          </p:nvPr>
        </p:nvSpPr>
        <p:spPr/>
        <p:txBody>
          <a:bodyPr/>
          <a:lstStyle/>
          <a:p>
            <a:fld id="{254F590C-8E25-4131-9AD9-75EC5D5F6930}" type="slidenum">
              <a:rPr lang="en-GB" smtClean="0"/>
              <a:t>44</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6" name="Rectangle 5"/>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942558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GB" sz="1000" b="1" dirty="0">
                <a:latin typeface="Arial"/>
                <a:ea typeface="Calibri"/>
                <a:cs typeface="Times New Roman"/>
              </a:rPr>
              <a:t>Common Issue: </a:t>
            </a:r>
            <a:r>
              <a:rPr lang="en-GB" sz="1000" dirty="0">
                <a:latin typeface="Arial"/>
                <a:ea typeface="Calibri"/>
                <a:cs typeface="Times New Roman"/>
              </a:rPr>
              <a:t>DSC is not working.</a:t>
            </a:r>
          </a:p>
          <a:p>
            <a:pPr>
              <a:lnSpc>
                <a:spcPct val="115000"/>
              </a:lnSpc>
              <a:spcAft>
                <a:spcPts val="1000"/>
              </a:spcAft>
            </a:pPr>
            <a:r>
              <a:rPr lang="en-GB" sz="1000" b="1" dirty="0">
                <a:latin typeface="Arial"/>
                <a:ea typeface="Calibri"/>
                <a:cs typeface="Times New Roman"/>
              </a:rPr>
              <a:t>Troubleshooting Tip: </a:t>
            </a:r>
            <a:r>
              <a:rPr lang="en-GB" sz="1000" dirty="0">
                <a:latin typeface="Arial"/>
                <a:ea typeface="Calibri"/>
                <a:cs typeface="Times New Roman"/>
              </a:rPr>
              <a:t>Make sure that WMF 5.0 or newer is installed. Use the DSC Diagnostics module in the DSC Resource Kit to enable detailed logging and to review the log.</a:t>
            </a:r>
          </a:p>
          <a:p>
            <a:pPr>
              <a:lnSpc>
                <a:spcPct val="115000"/>
              </a:lnSpc>
              <a:spcAft>
                <a:spcPts val="1000"/>
              </a:spcAft>
            </a:pPr>
            <a:r>
              <a:rPr lang="en-IN" sz="1000" b="1" dirty="0">
                <a:latin typeface="Arial"/>
                <a:ea typeface="Calibri"/>
                <a:cs typeface="Times New Roman"/>
              </a:rPr>
              <a:t>Note:</a:t>
            </a:r>
            <a:r>
              <a:rPr lang="en-IN" sz="1000" dirty="0">
                <a:latin typeface="Arial"/>
                <a:ea typeface="Calibri"/>
                <a:cs typeface="Times New Roman"/>
              </a:rPr>
              <a:t> Ensure that you cover the common issues and the corresponding troubleshooting tips listed in this section. Encourage students to share tips from their own work environments.</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45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6" name="Rectangle 5"/>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02489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For more information, refer to the DSC Resource Kit at </a:t>
            </a:r>
            <a:r>
              <a:rPr lang="en-GB" sz="1000" u="sng" dirty="0">
                <a:solidFill>
                  <a:srgbClr val="0000FF"/>
                </a:solidFill>
                <a:latin typeface="Arial"/>
                <a:ea typeface="Calibri"/>
                <a:cs typeface="Segoe UI"/>
                <a:hlinkClick r:id="rId3"/>
              </a:rPr>
              <a:t>https://aka.ms/u4gehw</a:t>
            </a:r>
            <a:r>
              <a:rPr lang="en-GB" sz="1000" u="sng" dirty="0">
                <a:solidFill>
                  <a:srgbClr val="0000FF"/>
                </a:solidFill>
                <a:latin typeface="Arial"/>
                <a:ea typeface="Calibri"/>
                <a:cs typeface="Times New Roman"/>
              </a:rPr>
              <a:t>.</a:t>
            </a: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54F590C-8E25-4131-9AD9-75EC5D5F6930}" type="slidenum">
              <a:rPr lang="en-GB" smtClean="0"/>
              <a:t>5</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410531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syntax of the DSC configuration.</a:t>
            </a:r>
          </a:p>
        </p:txBody>
      </p:sp>
      <p:sp>
        <p:nvSpPr>
          <p:cNvPr id="4" name="Slide Number Placeholder 3"/>
          <p:cNvSpPr>
            <a:spLocks noGrp="1"/>
          </p:cNvSpPr>
          <p:nvPr>
            <p:ph type="sldNum" sz="quarter" idx="10"/>
          </p:nvPr>
        </p:nvSpPr>
        <p:spPr/>
        <p:txBody>
          <a:bodyPr/>
          <a:lstStyle/>
          <a:p>
            <a:fld id="{254F590C-8E25-4131-9AD9-75EC5D5F6930}" type="slidenum">
              <a:rPr lang="en-GB" smtClean="0"/>
              <a:t>6</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67199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You might want to do an informal demonstration that shows how to run the </a:t>
            </a:r>
            <a:r>
              <a:rPr lang="en-GB" sz="1000" b="1" dirty="0">
                <a:latin typeface="Arial"/>
                <a:ea typeface="Calibri"/>
                <a:cs typeface="Times New Roman"/>
              </a:rPr>
              <a:t>Get-DscResource</a:t>
            </a:r>
            <a:r>
              <a:rPr lang="en-GB" sz="1000" dirty="0">
                <a:latin typeface="Arial"/>
                <a:ea typeface="Calibri"/>
                <a:cs typeface="Times New Roman"/>
              </a:rPr>
              <a:t> cmdlet and how to display the properties of a specific resource. Students must use those commands in their lab.</a:t>
            </a:r>
          </a:p>
        </p:txBody>
      </p:sp>
      <p:sp>
        <p:nvSpPr>
          <p:cNvPr id="4" name="Slide Number Placeholder 3"/>
          <p:cNvSpPr>
            <a:spLocks noGrp="1"/>
          </p:cNvSpPr>
          <p:nvPr>
            <p:ph type="sldNum" sz="quarter" idx="10"/>
          </p:nvPr>
        </p:nvSpPr>
        <p:spPr/>
        <p:txBody>
          <a:bodyPr/>
          <a:lstStyle/>
          <a:p>
            <a:fld id="{254F590C-8E25-4131-9AD9-75EC5D5F6930}" type="slidenum">
              <a:rPr lang="en-GB" smtClean="0"/>
              <a:t>7</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330978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DSC push deployment model. Point out that there is a common misconception that DSC depends on Windows PowerShell remoting and clarify that there is a dependency on Windows Remote Management (WinRM).</a:t>
            </a:r>
          </a:p>
        </p:txBody>
      </p:sp>
      <p:sp>
        <p:nvSpPr>
          <p:cNvPr id="4" name="Slide Number Placeholder 3"/>
          <p:cNvSpPr>
            <a:spLocks noGrp="1"/>
          </p:cNvSpPr>
          <p:nvPr>
            <p:ph type="sldNum" sz="quarter" idx="10"/>
          </p:nvPr>
        </p:nvSpPr>
        <p:spPr/>
        <p:txBody>
          <a:bodyPr/>
          <a:lstStyle/>
          <a:p>
            <a:fld id="{254F590C-8E25-4131-9AD9-75EC5D5F6930}" type="slidenum">
              <a:rPr lang="en-GB" smtClean="0"/>
              <a:t>8</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63682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latin typeface="Arial"/>
                <a:ea typeface="Calibri"/>
                <a:cs typeface="Times New Roman"/>
              </a:rPr>
              <a:t>Describe the DSC pull deployment model. Note that, to support the functionality described in this topic, a pull server should have Windows Management Framework (WMF) 5.0 or newer installed. A pull server with WMF 4.0 does not support a range of newer features, such as the node registration, configuration names, or partial configurations. Point out that registration and configuration names are available when using web pull servers only. </a:t>
            </a:r>
          </a:p>
        </p:txBody>
      </p:sp>
      <p:sp>
        <p:nvSpPr>
          <p:cNvPr id="4" name="Slide Number Placeholder 3"/>
          <p:cNvSpPr>
            <a:spLocks noGrp="1"/>
          </p:cNvSpPr>
          <p:nvPr>
            <p:ph type="sldNum" sz="quarter" idx="10"/>
          </p:nvPr>
        </p:nvSpPr>
        <p:spPr/>
        <p:txBody>
          <a:bodyPr/>
          <a:lstStyle/>
          <a:p>
            <a:fld id="{254F590C-8E25-4131-9AD9-75EC5D5F6930}" type="slidenum">
              <a:rPr lang="en-GB" smtClean="0"/>
              <a:t>9</a:t>
            </a:fld>
            <a:endParaRPr lang="en-GB"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a:rPr>
              <a:t>10962C</a:t>
            </a:r>
          </a:p>
        </p:txBody>
      </p:sp>
      <p:sp>
        <p:nvSpPr>
          <p:cNvPr id="8" name="Rectangle 7"/>
          <p:cNvSpPr/>
          <p:nvPr/>
        </p:nvSpPr>
        <p:spPr>
          <a:xfrm>
            <a:off x="0" y="353821"/>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6: Enhancing server management with Desired State Configuration and Just Enough Administration</a:t>
            </a:r>
            <a:endParaRPr lang="en-GB" sz="1200" b="1" dirty="0">
              <a:solidFill>
                <a:srgbClr val="336699"/>
              </a:solidFill>
              <a:latin typeface="Arial"/>
            </a:endParaRPr>
          </a:p>
        </p:txBody>
      </p:sp>
    </p:spTree>
    <p:extLst>
      <p:ext uri="{BB962C8B-B14F-4D97-AF65-F5344CB8AC3E}">
        <p14:creationId xmlns:p14="http://schemas.microsoft.com/office/powerpoint/2010/main" val="153068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7303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6</a:t>
            </a:r>
          </a:p>
        </p:txBody>
      </p:sp>
      <p:sp>
        <p:nvSpPr>
          <p:cNvPr id="3" name="Subtitle 2"/>
          <p:cNvSpPr>
            <a:spLocks noGrp="1"/>
          </p:cNvSpPr>
          <p:nvPr>
            <p:ph type="subTitle" sz="quarter" idx="1"/>
          </p:nvPr>
        </p:nvSpPr>
        <p:spPr/>
        <p:txBody>
          <a:bodyPr/>
          <a:lstStyle/>
          <a:p>
            <a:r>
              <a:rPr lang="en-IN" dirty="0"/>
              <a:t>Enhancing server management with Desired State Configuration and Just Enough Administration
</a:t>
            </a:r>
            <a:endParaRPr lang="en-GB" dirty="0"/>
          </a:p>
        </p:txBody>
      </p:sp>
    </p:spTree>
    <p:custDataLst>
      <p:tags r:id="rId1"/>
    </p:custDataLst>
    <p:extLst>
      <p:ext uri="{BB962C8B-B14F-4D97-AF65-F5344CB8AC3E}">
        <p14:creationId xmlns:p14="http://schemas.microsoft.com/office/powerpoint/2010/main" val="406135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fa37ea8-ac45-45fa-a129-fb834a6123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DSC on Nano Server</a:t>
            </a:r>
            <a:endParaRPr lang="en-GB" dirty="0"/>
          </a:p>
        </p:txBody>
      </p:sp>
      <p:sp>
        <p:nvSpPr>
          <p:cNvPr id="4" name="Content Placeholder 2"/>
          <p:cNvSpPr>
            <a:spLocks noGrp="1"/>
          </p:cNvSpPr>
          <p:nvPr/>
        </p:nvSpPr>
        <p:spPr bwMode="auto">
          <a:xfrm>
            <a:off x="458788" y="1021215"/>
            <a:ext cx="852618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Nano Server requires a DSC package: </a:t>
            </a:r>
          </a:p>
          <a:p>
            <a:pPr lvl="1"/>
            <a:r>
              <a:rPr lang="en-US" dirty="0"/>
              <a:t>Install by running the </a:t>
            </a:r>
            <a:r>
              <a:rPr lang="en-US" b="1" dirty="0"/>
              <a:t>New-NanoServerImage</a:t>
            </a:r>
            <a:r>
              <a:rPr lang="en-US" dirty="0"/>
              <a:t> cmdlet</a:t>
            </a:r>
          </a:p>
          <a:p>
            <a:pPr lvl="1"/>
            <a:r>
              <a:rPr lang="en-US" dirty="0"/>
              <a:t>Use the </a:t>
            </a:r>
            <a:r>
              <a:rPr lang="en-US" b="1" dirty="0"/>
              <a:t>Packages </a:t>
            </a:r>
            <a:r>
              <a:rPr lang="en-US" dirty="0"/>
              <a:t>parameter with the </a:t>
            </a:r>
            <a:r>
              <a:rPr lang="en-US" b="1" dirty="0"/>
              <a:t>Microsoft-NanoServer-DSC-Package </a:t>
            </a:r>
            <a:r>
              <a:rPr lang="en-US" dirty="0"/>
              <a:t>value</a:t>
            </a:r>
          </a:p>
          <a:p>
            <a:r>
              <a:rPr lang="en-US" dirty="0"/>
              <a:t>Nano Server supports majority of DSC features:</a:t>
            </a:r>
          </a:p>
          <a:p>
            <a:pPr lvl="1"/>
            <a:r>
              <a:rPr lang="en-US" dirty="0"/>
              <a:t>Most notable exceptions include:</a:t>
            </a:r>
          </a:p>
          <a:p>
            <a:pPr marL="756000" lvl="2"/>
            <a:r>
              <a:rPr lang="en-US" dirty="0"/>
              <a:t>Support for password encryption during configuration compilation</a:t>
            </a:r>
          </a:p>
          <a:p>
            <a:pPr marL="756000" lvl="2"/>
            <a:r>
              <a:rPr lang="en-US" dirty="0"/>
              <a:t>Support for some of the built-in resources</a:t>
            </a:r>
          </a:p>
          <a:p>
            <a:pPr marL="1008000" lvl="3"/>
            <a:r>
              <a:rPr lang="en-US" b="1" dirty="0"/>
              <a:t>User</a:t>
            </a:r>
          </a:p>
          <a:p>
            <a:pPr marL="1008000" lvl="3"/>
            <a:r>
              <a:rPr lang="en-US" b="1" dirty="0"/>
              <a:t>Group</a:t>
            </a:r>
            <a:r>
              <a:rPr lang="en-US" dirty="0"/>
              <a:t>  and </a:t>
            </a:r>
            <a:r>
              <a:rPr lang="en-US" b="1" dirty="0"/>
              <a:t>GroupSet</a:t>
            </a:r>
            <a:r>
              <a:rPr lang="en-US" dirty="0"/>
              <a:t> (partial)</a:t>
            </a:r>
          </a:p>
          <a:p>
            <a:pPr marL="1008000" lvl="3"/>
            <a:r>
              <a:rPr lang="en-US" b="1" dirty="0"/>
              <a:t>Service</a:t>
            </a:r>
            <a:r>
              <a:rPr lang="en-US" dirty="0"/>
              <a:t>  and </a:t>
            </a:r>
            <a:r>
              <a:rPr lang="en-US" b="1" dirty="0"/>
              <a:t>ServiceSet</a:t>
            </a:r>
            <a:r>
              <a:rPr lang="en-US" dirty="0"/>
              <a:t> (partial)</a:t>
            </a:r>
          </a:p>
          <a:p>
            <a:pPr marL="756000" lvl="2"/>
            <a:r>
              <a:rPr lang="en-US" dirty="0"/>
              <a:t>The ability to operate as a pull server</a:t>
            </a:r>
          </a:p>
          <a:p>
            <a:endParaRPr lang="en-US" dirty="0"/>
          </a:p>
          <a:p>
            <a:endParaRPr lang="en-US" dirty="0"/>
          </a:p>
        </p:txBody>
      </p:sp>
    </p:spTree>
    <p:custDataLst>
      <p:tags r:id="rId1"/>
    </p:custDataLst>
    <p:extLst>
      <p:ext uri="{BB962C8B-B14F-4D97-AF65-F5344CB8AC3E}">
        <p14:creationId xmlns:p14="http://schemas.microsoft.com/office/powerpoint/2010/main" val="58184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fd86ba-eaa9-4b6e-9e52-bdf5ef86df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DSC on Linux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DSC for Linux support:</a:t>
            </a:r>
          </a:p>
          <a:p>
            <a:pPr lvl="1"/>
            <a:r>
              <a:rPr lang="en-US" sz="2000" dirty="0"/>
              <a:t>CentOS 5, 6, and 7 (x86/x64)</a:t>
            </a:r>
          </a:p>
          <a:p>
            <a:pPr lvl="1"/>
            <a:r>
              <a:rPr lang="en-US" sz="2000" dirty="0"/>
              <a:t>Debian GNU/Linux 6, and 7 (x86/x64)</a:t>
            </a:r>
          </a:p>
          <a:p>
            <a:pPr lvl="1"/>
            <a:r>
              <a:rPr lang="en-US" sz="2000" dirty="0"/>
              <a:t>Oracle Linux 5, 6, and 7 (x86/x64)</a:t>
            </a:r>
          </a:p>
          <a:p>
            <a:pPr lvl="1"/>
            <a:r>
              <a:rPr lang="en-US" sz="2000" dirty="0"/>
              <a:t>Red Hat Enterprise Linux Server 5, 6, and 7 (x86/x64)</a:t>
            </a:r>
          </a:p>
          <a:p>
            <a:pPr lvl="1"/>
            <a:r>
              <a:rPr lang="en-US" sz="2000" dirty="0"/>
              <a:t>SUSE Linux Enterprise Server 10, 11, and 12 (x86/x64)</a:t>
            </a:r>
          </a:p>
          <a:p>
            <a:pPr lvl="1"/>
            <a:r>
              <a:rPr lang="en-US" sz="2000" dirty="0"/>
              <a:t>Ubuntu Server 12.04 LTS and 14.04 LTS (x86/x64)</a:t>
            </a:r>
          </a:p>
          <a:p>
            <a:r>
              <a:rPr lang="en-US" dirty="0"/>
              <a:t>Deployment prerequisite packages:</a:t>
            </a:r>
          </a:p>
          <a:p>
            <a:pPr lvl="1"/>
            <a:r>
              <a:rPr lang="en-US" sz="2000" dirty="0"/>
              <a:t>Open Management Infrastructure (OMI) Common Information Model (CIM) server version 1.0.8.1</a:t>
            </a:r>
          </a:p>
          <a:p>
            <a:pPr lvl="1"/>
            <a:r>
              <a:rPr lang="en-US" sz="2000" dirty="0"/>
              <a:t>DSC for Linux</a:t>
            </a:r>
          </a:p>
          <a:p>
            <a:r>
              <a:rPr lang="en-US" dirty="0"/>
              <a:t>Deployment process:</a:t>
            </a:r>
          </a:p>
          <a:p>
            <a:pPr lvl="1"/>
            <a:r>
              <a:rPr lang="en-US" sz="2000" dirty="0"/>
              <a:t>Create and compile the configuration (import the </a:t>
            </a:r>
            <a:r>
              <a:rPr lang="en-US" sz="2000" b="1" dirty="0"/>
              <a:t>nx</a:t>
            </a:r>
            <a:r>
              <a:rPr lang="en-US" sz="2000" dirty="0"/>
              <a:t> module)</a:t>
            </a:r>
          </a:p>
          <a:p>
            <a:pPr lvl="1"/>
            <a:r>
              <a:rPr lang="en-US" sz="2000" dirty="0"/>
              <a:t>Use the push model (via a CIM session) or the pull model </a:t>
            </a:r>
          </a:p>
          <a:p>
            <a:endParaRPr lang="en-US" dirty="0"/>
          </a:p>
        </p:txBody>
      </p:sp>
    </p:spTree>
    <p:custDataLst>
      <p:tags r:id="rId1"/>
    </p:custDataLst>
    <p:extLst>
      <p:ext uri="{BB962C8B-B14F-4D97-AF65-F5344CB8AC3E}">
        <p14:creationId xmlns:p14="http://schemas.microsoft.com/office/powerpoint/2010/main" val="390514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9242309" cy="740664"/>
          </a:xfrm>
        </p:spPr>
        <p:txBody>
          <a:bodyPr/>
          <a:lstStyle/>
          <a:p>
            <a:r>
              <a:rPr lang="en-IN" dirty="0"/>
              <a:t>Lesson 2: Creating and deploying a DSC configuration</a:t>
            </a:r>
            <a:endParaRPr lang="en-GB" dirty="0"/>
          </a:p>
        </p:txBody>
      </p:sp>
      <p:sp>
        <p:nvSpPr>
          <p:cNvPr id="3" name="Text Placeholder 2"/>
          <p:cNvSpPr>
            <a:spLocks noGrp="1"/>
          </p:cNvSpPr>
          <p:nvPr>
            <p:ph type="body" idx="1"/>
          </p:nvPr>
        </p:nvSpPr>
        <p:spPr/>
        <p:txBody>
          <a:bodyPr/>
          <a:lstStyle/>
          <a:p>
            <a:r>
              <a:rPr lang="en-IN" sz="2400" dirty="0"/>
              <a:t>Configuring the LCM
Demonstration: Configuring the LCM
Writing a DSC configuration file
Demonstration: Writing a DSC configuration file
Running the configuration file
Demonstration: Running the configuration file
Deploying the configuration
Demonstration: Deploying the configuration
Verifying the configuration
Demonstration: Verifying the configuration
Implementing partial DSC configuration
Demonstration: Implementing a partial DSC configuration</a:t>
            </a:r>
            <a:endParaRPr lang="en-GB" sz="2400" dirty="0"/>
          </a:p>
        </p:txBody>
      </p:sp>
    </p:spTree>
    <p:custDataLst>
      <p:tags r:id="rId1"/>
    </p:custDataLst>
    <p:extLst>
      <p:ext uri="{BB962C8B-B14F-4D97-AF65-F5344CB8AC3E}">
        <p14:creationId xmlns:p14="http://schemas.microsoft.com/office/powerpoint/2010/main" val="115193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cd364a1-95a9-44c1-99fe-36908864a1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the LCM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1" dirty="0"/>
              <a:t>ConfigurationMode</a:t>
            </a:r>
          </a:p>
          <a:p>
            <a:pPr lvl="1"/>
            <a:r>
              <a:rPr lang="en-US" sz="2000" b="1" dirty="0"/>
              <a:t>ApplyOnly</a:t>
            </a:r>
          </a:p>
          <a:p>
            <a:pPr lvl="1"/>
            <a:r>
              <a:rPr lang="en-US" sz="2000" b="1" dirty="0"/>
              <a:t>ApplyandMonitor</a:t>
            </a:r>
          </a:p>
          <a:p>
            <a:pPr lvl="1"/>
            <a:r>
              <a:rPr lang="en-US" sz="2000" b="1" dirty="0"/>
              <a:t>ApplyandAutoCorrect</a:t>
            </a:r>
          </a:p>
          <a:p>
            <a:r>
              <a:rPr lang="en-US" sz="2400" b="1" dirty="0"/>
              <a:t>ConfigurationModeFrequencyMins</a:t>
            </a:r>
          </a:p>
          <a:p>
            <a:r>
              <a:rPr lang="en-US" sz="2400" b="1" dirty="0"/>
              <a:t>RebootNodeIfNeeded</a:t>
            </a:r>
          </a:p>
          <a:p>
            <a:r>
              <a:rPr lang="en-US" sz="2400" b="1" dirty="0"/>
              <a:t>ActionAfterReboot</a:t>
            </a:r>
          </a:p>
          <a:p>
            <a:pPr lvl="1"/>
            <a:r>
              <a:rPr lang="en-US" sz="2000" b="1" dirty="0"/>
              <a:t>ContinueConfiguration</a:t>
            </a:r>
          </a:p>
          <a:p>
            <a:pPr lvl="1"/>
            <a:r>
              <a:rPr lang="en-US" sz="2000" b="1" dirty="0"/>
              <a:t>StopConfiguration</a:t>
            </a:r>
          </a:p>
          <a:p>
            <a:r>
              <a:rPr lang="en-US" sz="2400" b="1" dirty="0"/>
              <a:t>RefreshMode</a:t>
            </a:r>
          </a:p>
          <a:p>
            <a:pPr lvl="1"/>
            <a:r>
              <a:rPr lang="en-US" sz="2000" b="1" dirty="0"/>
              <a:t>Push</a:t>
            </a:r>
          </a:p>
          <a:p>
            <a:pPr lvl="1"/>
            <a:r>
              <a:rPr lang="en-US" sz="2000" b="1" dirty="0"/>
              <a:t>Pull</a:t>
            </a:r>
          </a:p>
          <a:p>
            <a:pPr lvl="1"/>
            <a:r>
              <a:rPr lang="en-US" sz="2000" b="1" dirty="0"/>
              <a:t>Disabled</a:t>
            </a:r>
          </a:p>
          <a:p>
            <a:r>
              <a:rPr lang="en-US" sz="2400" b="1" dirty="0"/>
              <a:t>AllowModuleOverwrite</a:t>
            </a:r>
          </a:p>
        </p:txBody>
      </p:sp>
    </p:spTree>
    <p:custDataLst>
      <p:tags r:id="rId1"/>
    </p:custDataLst>
    <p:extLst>
      <p:ext uri="{BB962C8B-B14F-4D97-AF65-F5344CB8AC3E}">
        <p14:creationId xmlns:p14="http://schemas.microsoft.com/office/powerpoint/2010/main" val="123350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a65202f-291e-4e08-abbb-edf6f7b181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Configuring the LCM</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 the LCM</a:t>
            </a:r>
          </a:p>
        </p:txBody>
      </p:sp>
    </p:spTree>
    <p:custDataLst>
      <p:tags r:id="rId1"/>
    </p:custDataLst>
    <p:extLst>
      <p:ext uri="{BB962C8B-B14F-4D97-AF65-F5344CB8AC3E}">
        <p14:creationId xmlns:p14="http://schemas.microsoft.com/office/powerpoint/2010/main" val="2742118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Writing a DSC configuration file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 files specify at least one node and at least one configuration item per node </a:t>
            </a:r>
          </a:p>
          <a:p>
            <a:r>
              <a:rPr lang="en-US" dirty="0"/>
              <a:t>A single configuration can specify multiple nodes and can provide different configuration items for each node</a:t>
            </a:r>
          </a:p>
          <a:p>
            <a:r>
              <a:rPr lang="en-US" dirty="0"/>
              <a:t>You can parameterize node names and configuration data</a:t>
            </a:r>
          </a:p>
          <a:p>
            <a:endParaRPr lang="en-US" dirty="0"/>
          </a:p>
        </p:txBody>
      </p:sp>
    </p:spTree>
    <p:custDataLst>
      <p:tags r:id="rId1"/>
    </p:custDataLst>
    <p:extLst>
      <p:ext uri="{BB962C8B-B14F-4D97-AF65-F5344CB8AC3E}">
        <p14:creationId xmlns:p14="http://schemas.microsoft.com/office/powerpoint/2010/main" val="260196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6b2f9c9-0400-4c6a-b781-6bdd90f3ab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Writing a DSC configuration file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write a basic DSC configuration script</a:t>
            </a:r>
          </a:p>
        </p:txBody>
      </p:sp>
    </p:spTree>
    <p:custDataLst>
      <p:tags r:id="rId1"/>
    </p:custDataLst>
    <p:extLst>
      <p:ext uri="{BB962C8B-B14F-4D97-AF65-F5344CB8AC3E}">
        <p14:creationId xmlns:p14="http://schemas.microsoft.com/office/powerpoint/2010/main" val="15079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the configuration file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Running a configuration produces an MOF file for the nodes specified in the configuration</a:t>
            </a:r>
          </a:p>
          <a:p>
            <a:r>
              <a:rPr lang="en-US" dirty="0"/>
              <a:t>MOF files can then be pushed or pulled to their specified nodes</a:t>
            </a:r>
          </a:p>
          <a:p>
            <a:r>
              <a:rPr lang="en-US" dirty="0"/>
              <a:t>The MOF format is a vendor-neutral standard maintained by the DMTF</a:t>
            </a:r>
          </a:p>
          <a:p>
            <a:r>
              <a:rPr lang="en-US" dirty="0"/>
              <a:t>Use any tool or software that can produce a valid, DSC-compatible MOF file</a:t>
            </a:r>
          </a:p>
          <a:p>
            <a:r>
              <a:rPr lang="en-US" dirty="0"/>
              <a:t>If you change a configuration script, you must rerun the configuration to produce updated MOF files</a:t>
            </a:r>
          </a:p>
          <a:p>
            <a:endParaRPr lang="en-US" dirty="0"/>
          </a:p>
        </p:txBody>
      </p:sp>
    </p:spTree>
    <p:custDataLst>
      <p:tags r:id="rId1"/>
    </p:custDataLst>
    <p:extLst>
      <p:ext uri="{BB962C8B-B14F-4D97-AF65-F5344CB8AC3E}">
        <p14:creationId xmlns:p14="http://schemas.microsoft.com/office/powerpoint/2010/main" val="107895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e1c24bf-0f2b-4f1b-b0e2-dff7ca2fe7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Running the configuration file</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run a configuration to produce a MOF file</a:t>
            </a:r>
          </a:p>
        </p:txBody>
      </p:sp>
    </p:spTree>
    <p:custDataLst>
      <p:tags r:id="rId1"/>
    </p:custDataLst>
    <p:extLst>
      <p:ext uri="{BB962C8B-B14F-4D97-AF65-F5344CB8AC3E}">
        <p14:creationId xmlns:p14="http://schemas.microsoft.com/office/powerpoint/2010/main" val="275403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the configuration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Configurations can be deployed by using the </a:t>
            </a:r>
            <a:r>
              <a:rPr lang="en-US" b="1" dirty="0"/>
              <a:t>Start-DscConfiguration</a:t>
            </a:r>
            <a:r>
              <a:rPr lang="en-US" dirty="0"/>
              <a:t> cmdlet to push the MOF file to its intended node</a:t>
            </a:r>
          </a:p>
          <a:p>
            <a:r>
              <a:rPr lang="en-US" dirty="0"/>
              <a:t>You can rename an MOF file to have a file name  that is a GUID and put that file on a pull server</a:t>
            </a:r>
          </a:p>
          <a:p>
            <a:r>
              <a:rPr lang="en-US" dirty="0"/>
              <a:t>Any node whose LCM is configured to pull that GUID will do so</a:t>
            </a:r>
          </a:p>
          <a:p>
            <a:r>
              <a:rPr lang="en-US" dirty="0"/>
              <a:t>When you run the </a:t>
            </a:r>
            <a:r>
              <a:rPr lang="en-US" b="1" dirty="0"/>
              <a:t>Start-DscConfiguration </a:t>
            </a:r>
            <a:r>
              <a:rPr lang="en-US" dirty="0"/>
              <a:t>cmdlet, the default action is to create a Windows PowerShell background job</a:t>
            </a:r>
          </a:p>
          <a:p>
            <a:r>
              <a:rPr lang="en-US" dirty="0"/>
              <a:t>You can run the </a:t>
            </a:r>
            <a:r>
              <a:rPr lang="en-US" b="1" dirty="0"/>
              <a:t>Get-Job</a:t>
            </a:r>
            <a:r>
              <a:rPr lang="en-US" dirty="0"/>
              <a:t> cmdlet to check the status of the job</a:t>
            </a:r>
          </a:p>
          <a:p>
            <a:endParaRPr lang="en-US" dirty="0"/>
          </a:p>
          <a:p>
            <a:endParaRPr lang="en-US" dirty="0"/>
          </a:p>
        </p:txBody>
      </p:sp>
    </p:spTree>
    <p:custDataLst>
      <p:tags r:id="rId1"/>
    </p:custDataLst>
    <p:extLst>
      <p:ext uri="{BB962C8B-B14F-4D97-AF65-F5344CB8AC3E}">
        <p14:creationId xmlns:p14="http://schemas.microsoft.com/office/powerpoint/2010/main" val="162900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IN" dirty="0"/>
              <a:t>Understanding DSC
Creating and deploying a DSC configuration
Implementing JEA</a:t>
            </a:r>
            <a:endParaRPr lang="en-GB" dirty="0"/>
          </a:p>
        </p:txBody>
      </p:sp>
    </p:spTree>
    <p:custDataLst>
      <p:tags r:id="rId1"/>
    </p:custDataLst>
    <p:extLst>
      <p:ext uri="{BB962C8B-B14F-4D97-AF65-F5344CB8AC3E}">
        <p14:creationId xmlns:p14="http://schemas.microsoft.com/office/powerpoint/2010/main" val="66555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830f945-25c3-4fa3-af42-d9dc7f74aa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Deploying the configuration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deploy an MOF file by using the push model</a:t>
            </a:r>
          </a:p>
        </p:txBody>
      </p:sp>
    </p:spTree>
    <p:custDataLst>
      <p:tags r:id="rId1"/>
    </p:custDataLst>
    <p:extLst>
      <p:ext uri="{BB962C8B-B14F-4D97-AF65-F5344CB8AC3E}">
        <p14:creationId xmlns:p14="http://schemas.microsoft.com/office/powerpoint/2010/main" val="425992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4ff37eb-35b5-408a-b02a-1e36c38247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Verifying the configuration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LCM checks configurations at least once every 15 minutes </a:t>
            </a:r>
          </a:p>
          <a:p>
            <a:r>
              <a:rPr lang="en-US" dirty="0"/>
              <a:t>When you configure the pull model, the LCM checks for a new configuration file at least once every 30 minutes and verifies the configuration every 15 minutes</a:t>
            </a:r>
          </a:p>
          <a:p>
            <a:r>
              <a:rPr lang="en-US" dirty="0"/>
              <a:t>You can use the following cmdlet to check the current status of the LCM:</a:t>
            </a:r>
          </a:p>
          <a:p>
            <a:pPr marL="284163" lvl="1" indent="0">
              <a:buNone/>
            </a:pPr>
            <a:r>
              <a:rPr lang="en-US" b="1" dirty="0"/>
              <a:t>Get-DscLocalConfigurationManager</a:t>
            </a:r>
            <a:endParaRPr lang="en-US" dirty="0"/>
          </a:p>
        </p:txBody>
      </p:sp>
    </p:spTree>
    <p:custDataLst>
      <p:tags r:id="rId1"/>
    </p:custDataLst>
    <p:extLst>
      <p:ext uri="{BB962C8B-B14F-4D97-AF65-F5344CB8AC3E}">
        <p14:creationId xmlns:p14="http://schemas.microsoft.com/office/powerpoint/2010/main" val="281865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4ce5ed7-e5a7-496c-90e9-f888328344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Verifying the configuration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verify some configuration items in a configuration</a:t>
            </a:r>
          </a:p>
        </p:txBody>
      </p:sp>
    </p:spTree>
    <p:custDataLst>
      <p:tags r:id="rId1"/>
    </p:custDataLst>
    <p:extLst>
      <p:ext uri="{BB962C8B-B14F-4D97-AF65-F5344CB8AC3E}">
        <p14:creationId xmlns:p14="http://schemas.microsoft.com/office/powerpoint/2010/main" val="242019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3700a15-41dd-4cb7-bcc0-cd86dcba37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partial DSC configuration</a:t>
            </a:r>
          </a:p>
        </p:txBody>
      </p:sp>
      <p:sp>
        <p:nvSpPr>
          <p:cNvPr id="4" name="Content Placeholder 2"/>
          <p:cNvSpPr>
            <a:spLocks noGrp="1"/>
          </p:cNvSpPr>
          <p:nvPr/>
        </p:nvSpPr>
        <p:spPr bwMode="auto">
          <a:xfrm>
            <a:off x="457201" y="1022400"/>
            <a:ext cx="843537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Separation of configuration/deployments:</a:t>
            </a:r>
          </a:p>
          <a:p>
            <a:pPr lvl="1"/>
            <a:r>
              <a:rPr lang="en-US" sz="2000" dirty="0"/>
              <a:t>Push and/or pull across partial configurations</a:t>
            </a:r>
          </a:p>
          <a:p>
            <a:pPr lvl="1"/>
            <a:r>
              <a:rPr lang="en-US" sz="2000" dirty="0"/>
              <a:t>Potentially different pull servers for each pull configuration</a:t>
            </a:r>
          </a:p>
          <a:p>
            <a:pPr lvl="1"/>
            <a:r>
              <a:rPr lang="en-US" sz="2000" dirty="0"/>
              <a:t>Each team manages its own partial configuration </a:t>
            </a:r>
          </a:p>
          <a:p>
            <a:pPr lvl="1"/>
            <a:r>
              <a:rPr lang="en-US" sz="2000" dirty="0"/>
              <a:t>Requires </a:t>
            </a:r>
            <a:r>
              <a:rPr lang="en-US" sz="2000" b="1" dirty="0"/>
              <a:t>PartialConfiguration</a:t>
            </a:r>
            <a:r>
              <a:rPr lang="en-US" sz="2000" dirty="0"/>
              <a:t> blocks in the LCM configuration</a:t>
            </a:r>
          </a:p>
          <a:p>
            <a:r>
              <a:rPr lang="en-US" sz="2400" dirty="0"/>
              <a:t>Push deployment</a:t>
            </a:r>
          </a:p>
          <a:p>
            <a:pPr marL="746125" lvl="1" indent="-457200">
              <a:buFont typeface="+mj-lt"/>
              <a:buAutoNum type="arabicPeriod"/>
            </a:pPr>
            <a:r>
              <a:rPr lang="en-US" sz="2000" dirty="0"/>
              <a:t>Modify the LCM configuration</a:t>
            </a:r>
          </a:p>
          <a:p>
            <a:pPr marL="746125" lvl="1" indent="-457200">
              <a:buFont typeface="+mj-lt"/>
              <a:buAutoNum type="arabicPeriod"/>
            </a:pPr>
            <a:r>
              <a:rPr lang="en-US" sz="2000" dirty="0"/>
              <a:t>Run </a:t>
            </a:r>
            <a:r>
              <a:rPr lang="en-US" sz="2000" b="1" dirty="0"/>
              <a:t>Set-DscLocalConfigurationManager</a:t>
            </a:r>
          </a:p>
          <a:p>
            <a:pPr marL="746125" lvl="1" indent="-457200">
              <a:buFont typeface="+mj-lt"/>
              <a:buAutoNum type="arabicPeriod"/>
            </a:pPr>
            <a:r>
              <a:rPr lang="en-US" sz="2000" dirty="0"/>
              <a:t>Run </a:t>
            </a:r>
            <a:r>
              <a:rPr lang="en-US" sz="2000" b="1" dirty="0"/>
              <a:t>Publish-DscConfiguration </a:t>
            </a:r>
            <a:r>
              <a:rPr lang="en-US" sz="2000" dirty="0"/>
              <a:t>for each partial configuration</a:t>
            </a:r>
            <a:endParaRPr lang="en-US" sz="2000" b="1" dirty="0"/>
          </a:p>
          <a:p>
            <a:pPr marL="746125" lvl="1" indent="-457200">
              <a:buFont typeface="+mj-lt"/>
              <a:buAutoNum type="arabicPeriod"/>
            </a:pPr>
            <a:r>
              <a:rPr lang="en-US" sz="2000" dirty="0"/>
              <a:t>Run </a:t>
            </a:r>
            <a:r>
              <a:rPr lang="en-US" sz="2000" b="1" dirty="0"/>
              <a:t>Start-DscConfiguration –UseExisting </a:t>
            </a:r>
          </a:p>
          <a:p>
            <a:r>
              <a:rPr lang="en-US" sz="2400" dirty="0"/>
              <a:t>Pull deployment</a:t>
            </a:r>
          </a:p>
          <a:p>
            <a:pPr marL="746125" lvl="1" indent="-457200">
              <a:buFont typeface="+mj-lt"/>
              <a:buAutoNum type="arabicPeriod"/>
            </a:pPr>
            <a:r>
              <a:rPr lang="en-US" sz="2000" dirty="0"/>
              <a:t>Modify the LCM configuration </a:t>
            </a:r>
          </a:p>
          <a:p>
            <a:pPr marL="746125" lvl="1" indent="-457200">
              <a:buFont typeface="+mj-lt"/>
              <a:buAutoNum type="arabicPeriod"/>
            </a:pPr>
            <a:r>
              <a:rPr lang="en-US" sz="2000" dirty="0"/>
              <a:t>Run </a:t>
            </a:r>
            <a:r>
              <a:rPr lang="en-US" sz="2000" b="1" dirty="0"/>
              <a:t>Set-DscLocalConfigurationManager</a:t>
            </a:r>
          </a:p>
        </p:txBody>
      </p:sp>
    </p:spTree>
    <p:custDataLst>
      <p:tags r:id="rId1"/>
    </p:custDataLst>
    <p:extLst>
      <p:ext uri="{BB962C8B-B14F-4D97-AF65-F5344CB8AC3E}">
        <p14:creationId xmlns:p14="http://schemas.microsoft.com/office/powerpoint/2010/main" val="107538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5ecb24a-67a9-4d3f-bcf3-ede7f3e21a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Implementing a partial DSC configuration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implement a partial DSC configuration</a:t>
            </a:r>
          </a:p>
        </p:txBody>
      </p:sp>
    </p:spTree>
    <p:custDataLst>
      <p:tags r:id="rId1"/>
    </p:custDataLst>
    <p:extLst>
      <p:ext uri="{BB962C8B-B14F-4D97-AF65-F5344CB8AC3E}">
        <p14:creationId xmlns:p14="http://schemas.microsoft.com/office/powerpoint/2010/main" val="17479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08625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72273" cy="740664"/>
          </a:xfrm>
        </p:spPr>
        <p:txBody>
          <a:bodyPr/>
          <a:lstStyle/>
          <a:p>
            <a:r>
              <a:rPr lang="en-IN" dirty="0"/>
              <a:t>Lab A: Creating and deploying a DSC configuration</a:t>
            </a:r>
            <a:endParaRPr lang="en-GB" dirty="0"/>
          </a:p>
        </p:txBody>
      </p:sp>
      <p:sp>
        <p:nvSpPr>
          <p:cNvPr id="3" name="Text Placeholder 2"/>
          <p:cNvSpPr>
            <a:spLocks noGrp="1"/>
          </p:cNvSpPr>
          <p:nvPr>
            <p:ph type="body" idx="1"/>
          </p:nvPr>
        </p:nvSpPr>
        <p:spPr/>
        <p:txBody>
          <a:bodyPr/>
          <a:lstStyle/>
          <a:p>
            <a:r>
              <a:rPr lang="en-IN" dirty="0"/>
              <a:t>Exercise 1: Writing, running, and pushing a DSC configuration</a:t>
            </a:r>
            <a:endParaRPr lang="en-GB" dirty="0"/>
          </a:p>
        </p:txBody>
      </p:sp>
      <p:sp>
        <p:nvSpPr>
          <p:cNvPr id="4" name="TextBox 3"/>
          <p:cNvSpPr txBox="1"/>
          <p:nvPr/>
        </p:nvSpPr>
        <p:spPr>
          <a:xfrm>
            <a:off x="458788" y="2348856"/>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2892459"/>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 </a:t>
            </a:r>
          </a:p>
          <a:p>
            <a:r>
              <a:rPr lang="en-IN" sz="2800" b="1" i="0" u="none" strike="noStrike" baseline="0" dirty="0">
                <a:latin typeface="Segoe UI"/>
              </a:rPr>
              <a:t>			10962C-LON-CL1</a:t>
            </a: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a:latin typeface="Segoe UI"/>
              </a:rPr>
              <a:t>Estimated Time: 60 minutes</a:t>
            </a:r>
          </a:p>
        </p:txBody>
      </p:sp>
    </p:spTree>
    <p:custDataLst>
      <p:tags r:id="rId1"/>
    </p:custDataLst>
    <p:extLst>
      <p:ext uri="{BB962C8B-B14F-4D97-AF65-F5344CB8AC3E}">
        <p14:creationId xmlns:p14="http://schemas.microsoft.com/office/powerpoint/2010/main" val="2328531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7" y="1021215"/>
            <a:ext cx="8119156" cy="1384995"/>
          </a:xfrm>
          <a:prstGeom prst="rect">
            <a:avLst/>
          </a:prstGeom>
          <a:noFill/>
        </p:spPr>
        <p:txBody>
          <a:bodyPr vert="horz" wrap="square" rtlCol="0">
            <a:spAutoFit/>
          </a:bodyPr>
          <a:lstStyle/>
          <a:p>
            <a:pPr>
              <a:spcBef>
                <a:spcPts val="600"/>
              </a:spcBef>
            </a:pPr>
            <a:r>
              <a:rPr lang="en-IN" sz="2800" dirty="0">
                <a:latin typeface="Segoe UI"/>
              </a:rPr>
              <a:t>In this lab, you will use DSC to specify a configuration for remote servers. You will deploy the configuration by using the DSC push model.</a:t>
            </a:r>
            <a:endParaRPr lang="en-GB" sz="2800" dirty="0">
              <a:latin typeface="Segoe UI"/>
            </a:endParaRPr>
          </a:p>
        </p:txBody>
      </p:sp>
    </p:spTree>
    <p:custDataLst>
      <p:tags r:id="rId1"/>
    </p:custDataLst>
    <p:extLst>
      <p:ext uri="{BB962C8B-B14F-4D97-AF65-F5344CB8AC3E}">
        <p14:creationId xmlns:p14="http://schemas.microsoft.com/office/powerpoint/2010/main" val="1343353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What are some differences between using DSC and using a GPO to configure computers?</a:t>
            </a:r>
            <a:endParaRPr lang="en-GB" dirty="0"/>
          </a:p>
        </p:txBody>
      </p:sp>
    </p:spTree>
    <p:custDataLst>
      <p:tags r:id="rId1"/>
    </p:custDataLst>
    <p:extLst>
      <p:ext uri="{BB962C8B-B14F-4D97-AF65-F5344CB8AC3E}">
        <p14:creationId xmlns:p14="http://schemas.microsoft.com/office/powerpoint/2010/main" val="1845804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33adc3c-95ed-4dea-ba94-c205b65a9a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Implementing JEA</a:t>
            </a:r>
          </a:p>
        </p:txBody>
      </p:sp>
      <p:sp>
        <p:nvSpPr>
          <p:cNvPr id="3" name="Text Placeholder 2"/>
          <p:cNvSpPr>
            <a:spLocks noGrp="1"/>
          </p:cNvSpPr>
          <p:nvPr>
            <p:ph type="body" idx="1"/>
          </p:nvPr>
        </p:nvSpPr>
        <p:spPr/>
        <p:txBody>
          <a:bodyPr/>
          <a:lstStyle/>
          <a:p>
            <a:r>
              <a:rPr lang="en-GB" dirty="0"/>
              <a:t>Understanding JEA
Identifying JEA prerequisites
Defining JEA role capabilities
Creating JEA session configurations
Registering JEA configuration
Using JEA
Using DSC to deploy JEA
Demonstration: Configuring and using JEA</a:t>
            </a:r>
          </a:p>
        </p:txBody>
      </p:sp>
    </p:spTree>
    <p:custDataLst>
      <p:tags r:id="rId1"/>
    </p:custDataLst>
    <p:extLst>
      <p:ext uri="{BB962C8B-B14F-4D97-AF65-F5344CB8AC3E}">
        <p14:creationId xmlns:p14="http://schemas.microsoft.com/office/powerpoint/2010/main" val="19502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17368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6da3e8e-d588-42dd-9dac-e706d692b1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JEA</a:t>
            </a:r>
          </a:p>
        </p:txBody>
      </p:sp>
      <p:sp>
        <p:nvSpPr>
          <p:cNvPr id="4" name="Content Placeholder 2"/>
          <p:cNvSpPr>
            <a:spLocks noGrp="1"/>
          </p:cNvSpPr>
          <p:nvPr/>
        </p:nvSpPr>
        <p:spPr bwMode="auto">
          <a:xfrm>
            <a:off x="337931" y="1021215"/>
            <a:ext cx="860728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Based on WMF and Windows PowerShell remoting</a:t>
            </a:r>
          </a:p>
          <a:p>
            <a:r>
              <a:rPr lang="en-US" dirty="0"/>
              <a:t>Supports granular delegation (requires explicit permissions to run):</a:t>
            </a:r>
          </a:p>
          <a:p>
            <a:pPr lvl="1"/>
            <a:r>
              <a:rPr lang="en-US" dirty="0"/>
              <a:t>Functions. You can restrict values of individual parameters</a:t>
            </a:r>
          </a:p>
          <a:p>
            <a:pPr lvl="1"/>
            <a:r>
              <a:rPr lang="en-US" dirty="0"/>
              <a:t>Cmdlets. You can restrict values of individual parameters</a:t>
            </a:r>
          </a:p>
          <a:p>
            <a:pPr lvl="1"/>
            <a:r>
              <a:rPr lang="en-US" dirty="0"/>
              <a:t>Executables. You can make them available via functions</a:t>
            </a:r>
          </a:p>
          <a:p>
            <a:r>
              <a:rPr lang="en-US" dirty="0"/>
              <a:t>Offers delegation without relying on membership in privileged groups</a:t>
            </a:r>
          </a:p>
          <a:p>
            <a:r>
              <a:rPr lang="en-US" dirty="0"/>
              <a:t>Provides auditing and reporting</a:t>
            </a:r>
          </a:p>
          <a:p>
            <a:pPr lvl="1"/>
            <a:endParaRPr lang="en-US" dirty="0"/>
          </a:p>
          <a:p>
            <a:pPr lvl="1"/>
            <a:endParaRPr lang="en-US" dirty="0"/>
          </a:p>
          <a:p>
            <a:endParaRPr lang="en-US" dirty="0"/>
          </a:p>
        </p:txBody>
      </p:sp>
    </p:spTree>
    <p:custDataLst>
      <p:tags r:id="rId1"/>
    </p:custDataLst>
    <p:extLst>
      <p:ext uri="{BB962C8B-B14F-4D97-AF65-F5344CB8AC3E}">
        <p14:creationId xmlns:p14="http://schemas.microsoft.com/office/powerpoint/2010/main" val="390617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e35f60d1-2d4f-4880-9ea7-8d1d425224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Identifying JEA prerequisites</a:t>
            </a:r>
          </a:p>
        </p:txBody>
      </p:sp>
      <p:sp>
        <p:nvSpPr>
          <p:cNvPr id="4" name="Content Placeholder 2"/>
          <p:cNvSpPr>
            <a:spLocks noGrp="1"/>
          </p:cNvSpPr>
          <p:nvPr/>
        </p:nvSpPr>
        <p:spPr bwMode="auto">
          <a:xfrm>
            <a:off x="337931" y="1021215"/>
            <a:ext cx="860728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Requires WMF and Windows PowerShell remoting</a:t>
            </a:r>
          </a:p>
          <a:p>
            <a:endParaRPr lang="en-US" dirty="0"/>
          </a:p>
          <a:p>
            <a:endParaRPr lang="en-US" dirty="0"/>
          </a:p>
          <a:p>
            <a:endParaRPr lang="en-US" dirty="0"/>
          </a:p>
          <a:p>
            <a:endParaRPr lang="en-US" dirty="0"/>
          </a:p>
          <a:p>
            <a:endParaRPr lang="en-US" dirty="0"/>
          </a:p>
          <a:p>
            <a:endParaRPr lang="en-US" dirty="0"/>
          </a:p>
          <a:p>
            <a:endParaRPr lang="en-US" dirty="0"/>
          </a:p>
          <a:p>
            <a:r>
              <a:rPr lang="en-US" dirty="0"/>
              <a:t>PowerShell Module Logging and PowerShell Script Block Logging are recommended</a:t>
            </a:r>
          </a:p>
          <a:p>
            <a:endParaRPr lang="en-US" dirty="0"/>
          </a:p>
          <a:p>
            <a:endParaRPr lang="en-US" dirty="0"/>
          </a:p>
          <a:p>
            <a:pPr lvl="1"/>
            <a:endParaRPr lang="en-US" dirty="0"/>
          </a:p>
          <a:p>
            <a:pPr lvl="1"/>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97366325"/>
              </p:ext>
            </p:extLst>
          </p:nvPr>
        </p:nvGraphicFramePr>
        <p:xfrm>
          <a:off x="516834" y="1829039"/>
          <a:ext cx="7295322" cy="3065496"/>
        </p:xfrm>
        <a:graphic>
          <a:graphicData uri="http://schemas.openxmlformats.org/drawingml/2006/table">
            <a:tbl>
              <a:tblPr firstRow="1" firstCol="1" bandRow="1"/>
              <a:tblGrid>
                <a:gridCol w="3257659">
                  <a:extLst>
                    <a:ext uri="{9D8B030D-6E8A-4147-A177-3AD203B41FA5}">
                      <a16:colId xmlns:a16="http://schemas.microsoft.com/office/drawing/2014/main" val="20000"/>
                    </a:ext>
                  </a:extLst>
                </a:gridCol>
                <a:gridCol w="4037663">
                  <a:extLst>
                    <a:ext uri="{9D8B030D-6E8A-4147-A177-3AD203B41FA5}">
                      <a16:colId xmlns:a16="http://schemas.microsoft.com/office/drawing/2014/main" val="20001"/>
                    </a:ext>
                  </a:extLst>
                </a:gridCol>
              </a:tblGrid>
              <a:tr h="417444">
                <a:tc>
                  <a:txBody>
                    <a:bodyPr/>
                    <a:lstStyle/>
                    <a:p>
                      <a:pPr marL="0" marR="0">
                        <a:lnSpc>
                          <a:spcPct val="115000"/>
                        </a:lnSpc>
                        <a:spcBef>
                          <a:spcPts val="0"/>
                        </a:spcBef>
                        <a:spcAft>
                          <a:spcPts val="0"/>
                        </a:spcAft>
                      </a:pPr>
                      <a:r>
                        <a:rPr lang="en-US" sz="1600" b="1"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Operating System</a:t>
                      </a:r>
                      <a:endParaRPr lang="en-US" sz="1600" b="1"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Availability</a:t>
                      </a:r>
                      <a:endParaRPr lang="en-US" sz="1600" b="1"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Server 2016</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Preinstalled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Server 2012 and Windows Server 2012 R2</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Full functionality with WMF 5.1 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Server 2008 R2</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Partial functionality with WMF 5.1 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10 1607 and newer</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Preinstalled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8 and Windows 8.1</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Full functionality with WMF 5.1 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417444">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Windows 7</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Segoe" panose="020B0502040504020203" pitchFamily="34" charset="0"/>
                          <a:ea typeface="Times New Roman" panose="02020603050405020304" pitchFamily="18" charset="0"/>
                          <a:cs typeface="Mangal" panose="02040503050203030202" pitchFamily="18" charset="0"/>
                        </a:rPr>
                        <a:t>Partial functionality with WMF 5.1 installed</a:t>
                      </a:r>
                      <a:endParaRPr lang="en-US" sz="1600" dirty="0">
                        <a:effectLst/>
                        <a:latin typeface="Segoe" panose="020B0502040504020203" pitchFamily="34" charset="0"/>
                        <a:ea typeface="Times New Roman" panose="02020603050405020304" pitchFamily="18" charset="0"/>
                        <a:cs typeface="Mangal" panose="02040503050203030202" pitchFamily="18"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78246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34d4888-9ea8-454c-a5a0-83628e08a0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JEA role capabilities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Create with the </a:t>
            </a:r>
            <a:r>
              <a:rPr lang="en-US" sz="2400" b="1" dirty="0"/>
              <a:t>New-PSRoleCapabilityFile </a:t>
            </a:r>
            <a:r>
              <a:rPr lang="en-US" sz="2400" dirty="0"/>
              <a:t>cmdlet</a:t>
            </a:r>
          </a:p>
          <a:p>
            <a:r>
              <a:rPr lang="en-US" sz="2400" dirty="0"/>
              <a:t>Customize by modifying:</a:t>
            </a:r>
          </a:p>
          <a:p>
            <a:pPr lvl="1"/>
            <a:r>
              <a:rPr lang="en-US" sz="2000" b="1" dirty="0"/>
              <a:t>VisibleCmdlets</a:t>
            </a:r>
          </a:p>
          <a:p>
            <a:pPr lvl="1"/>
            <a:r>
              <a:rPr lang="en-US" sz="2000" b="1" dirty="0"/>
              <a:t>VisibleExternalCommands</a:t>
            </a:r>
          </a:p>
          <a:p>
            <a:pPr lvl="1"/>
            <a:r>
              <a:rPr lang="en-US" sz="2000" b="1" dirty="0"/>
              <a:t>VisibleProviders</a:t>
            </a:r>
          </a:p>
          <a:p>
            <a:pPr lvl="1"/>
            <a:r>
              <a:rPr lang="en-US" sz="2000" b="1" dirty="0"/>
              <a:t>VisibleFunctions</a:t>
            </a:r>
          </a:p>
          <a:p>
            <a:pPr lvl="1"/>
            <a:r>
              <a:rPr lang="en-US" sz="2000" dirty="0"/>
              <a:t>And many others, such as </a:t>
            </a:r>
            <a:r>
              <a:rPr lang="en-US" sz="2000" b="1" dirty="0"/>
              <a:t>ModulesToImport</a:t>
            </a:r>
            <a:r>
              <a:rPr lang="en-US" sz="2000" dirty="0"/>
              <a:t>, </a:t>
            </a:r>
            <a:r>
              <a:rPr lang="en-US" sz="2000" b="1" dirty="0"/>
              <a:t>VisibleAliases</a:t>
            </a:r>
            <a:r>
              <a:rPr lang="en-US" sz="2000" dirty="0"/>
              <a:t>, </a:t>
            </a:r>
            <a:r>
              <a:rPr lang="en-US" sz="2000" b="1" dirty="0"/>
              <a:t>ScriptsToProcess</a:t>
            </a:r>
            <a:r>
              <a:rPr lang="en-US" sz="2000" dirty="0"/>
              <a:t>, </a:t>
            </a:r>
            <a:r>
              <a:rPr lang="en-US" sz="2000" b="1" dirty="0"/>
              <a:t>AliasDefinitions</a:t>
            </a:r>
            <a:r>
              <a:rPr lang="en-US" sz="2000" dirty="0"/>
              <a:t>, </a:t>
            </a:r>
            <a:r>
              <a:rPr lang="en-US" sz="2000" b="1" dirty="0"/>
              <a:t>VariableDefinitions</a:t>
            </a:r>
            <a:r>
              <a:rPr lang="en-US" sz="2000" dirty="0"/>
              <a:t>, </a:t>
            </a:r>
            <a:r>
              <a:rPr lang="en-US" sz="2000" b="1" dirty="0"/>
              <a:t>EnvironmentalVariables</a:t>
            </a:r>
            <a:r>
              <a:rPr lang="en-US" sz="2000" dirty="0"/>
              <a:t>, </a:t>
            </a:r>
            <a:r>
              <a:rPr lang="en-US" sz="2000" b="1" dirty="0"/>
              <a:t>TypesToProcess</a:t>
            </a:r>
            <a:r>
              <a:rPr lang="en-US" sz="2000" dirty="0"/>
              <a:t>, </a:t>
            </a:r>
            <a:r>
              <a:rPr lang="en-US" sz="2000" b="1" dirty="0"/>
              <a:t>FormatsToProcess</a:t>
            </a:r>
            <a:r>
              <a:rPr lang="en-US" sz="2000" dirty="0"/>
              <a:t>, and </a:t>
            </a:r>
            <a:r>
              <a:rPr lang="en-US" sz="2000" b="1" dirty="0"/>
              <a:t>AssembliesToLoad</a:t>
            </a:r>
            <a:endParaRPr lang="en-US" sz="2000" dirty="0"/>
          </a:p>
        </p:txBody>
      </p:sp>
    </p:spTree>
    <p:custDataLst>
      <p:tags r:id="rId1"/>
    </p:custDataLst>
    <p:extLst>
      <p:ext uri="{BB962C8B-B14F-4D97-AF65-F5344CB8AC3E}">
        <p14:creationId xmlns:p14="http://schemas.microsoft.com/office/powerpoint/2010/main" val="133203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7c212b58-7c15-4db1-ac28-82e6ae8a2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JEA session configurations</a:t>
            </a:r>
          </a:p>
        </p:txBody>
      </p:sp>
      <p:sp>
        <p:nvSpPr>
          <p:cNvPr id="5" name="Content Placeholder 2"/>
          <p:cNvSpPr txBox="1">
            <a:spLocks/>
          </p:cNvSpPr>
          <p:nvPr/>
        </p:nvSpPr>
        <p:spPr bwMode="auto">
          <a:xfrm>
            <a:off x="457200" y="1022400"/>
            <a:ext cx="855352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0" kern="0" dirty="0"/>
              <a:t>Create with the </a:t>
            </a:r>
            <a:r>
              <a:rPr lang="en-US" sz="2000" b="1" kern="0" dirty="0"/>
              <a:t>New-PSSessionConfigurationFile </a:t>
            </a:r>
            <a:r>
              <a:rPr lang="en-US" sz="2000" b="0" kern="0" dirty="0"/>
              <a:t>cmdlet</a:t>
            </a:r>
          </a:p>
          <a:p>
            <a:r>
              <a:rPr lang="en-US" sz="2000" b="0" kern="0" dirty="0"/>
              <a:t>Customize by modifying:</a:t>
            </a:r>
          </a:p>
          <a:p>
            <a:pPr lvl="1"/>
            <a:r>
              <a:rPr lang="en-US" sz="1800" b="1" kern="0" dirty="0"/>
              <a:t>SessionType</a:t>
            </a:r>
          </a:p>
          <a:p>
            <a:pPr lvl="1"/>
            <a:r>
              <a:rPr lang="en-US" sz="1800" b="1" kern="0" dirty="0"/>
              <a:t>LanguageMode</a:t>
            </a:r>
          </a:p>
          <a:p>
            <a:pPr lvl="1"/>
            <a:r>
              <a:rPr lang="en-US" sz="1800" b="1" kern="0" dirty="0"/>
              <a:t>ExecutionPolicy</a:t>
            </a:r>
          </a:p>
          <a:p>
            <a:pPr lvl="1"/>
            <a:r>
              <a:rPr lang="en-US" sz="1800" b="1" kern="0" dirty="0"/>
              <a:t>RunAsVirtualAccount</a:t>
            </a:r>
          </a:p>
          <a:p>
            <a:pPr lvl="1"/>
            <a:r>
              <a:rPr lang="en-US" sz="1800" b="1" kern="0" dirty="0"/>
              <a:t>RunAsVirtualAccountGroups</a:t>
            </a:r>
          </a:p>
          <a:p>
            <a:pPr lvl="1"/>
            <a:r>
              <a:rPr lang="en-US" sz="1800" b="1" kern="0" dirty="0"/>
              <a:t>GroupManagedServiceAccounts</a:t>
            </a:r>
          </a:p>
          <a:p>
            <a:pPr lvl="1"/>
            <a:r>
              <a:rPr lang="en-US" sz="1800" b="1" kern="0" dirty="0"/>
              <a:t>TranscriptDirectory</a:t>
            </a:r>
          </a:p>
          <a:p>
            <a:pPr lvl="1"/>
            <a:r>
              <a:rPr lang="en-US" sz="1800" b="1" kern="0" dirty="0"/>
              <a:t>MountUserDrive</a:t>
            </a:r>
          </a:p>
          <a:p>
            <a:pPr lvl="1"/>
            <a:r>
              <a:rPr lang="en-US" sz="1800" b="1" kern="0" dirty="0"/>
              <a:t>RoleDefinitions</a:t>
            </a:r>
          </a:p>
          <a:p>
            <a:pPr lvl="1"/>
            <a:r>
              <a:rPr lang="en-US" sz="1800" b="1" kern="0" dirty="0"/>
              <a:t>RequiredGroups</a:t>
            </a:r>
          </a:p>
          <a:p>
            <a:pPr lvl="1"/>
            <a:r>
              <a:rPr lang="en-US" sz="1800" b="0" kern="0" dirty="0"/>
              <a:t>Many others, such as </a:t>
            </a:r>
            <a:r>
              <a:rPr lang="en-US" sz="1800" b="1" kern="0" dirty="0"/>
              <a:t>ModulesToImport</a:t>
            </a:r>
            <a:r>
              <a:rPr lang="en-US" sz="1800" b="0" kern="0" dirty="0"/>
              <a:t>, </a:t>
            </a:r>
            <a:r>
              <a:rPr lang="en-US" sz="1800" b="1" kern="0" dirty="0"/>
              <a:t>VisibleCmdlets</a:t>
            </a:r>
            <a:r>
              <a:rPr lang="en-US" sz="1800" b="0" kern="0" dirty="0"/>
              <a:t>, </a:t>
            </a:r>
            <a:r>
              <a:rPr lang="en-US" sz="1800" b="1" kern="0" dirty="0"/>
              <a:t>VisibleAliases</a:t>
            </a:r>
            <a:r>
              <a:rPr lang="en-US" sz="1800" b="0" kern="0" dirty="0"/>
              <a:t>, </a:t>
            </a:r>
            <a:r>
              <a:rPr lang="en-US" sz="1800" b="1" kern="0" dirty="0"/>
              <a:t>VisibleExternalCommands</a:t>
            </a:r>
            <a:r>
              <a:rPr lang="en-US" sz="1800" b="0" kern="0" dirty="0"/>
              <a:t>, </a:t>
            </a:r>
            <a:r>
              <a:rPr lang="en-US" sz="1800" b="1" kern="0" dirty="0"/>
              <a:t>ScriptsToProcess</a:t>
            </a:r>
            <a:r>
              <a:rPr lang="en-US" sz="1800" b="0" kern="0" dirty="0"/>
              <a:t>, </a:t>
            </a:r>
            <a:r>
              <a:rPr lang="en-US" sz="1800" b="1" kern="0" dirty="0"/>
              <a:t>AliasDefinitions</a:t>
            </a:r>
            <a:r>
              <a:rPr lang="en-US" sz="1800" b="0" kern="0" dirty="0"/>
              <a:t>, </a:t>
            </a:r>
            <a:r>
              <a:rPr lang="en-US" sz="1800" b="1" kern="0" dirty="0"/>
              <a:t>VariableDefinitions</a:t>
            </a:r>
            <a:r>
              <a:rPr lang="en-US" sz="1800" b="0" kern="0" dirty="0"/>
              <a:t>, </a:t>
            </a:r>
            <a:r>
              <a:rPr lang="en-US" sz="1800" b="1" kern="0" dirty="0"/>
              <a:t>EnvironmentalVariables</a:t>
            </a:r>
            <a:r>
              <a:rPr lang="en-US" sz="1800" b="0" kern="0" dirty="0"/>
              <a:t>, </a:t>
            </a:r>
            <a:r>
              <a:rPr lang="en-US" sz="1800" b="1" kern="0" dirty="0"/>
              <a:t>TypesToProcess</a:t>
            </a:r>
            <a:r>
              <a:rPr lang="en-US" sz="1800" b="0" kern="0" dirty="0"/>
              <a:t>, </a:t>
            </a:r>
            <a:r>
              <a:rPr lang="en-US" sz="1800" b="1" kern="0" dirty="0"/>
              <a:t>FormatsToProcess</a:t>
            </a:r>
            <a:r>
              <a:rPr lang="en-US" sz="1800" b="0" kern="0" dirty="0"/>
              <a:t>, or </a:t>
            </a:r>
            <a:r>
              <a:rPr lang="en-US" sz="1800" b="1" kern="0" dirty="0"/>
              <a:t>AssembliesToLoad</a:t>
            </a:r>
            <a:endParaRPr lang="en-US" sz="2000" b="1" kern="0" dirty="0"/>
          </a:p>
        </p:txBody>
      </p:sp>
    </p:spTree>
    <p:custDataLst>
      <p:tags r:id="rId1"/>
    </p:custDataLst>
    <p:extLst>
      <p:ext uri="{BB962C8B-B14F-4D97-AF65-F5344CB8AC3E}">
        <p14:creationId xmlns:p14="http://schemas.microsoft.com/office/powerpoint/2010/main" val="2670639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723c96cb-08dd-484f-817a-4b5f5791d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Registering JEA configuration</a:t>
            </a:r>
          </a:p>
        </p:txBody>
      </p:sp>
      <p:sp>
        <p:nvSpPr>
          <p:cNvPr id="4" name="Content Placeholder 2"/>
          <p:cNvSpPr>
            <a:spLocks noGrp="1"/>
          </p:cNvSpPr>
          <p:nvPr/>
        </p:nvSpPr>
        <p:spPr bwMode="auto">
          <a:xfrm>
            <a:off x="458788" y="1021215"/>
            <a:ext cx="839338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To register a JEA endpoint, run the </a:t>
            </a:r>
            <a:r>
              <a:rPr lang="en-US" sz="2400" b="1" dirty="0"/>
              <a:t>Register-PSSessionConfiguration </a:t>
            </a:r>
            <a:r>
              <a:rPr lang="en-US" sz="2400" dirty="0"/>
              <a:t>cmdlet with two parameters:</a:t>
            </a:r>
          </a:p>
          <a:p>
            <a:pPr lvl="1"/>
            <a:r>
              <a:rPr lang="en-US" sz="2000" b="1" dirty="0"/>
              <a:t>Path</a:t>
            </a:r>
            <a:r>
              <a:rPr lang="en-US" sz="2000" dirty="0"/>
              <a:t>. Specifies the location and the name of the session configuration file</a:t>
            </a:r>
          </a:p>
          <a:p>
            <a:pPr lvl="1"/>
            <a:r>
              <a:rPr lang="en-US" sz="2000" b="1" dirty="0"/>
              <a:t>Name</a:t>
            </a:r>
            <a:r>
              <a:rPr lang="en-US" sz="2000" dirty="0"/>
              <a:t>. Uniquely identifies the endpoint on the local computer</a:t>
            </a:r>
          </a:p>
          <a:p>
            <a:r>
              <a:rPr lang="en-US" sz="2400" dirty="0"/>
              <a:t>To list endpoints, run the </a:t>
            </a:r>
            <a:r>
              <a:rPr lang="en-US" sz="2400" b="1" dirty="0"/>
              <a:t>Get-PSSessionConfiguration </a:t>
            </a:r>
            <a:r>
              <a:rPr lang="en-US" sz="2400" dirty="0"/>
              <a:t>cmdlet</a:t>
            </a:r>
          </a:p>
          <a:p>
            <a:r>
              <a:rPr lang="en-US" sz="2400" dirty="0"/>
              <a:t>To modify an existing session configuration:</a:t>
            </a:r>
          </a:p>
          <a:p>
            <a:pPr lvl="1"/>
            <a:r>
              <a:rPr lang="en-US" sz="2000" dirty="0"/>
              <a:t>Run the </a:t>
            </a:r>
            <a:r>
              <a:rPr lang="en-US" sz="2000" b="1" dirty="0"/>
              <a:t>Unregister-PSSessionConfiguration </a:t>
            </a:r>
            <a:r>
              <a:rPr lang="en-US" sz="2000" dirty="0"/>
              <a:t>cmdlet</a:t>
            </a:r>
          </a:p>
          <a:p>
            <a:pPr lvl="1"/>
            <a:r>
              <a:rPr lang="en-US" sz="2000" dirty="0"/>
              <a:t>Modify the session configuration file</a:t>
            </a:r>
          </a:p>
          <a:p>
            <a:pPr lvl="1"/>
            <a:r>
              <a:rPr lang="en-US" sz="2000" dirty="0"/>
              <a:t>Run the </a:t>
            </a:r>
            <a:r>
              <a:rPr lang="en-US" sz="2000" b="1" dirty="0"/>
              <a:t>Register-PSSessionConfiguration </a:t>
            </a:r>
            <a:r>
              <a:rPr lang="en-US" sz="2000" dirty="0"/>
              <a:t>cmdlet</a:t>
            </a:r>
          </a:p>
          <a:p>
            <a:endParaRPr lang="en-US" sz="2400" dirty="0"/>
          </a:p>
        </p:txBody>
      </p:sp>
    </p:spTree>
    <p:custDataLst>
      <p:tags r:id="rId1"/>
    </p:custDataLst>
    <p:extLst>
      <p:ext uri="{BB962C8B-B14F-4D97-AF65-F5344CB8AC3E}">
        <p14:creationId xmlns:p14="http://schemas.microsoft.com/office/powerpoint/2010/main" val="1374531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e768b913-55dd-48cb-b4fc-a9e89239b8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JEA</a:t>
            </a:r>
          </a:p>
        </p:txBody>
      </p:sp>
      <p:sp>
        <p:nvSpPr>
          <p:cNvPr id="4" name="Content Placeholder 2"/>
          <p:cNvSpPr>
            <a:spLocks noGrp="1"/>
          </p:cNvSpPr>
          <p:nvPr/>
        </p:nvSpPr>
        <p:spPr bwMode="auto">
          <a:xfrm>
            <a:off x="458788" y="818652"/>
            <a:ext cx="839338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Explicit remoting:</a:t>
            </a:r>
          </a:p>
          <a:p>
            <a:pPr lvl="1"/>
            <a:r>
              <a:rPr lang="en-US" sz="1800" b="1" dirty="0"/>
              <a:t>New-PSSession </a:t>
            </a:r>
            <a:r>
              <a:rPr lang="en-US" sz="1800" dirty="0"/>
              <a:t>cmdlet with the -</a:t>
            </a:r>
            <a:r>
              <a:rPr lang="en-US" sz="1800" i="1" dirty="0"/>
              <a:t>ConfigurationName</a:t>
            </a:r>
            <a:r>
              <a:rPr lang="en-US" sz="1800" dirty="0"/>
              <a:t> parameter</a:t>
            </a:r>
          </a:p>
          <a:p>
            <a:pPr lvl="1"/>
            <a:r>
              <a:rPr lang="en-US" sz="1800" b="1" dirty="0"/>
              <a:t>Enter-PSSession</a:t>
            </a:r>
            <a:r>
              <a:rPr lang="en-US" sz="1800" dirty="0"/>
              <a:t> cmdlet with the -</a:t>
            </a:r>
            <a:r>
              <a:rPr lang="en-US" sz="1800" i="1" dirty="0"/>
              <a:t>ConfigurationName </a:t>
            </a:r>
            <a:r>
              <a:rPr lang="en-US" sz="1800" dirty="0"/>
              <a:t>parameter</a:t>
            </a:r>
          </a:p>
          <a:p>
            <a:pPr lvl="1"/>
            <a:r>
              <a:rPr lang="en-US" sz="1800" dirty="0"/>
              <a:t>Run interactively from the </a:t>
            </a:r>
            <a:r>
              <a:rPr lang="en-US" sz="1800" b="1" dirty="0"/>
              <a:t>[ComputerName]: PS&gt; </a:t>
            </a:r>
            <a:r>
              <a:rPr lang="en-US" sz="1800" dirty="0"/>
              <a:t>prompt</a:t>
            </a:r>
          </a:p>
          <a:p>
            <a:pPr lvl="1"/>
            <a:r>
              <a:rPr lang="en-US" sz="1800" dirty="0"/>
              <a:t>No tab completion </a:t>
            </a:r>
          </a:p>
          <a:p>
            <a:pPr lvl="1"/>
            <a:r>
              <a:rPr lang="en-US" sz="1800" b="1" dirty="0"/>
              <a:t>NoLanguage </a:t>
            </a:r>
            <a:r>
              <a:rPr lang="en-US" sz="1800" dirty="0"/>
              <a:t>mode</a:t>
            </a:r>
          </a:p>
          <a:p>
            <a:r>
              <a:rPr lang="en-US" sz="2400" dirty="0"/>
              <a:t>Implicit remoting: </a:t>
            </a:r>
          </a:p>
          <a:p>
            <a:pPr lvl="1"/>
            <a:r>
              <a:rPr lang="en-US" sz="1800" b="1" dirty="0"/>
              <a:t>New-PSSession </a:t>
            </a:r>
            <a:r>
              <a:rPr lang="en-US" sz="1800" dirty="0"/>
              <a:t>cmdlet with the </a:t>
            </a:r>
            <a:r>
              <a:rPr lang="en-US" sz="1800" i="1" dirty="0"/>
              <a:t>-ConfigurationName </a:t>
            </a:r>
            <a:r>
              <a:rPr lang="en-US" sz="1800" dirty="0"/>
              <a:t>parameter</a:t>
            </a:r>
          </a:p>
          <a:p>
            <a:pPr lvl="1"/>
            <a:r>
              <a:rPr lang="en-US" sz="1800" dirty="0"/>
              <a:t>Optional </a:t>
            </a:r>
            <a:r>
              <a:rPr lang="en-US" sz="1800" i="1" dirty="0"/>
              <a:t>-Prefix </a:t>
            </a:r>
            <a:r>
              <a:rPr lang="en-US" sz="1800" dirty="0"/>
              <a:t>parameter</a:t>
            </a:r>
          </a:p>
          <a:p>
            <a:pPr marL="679450" lvl="2" indent="0">
              <a:buNone/>
            </a:pPr>
            <a:r>
              <a:rPr lang="en-US" sz="1800" b="1" dirty="0"/>
              <a:t>$jeaIISAdminSession = New-PSSession -ComputerName 'LON-SVR1' -ConfigurationName 'adatum.windows.iismanagement'</a:t>
            </a:r>
            <a:endParaRPr lang="en-IN" sz="1800" b="1" dirty="0"/>
          </a:p>
          <a:p>
            <a:pPr marL="679450" lvl="2" indent="0">
              <a:buNone/>
            </a:pPr>
            <a:r>
              <a:rPr lang="en-US" sz="1800" b="1" dirty="0"/>
              <a:t>Import-PSSession -Session $jeaIISAdminSession -Prefix 'AdJEA'</a:t>
            </a:r>
            <a:endParaRPr lang="en-IN" sz="1800" b="1" dirty="0"/>
          </a:p>
          <a:p>
            <a:pPr marL="679450" lvl="2" indent="0">
              <a:buNone/>
            </a:pPr>
            <a:r>
              <a:rPr lang="en-US" sz="1800" b="1" dirty="0"/>
              <a:t>Get-</a:t>
            </a:r>
            <a:r>
              <a:rPr lang="en-US" sz="1800" b="1" dirty="0" err="1"/>
              <a:t>AdJEACommand</a:t>
            </a:r>
            <a:endParaRPr lang="en-IN" sz="1800" b="1" dirty="0"/>
          </a:p>
          <a:p>
            <a:pPr lvl="1"/>
            <a:r>
              <a:rPr lang="en-US" sz="2000" dirty="0"/>
              <a:t>The local session experience </a:t>
            </a:r>
          </a:p>
          <a:p>
            <a:r>
              <a:rPr lang="en-US" sz="2400" dirty="0"/>
              <a:t>Automation:</a:t>
            </a:r>
          </a:p>
          <a:p>
            <a:pPr lvl="1"/>
            <a:r>
              <a:rPr lang="en-US" sz="1800" dirty="0"/>
              <a:t>Equivalent to running remote scripts unattended</a:t>
            </a:r>
          </a:p>
        </p:txBody>
      </p:sp>
    </p:spTree>
    <p:custDataLst>
      <p:tags r:id="rId1"/>
    </p:custDataLst>
    <p:extLst>
      <p:ext uri="{BB962C8B-B14F-4D97-AF65-F5344CB8AC3E}">
        <p14:creationId xmlns:p14="http://schemas.microsoft.com/office/powerpoint/2010/main" val="919319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dccb7db1-8902-4529-82af-c544d1a383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DSC to deploy JEA</a:t>
            </a:r>
            <a:endParaRPr lang="en-GB" dirty="0"/>
          </a:p>
        </p:txBody>
      </p:sp>
      <p:sp>
        <p:nvSpPr>
          <p:cNvPr id="4" name="Content Placeholder 3"/>
          <p:cNvSpPr>
            <a:spLocks noGrp="1"/>
          </p:cNvSpPr>
          <p:nvPr/>
        </p:nvSpPr>
        <p:spPr bwMode="auto">
          <a:xfrm>
            <a:off x="306391" y="1004282"/>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400" b="1" dirty="0"/>
              <a:t>Configuration JEAIISManagement</a:t>
            </a:r>
            <a:endParaRPr lang="en-IN" sz="1400" b="1" dirty="0"/>
          </a:p>
          <a:p>
            <a:pPr marL="0" indent="0">
              <a:buNone/>
            </a:pPr>
            <a:r>
              <a:rPr lang="en-US" sz="1400" b="1" dirty="0"/>
              <a:t>{</a:t>
            </a:r>
            <a:endParaRPr lang="en-IN" sz="1400" b="1" dirty="0"/>
          </a:p>
          <a:p>
            <a:pPr marL="0" indent="0">
              <a:buNone/>
            </a:pPr>
            <a:r>
              <a:rPr lang="en-US" sz="1400" b="1" dirty="0"/>
              <a:t>    Import-DscResource -Module JustEnoughAdministration, PSDesiredStateConfiguration</a:t>
            </a:r>
            <a:endParaRPr lang="en-IN" sz="1400" b="1" dirty="0"/>
          </a:p>
          <a:p>
            <a:pPr marL="0" indent="0">
              <a:buNone/>
            </a:pPr>
            <a:r>
              <a:rPr lang="en-US" sz="1400" b="1" dirty="0"/>
              <a:t>     File AdatumJEA</a:t>
            </a:r>
            <a:endParaRPr lang="en-IN" sz="1400" b="1" dirty="0"/>
          </a:p>
          <a:p>
            <a:pPr marL="0" indent="0">
              <a:buNone/>
            </a:pPr>
            <a:r>
              <a:rPr lang="en-US" sz="1400" b="1" dirty="0"/>
              <a:t>    {</a:t>
            </a:r>
            <a:endParaRPr lang="en-IN" sz="1400" b="1" dirty="0"/>
          </a:p>
          <a:p>
            <a:pPr marL="0" indent="0">
              <a:buNone/>
            </a:pPr>
            <a:r>
              <a:rPr lang="en-US" sz="1400" b="1" dirty="0"/>
              <a:t>        SourcePath = "\\LON-SVR1.adatum.com\JEA\AdatumJEA"</a:t>
            </a:r>
            <a:endParaRPr lang="en-IN" sz="1400" b="1" dirty="0"/>
          </a:p>
          <a:p>
            <a:pPr marL="0" indent="0">
              <a:buNone/>
            </a:pPr>
            <a:r>
              <a:rPr lang="en-US" sz="1400" b="1" dirty="0"/>
              <a:t>        DestinationPath = "C:\Program Files\WindowsPowerShell\Modules\AdatumJEA"</a:t>
            </a:r>
            <a:endParaRPr lang="en-IN" sz="1400" b="1" dirty="0"/>
          </a:p>
          <a:p>
            <a:pPr marL="0" indent="0">
              <a:buNone/>
            </a:pPr>
            <a:r>
              <a:rPr lang="en-US" sz="1400" b="1" dirty="0"/>
              <a:t>        Checksum = "SHA-256"</a:t>
            </a:r>
            <a:endParaRPr lang="en-IN" sz="1400" b="1" dirty="0"/>
          </a:p>
          <a:p>
            <a:pPr marL="0" indent="0">
              <a:buNone/>
            </a:pPr>
            <a:r>
              <a:rPr lang="en-US" sz="1400" b="1" dirty="0"/>
              <a:t>        Ensure = "Present"</a:t>
            </a:r>
            <a:endParaRPr lang="en-IN" sz="1400" b="1" dirty="0"/>
          </a:p>
          <a:p>
            <a:pPr marL="0" indent="0">
              <a:buNone/>
            </a:pPr>
            <a:r>
              <a:rPr lang="en-US" sz="1400" b="1" dirty="0"/>
              <a:t>        Type = "Directory"</a:t>
            </a:r>
            <a:endParaRPr lang="en-IN" sz="1400" b="1" dirty="0"/>
          </a:p>
          <a:p>
            <a:pPr marL="0" indent="0">
              <a:buNone/>
            </a:pPr>
            <a:r>
              <a:rPr lang="en-US" sz="1400" b="1" dirty="0"/>
              <a:t>        Recurse = $true</a:t>
            </a:r>
            <a:endParaRPr lang="en-IN" sz="1400" b="1" dirty="0"/>
          </a:p>
          <a:p>
            <a:pPr marL="0" indent="0">
              <a:buNone/>
            </a:pPr>
            <a:r>
              <a:rPr lang="en-US" sz="1400" b="1" dirty="0"/>
              <a:t>    }</a:t>
            </a:r>
            <a:endParaRPr lang="en-IN" sz="1400" b="1" dirty="0"/>
          </a:p>
          <a:p>
            <a:pPr marL="0" indent="0">
              <a:buNone/>
            </a:pPr>
            <a:r>
              <a:rPr lang="en-US" sz="1400" b="1" dirty="0"/>
              <a:t>     JeaEndpoint JEAMaintenanceEndpoint</a:t>
            </a:r>
            <a:endParaRPr lang="en-IN" sz="1400" b="1" dirty="0"/>
          </a:p>
          <a:p>
            <a:pPr marL="0" indent="0">
              <a:buNone/>
            </a:pPr>
            <a:r>
              <a:rPr lang="en-US" sz="1400" b="1" dirty="0"/>
              <a:t>    {</a:t>
            </a:r>
            <a:endParaRPr lang="en-IN" sz="1400" b="1" dirty="0"/>
          </a:p>
          <a:p>
            <a:pPr marL="0" indent="0">
              <a:buNone/>
            </a:pPr>
            <a:r>
              <a:rPr lang="en-US" sz="1400" b="1" dirty="0"/>
              <a:t>        EndpointName = "adatum.windows.iismanagement"</a:t>
            </a:r>
            <a:endParaRPr lang="en-IN" sz="1400" b="1" dirty="0"/>
          </a:p>
          <a:p>
            <a:pPr marL="0" indent="0">
              <a:buNone/>
            </a:pPr>
            <a:r>
              <a:rPr lang="en-US" sz="1400" b="1" dirty="0"/>
              <a:t>        RoleDefinitions = @{ 'ADATUM\IISAdmins' = @{ RoleCapabilities = 'AdatumWebAdminJEARole' }}</a:t>
            </a:r>
            <a:endParaRPr lang="en-IN" sz="1400" b="1" dirty="0"/>
          </a:p>
          <a:p>
            <a:pPr marL="0" indent="0">
              <a:buNone/>
            </a:pPr>
            <a:r>
              <a:rPr lang="en-US" sz="1400" b="1" dirty="0"/>
              <a:t>        TranscriptDirectory = 'C:\Transcripts'</a:t>
            </a:r>
            <a:endParaRPr lang="en-IN" sz="1400" b="1" dirty="0"/>
          </a:p>
          <a:p>
            <a:pPr marL="0" indent="0">
              <a:buNone/>
            </a:pPr>
            <a:r>
              <a:rPr lang="en-US" sz="1400" b="1" dirty="0"/>
              <a:t>        DependsOn = '[File]AdatumJEA'</a:t>
            </a:r>
            <a:endParaRPr lang="en-IN" sz="1400" b="1" dirty="0"/>
          </a:p>
          <a:p>
            <a:pPr marL="0" indent="0">
              <a:buNone/>
            </a:pPr>
            <a:r>
              <a:rPr lang="en-US" sz="1400" b="1" dirty="0"/>
              <a:t>    }</a:t>
            </a:r>
            <a:endParaRPr lang="en-IN" sz="1400" b="1" dirty="0"/>
          </a:p>
          <a:p>
            <a:pPr marL="0" indent="0">
              <a:buNone/>
            </a:pPr>
            <a:r>
              <a:rPr lang="en-US" sz="1400" b="1" dirty="0"/>
              <a:t>}</a:t>
            </a:r>
            <a:endParaRPr lang="en-IN" sz="1400" b="1" dirty="0"/>
          </a:p>
          <a:p>
            <a:pPr marL="0" indent="0">
              <a:buNone/>
            </a:pPr>
            <a:endParaRPr lang="en-IN" sz="1400" dirty="0"/>
          </a:p>
        </p:txBody>
      </p:sp>
    </p:spTree>
    <p:custDataLst>
      <p:tags r:id="rId1"/>
    </p:custDataLst>
    <p:extLst>
      <p:ext uri="{BB962C8B-B14F-4D97-AF65-F5344CB8AC3E}">
        <p14:creationId xmlns:p14="http://schemas.microsoft.com/office/powerpoint/2010/main" val="3637192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01f713f9-f349-41e0-b80c-16c6950b90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and using JEA</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 and use JEA</a:t>
            </a:r>
          </a:p>
        </p:txBody>
      </p:sp>
    </p:spTree>
    <p:custDataLst>
      <p:tags r:id="rId1"/>
    </p:custDataLst>
    <p:extLst>
      <p:ext uri="{BB962C8B-B14F-4D97-AF65-F5344CB8AC3E}">
        <p14:creationId xmlns:p14="http://schemas.microsoft.com/office/powerpoint/2010/main" val="374386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1688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3105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Understanding DSC</a:t>
            </a:r>
          </a:p>
        </p:txBody>
      </p:sp>
      <p:sp>
        <p:nvSpPr>
          <p:cNvPr id="3" name="Text Placeholder 2"/>
          <p:cNvSpPr>
            <a:spLocks noGrp="1"/>
          </p:cNvSpPr>
          <p:nvPr>
            <p:ph type="body" idx="1"/>
          </p:nvPr>
        </p:nvSpPr>
        <p:spPr/>
        <p:txBody>
          <a:bodyPr/>
          <a:lstStyle/>
          <a:p>
            <a:r>
              <a:rPr lang="en-GB" dirty="0"/>
              <a:t>Overview of DSC
Creating DSC configuration files
Understanding DSC resources
Using the DSC push model
Using the DSC pull model
Using DSC on Nano Server
Using DSC on Linux</a:t>
            </a:r>
          </a:p>
        </p:txBody>
      </p:sp>
    </p:spTree>
    <p:custDataLst>
      <p:tags r:id="rId1"/>
    </p:custDataLst>
    <p:extLst>
      <p:ext uri="{BB962C8B-B14F-4D97-AF65-F5344CB8AC3E}">
        <p14:creationId xmlns:p14="http://schemas.microsoft.com/office/powerpoint/2010/main" val="1317754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333634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7b7bcdca-303a-4897-99f0-d203b5f467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B: Creating and using JEA</a:t>
            </a:r>
            <a:endParaRPr lang="en-GB" dirty="0"/>
          </a:p>
        </p:txBody>
      </p:sp>
      <p:sp>
        <p:nvSpPr>
          <p:cNvPr id="3" name="Text Placeholder 2"/>
          <p:cNvSpPr>
            <a:spLocks noGrp="1"/>
          </p:cNvSpPr>
          <p:nvPr>
            <p:ph type="body" idx="1"/>
          </p:nvPr>
        </p:nvSpPr>
        <p:spPr/>
        <p:txBody>
          <a:bodyPr/>
          <a:lstStyle/>
          <a:p>
            <a:r>
              <a:rPr lang="en-IN" dirty="0"/>
              <a:t>Exercise 1: Configuring and using JEA</a:t>
            </a:r>
            <a:endParaRPr lang="en-GB" dirty="0"/>
          </a:p>
        </p:txBody>
      </p:sp>
      <p:sp>
        <p:nvSpPr>
          <p:cNvPr id="4" name="TextBox 3"/>
          <p:cNvSpPr txBox="1"/>
          <p:nvPr/>
        </p:nvSpPr>
        <p:spPr>
          <a:xfrm>
            <a:off x="458788" y="2258844"/>
            <a:ext cx="3146311" cy="523220"/>
          </a:xfrm>
          <a:prstGeom prst="rect">
            <a:avLst/>
          </a:prstGeom>
          <a:noFill/>
        </p:spPr>
        <p:txBody>
          <a:bodyPr vert="horz" wrap="none" rtlCol="0">
            <a:spAutoFit/>
          </a:bodyPr>
          <a:lstStyle/>
          <a:p>
            <a:r>
              <a:rPr lang="en-GB" sz="2800" dirty="0">
                <a:latin typeface="Segoe UI"/>
              </a:rPr>
              <a:t>Logon Information</a:t>
            </a:r>
          </a:p>
        </p:txBody>
      </p:sp>
      <p:sp>
        <p:nvSpPr>
          <p:cNvPr id="5" name="TextBox 4"/>
          <p:cNvSpPr txBox="1"/>
          <p:nvPr/>
        </p:nvSpPr>
        <p:spPr>
          <a:xfrm>
            <a:off x="458788" y="2802447"/>
            <a:ext cx="7028014" cy="2246769"/>
          </a:xfrm>
          <a:prstGeom prst="rect">
            <a:avLst/>
          </a:prstGeom>
          <a:noFill/>
        </p:spPr>
        <p:txBody>
          <a:bodyPr vert="horz" wrap="none" rtlCol="0">
            <a:spAutoFit/>
          </a:bodyPr>
          <a:lstStyle/>
          <a:p>
            <a:r>
              <a:rPr lang="en-IN" sz="2800" b="0" i="0" u="none" strike="noStrike" baseline="0" dirty="0">
                <a:latin typeface="Segoe UI"/>
              </a:rPr>
              <a:t>Virtual machines:</a:t>
            </a:r>
            <a:r>
              <a:rPr lang="en-IN" sz="2800" b="1" dirty="0">
                <a:latin typeface="Segoe UI"/>
              </a:rPr>
              <a:t>	</a:t>
            </a:r>
            <a:r>
              <a:rPr lang="en-IN" sz="2800" b="1" i="0" u="none" strike="noStrike" baseline="0" dirty="0">
                <a:latin typeface="Segoe UI"/>
              </a:rPr>
              <a:t>10962C-LON-DC1</a:t>
            </a:r>
            <a:r>
              <a:rPr lang="en-IN" sz="2800" b="0" i="0" u="none" strike="noStrike" baseline="0" dirty="0">
                <a:latin typeface="Segoe UI"/>
              </a:rPr>
              <a:t> </a:t>
            </a:r>
          </a:p>
          <a:p>
            <a:r>
              <a:rPr lang="en-IN" sz="2800" b="1" i="0" u="none" strike="noStrike" baseline="0" dirty="0">
                <a:latin typeface="Segoe UI"/>
              </a:rPr>
              <a:t>			10962C-LON-CL1</a:t>
            </a:r>
          </a:p>
          <a:p>
            <a:r>
              <a:rPr lang="en-IN" sz="2800" b="1" i="0" u="none" strike="noStrike" baseline="0" dirty="0">
                <a:latin typeface="Segoe UI"/>
              </a:rPr>
              <a:t>			10962C-LON-SVR1</a:t>
            </a:r>
          </a:p>
          <a:p>
            <a:r>
              <a:rPr lang="en-GB" sz="2800" b="0" i="0" u="none" strike="noStrike" baseline="0" dirty="0">
                <a:latin typeface="Segoe UI"/>
              </a:rPr>
              <a:t>User name:</a:t>
            </a:r>
            <a:r>
              <a:rPr lang="en-GB" sz="2800" b="1" i="0" u="none" strike="noStrike" baseline="0" dirty="0">
                <a:latin typeface="Segoe UI"/>
              </a:rPr>
              <a:t> 	ADATUM\Administrator</a:t>
            </a:r>
          </a:p>
          <a:p>
            <a:r>
              <a:rPr lang="en-GB" sz="2800" b="0" i="0" u="none" strike="noStrike" baseline="0" dirty="0">
                <a:latin typeface="Segoe UI"/>
              </a:rPr>
              <a:t>Password:</a:t>
            </a:r>
            <a:r>
              <a:rPr lang="en-GB" sz="2800" b="1" i="0" u="none" strike="noStrike" baseline="0" dirty="0">
                <a:latin typeface="Segoe UI"/>
              </a:rPr>
              <a:t> 		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a:latin typeface="Segoe UI"/>
              </a:rPr>
              <a:t>Estimated Time: 30 minutes</a:t>
            </a:r>
          </a:p>
        </p:txBody>
      </p:sp>
    </p:spTree>
    <p:custDataLst>
      <p:tags r:id="rId1"/>
    </p:custDataLst>
    <p:extLst>
      <p:ext uri="{BB962C8B-B14F-4D97-AF65-F5344CB8AC3E}">
        <p14:creationId xmlns:p14="http://schemas.microsoft.com/office/powerpoint/2010/main" val="591623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Lab Scenario14434970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7" y="1021215"/>
            <a:ext cx="8119156" cy="4154984"/>
          </a:xfrm>
          <a:prstGeom prst="rect">
            <a:avLst/>
          </a:prstGeom>
          <a:noFill/>
        </p:spPr>
        <p:txBody>
          <a:bodyPr vert="horz" wrap="square" rtlCol="0">
            <a:spAutoFit/>
          </a:bodyPr>
          <a:lstStyle/>
          <a:p>
            <a:pPr>
              <a:spcBef>
                <a:spcPts val="600"/>
              </a:spcBef>
            </a:pPr>
            <a:r>
              <a:rPr lang="en-IN" sz="2400" dirty="0">
                <a:latin typeface="Segoe UI"/>
              </a:rPr>
              <a:t>You must delegate administration of the Default Web Site running on LON-SVR1 to a member of IT staff in Adatum. You want to restrict the number of tasks that the delegated administrator will be able to perform, limiting them only to listing the status of the websites as well as stopping and starting the Default Web Site. You also would like to allow for some of the most common troubleshooting techniques, such as testing outbound connectivity by using the Test-Connection cmdlet and identifying inbound connections by running netstat.exe. You decide to explore the JEA capabilities to accomplish your objectives.</a:t>
            </a:r>
            <a:endParaRPr lang="en-GB" sz="2400" dirty="0">
              <a:latin typeface="Segoe UI"/>
            </a:endParaRPr>
          </a:p>
        </p:txBody>
      </p:sp>
    </p:spTree>
    <p:custDataLst>
      <p:tags r:id="rId1"/>
    </p:custDataLst>
    <p:extLst>
      <p:ext uri="{BB962C8B-B14F-4D97-AF65-F5344CB8AC3E}">
        <p14:creationId xmlns:p14="http://schemas.microsoft.com/office/powerpoint/2010/main" val="3238576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57c5b14-4352-4b1f-96b5-fff1686ab0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r>
              <a:rPr lang="en-IN" dirty="0"/>
              <a:t>What approach would you consider when implementing JEA in your environment?</a:t>
            </a:r>
            <a:endParaRPr lang="en-GB" dirty="0"/>
          </a:p>
        </p:txBody>
      </p:sp>
    </p:spTree>
    <p:custDataLst>
      <p:tags r:id="rId1"/>
    </p:custDataLst>
    <p:extLst>
      <p:ext uri="{BB962C8B-B14F-4D97-AF65-F5344CB8AC3E}">
        <p14:creationId xmlns:p14="http://schemas.microsoft.com/office/powerpoint/2010/main" val="3164120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IN" dirty="0"/>
              <a:t>Review Question
Tools
Best Practice
Common Issues and Troubleshooting Tips</a:t>
            </a:r>
            <a:endParaRPr lang="en-GB" dirty="0"/>
          </a:p>
        </p:txBody>
      </p:sp>
    </p:spTree>
    <p:custDataLst>
      <p:tags r:id="rId1"/>
    </p:custDataLst>
    <p:extLst>
      <p:ext uri="{BB962C8B-B14F-4D97-AF65-F5344CB8AC3E}">
        <p14:creationId xmlns:p14="http://schemas.microsoft.com/office/powerpoint/2010/main" val="3761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3537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DSC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DSC is included in WMF 4.0 and newer versions</a:t>
            </a:r>
          </a:p>
          <a:p>
            <a:r>
              <a:rPr lang="en-US" dirty="0"/>
              <a:t>The purpose of DSC is to accept a configuration file that describes how a given node (computer) should be configured and to make sure it is always configured as specified</a:t>
            </a:r>
          </a:p>
          <a:p>
            <a:r>
              <a:rPr lang="en-US" dirty="0"/>
              <a:t>DSC consists of three main components:</a:t>
            </a:r>
          </a:p>
          <a:p>
            <a:pPr lvl="1"/>
            <a:r>
              <a:rPr lang="en-US" dirty="0"/>
              <a:t>Extensions to the Windows PowerShell scripting language</a:t>
            </a:r>
          </a:p>
          <a:p>
            <a:pPr lvl="1"/>
            <a:r>
              <a:rPr lang="en-US" dirty="0"/>
              <a:t>The LCM</a:t>
            </a:r>
          </a:p>
          <a:p>
            <a:pPr lvl="1"/>
            <a:r>
              <a:rPr lang="en-US" dirty="0"/>
              <a:t>DSC resources</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2611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DSC configuration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DSC configuration files are a special kind of Windows PowerShell script</a:t>
            </a:r>
          </a:p>
          <a:p>
            <a:r>
              <a:rPr lang="en-US" dirty="0"/>
              <a:t>These files might contain few or no Windows PowerShell commands</a:t>
            </a:r>
          </a:p>
          <a:p>
            <a:r>
              <a:rPr lang="en-US" dirty="0"/>
              <a:t>A configuration script consists of a main </a:t>
            </a:r>
            <a:r>
              <a:rPr lang="en-US" b="1" dirty="0"/>
              <a:t>Configuration</a:t>
            </a:r>
            <a:r>
              <a:rPr lang="en-US" dirty="0"/>
              <a:t> element that includes one or more </a:t>
            </a:r>
            <a:r>
              <a:rPr lang="en-US" b="1" dirty="0"/>
              <a:t>Node</a:t>
            </a:r>
            <a:r>
              <a:rPr lang="en-US" dirty="0"/>
              <a:t> elements</a:t>
            </a:r>
          </a:p>
          <a:p>
            <a:r>
              <a:rPr lang="en-US" dirty="0"/>
              <a:t>Each </a:t>
            </a:r>
            <a:r>
              <a:rPr lang="en-US" b="1" dirty="0"/>
              <a:t>Node</a:t>
            </a:r>
            <a:r>
              <a:rPr lang="en-US" dirty="0"/>
              <a:t> element contains one or more configuration items</a:t>
            </a:r>
          </a:p>
          <a:p>
            <a:r>
              <a:rPr lang="en-US" dirty="0"/>
              <a:t>Each item specifies some part of the node’s desired configuration</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9441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Understanding DSC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DSC resources are:</a:t>
            </a:r>
          </a:p>
          <a:p>
            <a:pPr lvl="1"/>
            <a:r>
              <a:rPr lang="en-US" dirty="0"/>
              <a:t>Special Windows PowerShell script modules that follow a specific set of rules</a:t>
            </a:r>
          </a:p>
          <a:p>
            <a:pPr lvl="1"/>
            <a:r>
              <a:rPr lang="en-US" dirty="0"/>
              <a:t>Packaged in DSC resource modules</a:t>
            </a:r>
          </a:p>
          <a:p>
            <a:r>
              <a:rPr lang="en-US" dirty="0"/>
              <a:t>DSC resource modules must be installed: </a:t>
            </a:r>
          </a:p>
          <a:p>
            <a:pPr lvl="1"/>
            <a:r>
              <a:rPr lang="en-US" dirty="0"/>
              <a:t>In one of the paths listed in the </a:t>
            </a:r>
            <a:r>
              <a:rPr lang="en-US" i="1" dirty="0"/>
              <a:t>PSModulePath</a:t>
            </a:r>
            <a:r>
              <a:rPr lang="en-US" dirty="0"/>
              <a:t> environment variable</a:t>
            </a:r>
          </a:p>
          <a:p>
            <a:pPr lvl="1"/>
            <a:r>
              <a:rPr lang="en-US" dirty="0"/>
              <a:t>On any computer where you will create or deploy a configuration script</a:t>
            </a:r>
          </a:p>
          <a:p>
            <a:r>
              <a:rPr lang="en-US" dirty="0"/>
              <a:t>You can display a list of installed resources by running the </a:t>
            </a:r>
            <a:r>
              <a:rPr lang="en-US" b="1" dirty="0"/>
              <a:t>Get-DscResource </a:t>
            </a:r>
            <a:r>
              <a:rPr lang="en-US" dirty="0"/>
              <a:t>cmdlet</a:t>
            </a:r>
          </a:p>
          <a:p>
            <a:endParaRPr lang="en-US" dirty="0"/>
          </a:p>
        </p:txBody>
      </p:sp>
    </p:spTree>
    <p:custDataLst>
      <p:tags r:id="rId1"/>
    </p:custDataLst>
    <p:extLst>
      <p:ext uri="{BB962C8B-B14F-4D97-AF65-F5344CB8AC3E}">
        <p14:creationId xmlns:p14="http://schemas.microsoft.com/office/powerpoint/2010/main" val="161041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e009a97-4f3f-4006-98e8-d96ef5395f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DSC push model</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simplest way to send an MOF file to its target node is the DSC push model</a:t>
            </a:r>
          </a:p>
          <a:p>
            <a:r>
              <a:rPr lang="en-US" dirty="0"/>
              <a:t>The LCM on each computer is configured to use the push model by default</a:t>
            </a:r>
          </a:p>
          <a:p>
            <a:r>
              <a:rPr lang="en-US" dirty="0"/>
              <a:t>When you run a configuration, Windows PowerShell creates a folder that has the same name as the configuration name</a:t>
            </a:r>
          </a:p>
          <a:p>
            <a:r>
              <a:rPr lang="en-US" dirty="0"/>
              <a:t>You use the </a:t>
            </a:r>
            <a:r>
              <a:rPr lang="en-US" b="1" dirty="0"/>
              <a:t>Start-DscConfiguration</a:t>
            </a:r>
            <a:r>
              <a:rPr lang="en-US" dirty="0"/>
              <a:t> command to begin the configuration process</a:t>
            </a:r>
          </a:p>
          <a:p>
            <a:r>
              <a:rPr lang="en-US" dirty="0"/>
              <a:t>The </a:t>
            </a:r>
            <a:r>
              <a:rPr lang="en-US" b="1" dirty="0"/>
              <a:t>Start-DscConfiguration </a:t>
            </a:r>
            <a:r>
              <a:rPr lang="en-US" dirty="0"/>
              <a:t>command uses WinRM to contact each remote computer</a:t>
            </a:r>
          </a:p>
        </p:txBody>
      </p:sp>
    </p:spTree>
    <p:custDataLst>
      <p:tags r:id="rId1"/>
    </p:custDataLst>
    <p:extLst>
      <p:ext uri="{BB962C8B-B14F-4D97-AF65-F5344CB8AC3E}">
        <p14:creationId xmlns:p14="http://schemas.microsoft.com/office/powerpoint/2010/main" val="135114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74dfa5c-b411-4352-9c86-1019f81c32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DSC pull model</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DSC pull model offers better flexibility and centralized management than the push model</a:t>
            </a:r>
          </a:p>
          <a:p>
            <a:r>
              <a:rPr lang="en-US" dirty="0"/>
              <a:t>To implement the pull model, you usually set up a web or file server referred to as a pull server</a:t>
            </a:r>
          </a:p>
          <a:p>
            <a:r>
              <a:rPr lang="en-US" dirty="0"/>
              <a:t>You can use the </a:t>
            </a:r>
            <a:r>
              <a:rPr lang="en-US" b="1" dirty="0"/>
              <a:t>xWebService </a:t>
            </a:r>
            <a:r>
              <a:rPr lang="en-US" dirty="0"/>
              <a:t>resource of the </a:t>
            </a:r>
            <a:r>
              <a:rPr lang="en-US" b="1" dirty="0"/>
              <a:t>xPSDesiredStateConfiguration</a:t>
            </a:r>
            <a:r>
              <a:rPr lang="en-US" dirty="0"/>
              <a:t> DSC module to set up a web pull server</a:t>
            </a:r>
          </a:p>
          <a:p>
            <a:r>
              <a:rPr lang="en-US" dirty="0"/>
              <a:t>You can use the </a:t>
            </a:r>
            <a:r>
              <a:rPr lang="en-US" b="1" dirty="0"/>
              <a:t>xSmbShare </a:t>
            </a:r>
            <a:r>
              <a:rPr lang="en-US" dirty="0"/>
              <a:t>resource to set up an SMB pull server</a:t>
            </a:r>
          </a:p>
          <a:p>
            <a:r>
              <a:rPr lang="en-US" dirty="0"/>
              <a:t>A pull server must run Windows Server 2012 or a newer version, and it should have WMF 5.0 or newer installed</a:t>
            </a:r>
          </a:p>
          <a:p>
            <a:endParaRPr lang="en-US" dirty="0"/>
          </a:p>
          <a:p>
            <a:endParaRPr lang="en-US" dirty="0"/>
          </a:p>
        </p:txBody>
      </p:sp>
    </p:spTree>
    <p:custDataLst>
      <p:tags r:id="rId1"/>
    </p:custDataLst>
    <p:extLst>
      <p:ext uri="{BB962C8B-B14F-4D97-AF65-F5344CB8AC3E}">
        <p14:creationId xmlns:p14="http://schemas.microsoft.com/office/powerpoint/2010/main" val="31305301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5811</Words>
  <Application>Microsoft Office PowerPoint</Application>
  <PresentationFormat>On-screen Show (4:3)</PresentationFormat>
  <Paragraphs>617</Paragraphs>
  <Slides>45</Slides>
  <Notes>45</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Mangal</vt:lpstr>
      <vt:lpstr>MS Mincho</vt:lpstr>
      <vt:lpstr>Verdana</vt:lpstr>
      <vt:lpstr>Times New Roman</vt:lpstr>
      <vt:lpstr>Symbol</vt:lpstr>
      <vt:lpstr>Wingdings</vt:lpstr>
      <vt:lpstr>Segoe</vt:lpstr>
      <vt:lpstr>Arial</vt:lpstr>
      <vt:lpstr>Segoe UI</vt:lpstr>
      <vt:lpstr>Calibri</vt:lpstr>
      <vt:lpstr>NG_MOC_Core_ModuleNew2</vt:lpstr>
      <vt:lpstr>Module 6</vt:lpstr>
      <vt:lpstr>Module Overview</vt:lpstr>
      <vt:lpstr>PowerPoint Presentation</vt:lpstr>
      <vt:lpstr>Lesson 1: Understanding DSC</vt:lpstr>
      <vt:lpstr>Overview of DSC</vt:lpstr>
      <vt:lpstr>Creating DSC configuration files</vt:lpstr>
      <vt:lpstr>Understanding DSC resources</vt:lpstr>
      <vt:lpstr>Using the DSC push model</vt:lpstr>
      <vt:lpstr>Using the DSC pull model</vt:lpstr>
      <vt:lpstr>Using DSC on Nano Server</vt:lpstr>
      <vt:lpstr>Using DSC on Linux</vt:lpstr>
      <vt:lpstr>Lesson 2: Creating and deploying a DSC configuration</vt:lpstr>
      <vt:lpstr>Configuring the LCM</vt:lpstr>
      <vt:lpstr>Demonstration: Configuring the LCM</vt:lpstr>
      <vt:lpstr>Writing a DSC configuration file</vt:lpstr>
      <vt:lpstr>Demonstration: Writing a DSC configuration file</vt:lpstr>
      <vt:lpstr>Running the configuration file</vt:lpstr>
      <vt:lpstr>Demonstration: Running the configuration file</vt:lpstr>
      <vt:lpstr>Deploying the configuration</vt:lpstr>
      <vt:lpstr>Demonstration: Deploying the configuration</vt:lpstr>
      <vt:lpstr>Verifying the configuration</vt:lpstr>
      <vt:lpstr>Demonstration: Verifying the configuration</vt:lpstr>
      <vt:lpstr>Implementing partial DSC configuration</vt:lpstr>
      <vt:lpstr>Demonstration: Implementing a partial DSC configuration</vt:lpstr>
      <vt:lpstr>PowerPoint Presentation</vt:lpstr>
      <vt:lpstr>Lab A: Creating and deploying a DSC configuration</vt:lpstr>
      <vt:lpstr>Lab Scenario</vt:lpstr>
      <vt:lpstr>Lab Review</vt:lpstr>
      <vt:lpstr>Lesson 3: Implementing JEA</vt:lpstr>
      <vt:lpstr>Understanding JEA</vt:lpstr>
      <vt:lpstr>Identifying JEA prerequisites</vt:lpstr>
      <vt:lpstr>Defining JEA role capabilities</vt:lpstr>
      <vt:lpstr>Creating JEA session configurations</vt:lpstr>
      <vt:lpstr>Registering JEA configuration</vt:lpstr>
      <vt:lpstr>Using JEA</vt:lpstr>
      <vt:lpstr>Using DSC to deploy JEA</vt:lpstr>
      <vt:lpstr>Demonstration: Configuring and using JEA</vt:lpstr>
      <vt:lpstr>PowerPoint Presentation</vt:lpstr>
      <vt:lpstr>PowerPoint Presentation</vt:lpstr>
      <vt:lpstr>PowerPoint Presentation</vt:lpstr>
      <vt:lpstr>Lab B: Creating and using JEA</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2017-07-31T21:46:25Z</dcterms:created>
  <dcterms:modified xsi:type="dcterms:W3CDTF">2017-07-31T21:46:31Z</dcterms:modified>
</cp:coreProperties>
</file>