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76" r:id="rId8"/>
    <p:sldId id="262" r:id="rId9"/>
    <p:sldId id="263" r:id="rId10"/>
    <p:sldId id="277" r:id="rId11"/>
    <p:sldId id="264" r:id="rId12"/>
    <p:sldId id="265" r:id="rId13"/>
    <p:sldId id="278" r:id="rId14"/>
    <p:sldId id="266" r:id="rId15"/>
    <p:sldId id="267" r:id="rId16"/>
    <p:sldId id="268" r:id="rId17"/>
    <p:sldId id="269" r:id="rId18"/>
    <p:sldId id="270" r:id="rId19"/>
    <p:sldId id="279" r:id="rId20"/>
    <p:sldId id="280" r:id="rId21"/>
    <p:sldId id="271" r:id="rId22"/>
    <p:sldId id="272" r:id="rId23"/>
    <p:sldId id="273" r:id="rId24"/>
    <p:sldId id="274" r:id="rId25"/>
  </p:sldIdLst>
  <p:sldSz cx="9144000" cy="6858000" type="screen4x3"/>
  <p:notesSz cx="6858000" cy="9144000"/>
  <p:embeddedFontLst>
    <p:embeddedFont>
      <p:font typeface="Verdana" panose="020B0604030504040204" pitchFamily="3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Segoe UI" panose="020B0502040204020203" pitchFamily="34" charset="0"/>
      <p:regular r:id="rId35"/>
      <p:bold r:id="rId36"/>
      <p:italic r:id="rId37"/>
      <p:boldItalic r:id="rId38"/>
    </p:embeddedFont>
    <p:embeddedFont>
      <p:font typeface="Mangal" panose="02040503050203030202" pitchFamily="18" charset="0"/>
      <p:regular r:id="rId39"/>
      <p:bold r:id="rId40"/>
    </p:embeddedFont>
    <p:embeddedFont>
      <p:font typeface="MS Mincho" panose="02020609040205080304" pitchFamily="49" charset="-128"/>
      <p:regular r:id="rId4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605" autoAdjust="0"/>
    <p:restoredTop sz="94614" autoAdjust="0"/>
  </p:normalViewPr>
  <p:slideViewPr>
    <p:cSldViewPr snapToGrid="0">
      <p:cViewPr varScale="1">
        <p:scale>
          <a:sx n="114" d="100"/>
          <a:sy n="114" d="100"/>
        </p:scale>
        <p:origin x="2304" y="108"/>
      </p:cViewPr>
      <p:guideLst/>
    </p:cSldViewPr>
  </p:slideViewPr>
  <p:notesTextViewPr>
    <p:cViewPr>
      <p:scale>
        <a:sx n="1" d="1"/>
        <a:sy n="1" d="1"/>
      </p:scale>
      <p:origin x="0" y="0"/>
    </p:cViewPr>
  </p:notesTextViewPr>
  <p:sorterViewPr>
    <p:cViewPr>
      <p:scale>
        <a:sx n="100" d="100"/>
        <a:sy n="100" d="100"/>
      </p:scale>
      <p:origin x="0" y="-6624"/>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85D2A-575C-4C27-81A2-526A0AF86343}" type="datetimeFigureOut">
              <a:rPr lang="en-US" smtClean="0"/>
              <a:t>8/8/2017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10A10-2107-4445-8C36-7DF3257FF2C0}" type="slidenum">
              <a:rPr lang="en-US" smtClean="0"/>
              <a:t>‹#›</a:t>
            </a:fld>
            <a:endParaRPr lang="en-US" dirty="0"/>
          </a:p>
        </p:txBody>
      </p:sp>
    </p:spTree>
    <p:extLst>
      <p:ext uri="{BB962C8B-B14F-4D97-AF65-F5344CB8AC3E}">
        <p14:creationId xmlns:p14="http://schemas.microsoft.com/office/powerpoint/2010/main" val="3636202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latin typeface="Arial" panose="020B0604020202020204" pitchFamily="34" charset="0"/>
                <a:ea typeface="Calibri" panose="020F0502020204030204" pitchFamily="34" charset="0"/>
                <a:cs typeface="Times New Roman" panose="02020603050405020304" pitchFamily="18" charset="0"/>
              </a:rPr>
              <a:t>25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Demonstrations: </a:t>
            </a:r>
            <a:r>
              <a:rPr lang="en-US" sz="1000" b="1" dirty="0">
                <a:latin typeface="Arial" panose="020B0604020202020204" pitchFamily="34" charset="0"/>
                <a:ea typeface="Calibri" panose="020F0502020204030204" pitchFamily="34" charset="0"/>
                <a:cs typeface="Times New Roman" panose="02020603050405020304" pitchFamily="18" charset="0"/>
              </a:rPr>
              <a:t>50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 60 minutes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Describe the debugging features of Windows PowerShell.</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Analyze and debug an existing script.</a:t>
            </a:r>
          </a:p>
          <a:p>
            <a:pPr>
              <a:lnSpc>
                <a:spcPct val="115000"/>
              </a:lnSpc>
              <a:spcAft>
                <a:spcPts val="995"/>
              </a:spcAft>
            </a:pPr>
            <a:r>
              <a:rPr lang="en-US" sz="1000" b="1" dirty="0">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dirty="0">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latin typeface="Arial" panose="020B0604020202020204" pitchFamily="34" charset="0"/>
                <a:ea typeface="Calibri" panose="020F0502020204030204" pitchFamily="34" charset="0"/>
                <a:cs typeface="Times New Roman" panose="02020603050405020304" pitchFamily="18" charset="0"/>
              </a:rPr>
              <a:t>10962C_07.pptx</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15000"/>
              </a:lnSpc>
              <a:spcAft>
                <a:spcPts val="995"/>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lab.</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 yourself. This gives you an understanding of how the lab works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9E810A10-2107-4445-8C36-7DF3257FF2C0}"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3227239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4"/>
            </a:pPr>
            <a:r>
              <a:rPr lang="en-US" sz="1000" dirty="0">
                <a:latin typeface="Arial" panose="020B0604020202020204" pitchFamily="34" charset="0"/>
                <a:ea typeface="Times New Roman" panose="02020603050405020304" pitchFamily="18" charset="0"/>
                <a:cs typeface="Times New Roman" panose="02020603050405020304" pitchFamily="18" charset="0"/>
              </a:rPr>
              <a:t>Note that two breakpoints are set when you run the script: </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The breakpoint on line 18 suspends the script. You should examine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$os</a:t>
            </a:r>
            <a:r>
              <a:rPr lang="en-US" sz="1000" dirty="0">
                <a:latin typeface="Arial" panose="020B0604020202020204" pitchFamily="34" charset="0"/>
                <a:ea typeface="Times New Roman" panose="02020603050405020304" pitchFamily="18" charset="0"/>
                <a:cs typeface="Times New Roman" panose="02020603050405020304" pitchFamily="18" charset="0"/>
              </a:rPr>
              <a:t> variables, just as you did in the previous demonstration. To resume script execution, run </a:t>
            </a:r>
            <a:r>
              <a:rPr lang="en-US" sz="1000" b="1" dirty="0">
                <a:latin typeface="Arial" panose="020B0604020202020204" pitchFamily="34" charset="0"/>
                <a:ea typeface="Times New Roman" panose="02020603050405020304" pitchFamily="18" charset="0"/>
                <a:cs typeface="Times New Roman" panose="02020603050405020304" pitchFamily="18" charset="0"/>
              </a:rPr>
              <a:t>exit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742950" lvl="1" indent="-28575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The other breakpoint runs when the $properties variable is changed. This does not suspend script execution but does log the contents of the variable to the file C:\Debug.txt. Examine the file’s contents after you run this script.</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return to the console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twice.</a:t>
            </a:r>
            <a:endParaRPr lang="en-US" dirty="0"/>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10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2158152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might ask whether there are more powerful debugging tools available for Windows PowerShell. Several independent software vendors (ISVs) produce free and commercial script editors that include more advanced debugging features. If you have an editor that you know, you are welcome to recommend it to your students. You might want to offer them a brief demonstration of the editor if you have a licensed or trial copy available.</a:t>
            </a: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11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3401872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need virtual machines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10962C-LON-DC1</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and</a:t>
            </a:r>
            <a:r>
              <a:rPr lang="en-US" sz="1000" b="1" dirty="0">
                <a:latin typeface="Arial" panose="020B0604020202020204" pitchFamily="34" charset="0"/>
                <a:ea typeface="Calibri" panose="020F0502020204030204" pitchFamily="34" charset="0"/>
                <a:cs typeface="Times New Roman" panose="02020603050405020304" pitchFamily="18" charset="0"/>
              </a:rPr>
              <a:t> 10962C-LON-SVR1</a:t>
            </a:r>
            <a:r>
              <a:rPr lang="en-US" sz="1000" dirty="0">
                <a:latin typeface="Arial" panose="020B0604020202020204" pitchFamily="34" charset="0"/>
                <a:ea typeface="Calibri" panose="020F0502020204030204" pitchFamily="34" charset="0"/>
                <a:cs typeface="Times New Roman" panose="02020603050405020304" pitchFamily="18" charset="0"/>
              </a:rPr>
              <a:t> to complete this demonstration. To start these virtual machines, perform the following steps: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Wait until the virtual machine starts.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Sign in by using the following credentials:</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ADATUM\Administrator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Repeat steps 1 and 2 for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10962C-LON-DC1 </a:t>
            </a:r>
            <a:r>
              <a:rPr lang="en-US" sz="1000" dirty="0">
                <a:latin typeface="Arial" panose="020B0604020202020204" pitchFamily="34" charset="0"/>
                <a:ea typeface="Times New Roman" panose="02020603050405020304" pitchFamily="18" charset="0"/>
                <a:cs typeface="Times New Roman" panose="02020603050405020304" pitchFamily="18" charset="0"/>
              </a:rPr>
              <a:t>and</a:t>
            </a:r>
            <a:r>
              <a:rPr lang="en-US" sz="1000" b="1" dirty="0">
                <a:latin typeface="Arial" panose="020B0604020202020204" pitchFamily="34" charset="0"/>
                <a:ea typeface="Times New Roman" panose="02020603050405020304" pitchFamily="18" charset="0"/>
                <a:cs typeface="Times New Roman" panose="02020603050405020304" pitchFamily="18" charset="0"/>
              </a:rPr>
              <a:t> 10962C-LON-SVR1</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the Windows PowerShell ISE. Make sure that the Windows PowerShell ISE window title bar displays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latin typeface="Arial" panose="020B0604020202020204" pitchFamily="34" charset="0"/>
                <a:ea typeface="Times New Roman" panose="02020603050405020304" pitchFamily="18" charset="0"/>
                <a:cs typeface="Times New Roman" panose="02020603050405020304" pitchFamily="18" charset="0"/>
              </a:rPr>
              <a:t>If it does not, click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window,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menu, expand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latin typeface="Arial" panose="020B0604020202020204" pitchFamily="34" charset="0"/>
                <a:ea typeface="Times New Roman" panose="02020603050405020304" pitchFamily="18" charset="0"/>
                <a:cs typeface="Times New Roman" panose="02020603050405020304" pitchFamily="18" charset="0"/>
              </a:rPr>
              <a:t>, in the right-click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More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find the files for this demonstration on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in the folder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E:\Allfiles\Mod07\Democode</a:t>
            </a:r>
            <a:br>
              <a:rPr lang="en-US" sz="1000" b="1" dirty="0">
                <a:latin typeface="Arial" panose="020B0604020202020204" pitchFamily="34" charset="0"/>
                <a:ea typeface="Calibri" panose="020F0502020204030204" pitchFamily="34" charset="0"/>
                <a:cs typeface="Times New Roman" panose="02020603050405020304" pitchFamily="18" charset="0"/>
              </a:rPr>
            </a:br>
            <a:r>
              <a:rPr lang="en-US" sz="1000" b="1" dirty="0">
                <a:latin typeface="Arial" panose="020B0604020202020204" pitchFamily="34" charset="0"/>
                <a:ea typeface="Calibri" panose="020F0502020204030204" pitchFamily="34" charset="0"/>
                <a:cs typeface="Times New Roman" panose="02020603050405020304" pitchFamily="18" charset="0"/>
              </a:rPr>
              <a:t>\Lesson01\Demo03</a:t>
            </a:r>
            <a:r>
              <a:rPr lang="en-US" sz="1000" dirty="0">
                <a:latin typeface="Arial" panose="020B0604020202020204" pitchFamily="34" charset="0"/>
                <a:ea typeface="Calibri" panose="020F0502020204030204" pitchFamily="34" charset="0"/>
                <a:cs typeface="Times New Roman" panose="02020603050405020304" pitchFamily="18" charset="0"/>
              </a:rPr>
              <a:t>. Open all files in that folder by using the Windows PowerShell ISE. Each step in the demonstration instructions corresponds to one demonstration file. You should display the corresponding file when describing each demonstration step.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E:\Allfiles\Mod07\Democode\Lesson01\Demo03\Step-01.ps1</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To set a breakpoint, move the cursor to line 19, and then press F9.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To run the script, press F5.</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breakpoint runs, examine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$os</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$proc</a:t>
            </a:r>
            <a:r>
              <a:rPr lang="en-US" sz="1000" dirty="0">
                <a:latin typeface="Arial" panose="020B0604020202020204" pitchFamily="34" charset="0"/>
                <a:ea typeface="Times New Roman" panose="02020603050405020304" pitchFamily="18" charset="0"/>
                <a:cs typeface="Times New Roman" panose="02020603050405020304" pitchFamily="18" charset="0"/>
              </a:rPr>
              <a:t> variables as you did in the previous demonstration.</a:t>
            </a:r>
          </a:p>
          <a:p>
            <a:pPr marL="34290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Return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in the Windows PowerShell ISE. Press F11 to run one line of code at a time, noticing the highlighted line.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995"/>
              </a:spcAft>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12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326068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$obj</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variable and notice what displays.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halt script execution,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13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362295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the lesson.</a:t>
            </a: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14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1845289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what to pay attention to when reviewing existing scripts.</a:t>
            </a: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15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2198083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9E810A10-2107-4445-8C36-7DF3257FF2C0}" type="slidenum">
              <a:rPr lang="en-US" b="0">
                <a:latin typeface="+mn-lt"/>
              </a:rPr>
              <a:t>16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
        <p:nvSpPr>
          <p:cNvPr id="7" name="Notes Placeholder 6"/>
          <p:cNvSpPr>
            <a:spLocks noGrp="1"/>
          </p:cNvSpPr>
          <p:nvPr>
            <p:ph type="body" sz="quarter" idx="11"/>
          </p:nvPr>
        </p:nvSpPr>
        <p:spPr/>
        <p:txBody>
          <a:bodyPr/>
          <a:lstStyle/>
          <a:p>
            <a:pPr>
              <a:lnSpc>
                <a:spcPct val="115000"/>
              </a:lnSpc>
              <a:spcAft>
                <a:spcPts val="1000"/>
              </a:spcAft>
            </a:pPr>
            <a:r>
              <a:rPr lang="en-US" sz="1000" dirty="0">
                <a:latin typeface="Arial" panose="020B0604020202020204" pitchFamily="34" charset="0"/>
                <a:ea typeface="Times New Roman" panose="02020603050405020304" pitchFamily="18" charset="0"/>
                <a:cs typeface="Arial" panose="020B0604020202020204" pitchFamily="34" charset="0"/>
              </a:rPr>
              <a:t>Describe how to add debug code and breakpoints to existing scripts.</a:t>
            </a:r>
          </a:p>
          <a:p>
            <a:endParaRPr lang="en-US" dirty="0"/>
          </a:p>
        </p:txBody>
      </p:sp>
    </p:spTree>
    <p:extLst>
      <p:ext uri="{BB962C8B-B14F-4D97-AF65-F5344CB8AC3E}">
        <p14:creationId xmlns:p14="http://schemas.microsoft.com/office/powerpoint/2010/main" val="1197380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9E810A10-2107-4445-8C36-7DF3257FF2C0}" type="slidenum">
              <a:rPr lang="en-US" b="0">
                <a:latin typeface="+mn-lt"/>
              </a:rPr>
              <a:t>17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
        <p:nvSpPr>
          <p:cNvPr id="7" name="Notes Placeholder 6"/>
          <p:cNvSpPr>
            <a:spLocks noGrp="1"/>
          </p:cNvSpPr>
          <p:nvPr>
            <p:ph type="body" sz="quarter" idx="11"/>
          </p:nvPr>
        </p:nvSpPr>
        <p:spPr/>
        <p:txBody>
          <a:bodyPr/>
          <a:lstStyle/>
          <a:p>
            <a:r>
              <a:rPr lang="en-US" sz="1000" dirty="0">
                <a:latin typeface="Arial" panose="020B0604020202020204" pitchFamily="34" charset="0"/>
                <a:cs typeface="Arial" panose="020B0604020202020204" pitchFamily="34" charset="0"/>
              </a:rPr>
              <a:t>Describe how to test scripts and resolve errors.</a:t>
            </a:r>
          </a:p>
          <a:p>
            <a:endParaRPr lang="en-US" dirty="0"/>
          </a:p>
        </p:txBody>
      </p:sp>
    </p:spTree>
    <p:extLst>
      <p:ext uri="{BB962C8B-B14F-4D97-AF65-F5344CB8AC3E}">
        <p14:creationId xmlns:p14="http://schemas.microsoft.com/office/powerpoint/2010/main" val="3874676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need virtual machines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10962C-LON-DC1</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and</a:t>
            </a:r>
            <a:r>
              <a:rPr lang="en-US" sz="1000" b="1" dirty="0">
                <a:latin typeface="Arial" panose="020B0604020202020204" pitchFamily="34" charset="0"/>
                <a:ea typeface="Calibri" panose="020F0502020204030204" pitchFamily="34" charset="0"/>
                <a:cs typeface="Times New Roman" panose="02020603050405020304" pitchFamily="18" charset="0"/>
              </a:rPr>
              <a:t> 10962C-LON-SVR1 </a:t>
            </a:r>
            <a:r>
              <a:rPr lang="en-US" sz="1000" dirty="0">
                <a:latin typeface="Arial" panose="020B0604020202020204" pitchFamily="34" charset="0"/>
                <a:ea typeface="Calibri" panose="020F0502020204030204" pitchFamily="34" charset="0"/>
                <a:cs typeface="Times New Roman" panose="02020603050405020304" pitchFamily="18" charset="0"/>
              </a:rPr>
              <a:t>to complete this demonstration. To start these virtual machines, perform the following steps: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Wait until the virtual machine starts.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Sign in by using the following credentials:</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ADATUM\Administrator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Repeat steps 1 and 2 for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10962C-LON-DC1 </a:t>
            </a:r>
            <a:r>
              <a:rPr lang="en-US" sz="1000" dirty="0">
                <a:latin typeface="Arial" panose="020B0604020202020204" pitchFamily="34" charset="0"/>
                <a:ea typeface="Times New Roman" panose="02020603050405020304" pitchFamily="18" charset="0"/>
                <a:cs typeface="Times New Roman" panose="02020603050405020304" pitchFamily="18" charset="0"/>
              </a:rPr>
              <a:t>and</a:t>
            </a:r>
            <a:r>
              <a:rPr lang="en-US" sz="1000" b="1" dirty="0">
                <a:latin typeface="Arial" panose="020B0604020202020204" pitchFamily="34" charset="0"/>
                <a:ea typeface="Times New Roman" panose="02020603050405020304" pitchFamily="18" charset="0"/>
                <a:cs typeface="Times New Roman" panose="02020603050405020304" pitchFamily="18" charset="0"/>
              </a:rPr>
              <a:t> 10962C-LON-SVR1</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the Windows PowerShell ISE. Make sure that the Windows PowerShell ISE window title bar displays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latin typeface="Arial" panose="020B0604020202020204" pitchFamily="34" charset="0"/>
                <a:ea typeface="Times New Roman" panose="02020603050405020304" pitchFamily="18" charset="0"/>
                <a:cs typeface="Times New Roman" panose="02020603050405020304" pitchFamily="18" charset="0"/>
              </a:rPr>
              <a:t>If it does not, click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window,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menu, expand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latin typeface="Arial" panose="020B0604020202020204" pitchFamily="34" charset="0"/>
                <a:ea typeface="Times New Roman" panose="02020603050405020304" pitchFamily="18" charset="0"/>
                <a:cs typeface="Times New Roman" panose="02020603050405020304" pitchFamily="18" charset="0"/>
              </a:rPr>
              <a:t>, in the right-click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More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find the files for this demonstration on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in the folder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E:\Allfiles\Mod07\Democode</a:t>
            </a:r>
            <a:br>
              <a:rPr lang="en-US" sz="1000" b="1" dirty="0">
                <a:latin typeface="Arial" panose="020B0604020202020204" pitchFamily="34" charset="0"/>
                <a:ea typeface="Calibri" panose="020F0502020204030204" pitchFamily="34" charset="0"/>
                <a:cs typeface="Times New Roman" panose="02020603050405020304" pitchFamily="18" charset="0"/>
              </a:rPr>
            </a:br>
            <a:r>
              <a:rPr lang="en-US" sz="1000" b="1" dirty="0">
                <a:latin typeface="Arial" panose="020B0604020202020204" pitchFamily="34" charset="0"/>
                <a:ea typeface="Calibri" panose="020F0502020204030204" pitchFamily="34" charset="0"/>
                <a:cs typeface="Times New Roman" panose="02020603050405020304" pitchFamily="18" charset="0"/>
              </a:rPr>
              <a:t>\Lesson02\Demo01</a:t>
            </a:r>
            <a:r>
              <a:rPr lang="en-US" sz="1000" dirty="0">
                <a:latin typeface="Arial" panose="020B0604020202020204" pitchFamily="34" charset="0"/>
                <a:ea typeface="Calibri" panose="020F0502020204030204" pitchFamily="34" charset="0"/>
                <a:cs typeface="Times New Roman" panose="02020603050405020304" pitchFamily="18" charset="0"/>
              </a:rPr>
              <a:t>. Open all files in that folder by using the Windows PowerShell ISE. Each step in the demonstration instructions corresponds to one demonstration file. You should display the corresponding file when describing each demonstration step.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E:\Allfiles\Mod07\Democode\Lesson02\Demo01\Step-01.ps1</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Press F5 to run the script. Note that triggers an error message pointing to the syntax problem. There is a missing closing bracket preventing it from running.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E:\Allfiles\Mod07\Democode\Lesson02\Demo01\Step-02.ps1</a:t>
            </a:r>
            <a:r>
              <a:rPr lang="en-US" sz="1000" dirty="0">
                <a:latin typeface="Arial" panose="020B0604020202020204" pitchFamily="34" charset="0"/>
                <a:ea typeface="Times New Roman" panose="02020603050405020304" pitchFamily="18" charset="0"/>
                <a:cs typeface="Times New Roman" panose="02020603050405020304" pitchFamily="18" charset="0"/>
              </a:rPr>
              <a:t>. Note that the syntax issue has been fixed and the script was reformatted. Changing the formatting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makes the script easier to read and understand.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18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458105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Examine the script line by line and discuss what each line should do. Document expected variable and property contents by using note paper or a white board. The script should display services and their process ID numbers.</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F5 to run the script. Note the invalid query error.</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E:\Allfiles\Mod07\Democode\Lesson02\Demo01\Step-03.ps1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Debug output has been added to verify the contents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$service.processid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F5 to run the script. </a:t>
            </a: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queried process ID is 0. The issue results because the objects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Get-Service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produces do not have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ProcessID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Halt Command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verify that by running the following:</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Get-Service | Select *</a:t>
            </a: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must identify another way to retrieve this information. One possibility is to use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Win32_Service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class. Run the following command and verify that the objects have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ProcessID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Get-WmiObject Win32_Service | Select * -first 1</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E:\Allfiles\Mod07\Democode\Lesson02\Demo01\Step-04.ps1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have verified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Win32_Service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has the information that you need. Notice the modified command that now uses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Get-WmiObject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instead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Get-Service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F5 to run the script. </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output consists of multiple “System Idle Process” entries. That was not the intended result. </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E:\Allfiles\Mod07\Democode\Lesson02\Demo01\Step-05.ps1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19</a:t>
            </a:fld>
            <a:endParaRPr lang="en-US" b="0" dirty="0">
              <a:latin typeface="+mn-lt"/>
            </a:endParaRPr>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100961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MS Mincho" panose="02020609040205080304" pitchFamily="49" charset="-128"/>
                <a:cs typeface="Mangal" panose="02040503050203030202" pitchFamily="18" charset="0"/>
              </a:rPr>
              <a:t>This module is planned for delivery on the last day of class from approximately 2:15 PM–4:30 PM. That timing includes a 15-minute break at a point of your choosing.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MS Mincho" panose="02020609040205080304" pitchFamily="49" charset="-128"/>
                <a:cs typeface="Mangal" panose="02040503050203030202" pitchFamily="18" charset="0"/>
              </a:rPr>
              <a:t>This module introduces several concepts that can be confusing, and even intimidating, for students without prior programming or scripting experience. Pay extra attention to students during lab time to monitor their progress and identify any problems they might have. The labs in this module deliberately direct students through a process of discovery to reinforce key skills. Students who have problems with these labs, or who cannot complete them, will have problems throughout the rest of this course.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preparation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ga-IE" sz="1000" dirty="0">
                <a:latin typeface="Arial" panose="020B0604020202020204" pitchFamily="34" charset="0"/>
                <a:ea typeface="MS Mincho" panose="02020609040205080304" pitchFamily="49" charset="-128"/>
                <a:cs typeface="Mangal" panose="02040503050203030202" pitchFamily="18" charset="0"/>
              </a:rPr>
              <a:t>There are demonstrations in each </a:t>
            </a:r>
            <a:r>
              <a:rPr lang="en-US" sz="1000" dirty="0">
                <a:latin typeface="Arial" panose="020B0604020202020204" pitchFamily="34" charset="0"/>
                <a:ea typeface="MS Mincho" panose="02020609040205080304" pitchFamily="49" charset="-128"/>
                <a:cs typeface="Mangal" panose="02040503050203030202" pitchFamily="18" charset="0"/>
              </a:rPr>
              <a:t>l</a:t>
            </a:r>
            <a:r>
              <a:rPr lang="ga-IE" sz="1000" dirty="0">
                <a:latin typeface="Arial" panose="020B0604020202020204" pitchFamily="34" charset="0"/>
                <a:ea typeface="MS Mincho" panose="02020609040205080304" pitchFamily="49" charset="-128"/>
                <a:cs typeface="Mangal" panose="02040503050203030202" pitchFamily="18" charset="0"/>
              </a:rPr>
              <a:t>esson in this module. To prepare for them</a:t>
            </a:r>
            <a:r>
              <a:rPr lang="en-US" sz="1000" dirty="0">
                <a:latin typeface="Arial" panose="020B0604020202020204" pitchFamily="34" charset="0"/>
                <a:ea typeface="MS Mincho" panose="02020609040205080304" pitchFamily="49" charset="-128"/>
                <a:cs typeface="Mangal" panose="02040503050203030202" pitchFamily="18" charset="0"/>
              </a:rPr>
              <a:t>, complete the following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a:effectLst/>
                <a:latin typeface="Arial" panose="020B0604020202020204" pitchFamily="34" charset="0"/>
                <a:ea typeface="Times New Roman" panose="02020603050405020304" pitchFamily="18" charset="0"/>
                <a:cs typeface="Times New Roman" panose="02020603050405020304" pitchFamily="18" charset="0"/>
              </a:rPr>
              <a:t>Start and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to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10962C-LON-DC1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before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signing in</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10962C-LON-CL1</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virtual machine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10962C-LON-SVR1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a:t>
            </a:r>
          </a:p>
          <a:p>
            <a:pPr marL="342900" marR="0" lvl="0" indent="-342900">
              <a:lnSpc>
                <a:spcPct val="115000"/>
              </a:lnSpc>
              <a:spcBef>
                <a:spcPts val="0"/>
              </a:spcBef>
              <a:spcAft>
                <a:spcPts val="995"/>
              </a:spcAft>
              <a:buFont typeface="+mj-lt"/>
              <a:buAutoNum type="arabicPeriod"/>
            </a:pPr>
            <a:r>
              <a:rPr lang="ga-IE" sz="1000" dirty="0">
                <a:effectLst/>
                <a:latin typeface="Arial" panose="020B0604020202020204" pitchFamily="34" charset="0"/>
                <a:ea typeface="Times New Roman" panose="02020603050405020304" pitchFamily="18" charset="0"/>
                <a:cs typeface="Times New Roman" panose="02020603050405020304" pitchFamily="18" charset="0"/>
              </a:rPr>
              <a:t>Start and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10962C-LON-CL1</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virtual machine with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Adatum\Administrator</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and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MS Mincho" panose="02020609040205080304" pitchFamily="49" charset="-128"/>
                <a:cs typeface="Mangal" panose="02040503050203030202" pitchFamily="18" charset="0"/>
              </a:rPr>
              <a:t>Perform the demonstrations</a:t>
            </a:r>
            <a:r>
              <a:rPr lang="ga-IE" sz="1000" dirty="0">
                <a:latin typeface="Arial" panose="020B0604020202020204" pitchFamily="34" charset="0"/>
                <a:ea typeface="MS Mincho" panose="02020609040205080304" pitchFamily="49" charset="-128"/>
                <a:cs typeface="Mangal" panose="02040503050203030202" pitchFamily="18" charset="0"/>
              </a:rPr>
              <a:t> on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ga-IE" sz="1000" dirty="0">
                <a:latin typeface="Arial" panose="020B0604020202020204" pitchFamily="34" charset="0"/>
                <a:ea typeface="MS Mincho" panose="02020609040205080304" pitchFamily="49" charset="-128"/>
                <a:cs typeface="Mangal" panose="02040503050203030202" pitchFamily="18" charset="0"/>
              </a:rPr>
              <a:t> virtual machine in either the Windows PowerShell</a:t>
            </a:r>
            <a:r>
              <a:rPr lang="ga-IE" sz="1000" baseline="30000" dirty="0">
                <a:latin typeface="Arial" panose="020B0604020202020204" pitchFamily="34" charset="0"/>
                <a:ea typeface="MS Mincho" panose="02020609040205080304" pitchFamily="49" charset="-128"/>
                <a:cs typeface="Mangal" panose="02040503050203030202" pitchFamily="18" charset="0"/>
              </a:rPr>
              <a:t> </a:t>
            </a:r>
            <a:r>
              <a:rPr lang="ga-IE" sz="1000" dirty="0">
                <a:latin typeface="Arial" panose="020B0604020202020204" pitchFamily="34" charset="0"/>
                <a:ea typeface="MS Mincho" panose="02020609040205080304" pitchFamily="49" charset="-128"/>
                <a:cs typeface="Mangal" panose="02040503050203030202" pitchFamily="18" charset="0"/>
              </a:rPr>
              <a:t>console or the Windows PowerShell </a:t>
            </a:r>
            <a:r>
              <a:rPr lang="en-US" sz="1000" dirty="0">
                <a:latin typeface="Arial" panose="020B0604020202020204" pitchFamily="34" charset="0"/>
                <a:ea typeface="MS Mincho" panose="02020609040205080304" pitchFamily="49" charset="-128"/>
                <a:cs typeface="Mangal" panose="02040503050203030202" pitchFamily="18" charset="0"/>
              </a:rPr>
              <a:t>Integrated Scripting Environment (</a:t>
            </a:r>
            <a:r>
              <a:rPr lang="ga-IE" sz="1000" dirty="0">
                <a:latin typeface="Arial" panose="020B0604020202020204" pitchFamily="34" charset="0"/>
                <a:ea typeface="MS Mincho" panose="02020609040205080304" pitchFamily="49" charset="-128"/>
                <a:cs typeface="Mangal" panose="02040503050203030202" pitchFamily="18" charset="0"/>
              </a:rPr>
              <a:t>ISE</a:t>
            </a:r>
            <a:r>
              <a:rPr lang="en-US" sz="1000" dirty="0">
                <a:latin typeface="Arial" panose="020B0604020202020204" pitchFamily="34" charset="0"/>
                <a:ea typeface="MS Mincho" panose="02020609040205080304" pitchFamily="49" charset="-128"/>
                <a:cs typeface="Mangal" panose="02040503050203030202" pitchFamily="18" charset="0"/>
              </a:rPr>
              <a:t>)</a:t>
            </a:r>
            <a:r>
              <a:rPr lang="ga-IE" sz="1000" dirty="0">
                <a:latin typeface="Arial" panose="020B0604020202020204" pitchFamily="34" charset="0"/>
                <a:ea typeface="MS Mincho" panose="02020609040205080304" pitchFamily="49" charset="-128"/>
                <a:cs typeface="Mangal" panose="02040503050203030202" pitchFamily="18" charset="0"/>
              </a:rPr>
              <a:t>. </a:t>
            </a:r>
            <a:r>
              <a:rPr lang="en-US" sz="1000" dirty="0">
                <a:latin typeface="Arial" panose="020B0604020202020204" pitchFamily="34" charset="0"/>
                <a:ea typeface="MS Mincho" panose="02020609040205080304" pitchFamily="49" charset="-128"/>
                <a:cs typeface="Mangal" panose="02040503050203030202" pitchFamily="18" charset="0"/>
              </a:rPr>
              <a:t>S</a:t>
            </a:r>
            <a:r>
              <a:rPr lang="ga-IE" sz="1000" dirty="0">
                <a:latin typeface="Arial" panose="020B0604020202020204" pitchFamily="34" charset="0"/>
                <a:ea typeface="MS Mincho" panose="02020609040205080304" pitchFamily="49" charset="-128"/>
                <a:cs typeface="Mangal" panose="02040503050203030202" pitchFamily="18" charset="0"/>
              </a:rPr>
              <a:t>ome demo</a:t>
            </a:r>
            <a:r>
              <a:rPr lang="en-US" sz="1000" dirty="0">
                <a:latin typeface="Arial" panose="020B0604020202020204" pitchFamily="34" charset="0"/>
                <a:ea typeface="MS Mincho" panose="02020609040205080304" pitchFamily="49" charset="-128"/>
                <a:cs typeface="Mangal" panose="02040503050203030202" pitchFamily="18" charset="0"/>
              </a:rPr>
              <a:t>nstration</a:t>
            </a:r>
            <a:r>
              <a:rPr lang="ga-IE" sz="1000" dirty="0">
                <a:latin typeface="Arial" panose="020B0604020202020204" pitchFamily="34" charset="0"/>
                <a:ea typeface="MS Mincho" panose="02020609040205080304" pitchFamily="49" charset="-128"/>
                <a:cs typeface="Mangal" panose="02040503050203030202" pitchFamily="18" charset="0"/>
              </a:rPr>
              <a:t>s </a:t>
            </a:r>
            <a:r>
              <a:rPr lang="en-US" sz="1000" dirty="0">
                <a:latin typeface="Arial" panose="020B0604020202020204" pitchFamily="34" charset="0"/>
                <a:ea typeface="MS Mincho" panose="02020609040205080304" pitchFamily="49" charset="-128"/>
                <a:cs typeface="Mangal" panose="02040503050203030202" pitchFamily="18" charset="0"/>
              </a:rPr>
              <a:t>might specify</a:t>
            </a:r>
            <a:r>
              <a:rPr lang="ga-IE" sz="1000" dirty="0">
                <a:latin typeface="Arial" panose="020B0604020202020204" pitchFamily="34" charset="0"/>
                <a:ea typeface="MS Mincho" panose="02020609040205080304" pitchFamily="49" charset="-128"/>
                <a:cs typeface="Mangal" panose="02040503050203030202" pitchFamily="18" charset="0"/>
              </a:rPr>
              <a:t> which one to use.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MS Mincho" panose="02020609040205080304" pitchFamily="49" charset="-128"/>
                <a:cs typeface="Mangal" panose="02040503050203030202" pitchFamily="18" charset="0"/>
              </a:rPr>
              <a:t>In most demonstrations, you will have a separate file for each step in the demonstration. Your instructor manual includes a description of each step, and you should display the corresponding file to your students. All .ps1 files </a:t>
            </a:r>
            <a:r>
              <a:rPr lang="ga-IE" sz="1000" dirty="0">
                <a:latin typeface="Arial" panose="020B0604020202020204" pitchFamily="34" charset="0"/>
                <a:ea typeface="MS Mincho" panose="02020609040205080304" pitchFamily="49" charset="-128"/>
                <a:cs typeface="Mangal" panose="02040503050203030202" pitchFamily="18" charset="0"/>
              </a:rPr>
              <a:t>are available on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MS Mincho" panose="02020609040205080304" pitchFamily="49" charset="-128"/>
                <a:cs typeface="Mangal" panose="02040503050203030202" pitchFamily="18" charset="0"/>
              </a:rPr>
              <a:t> virtual machine, in the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E:\Allfiles\Mod07\Democode</a:t>
            </a:r>
            <a:r>
              <a:rPr lang="en-US" sz="1000" dirty="0">
                <a:latin typeface="Arial" panose="020B0604020202020204" pitchFamily="34" charset="0"/>
                <a:ea typeface="MS Mincho" panose="02020609040205080304" pitchFamily="49" charset="-128"/>
                <a:cs typeface="Mangal" panose="02040503050203030202" pitchFamily="18" charset="0"/>
              </a:rPr>
              <a:t> directory.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Lab strategy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MS Mincho" panose="02020609040205080304" pitchFamily="49" charset="-128"/>
                <a:cs typeface="Mangal" panose="02040503050203030202" pitchFamily="18" charset="0"/>
              </a:rPr>
              <a:t>Students will have a starting point script file for the lab. Frequently, the starting point will be the same as the answer from the previous lab. Students will also have an example script for each task in the lab exercises. This approach should allow students to catch up if they fall behind. You must monitor students closely to ensure that they do not spend too much time in any one task. If they do, they will run out of time and be unable to complete the whole lab. If a student has problems with a task, help that student for a short time. Then, suggest that the student use the provided answer for that task and continue from there.</a:t>
            </a:r>
          </a:p>
          <a:p>
            <a:pPr>
              <a:lnSpc>
                <a:spcPct val="107000"/>
              </a:lnSpc>
              <a:spcAft>
                <a:spcPts val="800"/>
              </a:spcAft>
            </a:pPr>
            <a:r>
              <a:rPr lang="en-US" sz="1000" dirty="0">
                <a:solidFill>
                  <a:prstClr val="black"/>
                </a:solidFill>
                <a:latin typeface="Arial" panose="020B0604020202020204" pitchFamily="34" charset="0"/>
                <a:ea typeface="MS Mincho" panose="02020609040205080304" pitchFamily="49" charset="-128"/>
                <a:cs typeface="Mangal" panose="02040503050203030202" pitchFamily="18" charset="0"/>
              </a:rPr>
              <a:t>The Lab Answer Key does not provide student answers. Instead, you can find example answers on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10962C-LON-CL1</a:t>
            </a:r>
            <a:r>
              <a:rPr lang="en-US" sz="1000" dirty="0">
                <a:solidFill>
                  <a:prstClr val="black"/>
                </a:solidFill>
                <a:latin typeface="Arial" panose="020B0604020202020204" pitchFamily="34" charset="0"/>
                <a:ea typeface="MS Mincho" panose="02020609040205080304" pitchFamily="49" charset="-128"/>
                <a:cs typeface="Mangal" panose="02040503050203030202" pitchFamily="18" charset="0"/>
              </a:rPr>
              <a:t> virtual machine, in the folder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E:\Allfiles\Mod07\Labfiles</a:t>
            </a:r>
            <a:r>
              <a:rPr lang="en-US" sz="1000" dirty="0">
                <a:solidFill>
                  <a:prstClr val="black"/>
                </a:solidFill>
                <a:latin typeface="Arial" panose="020B0604020202020204" pitchFamily="34" charset="0"/>
                <a:ea typeface="MS Mincho" panose="02020609040205080304" pitchFamily="49" charset="-128"/>
                <a:cs typeface="Mangal" panose="02040503050203030202"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2528642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F5 to run the script again. </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the process id for the queried service is not 0,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Repeat this step if necessary until the debug output shows a process ID of zero. </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Halt Command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prompt, run the following command. Replace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name of the service that displayed process id of 0 in the debug output</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Get-WmiObject Win32_Service –Filter "name='x'" | Select *</a:t>
            </a: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Notice that the service is stopped and that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ProcessID</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is zero. When a service is not running, it has no associated process. This means that you should modify the script to query only running services or to check for a process ID of zero.</a:t>
            </a:r>
          </a:p>
          <a:p>
            <a:pPr marL="342900" lvl="0" indent="-342900">
              <a:lnSpc>
                <a:spcPct val="115000"/>
              </a:lnSpc>
              <a:spcAft>
                <a:spcPts val="995"/>
              </a:spcAft>
              <a:buFont typeface="+mj-lt"/>
              <a:buAutoNum type="arabicPeriod" startAt="1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E:\Allfiles\Mod07\Democode\Lesson02\Demo01\Step-06.ps1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script now checks for a process ID of zero. It provides the process name “(Not started)” when the process ID is zero, or the actual process name when the process ID is not zero.</a:t>
            </a:r>
          </a:p>
          <a:p>
            <a:pPr marL="342900" lvl="0" indent="-342900">
              <a:lnSpc>
                <a:spcPct val="115000"/>
              </a:lnSpc>
              <a:spcAft>
                <a:spcPts val="995"/>
              </a:spcAft>
              <a:buFont typeface="+mj-lt"/>
              <a:buAutoNum type="arabicPeriod" startAt="2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F5 to run the script. </a:t>
            </a:r>
          </a:p>
          <a:p>
            <a:pPr marL="342900" lvl="0" indent="-342900">
              <a:lnSpc>
                <a:spcPct val="115000"/>
              </a:lnSpc>
              <a:spcAft>
                <a:spcPts val="995"/>
              </a:spcAft>
              <a:buFont typeface="+mj-lt"/>
              <a:buAutoNum type="arabicPeriod" startAt="2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that the script executes as expected.</a:t>
            </a:r>
          </a:p>
          <a:p>
            <a:pPr marL="342900" lvl="0" indent="-342900">
              <a:lnSpc>
                <a:spcPct val="115000"/>
              </a:lnSpc>
              <a:spcAft>
                <a:spcPts val="995"/>
              </a:spcAft>
              <a:buFont typeface="+mj-lt"/>
              <a:buAutoNum type="arabicPeriod" startAt="2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E:\Allfiles\Mod07\Democode\Lesson02\Demo01\Step-07.ps1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is the same script with the original error restored. </a:t>
            </a:r>
          </a:p>
          <a:p>
            <a:pPr marL="342900" lvl="0" indent="-342900">
              <a:lnSpc>
                <a:spcPct val="115000"/>
              </a:lnSpc>
              <a:spcAft>
                <a:spcPts val="995"/>
              </a:spcAft>
              <a:buFont typeface="+mj-lt"/>
              <a:buAutoNum type="arabicPeriod" startAt="2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Windows PowerShell ISE, set a breakpoint on line 16 by positioning the cursor on that line and pressing F9.</a:t>
            </a:r>
          </a:p>
          <a:p>
            <a:pPr marL="342900" lvl="0" indent="-342900">
              <a:lnSpc>
                <a:spcPct val="115000"/>
              </a:lnSpc>
              <a:spcAft>
                <a:spcPts val="995"/>
              </a:spcAft>
              <a:buFont typeface="+mj-lt"/>
              <a:buAutoNum type="arabicPeriod" startAt="2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F5 to run the script</a:t>
            </a:r>
          </a:p>
          <a:p>
            <a:pPr marL="342900" lvl="0" indent="-342900">
              <a:lnSpc>
                <a:spcPct val="115000"/>
              </a:lnSpc>
              <a:spcAft>
                <a:spcPts val="995"/>
              </a:spcAft>
              <a:buFont typeface="+mj-lt"/>
              <a:buAutoNum type="arabicPeriod" startAt="2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examine the current service object’s properties, run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 | select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startAt="2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E:\Allfiles\Mod07\Democode\Lesson02\Demo01\Step-08.ps1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Follow the instructions in the comments at the top of the script to demonstrate running the script one line at a time.</a:t>
            </a:r>
            <a:endParaRPr lang="en-US" sz="1000" dirty="0"/>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20</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1641269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will find example answers on the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computer, in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E:\Allfiles\Mod07\Labfiles</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Analyzing and debugging an existing script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analyze and debug a script.</a:t>
            </a:r>
          </a:p>
          <a:p>
            <a:pPr>
              <a:lnSpc>
                <a:spcPct val="107000"/>
              </a:lnSpc>
              <a:spcAft>
                <a:spcPts val="800"/>
              </a:spcAft>
            </a:pPr>
            <a:r>
              <a:rPr lang="en-US" sz="1000" b="1" dirty="0">
                <a:latin typeface="Arial" panose="020B0604020202020204" pitchFamily="34" charset="0"/>
                <a:ea typeface="MS Mincho" panose="02020609040205080304" pitchFamily="49" charset="-128"/>
                <a:cs typeface="Times New Roman" panose="02020603050405020304" pitchFamily="18" charset="0"/>
              </a:rPr>
              <a:t>Instructor Note</a:t>
            </a:r>
            <a:r>
              <a:rPr lang="en-US" sz="1000" dirty="0">
                <a:latin typeface="Arial" panose="020B0604020202020204" pitchFamily="34" charset="0"/>
                <a:ea typeface="MS Mincho" panose="02020609040205080304" pitchFamily="49" charset="-128"/>
                <a:cs typeface="Times New Roman" panose="02020603050405020304" pitchFamily="18" charset="0"/>
              </a:rPr>
              <a:t>: This exercise includes five tasks. Students should not spend more than the following time per task:</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1, 12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2, 12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3, 12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4, 12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5, 10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MS Mincho" panose="02020609040205080304" pitchFamily="49" charset="-128"/>
                <a:cs typeface="Times New Roman" panose="02020603050405020304" pitchFamily="18" charset="0"/>
              </a:rPr>
              <a:t>You can take several additional minutes to introduce the lab and review student questions at the end of the lab.</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MS Mincho" panose="02020609040205080304" pitchFamily="49" charset="-128"/>
                <a:cs typeface="Times New Roman" panose="02020603050405020304" pitchFamily="18" charset="0"/>
              </a:rPr>
              <a:t>Monitor students’ progress. You might want to use a clock or a timer to keep track of the lab time and to inform students when they should be moving on to the next task. Students who are not ready to move on might want to review the example solution for their current task so that they can complete the whole lab.</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21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1694396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22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103516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How does using properly formatted scripts speed up the debugging process?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Correctly formatted scripts are easier to read and make it easier to set breakpoints and add debug output.</a:t>
            </a: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23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2832782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Best Practice: </a:t>
            </a:r>
            <a:r>
              <a:rPr lang="en-US" sz="1000" dirty="0">
                <a:latin typeface="Arial" panose="020B0604020202020204" pitchFamily="34" charset="0"/>
                <a:ea typeface="Calibri" panose="020F0502020204030204" pitchFamily="34" charset="0"/>
                <a:cs typeface="Times New Roman" panose="02020603050405020304" pitchFamily="18" charset="0"/>
              </a:rPr>
              <a:t>If you plan to use </a:t>
            </a:r>
            <a:r>
              <a:rPr lang="en-US" sz="1000" b="1" dirty="0">
                <a:latin typeface="Arial" panose="020B0604020202020204" pitchFamily="34" charset="0"/>
                <a:ea typeface="Calibri" panose="020F0502020204030204" pitchFamily="34" charset="0"/>
                <a:cs typeface="Times New Roman" panose="02020603050405020304" pitchFamily="18" charset="0"/>
              </a:rPr>
              <a:t>Write-Debug</a:t>
            </a:r>
            <a:r>
              <a:rPr lang="en-US" sz="1000" dirty="0">
                <a:latin typeface="Arial" panose="020B0604020202020204" pitchFamily="34" charset="0"/>
                <a:ea typeface="Calibri" panose="020F0502020204030204" pitchFamily="34" charset="0"/>
                <a:cs typeface="Times New Roman" panose="02020603050405020304" pitchFamily="18" charset="0"/>
              </a:rPr>
              <a:t>, you can add those commands as you write a new script. This enables you to turn debugging on and off immediately, if necessary.</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How can you make debugging easier in a complex script?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make debugging easier by breaking the script into smaller parts and running each part on its own. Running individual commands in the console can help you ensure that each command is correct and that the command’s output matches what the script assumes.</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Debugging on remote computers can be difficult. For example, Windows PowerShell Remoting does not support breakpoints and debug output. Usually, you must debug the script on the computer where it is running, or copy the script to your computer and debug it there.</a:t>
            </a: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24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3456645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assumptions can you make about the example script?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command at the end of the script assumes that the </a:t>
            </a:r>
            <a:r>
              <a:rPr lang="en-US" sz="1000" b="1" dirty="0">
                <a:latin typeface="Arial" panose="020B0604020202020204" pitchFamily="34" charset="0"/>
                <a:ea typeface="Calibri" panose="020F0502020204030204" pitchFamily="34" charset="0"/>
                <a:cs typeface="Times New Roman" panose="02020603050405020304" pitchFamily="18" charset="0"/>
              </a:rPr>
              <a:t>ProcArchitecture</a:t>
            </a:r>
            <a:r>
              <a:rPr lang="en-US" sz="1000" dirty="0">
                <a:latin typeface="Arial" panose="020B0604020202020204" pitchFamily="34" charset="0"/>
                <a:ea typeface="Calibri" panose="020F0502020204030204" pitchFamily="34" charset="0"/>
                <a:cs typeface="Times New Roman" panose="02020603050405020304" pitchFamily="18" charset="0"/>
              </a:rPr>
              <a:t> property that the function produces contains the same data as the </a:t>
            </a:r>
            <a:r>
              <a:rPr lang="en-US" sz="1000" b="1" dirty="0">
                <a:latin typeface="Arial" panose="020B0604020202020204" pitchFamily="34" charset="0"/>
                <a:ea typeface="Calibri" panose="020F0502020204030204" pitchFamily="34" charset="0"/>
                <a:cs typeface="Times New Roman" panose="02020603050405020304" pitchFamily="18" charset="0"/>
              </a:rPr>
              <a:t>OSArchitecture</a:t>
            </a:r>
            <a:r>
              <a:rPr lang="en-US" sz="1000" dirty="0">
                <a:latin typeface="Arial" panose="020B0604020202020204" pitchFamily="34" charset="0"/>
                <a:ea typeface="Calibri" panose="020F0502020204030204" pitchFamily="34" charset="0"/>
                <a:cs typeface="Times New Roman" panose="02020603050405020304" pitchFamily="18" charset="0"/>
              </a:rPr>
              <a:t> property. Those properties come from the </a:t>
            </a:r>
            <a:r>
              <a:rPr lang="en-US" sz="1000" b="1" dirty="0">
                <a:latin typeface="Arial" panose="020B0604020202020204" pitchFamily="34" charset="0"/>
                <a:ea typeface="Calibri" panose="020F0502020204030204" pitchFamily="34" charset="0"/>
                <a:cs typeface="Times New Roman" panose="02020603050405020304" pitchFamily="18" charset="0"/>
              </a:rPr>
              <a:t>Win32_Processor</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Win32_OperatingSystem</a:t>
            </a:r>
            <a:r>
              <a:rPr lang="en-US" sz="1000" dirty="0">
                <a:latin typeface="Arial" panose="020B0604020202020204" pitchFamily="34" charset="0"/>
                <a:ea typeface="Calibri" panose="020F0502020204030204" pitchFamily="34" charset="0"/>
                <a:cs typeface="Times New Roman" panose="02020603050405020304" pitchFamily="18" charset="0"/>
              </a:rPr>
              <a:t> classes, respectively.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Why might you specify an action for a breakpoint instead of enabling the breakpoint to suspend execution?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Actions can be useful when you must debug a script that runs unattended, such as a script that Windows Task Scheduler is running. You can use actions to log information that you can later use to diagnose and resolve errors.</a:t>
            </a: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248227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Do not run the script in this topic. Instead, ask students to examine it. Discuss each line of the script and what students think it does. Use a white board or note paper to document the contents of variables and properties.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example, the command at the end of the script assumes that the </a:t>
            </a:r>
            <a:r>
              <a:rPr lang="en-US" sz="1000" b="1" dirty="0">
                <a:latin typeface="Arial" panose="020B0604020202020204" pitchFamily="34" charset="0"/>
                <a:ea typeface="Calibri" panose="020F0502020204030204" pitchFamily="34" charset="0"/>
                <a:cs typeface="Times New Roman" panose="02020603050405020304" pitchFamily="18" charset="0"/>
              </a:rPr>
              <a:t>ProcArchitecture</a:t>
            </a:r>
            <a:r>
              <a:rPr lang="en-US" sz="1000" dirty="0">
                <a:latin typeface="Arial" panose="020B0604020202020204" pitchFamily="34" charset="0"/>
                <a:ea typeface="Calibri" panose="020F0502020204030204" pitchFamily="34" charset="0"/>
                <a:cs typeface="Times New Roman" panose="02020603050405020304" pitchFamily="18" charset="0"/>
              </a:rPr>
              <a:t> property that the function produces contains the same data as the </a:t>
            </a:r>
            <a:r>
              <a:rPr lang="en-US" sz="1000" b="1" dirty="0">
                <a:latin typeface="Arial" panose="020B0604020202020204" pitchFamily="34" charset="0"/>
                <a:ea typeface="Calibri" panose="020F0502020204030204" pitchFamily="34" charset="0"/>
                <a:cs typeface="Times New Roman" panose="02020603050405020304" pitchFamily="18" charset="0"/>
              </a:rPr>
              <a:t>OSArchitecture</a:t>
            </a:r>
            <a:r>
              <a:rPr lang="en-US" sz="1000" dirty="0">
                <a:latin typeface="Arial" panose="020B0604020202020204" pitchFamily="34" charset="0"/>
                <a:ea typeface="Calibri" panose="020F0502020204030204" pitchFamily="34" charset="0"/>
                <a:cs typeface="Times New Roman" panose="02020603050405020304" pitchFamily="18" charset="0"/>
              </a:rPr>
              <a:t> property. Those properties come from the </a:t>
            </a:r>
            <a:r>
              <a:rPr lang="en-US" sz="1000" b="1" dirty="0">
                <a:latin typeface="Arial" panose="020B0604020202020204" pitchFamily="34" charset="0"/>
                <a:ea typeface="Calibri" panose="020F0502020204030204" pitchFamily="34" charset="0"/>
                <a:cs typeface="Times New Roman" panose="02020603050405020304" pitchFamily="18" charset="0"/>
              </a:rPr>
              <a:t>Win32_Processor</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Win32_OperatingSystem</a:t>
            </a:r>
            <a:r>
              <a:rPr lang="en-US" sz="1000" dirty="0">
                <a:latin typeface="Arial" panose="020B0604020202020204" pitchFamily="34" charset="0"/>
                <a:ea typeface="Calibri" panose="020F0502020204030204" pitchFamily="34" charset="0"/>
                <a:cs typeface="Times New Roman" panose="02020603050405020304" pitchFamily="18" charset="0"/>
              </a:rPr>
              <a:t> classes, respectively. Without running any commands, ask students what they think those properties contain.</a:t>
            </a: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274151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how to display debug output.</a:t>
            </a: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1855662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see this bug again later. The importance of the example is not the bug but how you identify the bug.</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complete this demonstration, the virtual machines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10962C-LON-DC1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b="1" dirty="0">
                <a:latin typeface="Arial" panose="020B0604020202020204" pitchFamily="34" charset="0"/>
                <a:ea typeface="Calibri" panose="020F0502020204030204" pitchFamily="34" charset="0"/>
                <a:cs typeface="Times New Roman" panose="02020603050405020304" pitchFamily="18" charset="0"/>
              </a:rPr>
              <a:t>10962C-LON-SVR1</a:t>
            </a:r>
            <a:r>
              <a:rPr lang="en-US" sz="1000" dirty="0">
                <a:latin typeface="Arial" panose="020B0604020202020204" pitchFamily="34" charset="0"/>
                <a:ea typeface="Calibri" panose="020F0502020204030204" pitchFamily="34" charset="0"/>
                <a:cs typeface="Times New Roman" panose="02020603050405020304" pitchFamily="18" charset="0"/>
              </a:rPr>
              <a:t> must be running. You must be signed in to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with the user name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 Then start the Windows PowerShell ISE. Make sure that the Windows PowerShell ISE window title bar displays </a:t>
            </a:r>
            <a:r>
              <a:rPr lang="en-US" sz="1000" b="1" dirty="0">
                <a:latin typeface="Arial" panose="020B0604020202020204" pitchFamily="34" charset="0"/>
                <a:ea typeface="Calibri" panose="020F0502020204030204" pitchFamily="34" charset="0"/>
                <a:cs typeface="Times New Roman" panose="02020603050405020304" pitchFamily="18" charset="0"/>
              </a:rPr>
              <a:t>Administrator</a:t>
            </a:r>
            <a:r>
              <a:rPr lang="en-US" sz="1000" dirty="0">
                <a:latin typeface="Arial" panose="020B0604020202020204" pitchFamily="34" charset="0"/>
                <a:ea typeface="Calibri" panose="020F0502020204030204" pitchFamily="34" charset="0"/>
                <a:cs typeface="Times New Roman" panose="02020603050405020304" pitchFamily="18" charset="0"/>
              </a:rPr>
              <a:t>. If it does not, click in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10962C-LON-CL1 </a:t>
            </a:r>
            <a:r>
              <a:rPr lang="en-US" sz="1000" dirty="0">
                <a:latin typeface="Arial" panose="020B0604020202020204" pitchFamily="34" charset="0"/>
                <a:ea typeface="Calibri" panose="020F0502020204030204" pitchFamily="34" charset="0"/>
                <a:cs typeface="Times New Roman" panose="02020603050405020304" pitchFamily="18" charset="0"/>
              </a:rPr>
              <a:t>virtual machine window, and then click </a:t>
            </a:r>
            <a:r>
              <a:rPr lang="en-US" sz="1000" b="1" dirty="0">
                <a:latin typeface="Arial" panose="020B0604020202020204" pitchFamily="34" charset="0"/>
                <a:ea typeface="Calibri" panose="020F0502020204030204" pitchFamily="34" charset="0"/>
                <a:cs typeface="Times New Roman" panose="02020603050405020304" pitchFamily="18" charset="0"/>
              </a:rPr>
              <a:t>Start</a:t>
            </a:r>
            <a:r>
              <a:rPr lang="en-US" sz="1000" dirty="0">
                <a:latin typeface="Arial" panose="020B0604020202020204" pitchFamily="34" charset="0"/>
                <a:ea typeface="Calibri" panose="020F0502020204030204" pitchFamily="34" charset="0"/>
                <a:cs typeface="Times New Roman" panose="02020603050405020304" pitchFamily="18" charset="0"/>
              </a:rPr>
              <a:t>. In the </a:t>
            </a:r>
            <a:r>
              <a:rPr lang="en-US" sz="1000" b="1" dirty="0">
                <a:latin typeface="Arial" panose="020B0604020202020204" pitchFamily="34" charset="0"/>
                <a:ea typeface="Calibri" panose="020F0502020204030204" pitchFamily="34" charset="0"/>
                <a:cs typeface="Times New Roman" panose="02020603050405020304" pitchFamily="18" charset="0"/>
              </a:rPr>
              <a:t>Start</a:t>
            </a:r>
            <a:r>
              <a:rPr lang="en-US" sz="1000" dirty="0">
                <a:latin typeface="Arial" panose="020B0604020202020204" pitchFamily="34" charset="0"/>
                <a:ea typeface="Calibri" panose="020F0502020204030204" pitchFamily="34" charset="0"/>
                <a:cs typeface="Times New Roman" panose="02020603050405020304" pitchFamily="18" charset="0"/>
              </a:rPr>
              <a:t> menu, expand the </a:t>
            </a:r>
            <a:r>
              <a:rPr lang="en-US" sz="1000" b="1" dirty="0">
                <a:latin typeface="Arial" panose="020B0604020202020204" pitchFamily="34" charset="0"/>
                <a:ea typeface="Calibri" panose="020F0502020204030204" pitchFamily="34" charset="0"/>
                <a:cs typeface="Times New Roman" panose="02020603050405020304" pitchFamily="18" charset="0"/>
              </a:rPr>
              <a:t>Windows PowerShell</a:t>
            </a:r>
            <a:r>
              <a:rPr lang="en-US" sz="1000" dirty="0">
                <a:latin typeface="Arial" panose="020B0604020202020204" pitchFamily="34" charset="0"/>
                <a:ea typeface="Calibri" panose="020F0502020204030204" pitchFamily="34" charset="0"/>
                <a:cs typeface="Times New Roman" panose="02020603050405020304" pitchFamily="18" charset="0"/>
              </a:rPr>
              <a:t> folder. Right-click </a:t>
            </a:r>
            <a:r>
              <a:rPr lang="en-US" sz="1000" b="1" dirty="0">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a:latin typeface="Arial" panose="020B0604020202020204" pitchFamily="34" charset="0"/>
                <a:ea typeface="Calibri" panose="020F0502020204030204" pitchFamily="34" charset="0"/>
                <a:cs typeface="Times New Roman" panose="02020603050405020304" pitchFamily="18" charset="0"/>
              </a:rPr>
              <a:t>, click </a:t>
            </a:r>
            <a:r>
              <a:rPr lang="en-US" sz="1000" b="1" dirty="0">
                <a:latin typeface="Arial" panose="020B0604020202020204" pitchFamily="34" charset="0"/>
                <a:ea typeface="Calibri" panose="020F0502020204030204" pitchFamily="34" charset="0"/>
                <a:cs typeface="Times New Roman" panose="02020603050405020304" pitchFamily="18" charset="0"/>
              </a:rPr>
              <a:t>More</a:t>
            </a:r>
            <a:r>
              <a:rPr lang="en-US" sz="1000" dirty="0">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latin typeface="Arial" panose="020B0604020202020204" pitchFamily="34" charset="0"/>
                <a:ea typeface="Calibri" panose="020F0502020204030204" pitchFamily="34" charset="0"/>
                <a:cs typeface="Times New Roman" panose="02020603050405020304" pitchFamily="18" charset="0"/>
              </a:rPr>
              <a:t>Run as administrator</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find the files for this demonstration on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in the folder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E:\Allfiles\Mod07\Democode</a:t>
            </a:r>
            <a:br>
              <a:rPr lang="en-US" sz="1000" b="1" dirty="0">
                <a:latin typeface="Arial" panose="020B0604020202020204" pitchFamily="34" charset="0"/>
                <a:ea typeface="Calibri" panose="020F0502020204030204" pitchFamily="34" charset="0"/>
                <a:cs typeface="Times New Roman" panose="02020603050405020304" pitchFamily="18" charset="0"/>
              </a:rPr>
            </a:br>
            <a:r>
              <a:rPr lang="en-US" sz="1000" b="1" dirty="0">
                <a:latin typeface="Arial" panose="020B0604020202020204" pitchFamily="34" charset="0"/>
                <a:ea typeface="Calibri" panose="020F0502020204030204" pitchFamily="34" charset="0"/>
                <a:cs typeface="Times New Roman" panose="02020603050405020304" pitchFamily="18" charset="0"/>
              </a:rPr>
              <a:t>\Lesson01\Demo01</a:t>
            </a:r>
            <a:r>
              <a:rPr lang="en-US" sz="1000" dirty="0">
                <a:latin typeface="Arial" panose="020B0604020202020204" pitchFamily="34" charset="0"/>
                <a:ea typeface="Calibri" panose="020F0502020204030204" pitchFamily="34" charset="0"/>
                <a:cs typeface="Times New Roman" panose="02020603050405020304" pitchFamily="18" charset="0"/>
              </a:rPr>
              <a:t>. Use the Windows PowerShell ISE to open all files in that folder. Each step in the demonstration instructions corresponds to one demonstration file. You should display the corresponding file when describing each demonstration step.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E:\Allfiles\Mod07\Democode\Lesson01\Demo01\Step-01.ps1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Press F5 to run the script and verify that it produces no output.</a:t>
            </a:r>
          </a:p>
          <a:p>
            <a:pPr>
              <a:lnSpc>
                <a:spcPct val="115000"/>
              </a:lnSpc>
              <a:spcAft>
                <a:spcPts val="995"/>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The function uses the </a:t>
            </a:r>
            <a:r>
              <a:rPr lang="en-US" sz="1000" b="1" dirty="0">
                <a:latin typeface="Arial" panose="020B0604020202020204" pitchFamily="34" charset="0"/>
                <a:ea typeface="Calibri" panose="020F0502020204030204" pitchFamily="34" charset="0"/>
                <a:cs typeface="Times New Roman" panose="02020603050405020304" pitchFamily="18" charset="0"/>
              </a:rPr>
              <a:t>[CmdletBinding()] </a:t>
            </a:r>
            <a:r>
              <a:rPr lang="en-US" sz="1000" dirty="0">
                <a:latin typeface="Arial" panose="020B0604020202020204" pitchFamily="34" charset="0"/>
                <a:ea typeface="Calibri" panose="020F0502020204030204" pitchFamily="34" charset="0"/>
                <a:cs typeface="Times New Roman" panose="02020603050405020304" pitchFamily="18" charset="0"/>
              </a:rPr>
              <a:t>attribute. That attribute enables the </a:t>
            </a:r>
            <a:r>
              <a:rPr lang="en-US" sz="1000" b="1" dirty="0">
                <a:latin typeface="Arial" panose="020B0604020202020204" pitchFamily="34" charset="0"/>
                <a:ea typeface="Calibri" panose="020F0502020204030204" pitchFamily="34" charset="0"/>
                <a:cs typeface="Times New Roman" panose="02020603050405020304" pitchFamily="18" charset="0"/>
              </a:rPr>
              <a:t>–Debug</a:t>
            </a:r>
            <a:r>
              <a:rPr lang="en-US" sz="1000" dirty="0">
                <a:latin typeface="Arial" panose="020B0604020202020204" pitchFamily="34" charset="0"/>
                <a:ea typeface="Calibri" panose="020F0502020204030204" pitchFamily="34" charset="0"/>
                <a:cs typeface="Times New Roman" panose="02020603050405020304" pitchFamily="18" charset="0"/>
              </a:rPr>
              <a:t> switch.</a:t>
            </a: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E:\Allfiles\Mod07\Democode\Lesson01\Demo01\Step-02.ps1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a:lnSpc>
                <a:spcPct val="115000"/>
              </a:lnSpc>
              <a:spcAft>
                <a:spcPts val="995"/>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A debug command is added after the Common Information Model (CIM) queries are completed. Because those query results are stored in variables, the debug output enables you to examine the query output and verify property contents.</a:t>
            </a:r>
          </a:p>
          <a:p>
            <a:pPr marL="342900" marR="0" lvl="0" indent="-342900">
              <a:lnSpc>
                <a:spcPct val="115000"/>
              </a:lnSpc>
              <a:spcBef>
                <a:spcPts val="0"/>
              </a:spcBef>
              <a:spcAft>
                <a:spcPts val="995"/>
              </a:spcAft>
              <a:buFont typeface="+mj-lt"/>
              <a:buAutoNum type="arabicPeriod" startAt="4"/>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Press F5 to run the script and verify that it produces no output.</a:t>
            </a:r>
          </a:p>
          <a:p>
            <a:pPr marL="342900" marR="0" lvl="0" indent="-342900">
              <a:lnSpc>
                <a:spcPct val="115000"/>
              </a:lnSpc>
              <a:spcBef>
                <a:spcPts val="0"/>
              </a:spcBef>
              <a:spcAft>
                <a:spcPts val="995"/>
              </a:spcAft>
              <a:buFont typeface="+mj-lt"/>
              <a:buAutoNum type="arabicPeriod" startAt="4"/>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E:\Allfiles\Mod07\Democode\Lesson01\Demo01\Step-03.ps1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Notice that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–Debug</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was added to the command at the end of the script.</a:t>
            </a:r>
          </a:p>
          <a:p>
            <a:pPr marR="0" lvl="0">
              <a:lnSpc>
                <a:spcPct val="115000"/>
              </a:lnSpc>
              <a:spcBef>
                <a:spcPts val="0"/>
              </a:spcBef>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834432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F5 to run the script.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prompted, select the option to suspend the script. </a:t>
            </a: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shell prompt has an additional angle bracket (&gt;), indicating that you are in a nested prompt.</a:t>
            </a: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following two commands:</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$proc | Select *</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$os | Select *</a:t>
            </a: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Notice the contents of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AddressWidth</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property of the first object and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OSArchitecture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property of the second object. One is 64 and the other is 64-bit. These values do not match, although the command assumes that they do match.</a:t>
            </a: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return to the debug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the option to halt the command.</a:t>
            </a: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E:\Allfiles\Mod07\Democode\Lesson01\Demo01\Step-04.ps1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new script removes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–bit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from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OSArchitecture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property and converts the value to an integer.</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F5 to run the script and verify that it completes successfully.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if prompted.</a:t>
            </a:r>
            <a:endParaRPr lang="en-US" dirty="0"/>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7</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190735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how to set breakpoints.</a:t>
            </a: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Tree>
    <p:extLst>
      <p:ext uri="{BB962C8B-B14F-4D97-AF65-F5344CB8AC3E}">
        <p14:creationId xmlns:p14="http://schemas.microsoft.com/office/powerpoint/2010/main" val="161544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need virtual machines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10962C-LON-DC1</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and</a:t>
            </a:r>
            <a:r>
              <a:rPr lang="en-US" sz="1000" b="1" dirty="0">
                <a:latin typeface="Arial" panose="020B0604020202020204" pitchFamily="34" charset="0"/>
                <a:ea typeface="Calibri" panose="020F0502020204030204" pitchFamily="34" charset="0"/>
                <a:cs typeface="Times New Roman" panose="02020603050405020304" pitchFamily="18" charset="0"/>
              </a:rPr>
              <a:t> 10962C-LON-SVR1</a:t>
            </a:r>
            <a:r>
              <a:rPr lang="en-US" sz="1000" dirty="0">
                <a:latin typeface="Arial" panose="020B0604020202020204" pitchFamily="34" charset="0"/>
                <a:ea typeface="Calibri" panose="020F0502020204030204" pitchFamily="34" charset="0"/>
                <a:cs typeface="Times New Roman" panose="02020603050405020304" pitchFamily="18" charset="0"/>
              </a:rPr>
              <a:t> to complete this demonstration. To start these virtual machines, perform the following steps: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Wait until the virtual machine starts.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Sign in by using the following credentials:</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ADATUM\Administrator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Repeat steps 1 and 2 for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10962C-LON-DC1 </a:t>
            </a:r>
            <a:r>
              <a:rPr lang="en-US" sz="1000" dirty="0">
                <a:latin typeface="Arial" panose="020B0604020202020204" pitchFamily="34" charset="0"/>
                <a:ea typeface="Times New Roman" panose="02020603050405020304" pitchFamily="18" charset="0"/>
                <a:cs typeface="Times New Roman" panose="02020603050405020304" pitchFamily="18" charset="0"/>
              </a:rPr>
              <a:t>and</a:t>
            </a:r>
            <a:r>
              <a:rPr lang="en-US" sz="1000" b="1" dirty="0">
                <a:latin typeface="Arial" panose="020B0604020202020204" pitchFamily="34" charset="0"/>
                <a:ea typeface="Times New Roman" panose="02020603050405020304" pitchFamily="18" charset="0"/>
                <a:cs typeface="Times New Roman" panose="02020603050405020304" pitchFamily="18" charset="0"/>
              </a:rPr>
              <a:t> 10962C-LON-SVR1</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the Windows PowerShell ISE. Make sure that the Windows PowerShell ISE window title bar displays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latin typeface="Arial" panose="020B0604020202020204" pitchFamily="34" charset="0"/>
                <a:ea typeface="Times New Roman" panose="02020603050405020304" pitchFamily="18" charset="0"/>
                <a:cs typeface="Times New Roman" panose="02020603050405020304" pitchFamily="18" charset="0"/>
              </a:rPr>
              <a:t>If it does not, click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window,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menu, expand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latin typeface="Arial" panose="020B0604020202020204" pitchFamily="34" charset="0"/>
                <a:ea typeface="Times New Roman" panose="02020603050405020304" pitchFamily="18" charset="0"/>
                <a:cs typeface="Times New Roman" panose="02020603050405020304" pitchFamily="18" charset="0"/>
              </a:rPr>
              <a:t>, in the right-click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More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find the files for this demonstration on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in the folder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E:\Allfiles\Mod07\Democode</a:t>
            </a:r>
            <a:br>
              <a:rPr lang="en-US" sz="1000" b="1" dirty="0">
                <a:latin typeface="Arial" panose="020B0604020202020204" pitchFamily="34" charset="0"/>
                <a:ea typeface="Calibri" panose="020F0502020204030204" pitchFamily="34" charset="0"/>
                <a:cs typeface="Times New Roman" panose="02020603050405020304" pitchFamily="18" charset="0"/>
              </a:rPr>
            </a:br>
            <a:r>
              <a:rPr lang="en-US" sz="1000" b="1" dirty="0">
                <a:latin typeface="Arial" panose="020B0604020202020204" pitchFamily="34" charset="0"/>
                <a:ea typeface="Calibri" panose="020F0502020204030204" pitchFamily="34" charset="0"/>
                <a:cs typeface="Times New Roman" panose="02020603050405020304" pitchFamily="18" charset="0"/>
              </a:rPr>
              <a:t>\Lesson01\Demo02</a:t>
            </a:r>
            <a:r>
              <a:rPr lang="en-US" sz="1000" dirty="0">
                <a:latin typeface="Arial" panose="020B0604020202020204" pitchFamily="34" charset="0"/>
                <a:ea typeface="Calibri" panose="020F0502020204030204" pitchFamily="34" charset="0"/>
                <a:cs typeface="Times New Roman" panose="02020603050405020304" pitchFamily="18" charset="0"/>
              </a:rPr>
              <a:t>. Open all files in that folder by using the Windows PowerShell ISE. Each step in the demonstration instructions corresponds to one demonstration file. You should display the corresponding file when describing each demonstration step.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E:\Allfiles\Mod07\Democode\Lesson01\Demo02\Step-01.ps1</a:t>
            </a:r>
            <a:r>
              <a:rPr lang="en-US" sz="1000" dirty="0">
                <a:latin typeface="Arial" panose="020B0604020202020204" pitchFamily="34" charset="0"/>
                <a:ea typeface="Times New Roman" panose="02020603050405020304" pitchFamily="18" charset="0"/>
                <a:cs typeface="Times New Roman" panose="02020603050405020304" pitchFamily="18" charset="0"/>
              </a:rPr>
              <a:t>. This is the same example bug from the previous demonstration.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Save the script as </a:t>
            </a:r>
            <a:r>
              <a:rPr lang="en-US" sz="1000" b="1" dirty="0">
                <a:latin typeface="Arial" panose="020B0604020202020204" pitchFamily="34" charset="0"/>
                <a:ea typeface="Times New Roman" panose="02020603050405020304" pitchFamily="18" charset="0"/>
                <a:cs typeface="Times New Roman" panose="02020603050405020304" pitchFamily="18" charset="0"/>
              </a:rPr>
              <a:t>C:\DebugDemo.ps1</a:t>
            </a:r>
            <a:r>
              <a:rPr lang="en-US" sz="1000" dirty="0">
                <a:latin typeface="Arial" panose="020B0604020202020204" pitchFamily="34" charset="0"/>
                <a:ea typeface="Times New Roman" panose="02020603050405020304" pitchFamily="18" charset="0"/>
                <a:cs typeface="Times New Roman" panose="02020603050405020304" pitchFamily="18" charset="0"/>
              </a:rPr>
              <a:t> so that the demonstration will work.</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To run the script, press F5.</a:t>
            </a:r>
          </a:p>
          <a:p>
            <a:pPr marR="0" lvl="1">
              <a:lnSpc>
                <a:spcPct val="115000"/>
              </a:lnSpc>
              <a:spcBef>
                <a:spcPts val="0"/>
              </a:spcBef>
              <a:spcAft>
                <a:spcPts val="995"/>
              </a:spcAft>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E810A10-2107-4445-8C36-7DF3257FF2C0}" type="slidenum">
              <a:rPr lang="en-US" b="0">
                <a:latin typeface="+mn-lt"/>
              </a:rPr>
              <a:t>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Analyzing and debugging scripts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437655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41023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884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7577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764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583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21803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91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361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956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58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89612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7031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805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7</a:t>
            </a:r>
          </a:p>
        </p:txBody>
      </p:sp>
      <p:sp>
        <p:nvSpPr>
          <p:cNvPr id="3" name="Subtitle 2"/>
          <p:cNvSpPr>
            <a:spLocks noGrp="1"/>
          </p:cNvSpPr>
          <p:nvPr>
            <p:ph type="subTitle" sz="quarter" idx="1"/>
          </p:nvPr>
        </p:nvSpPr>
        <p:spPr/>
        <p:txBody>
          <a:bodyPr/>
          <a:lstStyle/>
          <a:p>
            <a:r>
              <a:rPr lang="en-US" dirty="0"/>
              <a:t>Analyzing and debugging scripts
</a:t>
            </a:r>
          </a:p>
        </p:txBody>
      </p:sp>
    </p:spTree>
    <p:extLst>
      <p:ext uri="{BB962C8B-B14F-4D97-AF65-F5344CB8AC3E}">
        <p14:creationId xmlns:p14="http://schemas.microsoft.com/office/powerpoint/2010/main" val="2448706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540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4c8f52-a480-4bfe-9762-d680d4c459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the ISE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The Windows PowerShell ISE provides graphical support for line number breakpoints</a:t>
            </a:r>
          </a:p>
          <a:p>
            <a:pPr lvl="0"/>
            <a:r>
              <a:rPr lang="en-US" sz="2400" b="0" kern="0" dirty="0">
                <a:solidFill>
                  <a:srgbClr val="000000"/>
                </a:solidFill>
              </a:rPr>
              <a:t>To toggle a breakpoint in the Script pane of the ISE, point to the desired line and press F9</a:t>
            </a:r>
          </a:p>
          <a:p>
            <a:pPr lvl="0"/>
            <a:r>
              <a:rPr lang="en-US" sz="2400" b="0" kern="0" dirty="0">
                <a:solidFill>
                  <a:srgbClr val="000000"/>
                </a:solidFill>
              </a:rPr>
              <a:t>When you run the script, the ISE will suspend execution when it reaches the breakpoint</a:t>
            </a:r>
          </a:p>
          <a:p>
            <a:pPr lvl="0"/>
            <a:r>
              <a:rPr lang="en-US" sz="2400" b="0" kern="0" dirty="0">
                <a:solidFill>
                  <a:srgbClr val="000000"/>
                </a:solidFill>
              </a:rPr>
              <a:t>You can then press F5 to resume script execution, or press F11 to execute the next line of code</a:t>
            </a:r>
          </a:p>
          <a:p>
            <a:pPr lvl="0"/>
            <a:r>
              <a:rPr lang="en-US" sz="2400" b="0" kern="0" dirty="0">
                <a:solidFill>
                  <a:srgbClr val="000000"/>
                </a:solidFill>
              </a:rPr>
              <a:t>You can also use BreakAll command (Ctrl+B or Debug-&gt;Break All) to enter the debug mode</a:t>
            </a:r>
          </a:p>
          <a:p>
            <a:pPr lvl="0"/>
            <a:r>
              <a:rPr lang="en-US" sz="2400" b="0" kern="0" dirty="0">
                <a:solidFill>
                  <a:srgbClr val="000000"/>
                </a:solidFill>
              </a:rPr>
              <a:t>Debugging from Windows PowerShell ISE is supported in remote sessions and Windows PowerShell jobs</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91582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e002bac-7f7c-4e59-8c53-fa67ffe8da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Debugging in the ISE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debug a script by using Windows PowerShell ISE breakpoints</a:t>
            </a:r>
          </a:p>
        </p:txBody>
      </p:sp>
    </p:spTree>
    <p:extLst>
      <p:ext uri="{BB962C8B-B14F-4D97-AF65-F5344CB8AC3E}">
        <p14:creationId xmlns:p14="http://schemas.microsoft.com/office/powerpoint/2010/main" val="176733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028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457122" cy="740664"/>
          </a:xfrm>
        </p:spPr>
        <p:txBody>
          <a:bodyPr/>
          <a:lstStyle/>
          <a:p>
            <a:r>
              <a:rPr lang="en-US" dirty="0"/>
              <a:t>Lesson 2: Analyzing and debugging an existing script</a:t>
            </a:r>
          </a:p>
        </p:txBody>
      </p:sp>
      <p:sp>
        <p:nvSpPr>
          <p:cNvPr id="3" name="Text Placeholder 2"/>
          <p:cNvSpPr>
            <a:spLocks noGrp="1"/>
          </p:cNvSpPr>
          <p:nvPr>
            <p:ph type="body" idx="1"/>
          </p:nvPr>
        </p:nvSpPr>
        <p:spPr/>
        <p:txBody>
          <a:bodyPr/>
          <a:lstStyle/>
          <a:p>
            <a:r>
              <a:rPr lang="en-US" dirty="0"/>
              <a:t>Reviewing an existing script
Adding debug code and breakpoints to a script
Testing a script and resolving errors
Demonstration: Debugging a script</a:t>
            </a:r>
          </a:p>
        </p:txBody>
      </p:sp>
    </p:spTree>
    <p:extLst>
      <p:ext uri="{BB962C8B-B14F-4D97-AF65-F5344CB8AC3E}">
        <p14:creationId xmlns:p14="http://schemas.microsoft.com/office/powerpoint/2010/main" val="2386224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an existing script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Debugging skills can also be useful when you must examine a script that someone else has written</a:t>
            </a:r>
          </a:p>
          <a:p>
            <a:pPr lvl="0"/>
            <a:r>
              <a:rPr lang="en-US" b="0" kern="0" dirty="0">
                <a:solidFill>
                  <a:srgbClr val="000000"/>
                </a:solidFill>
              </a:rPr>
              <a:t>You should always start by manually reviewing the script and documenting your assumptions about what it does</a:t>
            </a:r>
          </a:p>
          <a:p>
            <a:pPr lvl="0"/>
            <a:r>
              <a:rPr lang="en-US" b="0" kern="0" dirty="0">
                <a:solidFill>
                  <a:srgbClr val="000000"/>
                </a:solidFill>
              </a:rPr>
              <a:t>Document any variables and properties and try to predict what they will contain</a:t>
            </a:r>
          </a:p>
          <a:p>
            <a:pPr lvl="0"/>
            <a:r>
              <a:rPr lang="en-US" b="0" kern="0" dirty="0">
                <a:solidFill>
                  <a:srgbClr val="000000"/>
                </a:solidFill>
              </a:rPr>
              <a:t>Note any commands that might be dangerous in your environment</a:t>
            </a:r>
          </a:p>
          <a:p>
            <a:pPr lvl="0"/>
            <a:r>
              <a:rPr lang="en-US" b="0" kern="0" dirty="0">
                <a:solidFill>
                  <a:srgbClr val="000000"/>
                </a:solidFill>
              </a:rPr>
              <a:t>A well-formatted script is easier to read and understand</a:t>
            </a:r>
          </a:p>
          <a:p>
            <a:pPr lvl="0"/>
            <a:endParaRPr lang="en-US" b="0" kern="0" dirty="0">
              <a:solidFill>
                <a:srgbClr val="000000"/>
              </a:solidFill>
            </a:endParaRPr>
          </a:p>
        </p:txBody>
      </p:sp>
    </p:spTree>
    <p:extLst>
      <p:ext uri="{BB962C8B-B14F-4D97-AF65-F5344CB8AC3E}">
        <p14:creationId xmlns:p14="http://schemas.microsoft.com/office/powerpoint/2010/main" val="226189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debug code and breakpoints to a script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When you review a script, add </a:t>
            </a:r>
            <a:r>
              <a:rPr lang="en-US" kern="0" dirty="0">
                <a:solidFill>
                  <a:srgbClr val="000000"/>
                </a:solidFill>
              </a:rPr>
              <a:t>Write-Debug</a:t>
            </a:r>
            <a:r>
              <a:rPr lang="en-US" b="0" kern="0" dirty="0">
                <a:solidFill>
                  <a:srgbClr val="000000"/>
                </a:solidFill>
              </a:rPr>
              <a:t> commands before and after important sections of the script</a:t>
            </a:r>
          </a:p>
          <a:p>
            <a:pPr lvl="1"/>
            <a:r>
              <a:rPr lang="en-US" b="0" kern="0" dirty="0">
                <a:solidFill>
                  <a:srgbClr val="000000"/>
                </a:solidFill>
              </a:rPr>
              <a:t>This enables you to suspend the script and inspect its activity to that point</a:t>
            </a:r>
          </a:p>
          <a:p>
            <a:pPr lvl="0"/>
            <a:r>
              <a:rPr lang="en-US" b="0" kern="0" dirty="0">
                <a:solidFill>
                  <a:srgbClr val="000000"/>
                </a:solidFill>
              </a:rPr>
              <a:t>You can use breakpoints instead of </a:t>
            </a:r>
            <a:r>
              <a:rPr lang="en-US" kern="0" dirty="0">
                <a:solidFill>
                  <a:srgbClr val="000000"/>
                </a:solidFill>
              </a:rPr>
              <a:t>Write-Debug</a:t>
            </a:r>
            <a:r>
              <a:rPr lang="en-US" b="0" kern="0" dirty="0">
                <a:solidFill>
                  <a:srgbClr val="000000"/>
                </a:solidFill>
              </a:rPr>
              <a:t> commands</a:t>
            </a:r>
          </a:p>
          <a:p>
            <a:pPr lvl="0"/>
            <a:r>
              <a:rPr lang="en-US" b="0" kern="0" dirty="0">
                <a:solidFill>
                  <a:srgbClr val="000000"/>
                </a:solidFill>
              </a:rPr>
              <a:t>If you choose to use </a:t>
            </a:r>
            <a:r>
              <a:rPr lang="en-US" kern="0" dirty="0">
                <a:solidFill>
                  <a:srgbClr val="000000"/>
                </a:solidFill>
              </a:rPr>
              <a:t>Write-Debug</a:t>
            </a:r>
            <a:r>
              <a:rPr lang="en-US" b="0" kern="0" dirty="0">
                <a:solidFill>
                  <a:srgbClr val="000000"/>
                </a:solidFill>
              </a:rPr>
              <a:t>, ensure that the script or function uses the </a:t>
            </a:r>
            <a:r>
              <a:rPr lang="en-US" kern="0" dirty="0">
                <a:solidFill>
                  <a:srgbClr val="000000"/>
                </a:solidFill>
              </a:rPr>
              <a:t>[CmdletBinding()] </a:t>
            </a:r>
            <a:r>
              <a:rPr lang="en-US" b="0" kern="0" dirty="0">
                <a:solidFill>
                  <a:srgbClr val="000000"/>
                </a:solidFill>
              </a:rPr>
              <a:t>attribute</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331679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 script and resolving errors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When you are ready to run the script in a test environment, enable debug output and carefully examine each action that the script completes</a:t>
            </a:r>
          </a:p>
          <a:p>
            <a:pPr lvl="0"/>
            <a:r>
              <a:rPr lang="en-US" b="0" kern="0" dirty="0">
                <a:solidFill>
                  <a:srgbClr val="000000"/>
                </a:solidFill>
              </a:rPr>
              <a:t>Compare your assumptions to observed values</a:t>
            </a:r>
          </a:p>
          <a:p>
            <a:pPr lvl="0"/>
            <a:r>
              <a:rPr lang="en-US" b="0" kern="0" dirty="0">
                <a:solidFill>
                  <a:srgbClr val="000000"/>
                </a:solidFill>
              </a:rPr>
              <a:t>If you have to make a change to resolve an error, make only one change at a time</a:t>
            </a:r>
          </a:p>
          <a:p>
            <a:pPr lvl="0"/>
            <a:r>
              <a:rPr lang="en-US" b="0" kern="0" dirty="0">
                <a:solidFill>
                  <a:srgbClr val="000000"/>
                </a:solidFill>
              </a:rPr>
              <a:t>Immediately retest the script and validate that the change resolved the problem</a:t>
            </a:r>
          </a:p>
          <a:p>
            <a:pPr lvl="0"/>
            <a:endParaRPr lang="en-US" b="0" kern="0" dirty="0">
              <a:solidFill>
                <a:srgbClr val="000000"/>
              </a:solidFill>
            </a:endParaRPr>
          </a:p>
        </p:txBody>
      </p:sp>
    </p:spTree>
    <p:extLst>
      <p:ext uri="{BB962C8B-B14F-4D97-AF65-F5344CB8AC3E}">
        <p14:creationId xmlns:p14="http://schemas.microsoft.com/office/powerpoint/2010/main" val="2986521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6974aa5-7e5a-4d11-9d23-9a6e0f9ce6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Debugging a script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debug an existing script</a:t>
            </a:r>
          </a:p>
        </p:txBody>
      </p:sp>
    </p:spTree>
    <p:extLst>
      <p:ext uri="{BB962C8B-B14F-4D97-AF65-F5344CB8AC3E}">
        <p14:creationId xmlns:p14="http://schemas.microsoft.com/office/powerpoint/2010/main" val="364213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997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Debugging in Windows PowerShell
Analyzing and debugging an existing script</a:t>
            </a:r>
          </a:p>
        </p:txBody>
      </p:sp>
    </p:spTree>
    <p:extLst>
      <p:ext uri="{BB962C8B-B14F-4D97-AF65-F5344CB8AC3E}">
        <p14:creationId xmlns:p14="http://schemas.microsoft.com/office/powerpoint/2010/main" val="88534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249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Analyzing and debugging an existing script</a:t>
            </a:r>
          </a:p>
        </p:txBody>
      </p:sp>
      <p:sp>
        <p:nvSpPr>
          <p:cNvPr id="3" name="Text Placeholder 2"/>
          <p:cNvSpPr>
            <a:spLocks noGrp="1"/>
          </p:cNvSpPr>
          <p:nvPr>
            <p:ph type="body" idx="1"/>
          </p:nvPr>
        </p:nvSpPr>
        <p:spPr/>
        <p:txBody>
          <a:bodyPr/>
          <a:lstStyle/>
          <a:p>
            <a:r>
              <a:rPr lang="en-US" dirty="0"/>
              <a:t>Exercise 1: Analyzing and debugging an existing script</a:t>
            </a:r>
          </a:p>
        </p:txBody>
      </p:sp>
      <p:sp>
        <p:nvSpPr>
          <p:cNvPr id="4" name="TextBox 3"/>
          <p:cNvSpPr txBox="1"/>
          <p:nvPr/>
        </p:nvSpPr>
        <p:spPr>
          <a:xfrm>
            <a:off x="458788" y="2394512"/>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8" y="2985237"/>
            <a:ext cx="7573864" cy="2246769"/>
          </a:xfrm>
          <a:prstGeom prst="rect">
            <a:avLst/>
          </a:prstGeom>
          <a:noFill/>
        </p:spPr>
        <p:txBody>
          <a:bodyPr vert="horz" wrap="square" rtlCol="0">
            <a:spAutoFit/>
          </a:bodyPr>
          <a:lstStyle/>
          <a:p>
            <a:r>
              <a:rPr lang="en-US" sz="2800" b="0" dirty="0">
                <a:latin typeface="Segoe UI" panose="020B0502040204020203" pitchFamily="34" charset="0"/>
              </a:rPr>
              <a:t>Virtual machines:	</a:t>
            </a:r>
            <a:r>
              <a:rPr lang="en-US" sz="2800" dirty="0">
                <a:latin typeface="Segoe UI" panose="020B0502040204020203" pitchFamily="34" charset="0"/>
              </a:rPr>
              <a:t>10962C-LON-DC1</a:t>
            </a:r>
            <a:br>
              <a:rPr lang="en-US" sz="2800" dirty="0">
                <a:latin typeface="Segoe UI" panose="020B0502040204020203" pitchFamily="34" charset="0"/>
              </a:rPr>
            </a:br>
            <a:r>
              <a:rPr lang="en-US" sz="2800" dirty="0">
                <a:latin typeface="Segoe UI" panose="020B0502040204020203" pitchFamily="34" charset="0"/>
              </a:rPr>
              <a:t>			10962C-LON-CL1</a:t>
            </a:r>
            <a:br>
              <a:rPr lang="en-US" sz="2800" dirty="0">
                <a:latin typeface="Segoe UI" panose="020B0502040204020203" pitchFamily="34" charset="0"/>
              </a:rPr>
            </a:br>
            <a:r>
              <a:rPr lang="en-US" sz="2800" dirty="0">
                <a:latin typeface="Segoe UI" panose="020B0502040204020203" pitchFamily="34" charset="0"/>
              </a:rPr>
              <a:t>			10962C-LON-SVR1</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ADATUM\Administrator</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2032375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954107"/>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In this lab, you will analyze an existing script and resolve errors in it.</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8157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How does using properly formatted scripts speed up the debugging process?</a:t>
            </a:r>
          </a:p>
        </p:txBody>
      </p:sp>
    </p:spTree>
    <p:extLst>
      <p:ext uri="{BB962C8B-B14F-4D97-AF65-F5344CB8AC3E}">
        <p14:creationId xmlns:p14="http://schemas.microsoft.com/office/powerpoint/2010/main" val="1244108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Best Practice</a:t>
            </a:r>
          </a:p>
          <a:p>
            <a:r>
              <a:rPr lang="en-US" dirty="0"/>
              <a:t>Review Question
Real-world Issues and Scenarios</a:t>
            </a:r>
          </a:p>
        </p:txBody>
      </p:sp>
    </p:spTree>
    <p:extLst>
      <p:ext uri="{BB962C8B-B14F-4D97-AF65-F5344CB8AC3E}">
        <p14:creationId xmlns:p14="http://schemas.microsoft.com/office/powerpoint/2010/main" val="66618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Debugging in Windows PowerShell</a:t>
            </a:r>
          </a:p>
        </p:txBody>
      </p:sp>
      <p:sp>
        <p:nvSpPr>
          <p:cNvPr id="3" name="Text Placeholder 2"/>
          <p:cNvSpPr>
            <a:spLocks noGrp="1"/>
          </p:cNvSpPr>
          <p:nvPr>
            <p:ph type="body" idx="1"/>
          </p:nvPr>
        </p:nvSpPr>
        <p:spPr/>
        <p:txBody>
          <a:bodyPr/>
          <a:lstStyle/>
          <a:p>
            <a:r>
              <a:rPr lang="en-US" dirty="0"/>
              <a:t>Understanding debugging
Displaying debug output
Demonstration: Displaying debug output
Setting breakpoints
Demonstration: Setting breakpoints
Debugging in the ISE
Demonstration: Debugging in the ISE</a:t>
            </a:r>
          </a:p>
        </p:txBody>
      </p:sp>
    </p:spTree>
    <p:extLst>
      <p:ext uri="{BB962C8B-B14F-4D97-AF65-F5344CB8AC3E}">
        <p14:creationId xmlns:p14="http://schemas.microsoft.com/office/powerpoint/2010/main" val="319164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debugging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Scripting errors can be categorized into two broad categories:</a:t>
            </a:r>
          </a:p>
          <a:p>
            <a:pPr lvl="1"/>
            <a:r>
              <a:rPr lang="en-US" b="0" i="1" kern="0" dirty="0">
                <a:solidFill>
                  <a:srgbClr val="000000"/>
                </a:solidFill>
              </a:rPr>
              <a:t>Typo, </a:t>
            </a:r>
            <a:r>
              <a:rPr lang="en-US" b="0" kern="0" dirty="0">
                <a:solidFill>
                  <a:srgbClr val="000000"/>
                </a:solidFill>
              </a:rPr>
              <a:t>or </a:t>
            </a:r>
            <a:r>
              <a:rPr lang="en-US" b="0" i="1" kern="0" dirty="0">
                <a:solidFill>
                  <a:srgbClr val="000000"/>
                </a:solidFill>
              </a:rPr>
              <a:t>syntax error</a:t>
            </a:r>
            <a:r>
              <a:rPr lang="en-US" b="0" kern="0" dirty="0">
                <a:solidFill>
                  <a:srgbClr val="000000"/>
                </a:solidFill>
              </a:rPr>
              <a:t>: The Windows PowerShell ISE can detect many syntax errors, and underlines them with a red wavy line</a:t>
            </a:r>
          </a:p>
          <a:p>
            <a:pPr lvl="1"/>
            <a:r>
              <a:rPr lang="en-US" b="0" i="1" kern="0" dirty="0">
                <a:solidFill>
                  <a:srgbClr val="000000"/>
                </a:solidFill>
              </a:rPr>
              <a:t>Logic error</a:t>
            </a:r>
            <a:r>
              <a:rPr lang="en-US" b="0" kern="0" dirty="0">
                <a:solidFill>
                  <a:srgbClr val="000000"/>
                </a:solidFill>
              </a:rPr>
              <a:t>:</a:t>
            </a:r>
            <a:r>
              <a:rPr lang="en-US" b="0" i="1" kern="0" dirty="0">
                <a:solidFill>
                  <a:srgbClr val="000000"/>
                </a:solidFill>
              </a:rPr>
              <a:t> </a:t>
            </a:r>
            <a:r>
              <a:rPr lang="en-US" b="0" kern="0" dirty="0">
                <a:solidFill>
                  <a:srgbClr val="000000"/>
                </a:solidFill>
              </a:rPr>
              <a:t>To debug logic errors, you first must have assumptions about what each command in the script will do</a:t>
            </a:r>
          </a:p>
          <a:p>
            <a:pPr lvl="0"/>
            <a:r>
              <a:rPr lang="en-US" b="0" kern="0" dirty="0">
                <a:solidFill>
                  <a:srgbClr val="000000"/>
                </a:solidFill>
              </a:rPr>
              <a:t>You can use debugging techniques to verify or disprove those assumptions</a:t>
            </a:r>
          </a:p>
        </p:txBody>
      </p:sp>
    </p:spTree>
    <p:extLst>
      <p:ext uri="{BB962C8B-B14F-4D97-AF65-F5344CB8AC3E}">
        <p14:creationId xmlns:p14="http://schemas.microsoft.com/office/powerpoint/2010/main" val="115673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Displaying debug output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One way to verify or disprove assumptions is to add debug code to your script</a:t>
            </a:r>
          </a:p>
          <a:p>
            <a:pPr lvl="0"/>
            <a:r>
              <a:rPr lang="en-US" b="0" kern="0" dirty="0">
                <a:solidFill>
                  <a:srgbClr val="000000"/>
                </a:solidFill>
              </a:rPr>
              <a:t>To produce debug output in Windows PowerShell, use the </a:t>
            </a:r>
            <a:r>
              <a:rPr lang="en-US" kern="0" dirty="0">
                <a:solidFill>
                  <a:srgbClr val="000000"/>
                </a:solidFill>
              </a:rPr>
              <a:t>Write-Debug</a:t>
            </a:r>
            <a:r>
              <a:rPr lang="en-US" b="0" kern="0" dirty="0">
                <a:solidFill>
                  <a:srgbClr val="000000"/>
                </a:solidFill>
              </a:rPr>
              <a:t> command</a:t>
            </a:r>
          </a:p>
          <a:p>
            <a:pPr lvl="0"/>
            <a:r>
              <a:rPr lang="en-US" b="0" kern="0" dirty="0">
                <a:solidFill>
                  <a:srgbClr val="000000"/>
                </a:solidFill>
              </a:rPr>
              <a:t>Specify the </a:t>
            </a:r>
            <a:r>
              <a:rPr lang="en-US" kern="0" dirty="0">
                <a:solidFill>
                  <a:srgbClr val="000000"/>
                </a:solidFill>
              </a:rPr>
              <a:t>–Debug</a:t>
            </a:r>
            <a:r>
              <a:rPr lang="en-US" b="0" kern="0" dirty="0">
                <a:solidFill>
                  <a:srgbClr val="000000"/>
                </a:solidFill>
              </a:rPr>
              <a:t> parameter when you run the script or function to enable the debug output</a:t>
            </a:r>
          </a:p>
          <a:p>
            <a:pPr lvl="0"/>
            <a:endParaRPr lang="en-US" b="0" kern="0" dirty="0">
              <a:solidFill>
                <a:srgbClr val="000000"/>
              </a:solidFill>
            </a:endParaRPr>
          </a:p>
        </p:txBody>
      </p:sp>
    </p:spTree>
    <p:extLst>
      <p:ext uri="{BB962C8B-B14F-4D97-AF65-F5344CB8AC3E}">
        <p14:creationId xmlns:p14="http://schemas.microsoft.com/office/powerpoint/2010/main" val="101878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024b414-2f1f-445c-8467-74a2c61a7a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Displaying debug output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a:t>
            </a:r>
            <a:r>
              <a:rPr lang="en-US" kern="0" dirty="0">
                <a:solidFill>
                  <a:srgbClr val="000000"/>
                </a:solidFill>
              </a:rPr>
              <a:t>Write-Debug</a:t>
            </a:r>
            <a:r>
              <a:rPr lang="en-US" b="0" kern="0" dirty="0">
                <a:solidFill>
                  <a:srgbClr val="000000"/>
                </a:solidFill>
              </a:rPr>
              <a:t> to add debug output to a script</a:t>
            </a:r>
          </a:p>
        </p:txBody>
      </p:sp>
    </p:spTree>
    <p:extLst>
      <p:ext uri="{BB962C8B-B14F-4D97-AF65-F5344CB8AC3E}">
        <p14:creationId xmlns:p14="http://schemas.microsoft.com/office/powerpoint/2010/main" val="38868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422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breakpoints</a:t>
            </a:r>
          </a:p>
        </p:txBody>
      </p:sp>
      <p:sp>
        <p:nvSpPr>
          <p:cNvPr id="4" name="Content Placeholder 2"/>
          <p:cNvSpPr txBox="1">
            <a:spLocks/>
          </p:cNvSpPr>
          <p:nvPr/>
        </p:nvSpPr>
        <p:spPr>
          <a:xfrm>
            <a:off x="458788" y="1021215"/>
            <a:ext cx="84069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Because </a:t>
            </a:r>
            <a:r>
              <a:rPr lang="en-US" sz="2400" kern="0" dirty="0">
                <a:solidFill>
                  <a:srgbClr val="000000"/>
                </a:solidFill>
              </a:rPr>
              <a:t>Write-Debug</a:t>
            </a:r>
            <a:r>
              <a:rPr lang="en-US" sz="2400" b="0" kern="0" dirty="0">
                <a:solidFill>
                  <a:srgbClr val="000000"/>
                </a:solidFill>
              </a:rPr>
              <a:t> pauses script execution, it can become time-consuming to work through lots of debug prompts</a:t>
            </a:r>
          </a:p>
          <a:p>
            <a:pPr lvl="0"/>
            <a:r>
              <a:rPr lang="en-US" sz="2400" b="0" kern="0" dirty="0">
                <a:solidFill>
                  <a:srgbClr val="000000"/>
                </a:solidFill>
              </a:rPr>
              <a:t>An alternative approach is to set </a:t>
            </a:r>
            <a:r>
              <a:rPr lang="en-US" sz="2400" b="0" i="1" kern="0" dirty="0">
                <a:solidFill>
                  <a:srgbClr val="000000"/>
                </a:solidFill>
              </a:rPr>
              <a:t>breakpoints</a:t>
            </a:r>
            <a:r>
              <a:rPr lang="en-US" sz="2400" b="0" kern="0" dirty="0">
                <a:solidFill>
                  <a:srgbClr val="000000"/>
                </a:solidFill>
              </a:rPr>
              <a:t> where you want your script to pause</a:t>
            </a:r>
          </a:p>
          <a:p>
            <a:pPr lvl="0"/>
            <a:r>
              <a:rPr lang="en-US" sz="2400" b="0" kern="0" dirty="0">
                <a:solidFill>
                  <a:srgbClr val="000000"/>
                </a:solidFill>
              </a:rPr>
              <a:t>Use </a:t>
            </a:r>
            <a:r>
              <a:rPr lang="en-US" sz="2400" kern="0" dirty="0">
                <a:solidFill>
                  <a:srgbClr val="000000"/>
                </a:solidFill>
              </a:rPr>
              <a:t>Set-PSBreakpoint</a:t>
            </a:r>
            <a:r>
              <a:rPr lang="en-US" sz="2400" b="0" kern="0" dirty="0">
                <a:solidFill>
                  <a:srgbClr val="000000"/>
                </a:solidFill>
              </a:rPr>
              <a:t> to set three kinds of breakpoints:</a:t>
            </a:r>
          </a:p>
          <a:p>
            <a:pPr lvl="1"/>
            <a:r>
              <a:rPr lang="en-US" sz="2000" b="0" kern="0" dirty="0">
                <a:solidFill>
                  <a:srgbClr val="000000"/>
                </a:solidFill>
              </a:rPr>
              <a:t>When a specific command is run</a:t>
            </a:r>
          </a:p>
          <a:p>
            <a:pPr lvl="1"/>
            <a:r>
              <a:rPr lang="en-US" sz="2000" b="0" kern="0" dirty="0">
                <a:solidFill>
                  <a:srgbClr val="000000"/>
                </a:solidFill>
              </a:rPr>
              <a:t>When a variable is read or written to</a:t>
            </a:r>
          </a:p>
          <a:p>
            <a:pPr lvl="1"/>
            <a:r>
              <a:rPr lang="en-US" sz="2000" b="0" kern="0" dirty="0">
                <a:solidFill>
                  <a:srgbClr val="000000"/>
                </a:solidFill>
              </a:rPr>
              <a:t>When script execution reaches a certain line or column number</a:t>
            </a:r>
          </a:p>
          <a:p>
            <a:pPr lvl="0"/>
            <a:r>
              <a:rPr lang="en-US" sz="2400" b="0" kern="0" dirty="0">
                <a:solidFill>
                  <a:srgbClr val="000000"/>
                </a:solidFill>
              </a:rPr>
              <a:t>You can also use </a:t>
            </a:r>
            <a:r>
              <a:rPr lang="en-US" sz="2400" kern="0" dirty="0">
                <a:solidFill>
                  <a:srgbClr val="000000"/>
                </a:solidFill>
              </a:rPr>
              <a:t>BreakAll</a:t>
            </a:r>
            <a:r>
              <a:rPr lang="en-US" sz="2400" b="0" kern="0" dirty="0">
                <a:solidFill>
                  <a:srgbClr val="000000"/>
                </a:solidFill>
              </a:rPr>
              <a:t> (Ctrl+Break) to enter the debug mode</a:t>
            </a:r>
          </a:p>
          <a:p>
            <a:pPr lvl="0"/>
            <a:r>
              <a:rPr lang="en-US" sz="2400" b="0" kern="0" dirty="0">
                <a:solidFill>
                  <a:srgbClr val="000000"/>
                </a:solidFill>
              </a:rPr>
              <a:t>Debugging from the Windows Powershell console is supported in remote sessions and Windows PowerShell jobs</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96475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29d628ed-a758-4f14-826b-f52962b07b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Setting breakpoints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set and use breakpoints</a:t>
            </a:r>
          </a:p>
        </p:txBody>
      </p:sp>
    </p:spTree>
    <p:extLst>
      <p:ext uri="{BB962C8B-B14F-4D97-AF65-F5344CB8AC3E}">
        <p14:creationId xmlns:p14="http://schemas.microsoft.com/office/powerpoint/2010/main" val="386876775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3768</Words>
  <Application>Microsoft Office PowerPoint</Application>
  <PresentationFormat>On-screen Show (4:3)</PresentationFormat>
  <Paragraphs>323</Paragraphs>
  <Slides>24</Slides>
  <Notes>24</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Wingdings</vt:lpstr>
      <vt:lpstr>Verdana</vt:lpstr>
      <vt:lpstr>Times New Roman</vt:lpstr>
      <vt:lpstr>Courier New</vt:lpstr>
      <vt:lpstr>Calibri</vt:lpstr>
      <vt:lpstr>Segoe UI</vt:lpstr>
      <vt:lpstr>Symbol</vt:lpstr>
      <vt:lpstr>Mangal</vt:lpstr>
      <vt:lpstr>MS Mincho</vt:lpstr>
      <vt:lpstr>NG_MOC_Core_ModuleNew2</vt:lpstr>
      <vt:lpstr>Module 7</vt:lpstr>
      <vt:lpstr>Module Overview</vt:lpstr>
      <vt:lpstr>Lesson 1: Debugging in Windows PowerShell</vt:lpstr>
      <vt:lpstr>Understanding debugging</vt:lpstr>
      <vt:lpstr>Displaying debug output</vt:lpstr>
      <vt:lpstr>Demonstration: Displaying debug output</vt:lpstr>
      <vt:lpstr>PowerPoint Presentation</vt:lpstr>
      <vt:lpstr>Setting breakpoints</vt:lpstr>
      <vt:lpstr>Demonstration: Setting breakpoints</vt:lpstr>
      <vt:lpstr>PowerPoint Presentation</vt:lpstr>
      <vt:lpstr>Debugging in the ISE</vt:lpstr>
      <vt:lpstr>Demonstration: Debugging in the ISE</vt:lpstr>
      <vt:lpstr>PowerPoint Presentation</vt:lpstr>
      <vt:lpstr>Lesson 2: Analyzing and debugging an existing script</vt:lpstr>
      <vt:lpstr>Reviewing an existing script</vt:lpstr>
      <vt:lpstr>Adding debug code and breakpoints to a script</vt:lpstr>
      <vt:lpstr>Testing a script and resolving errors</vt:lpstr>
      <vt:lpstr>Demonstration: Debugging a script</vt:lpstr>
      <vt:lpstr>PowerPoint Presentation</vt:lpstr>
      <vt:lpstr>PowerPoint Presentation</vt:lpstr>
      <vt:lpstr>Lab: Analyzing and debugging an existing script</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2017-08-01T21:36:18Z</dcterms:created>
  <dcterms:modified xsi:type="dcterms:W3CDTF">2017-08-08T19:11:31Z</dcterms:modified>
</cp:coreProperties>
</file>