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803" r:id="rId11"/>
    <p:sldMasterId id="2147483816" r:id="rId12"/>
  </p:sldMasterIdLst>
  <p:notesMasterIdLst>
    <p:notesMasterId r:id="rId25"/>
  </p:notesMasterIdLst>
  <p:sldIdLst>
    <p:sldId id="256" r:id="rId13"/>
    <p:sldId id="257" r:id="rId14"/>
    <p:sldId id="258" r:id="rId15"/>
    <p:sldId id="259" r:id="rId16"/>
    <p:sldId id="260" r:id="rId17"/>
    <p:sldId id="261" r:id="rId18"/>
    <p:sldId id="262" r:id="rId19"/>
    <p:sldId id="263" r:id="rId20"/>
    <p:sldId id="264" r:id="rId21"/>
    <p:sldId id="267" r:id="rId22"/>
    <p:sldId id="268" r:id="rId23"/>
    <p:sldId id="269"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Mangal" panose="02040503050203030202" pitchFamily="18" charset="0"/>
      <p:regular r:id="rId34"/>
    </p:embeddedFont>
    <p:embeddedFont>
      <p:font typeface="MS Mincho" panose="02020609040205080304" pitchFamily="49" charset="-128"/>
      <p:regular r:id="rId35"/>
    </p:embeddedFont>
    <p:embeddedFont>
      <p:font typeface="Verdana" panose="020B0604030504040204" pitchFamily="34" charset="0"/>
      <p:regular r:id="rId36"/>
      <p:bold r:id="rId37"/>
      <p:italic r:id="rId38"/>
      <p:boldItalic r:id="rId39"/>
    </p:embeddedFont>
    <p:embeddedFont>
      <p:font typeface="굴림" panose="020B0600000101010101" pitchFamily="34" charset="-127"/>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605" autoAdjust="0"/>
    <p:restoredTop sz="71194"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BAF3E-D57A-4827-9865-3546C33F8BCA}" type="datetimeFigureOut">
              <a:rPr lang="en-US" smtClean="0"/>
              <a:t>8/1/2017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009D4-6704-4E97-98B3-D15D72BE3198}" type="slidenum">
              <a:rPr lang="en-US" smtClean="0"/>
              <a:t>‹#›</a:t>
            </a:fld>
            <a:endParaRPr lang="en-US" dirty="0"/>
          </a:p>
        </p:txBody>
      </p:sp>
    </p:spTree>
    <p:extLst>
      <p:ext uri="{BB962C8B-B14F-4D97-AF65-F5344CB8AC3E}">
        <p14:creationId xmlns:p14="http://schemas.microsoft.com/office/powerpoint/2010/main" val="154476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Presentation: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Demonstrations: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Lab: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30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Required materials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teach this module, you have to have the Microsoft PowerPoint file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10962C_08.pptx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763009D4-6704-4E97-98B3-D15D72BE3198}"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014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benefit of using workflows when performing reboots of multiple computers?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benefit from the support for parallel execution, which you can use to perform simultaneous reboots of multiple servers. At the same time, you can still enforce a sequential progress of activities within a workflow. This feature enables you to implement more complex scenarios in which some servers must be online while the workflow carries out reboots of others. For example, in the lab, there are two separate groups. The first one contains domain controllers and the second one consists of domain member servers. By splitting servers into these two groups, you minimize the possibility of the authentication issues that are likely to occur if reboots of domain controllers and domain member servers happen at the same time.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Windows PowerShell workflows also provide support for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–Wait</a:t>
            </a:r>
            <a:r>
              <a:rPr lang="en-US" sz="1000" dirty="0">
                <a:effectLst/>
                <a:latin typeface="Arial" panose="020B0604020202020204" pitchFamily="34" charset="0"/>
                <a:ea typeface="Calibri" panose="020F0502020204030204" pitchFamily="34" charset="0"/>
                <a:cs typeface="Times New Roman" panose="02020603050405020304" pitchFamily="18" charset="0"/>
              </a:rPr>
              <a:t> parameter of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Restart-Computer</a:t>
            </a:r>
            <a:r>
              <a:rPr lang="en-US" sz="1000" dirty="0">
                <a:effectLst/>
                <a:latin typeface="Arial" panose="020B0604020202020204" pitchFamily="34" charset="0"/>
                <a:ea typeface="Calibri" panose="020F0502020204030204" pitchFamily="34" charset="0"/>
                <a:cs typeface="Times New Roman" panose="02020603050405020304" pitchFamily="18" charset="0"/>
              </a:rPr>
              <a:t> activity, which waits for the remote computer to come back online before proceeding with the next activity.</a:t>
            </a:r>
          </a:p>
          <a:p>
            <a:pPr>
              <a:lnSpc>
                <a:spcPct val="107000"/>
              </a:lnSpc>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Restart-Computer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Windows PowerShell cmdlet includes support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–Wait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–Delay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parameters, which offer the equivalent functionality.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the benefits of executing a workflow as a job?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primary advantage is the ability to run workflows unattended, while still providing the ability to control their execution by using Windows PowerShell job-specific commands, such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Suspend-Job </a:t>
            </a:r>
            <a:r>
              <a:rPr lang="en-US" sz="1000" dirty="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Resume-Job</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does not preclude the possibility of capturing any output that a job generates because you can obtain it by running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Receive-Job </a:t>
            </a:r>
            <a:r>
              <a:rPr lang="en-US" sz="1000" dirty="0">
                <a:effectLst/>
                <a:latin typeface="Arial" panose="020B0604020202020204" pitchFamily="34" charset="0"/>
                <a:ea typeface="Calibri" panose="020F0502020204030204" pitchFamily="34" charset="0"/>
                <a:cs typeface="Times New Roman" panose="02020603050405020304" pitchFamily="18" charset="0"/>
              </a:rPr>
              <a:t>command. Additionally, you can use the job scheduling functionality and run workflows on the dates and at the times you choose, without having to invoke them interactively. Lastly, executing a workflow as a job helps when the computer running a workflow becomes temporarily unavailable, for example, due to a reboot.</a:t>
            </a:r>
          </a:p>
        </p:txBody>
      </p:sp>
      <p:sp>
        <p:nvSpPr>
          <p:cNvPr id="4" name="Slide Number Placeholder 3"/>
          <p:cNvSpPr>
            <a:spLocks noGrp="1"/>
          </p:cNvSpPr>
          <p:nvPr>
            <p:ph type="sldNum" sz="quarter" idx="10"/>
          </p:nvPr>
        </p:nvSpPr>
        <p:spPr/>
        <p:txBody>
          <a:bodyPr/>
          <a:lstStyle/>
          <a:p>
            <a:fld id="{763009D4-6704-4E97-98B3-D15D72BE3198}"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5320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might you want to use a workflow?</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In the past, frequently workflows were seen as a good option for performing long-running, multistep tasks such as provisioning a new server. However, starting with Windows PowerShell 4.0, Desired State Configuration became more suitable for that particular task. The example workflow included in the demo of this module uses the parallel execution feature of workflow to calculate folder sizes. Although the other features of workflow are not relevant in this case, the parallel execution makes the long-running task somewhat faster.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Workflows also offer benefits for administrators who must account for the possibility of transient errors or intermittent network connectivity. In the lab of this module, you used a workflow to perform a controlled reboot of multiple servers and to continue workflow execution once the servers were back online. In this case, you can also take advantage of the support for both the parallel and sequential execution of activities within the same workflow. This enables you to implement more complex scenarios, where you need to reboot groups of servers in a specific sequence in the shortest possible time.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Another benefit of workflows is support for persisting their state through checkpoints. This means that it is possible to reboot the computer where the workflow is running and resume its execution afterwards.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Because workflows are translated to a different language and run by a different piece of software, they can be more complex to write and debug than ordinary Windows PowerShell scripts. Careful testing is usually required to make sure that a workflow runs according to your expectations.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a:effectLst/>
                <a:latin typeface="Arial" panose="020B0604020202020204" pitchFamily="34" charset="0"/>
                <a:ea typeface="Calibri" panose="020F0502020204030204" pitchFamily="34" charset="0"/>
                <a:cs typeface="Times New Roman" panose="02020603050405020304" pitchFamily="18" charset="0"/>
              </a:rPr>
              <a:t>Workflow will not run.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effectLst/>
                <a:latin typeface="Arial" panose="020B0604020202020204" pitchFamily="34" charset="0"/>
                <a:ea typeface="Calibri" panose="020F0502020204030204" pitchFamily="34" charset="0"/>
                <a:cs typeface="Times New Roman" panose="02020603050405020304" pitchFamily="18" charset="0"/>
              </a:rPr>
              <a:t>Make sure that you are using Windows PowerShell 3.0 or newer versions. Workflows do not exist in earlier versions.</a:t>
            </a:r>
          </a:p>
        </p:txBody>
      </p:sp>
      <p:sp>
        <p:nvSpPr>
          <p:cNvPr id="4" name="Slide Number Placeholder 3"/>
          <p:cNvSpPr>
            <a:spLocks noGrp="1"/>
          </p:cNvSpPr>
          <p:nvPr>
            <p:ph type="sldNum" sz="quarter" idx="10"/>
          </p:nvPr>
        </p:nvSpPr>
        <p:spPr/>
        <p:txBody>
          <a:bodyPr/>
          <a:lstStyle/>
          <a:p>
            <a:fld id="{763009D4-6704-4E97-98B3-D15D72BE3198}"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561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CA" b="1" dirty="0">
                <a:solidFill>
                  <a:srgbClr val="336699"/>
                </a:solidFill>
                <a:latin typeface="Arial" panose="020B0604020202020204" pitchFamily="34" charset="0"/>
              </a:rPr>
              <a:t>8: Understanding Windows PowerShell workflow</a:t>
            </a:r>
            <a:endParaRPr lang="en-US" b="1" dirty="0">
              <a:solidFill>
                <a:srgbClr val="336699"/>
              </a:solidFill>
              <a:latin typeface="Arial" panose="020B0604020202020204" pitchFamily="34" charset="0"/>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a:solidFill>
                  <a:srgbClr val="000000"/>
                </a:solidFill>
                <a:latin typeface="Arial" panose="020B0604020202020204" pitchFamily="34" charset="0"/>
              </a:rPr>
              <a:t>10962C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12</a:t>
            </a:fld>
            <a:endParaRPr lang="en-US" dirty="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a:ea typeface="굴림" pitchFamily="34" charset="-127"/>
              </a:rPr>
              <a:t>Remind students to complete the course evaluation.</a:t>
            </a:r>
          </a:p>
        </p:txBody>
      </p:sp>
    </p:spTree>
    <p:extLst>
      <p:ext uri="{BB962C8B-B14F-4D97-AF65-F5344CB8AC3E}">
        <p14:creationId xmlns:p14="http://schemas.microsoft.com/office/powerpoint/2010/main" val="255599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Lab strategy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module provides an overview of Windows PowerShell workflow. The workflow feature is highly specialized and involves complex programming topics. Typically, most organizations find that technologies such as Windows PowerShell remoting, Desired State Configuration, or background jobs provide enough functionality to meet their requirements. However, in some situations, you might need to take advantage of the highly advanced programming features included in workflow. This module introduces the workflow feature and describes how it differs from regular Windows PowerShell scripting.</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Demonstration preparation</a:t>
            </a:r>
          </a:p>
          <a:p>
            <a:pPr>
              <a:lnSpc>
                <a:spcPct val="107000"/>
              </a:lnSpc>
              <a:spcAft>
                <a:spcPts val="800"/>
              </a:spcAft>
            </a:pPr>
            <a:r>
              <a:rPr lang="ga-IE" sz="1000" dirty="0">
                <a:effectLst/>
                <a:latin typeface="Arial" panose="020B0604020202020204" pitchFamily="34" charset="0"/>
                <a:ea typeface="MS Mincho"/>
                <a:cs typeface="Mangal"/>
              </a:rPr>
              <a:t>There </a:t>
            </a:r>
            <a:r>
              <a:rPr lang="en-US" sz="1000" dirty="0">
                <a:effectLst/>
                <a:latin typeface="Arial" panose="020B0604020202020204" pitchFamily="34" charset="0"/>
                <a:ea typeface="MS Mincho"/>
                <a:cs typeface="Mangal"/>
              </a:rPr>
              <a:t>is one </a:t>
            </a:r>
            <a:r>
              <a:rPr lang="ga-IE" sz="1000" dirty="0">
                <a:effectLst/>
                <a:latin typeface="Arial" panose="020B0604020202020204" pitchFamily="34" charset="0"/>
                <a:ea typeface="MS Mincho"/>
                <a:cs typeface="Mangal"/>
              </a:rPr>
              <a:t>demonstration in this module. To prepare for </a:t>
            </a:r>
            <a:r>
              <a:rPr lang="en-US" sz="1000" dirty="0">
                <a:effectLst/>
                <a:latin typeface="Arial" panose="020B0604020202020204" pitchFamily="34" charset="0"/>
                <a:ea typeface="MS Mincho"/>
                <a:cs typeface="Mangal"/>
              </a:rPr>
              <a:t>it: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 with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ake sure to s</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to the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before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signing in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Perform the demonstration</a:t>
            </a:r>
            <a:r>
              <a:rPr lang="ga-IE" sz="1000" dirty="0">
                <a:effectLst/>
                <a:latin typeface="Arial" panose="020B0604020202020204" pitchFamily="34" charset="0"/>
                <a:ea typeface="MS Mincho"/>
                <a:cs typeface="Mangal"/>
              </a:rPr>
              <a: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MS Mincho"/>
                <a:cs typeface="Mangal"/>
              </a:rPr>
              <a:t> virtual machine in either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ga-IE" sz="1000" dirty="0">
                <a:effectLst/>
                <a:latin typeface="Arial" panose="020B0604020202020204" pitchFamily="34" charset="0"/>
                <a:ea typeface="MS Mincho"/>
                <a:cs typeface="Mangal"/>
              </a:rPr>
              <a:t> console or the Windows PowerShell </a:t>
            </a:r>
            <a:r>
              <a:rPr lang="en-US" sz="1000" dirty="0">
                <a:effectLst/>
                <a:latin typeface="Arial" panose="020B0604020202020204" pitchFamily="34" charset="0"/>
                <a:ea typeface="MS Mincho"/>
                <a:cs typeface="Mangal"/>
              </a:rPr>
              <a:t>Integrated Scripting Environment (Windows PowerShell </a:t>
            </a:r>
            <a:r>
              <a:rPr lang="ga-IE" sz="1000" dirty="0">
                <a:effectLst/>
                <a:latin typeface="Arial" panose="020B0604020202020204" pitchFamily="34" charset="0"/>
                <a:ea typeface="MS Mincho"/>
                <a:cs typeface="Mangal"/>
              </a:rPr>
              <a:t>ISE</a:t>
            </a:r>
            <a:r>
              <a:rPr lang="en-US" sz="1000" dirty="0">
                <a:effectLst/>
                <a:latin typeface="Arial" panose="020B0604020202020204" pitchFamily="34" charset="0"/>
                <a:ea typeface="MS Mincho"/>
                <a:cs typeface="Mangal"/>
              </a:rPr>
              <a:t>)</a:t>
            </a:r>
            <a:r>
              <a:rPr lang="ga-IE" sz="1000" dirty="0">
                <a:effectLst/>
                <a:latin typeface="Arial" panose="020B0604020202020204" pitchFamily="34" charset="0"/>
                <a:ea typeface="MS Mincho"/>
                <a:cs typeface="Mangal"/>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The instructor will provide you with a separate file for each step in the demonstration. Your instructor manual includes a description of each step, and you are required to display the corresponding file to your students. All .ps1 files </a:t>
            </a:r>
            <a:r>
              <a:rPr lang="ga-IE" sz="1000" dirty="0">
                <a:effectLst/>
                <a:latin typeface="Arial" panose="020B0604020202020204" pitchFamily="34" charset="0"/>
                <a:ea typeface="MS Mincho"/>
                <a:cs typeface="Mangal"/>
              </a:rPr>
              <a:t>are available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MS Mincho"/>
                <a:cs typeface="Mangal"/>
              </a:rPr>
              <a:t> virtual machine,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E:\Allfiles\Mod08</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a:effectLst/>
                <a:latin typeface="Arial" panose="020B0604020202020204" pitchFamily="34" charset="0"/>
                <a:ea typeface="MS Mincho"/>
                <a:cs typeface="Mangal"/>
              </a:rPr>
              <a:t> directory.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Students are given a starting point script file for many labs. Usually, the starting point is the same as the answer from the previous lab. Students are also given an example script for each task in the lab exercises. This approach should allow students to catch up if they fall behind. Monitor students closely to make sure that they do not spend too much time on any one task. If they do, they will run out of time and be unable to complete the lab. If a student has problems with a particular task, help that student for a short time. Then, suggest that the student use the provided answer for that task and continue from there.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Student answers are not provided in the Lab Answer Key. Instead, point them to the answers provided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MS Mincho"/>
                <a:cs typeface="Mangal"/>
              </a:rPr>
              <a:t> virtual machine,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E:\Allfiles\Mod08\Labfiles</a:t>
            </a:r>
            <a:r>
              <a:rPr lang="en-US" sz="1000" dirty="0">
                <a:effectLst/>
                <a:latin typeface="Arial" panose="020B0604020202020204" pitchFamily="34" charset="0"/>
                <a:ea typeface="MS Mincho"/>
                <a:cs typeface="Mangal"/>
              </a:rPr>
              <a:t> folder.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63009D4-6704-4E97-98B3-D15D72BE3198}"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618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63009D4-6704-4E97-98B3-D15D72BE3198}"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093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63009D4-6704-4E97-98B3-D15D72BE3198}"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316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63009D4-6704-4E97-98B3-D15D72BE3198}"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7381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63009D4-6704-4E97-98B3-D15D72BE3198}"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813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you must start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Sign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a:t>
            </a:r>
            <a:r>
              <a:rPr lang="en-US" sz="1000" dirty="0">
                <a:effectLst/>
                <a:latin typeface="Arial" panose="020B0604020202020204" pitchFamily="34" charset="0"/>
                <a:ea typeface="MS Mincho"/>
                <a:cs typeface="Mangal"/>
              </a:rPr>
              <a:t>Integrated Scripting Environment (</a:t>
            </a:r>
            <a:r>
              <a:rPr lang="en-US" sz="1000" dirty="0">
                <a:effectLst/>
                <a:latin typeface="Arial" panose="020B0604020202020204" pitchFamily="34" charset="0"/>
                <a:ea typeface="Calibri" panose="020F0502020204030204" pitchFamily="34" charset="0"/>
                <a:cs typeface="Times New Roman" panose="02020603050405020304" pitchFamily="18" charset="0"/>
              </a:rPr>
              <a:t>Windows PowerShell ISE). Make sure that the title bar of the Windows PowerShell ISE window displays the 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If it does not, right-click the application icon on the taskbar,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ISE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Close the original Windows PowerShell ISE window and use the new one.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are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E:\Allfiles\Mod08\Democode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\Lesson01\Demo01</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E:\Alfiles\Mod08\Democode\Lesson01\Demo01\Step-01.ps1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name of the example workflow is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Get-FolderSize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You can run this example exactly as you would run a command—just by using the workflow name.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Press F5 to run the script.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running a workflow takes somewhat longer to start, because the script must be translated to Extensible Application Markup Language (XAML) and passed to Windows Workflow Foundation for execution.</a:t>
            </a:r>
          </a:p>
          <a:p>
            <a:pPr marL="457200" marR="0">
              <a:lnSpc>
                <a:spcPts val="1300"/>
              </a:lnSpc>
              <a:spcBef>
                <a:spcPts val="60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workflow defines one parameter,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–Path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This is a string parameter that can accept an array of values.</a:t>
            </a:r>
          </a:p>
          <a:p>
            <a:pPr marL="457200" marR="0">
              <a:lnSpc>
                <a:spcPts val="1300"/>
              </a:lnSpc>
              <a:spcBef>
                <a:spcPts val="60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the use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ForEach –Parallel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process folder paths in parallel.</a:t>
            </a:r>
          </a:p>
          <a:p>
            <a:pPr marL="457200" marR="0">
              <a:lnSpc>
                <a:spcPts val="13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variable exists at the workflow level and would be persisted if a checkpoint was taken.</a:t>
            </a:r>
          </a:p>
        </p:txBody>
      </p:sp>
      <p:sp>
        <p:nvSpPr>
          <p:cNvPr id="4" name="Slide Number Placeholder 3"/>
          <p:cNvSpPr>
            <a:spLocks noGrp="1"/>
          </p:cNvSpPr>
          <p:nvPr>
            <p:ph type="sldNum" sz="quarter" idx="10"/>
          </p:nvPr>
        </p:nvSpPr>
        <p:spPr/>
        <p:txBody>
          <a:bodyPr/>
          <a:lstStyle/>
          <a:p>
            <a:fld id="{763009D4-6704-4E97-98B3-D15D72BE3198}"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517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will find example answers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computer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E:\Allfiles\Mod08\Labfiles</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Creating and running a Windows PowerShell workflow</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use a Windows PowerShell workflow to reboot remote servers and collect their last boot uptime data. There are two separate lists of servers that you need to reboot: the first one contains the domain member server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second one contains the domain controller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You want to separate the reboot of the member server from the reboot of the domain controller.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also want to test execution of the workflow as a job. You want to make sure that you still will be able to identify the last boot uptime data output that the workflow generated during job execution.</a:t>
            </a:r>
          </a:p>
          <a:p>
            <a:pPr>
              <a:lnSpc>
                <a:spcPct val="107000"/>
              </a:lnSpc>
              <a:spcAft>
                <a:spcPts val="800"/>
              </a:spcAft>
            </a:pPr>
            <a:r>
              <a:rPr lang="en-US" sz="1000" b="1" dirty="0">
                <a:effectLst/>
                <a:latin typeface="Arial" panose="020B0604020202020204" pitchFamily="34" charset="0"/>
                <a:ea typeface="MS Mincho"/>
                <a:cs typeface="Times New Roman" panose="02020603050405020304" pitchFamily="18" charset="0"/>
              </a:rPr>
              <a:t>Instructor Note</a:t>
            </a:r>
            <a:r>
              <a:rPr lang="en-US" sz="1000" dirty="0">
                <a:effectLst/>
                <a:latin typeface="Arial" panose="020B0604020202020204" pitchFamily="34" charset="0"/>
                <a:ea typeface="MS Mincho"/>
                <a:cs typeface="Times New Roman" panose="02020603050405020304" pitchFamily="18" charset="0"/>
              </a:rPr>
              <a:t>: This exercise includes three tasks. Students should not spend more than the following time per task: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1 should take five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2 should take five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3 should take 15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MS Mincho"/>
                <a:cs typeface="Times New Roman" panose="02020603050405020304" pitchFamily="18" charset="0"/>
              </a:rPr>
              <a:t>The additional minutes are for introducing the lab and reviewing student questions at the end of the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MS Mincho"/>
                <a:cs typeface="Times New Roman" panose="02020603050405020304" pitchFamily="18" charset="0"/>
              </a:rPr>
              <a:t>Monitor students’ progress. You might want to use a clock or a timer to keep track of the lab time and to inform students when they should be moving on to the next task. When students are not ready to move on as quickly as others, suggest to them that they review the example solution for their current task so that they can move on to the next task and complete the whole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63009D4-6704-4E97-98B3-D15D72BE3198}"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985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63009D4-6704-4E97-98B3-D15D72BE3198}"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Understanding Windows PowerShell workflow</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14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6535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4439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2670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830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50943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5003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2429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823755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7757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56793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755055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93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05483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832280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215103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7996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54417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0174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5994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172574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4591939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5600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67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27645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885026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95179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04295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974353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72492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016265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257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79718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68426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4517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27562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91487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2216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2729638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726041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37870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466362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3917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78197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1164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8838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793970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36949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2328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395834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706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6031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786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358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641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2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180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5028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511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413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9050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56740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45879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423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002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945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559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189382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9654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72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083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65808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3406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57572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405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49993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35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60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4372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53845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6718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353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944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6087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60420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8207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99739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67181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9047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3275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14660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649239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6825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9824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50788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374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6104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78386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86442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89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6435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32709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017647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8992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64890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24006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254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0624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264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82447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754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8001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824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68020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1778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799878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86282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540708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8076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72239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92805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32584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46414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81443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87550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59140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7195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530068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9337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124753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82269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94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380128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83988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5002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33027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34028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3544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4825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68668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11538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08380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645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823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17805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56589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54728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34622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413743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875425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885306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562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31801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92926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565027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8</a:t>
            </a:r>
          </a:p>
        </p:txBody>
      </p:sp>
      <p:sp>
        <p:nvSpPr>
          <p:cNvPr id="3" name="Subtitle 2"/>
          <p:cNvSpPr>
            <a:spLocks noGrp="1"/>
          </p:cNvSpPr>
          <p:nvPr>
            <p:ph type="subTitle" sz="quarter" idx="1"/>
          </p:nvPr>
        </p:nvSpPr>
        <p:spPr/>
        <p:txBody>
          <a:bodyPr/>
          <a:lstStyle/>
          <a:p>
            <a:r>
              <a:rPr lang="en-US" dirty="0"/>
              <a:t>Understanding Windows PowerShell workflow
</a:t>
            </a:r>
          </a:p>
        </p:txBody>
      </p:sp>
    </p:spTree>
    <p:extLst>
      <p:ext uri="{BB962C8B-B14F-4D97-AF65-F5344CB8AC3E}">
        <p14:creationId xmlns:p14="http://schemas.microsoft.com/office/powerpoint/2010/main" val="375681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9397fd6-54ab-48d6-9ce4-84693be5fe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What is the benefit of using workflows when performing reboots of multiple computers?
What are the benefits of executing a workflow as a job?</a:t>
            </a:r>
            <a:endParaRPr lang="en-US" dirty="0"/>
          </a:p>
        </p:txBody>
      </p:sp>
    </p:spTree>
    <p:extLst>
      <p:ext uri="{BB962C8B-B14F-4D97-AF65-F5344CB8AC3E}">
        <p14:creationId xmlns:p14="http://schemas.microsoft.com/office/powerpoint/2010/main" val="45114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Real-world Issues and Scenarios
Common Issues and Troubleshooting Tips</a:t>
            </a:r>
            <a:endParaRPr lang="en-US" dirty="0"/>
          </a:p>
        </p:txBody>
      </p:sp>
    </p:spTree>
    <p:extLst>
      <p:ext uri="{BB962C8B-B14F-4D97-AF65-F5344CB8AC3E}">
        <p14:creationId xmlns:p14="http://schemas.microsoft.com/office/powerpoint/2010/main" val="304407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p>
        </p:txBody>
      </p:sp>
    </p:spTree>
    <p:extLst>
      <p:ext uri="{BB962C8B-B14F-4D97-AF65-F5344CB8AC3E}">
        <p14:creationId xmlns:p14="http://schemas.microsoft.com/office/powerpoint/2010/main" val="19079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Understanding Windows PowerShell workflow</a:t>
            </a:r>
          </a:p>
        </p:txBody>
      </p:sp>
    </p:spTree>
    <p:extLst>
      <p:ext uri="{BB962C8B-B14F-4D97-AF65-F5344CB8AC3E}">
        <p14:creationId xmlns:p14="http://schemas.microsoft.com/office/powerpoint/2010/main" val="206137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Understanding Windows PowerShell workflow</a:t>
            </a:r>
            <a:endParaRPr lang="en-US" dirty="0"/>
          </a:p>
        </p:txBody>
      </p:sp>
      <p:sp>
        <p:nvSpPr>
          <p:cNvPr id="3" name="Text Placeholder 2"/>
          <p:cNvSpPr>
            <a:spLocks noGrp="1"/>
          </p:cNvSpPr>
          <p:nvPr>
            <p:ph type="body" idx="1"/>
          </p:nvPr>
        </p:nvSpPr>
        <p:spPr/>
        <p:txBody>
          <a:bodyPr/>
          <a:lstStyle/>
          <a:p>
            <a:r>
              <a:rPr lang="en-CA" dirty="0"/>
              <a:t>Understanding Windows PowerShell workflow
Workflow architecture and concepts
Workflow differences
Demonstration: A workflow example</a:t>
            </a:r>
            <a:endParaRPr lang="en-US" dirty="0"/>
          </a:p>
        </p:txBody>
      </p:sp>
    </p:spTree>
    <p:extLst>
      <p:ext uri="{BB962C8B-B14F-4D97-AF65-F5344CB8AC3E}">
        <p14:creationId xmlns:p14="http://schemas.microsoft.com/office/powerpoint/2010/main" val="81077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Windows PowerShell workflow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PowerShell Workflow is a specialized scripting technology that uses the WWF technology of Microsoft .NET Framework 3.5 or newer versions</a:t>
            </a:r>
          </a:p>
          <a:p>
            <a:pPr lvl="0"/>
            <a:r>
              <a:rPr lang="en-US" kern="0" dirty="0">
                <a:solidFill>
                  <a:srgbClr val="000000"/>
                </a:solidFill>
              </a:rPr>
              <a:t>Using Windows PowerShell version 3.0 and newer versions, you write a special kind of script that the shell converts into XAML </a:t>
            </a:r>
          </a:p>
          <a:p>
            <a:pPr lvl="0"/>
            <a:r>
              <a:rPr lang="en-US" kern="0" dirty="0">
                <a:solidFill>
                  <a:srgbClr val="000000"/>
                </a:solidFill>
              </a:rPr>
              <a:t>The shell passes the XAML to Windows Workflow Foundation for execution</a:t>
            </a:r>
          </a:p>
          <a:p>
            <a:pPr lvl="0"/>
            <a:r>
              <a:rPr lang="en-US" kern="0" dirty="0">
                <a:solidFill>
                  <a:srgbClr val="000000"/>
                </a:solidFill>
              </a:rPr>
              <a:t>Workflows require specialized programming skills</a:t>
            </a:r>
          </a:p>
        </p:txBody>
      </p:sp>
    </p:spTree>
    <p:extLst>
      <p:ext uri="{BB962C8B-B14F-4D97-AF65-F5344CB8AC3E}">
        <p14:creationId xmlns:p14="http://schemas.microsoft.com/office/powerpoint/2010/main" val="321657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architecture and concepts</a:t>
            </a:r>
          </a:p>
        </p:txBody>
      </p:sp>
      <p:sp>
        <p:nvSpPr>
          <p:cNvPr id="4" name="Content Placeholder 2"/>
          <p:cNvSpPr txBox="1">
            <a:spLocks/>
          </p:cNvSpPr>
          <p:nvPr/>
        </p:nvSpPr>
        <p:spPr>
          <a:xfrm>
            <a:off x="460375" y="919619"/>
            <a:ext cx="843229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workflow script runs one or more </a:t>
            </a:r>
            <a:r>
              <a:rPr lang="en-US" sz="2400" i="1" kern="0" dirty="0">
                <a:solidFill>
                  <a:srgbClr val="000000"/>
                </a:solidFill>
              </a:rPr>
              <a:t>activities</a:t>
            </a:r>
          </a:p>
          <a:p>
            <a:pPr lvl="0"/>
            <a:r>
              <a:rPr lang="en-US" sz="2400" kern="0" dirty="0">
                <a:solidFill>
                  <a:srgbClr val="000000"/>
                </a:solidFill>
              </a:rPr>
              <a:t>Many commands included in Windows PowerShell are also available as workflow activities that have the same name</a:t>
            </a:r>
          </a:p>
          <a:p>
            <a:pPr lvl="0"/>
            <a:r>
              <a:rPr lang="en-US" sz="2400" kern="0" dirty="0">
                <a:solidFill>
                  <a:srgbClr val="000000"/>
                </a:solidFill>
              </a:rPr>
              <a:t>A workflow script can include activities of the type InlineScript, which is a regular Windows PowerShell script</a:t>
            </a:r>
          </a:p>
          <a:p>
            <a:pPr lvl="0"/>
            <a:r>
              <a:rPr lang="en-US" sz="2400" kern="0" dirty="0">
                <a:solidFill>
                  <a:srgbClr val="000000"/>
                </a:solidFill>
              </a:rPr>
              <a:t>Workflow scripts control execution flow through the </a:t>
            </a:r>
            <a:r>
              <a:rPr lang="en-US" sz="2400" b="1" kern="0" dirty="0">
                <a:solidFill>
                  <a:srgbClr val="000000"/>
                </a:solidFill>
              </a:rPr>
              <a:t>Parallel{}</a:t>
            </a:r>
            <a:r>
              <a:rPr lang="en-US" sz="2400" kern="0" dirty="0">
                <a:solidFill>
                  <a:srgbClr val="000000"/>
                </a:solidFill>
              </a:rPr>
              <a:t> and </a:t>
            </a:r>
            <a:r>
              <a:rPr lang="en-US" sz="2400" b="1" kern="0" dirty="0">
                <a:solidFill>
                  <a:srgbClr val="000000"/>
                </a:solidFill>
              </a:rPr>
              <a:t>Sequence{}</a:t>
            </a:r>
            <a:r>
              <a:rPr lang="en-US" sz="2400" kern="0" dirty="0">
                <a:solidFill>
                  <a:srgbClr val="000000"/>
                </a:solidFill>
              </a:rPr>
              <a:t> blocks and the </a:t>
            </a:r>
            <a:r>
              <a:rPr lang="en-US" sz="2400" b="1" kern="0" dirty="0">
                <a:solidFill>
                  <a:srgbClr val="000000"/>
                </a:solidFill>
              </a:rPr>
              <a:t>ForEach </a:t>
            </a:r>
            <a:br>
              <a:rPr lang="en-US" sz="2400" b="1" kern="0" dirty="0">
                <a:solidFill>
                  <a:srgbClr val="000000"/>
                </a:solidFill>
              </a:rPr>
            </a:br>
            <a:r>
              <a:rPr lang="en-US" sz="2400" b="1" kern="0" dirty="0">
                <a:solidFill>
                  <a:srgbClr val="000000"/>
                </a:solidFill>
              </a:rPr>
              <a:t>-Parallel </a:t>
            </a:r>
            <a:r>
              <a:rPr lang="en-US" sz="2400" kern="0" dirty="0">
                <a:solidFill>
                  <a:srgbClr val="000000"/>
                </a:solidFill>
              </a:rPr>
              <a:t>construct</a:t>
            </a:r>
          </a:p>
          <a:p>
            <a:pPr lvl="0"/>
            <a:r>
              <a:rPr lang="en-US" sz="2400" kern="0" dirty="0">
                <a:solidFill>
                  <a:srgbClr val="000000"/>
                </a:solidFill>
              </a:rPr>
              <a:t>Workflow scripts can include variables</a:t>
            </a:r>
          </a:p>
          <a:p>
            <a:pPr lvl="0"/>
            <a:r>
              <a:rPr lang="en-US" sz="2400" kern="0" dirty="0">
                <a:solidFill>
                  <a:srgbClr val="000000"/>
                </a:solidFill>
              </a:rPr>
              <a:t>You can run workflows as Windows PowerShell jobs</a:t>
            </a:r>
            <a:endParaRPr lang="en-US" sz="2400" i="1"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73694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differences</a:t>
            </a:r>
          </a:p>
        </p:txBody>
      </p:sp>
      <p:sp>
        <p:nvSpPr>
          <p:cNvPr id="4" name="Content Placeholder 2"/>
          <p:cNvSpPr txBox="1">
            <a:spLocks/>
          </p:cNvSpPr>
          <p:nvPr/>
        </p:nvSpPr>
        <p:spPr>
          <a:xfrm>
            <a:off x="460375" y="88266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A workflow script resembles a typical </a:t>
            </a:r>
            <a:br>
              <a:rPr lang="en-US" sz="2400" kern="0" dirty="0">
                <a:solidFill>
                  <a:srgbClr val="000000"/>
                </a:solidFill>
              </a:rPr>
            </a:br>
            <a:r>
              <a:rPr lang="en-US" sz="2400" kern="0" dirty="0">
                <a:solidFill>
                  <a:srgbClr val="000000"/>
                </a:solidFill>
              </a:rPr>
              <a:t>Windows PowerShell script, but there are several differences:</a:t>
            </a:r>
          </a:p>
          <a:p>
            <a:pPr lvl="1"/>
            <a:r>
              <a:rPr lang="en-US" sz="2000" kern="0" dirty="0">
                <a:solidFill>
                  <a:srgbClr val="000000"/>
                </a:solidFill>
              </a:rPr>
              <a:t>You cannot use </a:t>
            </a:r>
            <a:r>
              <a:rPr lang="en-US" sz="2000" b="1" kern="0" dirty="0">
                <a:solidFill>
                  <a:srgbClr val="000000"/>
                </a:solidFill>
              </a:rPr>
              <a:t>Import-Module </a:t>
            </a:r>
            <a:r>
              <a:rPr lang="en-US" sz="2000" kern="0" dirty="0">
                <a:solidFill>
                  <a:srgbClr val="000000"/>
                </a:solidFill>
              </a:rPr>
              <a:t>outside an InlineScript activity</a:t>
            </a:r>
          </a:p>
          <a:p>
            <a:pPr lvl="1"/>
            <a:r>
              <a:rPr lang="en-US" sz="2000" kern="0" dirty="0">
                <a:solidFill>
                  <a:srgbClr val="000000"/>
                </a:solidFill>
              </a:rPr>
              <a:t>In Windows PowerShell 3.0, all activities must use only named parameters, and parameter names must be spelled out completely</a:t>
            </a:r>
          </a:p>
          <a:p>
            <a:pPr lvl="1"/>
            <a:r>
              <a:rPr lang="en-US" sz="2000" kern="0" dirty="0">
                <a:solidFill>
                  <a:srgbClr val="000000"/>
                </a:solidFill>
              </a:rPr>
              <a:t>Workflows are enclosed in a </a:t>
            </a:r>
            <a:r>
              <a:rPr lang="en-US" sz="2000" b="1" kern="0" dirty="0">
                <a:solidFill>
                  <a:srgbClr val="000000"/>
                </a:solidFill>
              </a:rPr>
              <a:t>Workflow</a:t>
            </a:r>
            <a:r>
              <a:rPr lang="en-US" sz="2000" kern="0" dirty="0">
                <a:solidFill>
                  <a:srgbClr val="000000"/>
                </a:solidFill>
              </a:rPr>
              <a:t> construct</a:t>
            </a:r>
          </a:p>
          <a:p>
            <a:pPr lvl="1"/>
            <a:r>
              <a:rPr lang="en-US" sz="2000" kern="0" dirty="0">
                <a:solidFill>
                  <a:srgbClr val="000000"/>
                </a:solidFill>
              </a:rPr>
              <a:t>Workflows define several automatic parameters</a:t>
            </a:r>
          </a:p>
          <a:p>
            <a:pPr lvl="1"/>
            <a:r>
              <a:rPr lang="en-US" sz="2000" kern="0" dirty="0">
                <a:solidFill>
                  <a:srgbClr val="000000"/>
                </a:solidFill>
              </a:rPr>
              <a:t>The </a:t>
            </a:r>
            <a:r>
              <a:rPr lang="en-US" sz="2000" b="1" kern="0" dirty="0">
                <a:solidFill>
                  <a:srgbClr val="000000"/>
                </a:solidFill>
              </a:rPr>
              <a:t>Switch</a:t>
            </a:r>
            <a:r>
              <a:rPr lang="en-US" sz="2000" kern="0" dirty="0">
                <a:solidFill>
                  <a:srgbClr val="000000"/>
                </a:solidFill>
              </a:rPr>
              <a:t> construct is allowed in a workflow only if you add the </a:t>
            </a:r>
            <a:r>
              <a:rPr lang="en-US" sz="2000" b="1" kern="0" dirty="0">
                <a:solidFill>
                  <a:srgbClr val="000000"/>
                </a:solidFill>
              </a:rPr>
              <a:t>–CaseSensitive</a:t>
            </a:r>
            <a:r>
              <a:rPr lang="en-US" sz="2000" kern="0" dirty="0">
                <a:solidFill>
                  <a:srgbClr val="000000"/>
                </a:solidFill>
              </a:rPr>
              <a:t> switch</a:t>
            </a:r>
          </a:p>
          <a:p>
            <a:pPr lvl="1"/>
            <a:r>
              <a:rPr lang="en-US" sz="2000" kern="0" dirty="0">
                <a:solidFill>
                  <a:srgbClr val="000000"/>
                </a:solidFill>
              </a:rPr>
              <a:t>The </a:t>
            </a:r>
            <a:r>
              <a:rPr lang="en-US" sz="2000" b="1" kern="0" dirty="0">
                <a:solidFill>
                  <a:srgbClr val="000000"/>
                </a:solidFill>
              </a:rPr>
              <a:t>ForEach</a:t>
            </a:r>
            <a:r>
              <a:rPr lang="en-US" sz="2000" kern="0" dirty="0">
                <a:solidFill>
                  <a:srgbClr val="000000"/>
                </a:solidFill>
              </a:rPr>
              <a:t> construct in a workflow can be followed by the </a:t>
            </a:r>
            <a:br>
              <a:rPr lang="en-US" sz="2000" kern="0" dirty="0">
                <a:solidFill>
                  <a:srgbClr val="000000"/>
                </a:solidFill>
              </a:rPr>
            </a:br>
            <a:r>
              <a:rPr lang="en-US" sz="2000" b="1" kern="0" dirty="0">
                <a:solidFill>
                  <a:srgbClr val="000000"/>
                </a:solidFill>
              </a:rPr>
              <a:t>–Parallel</a:t>
            </a:r>
            <a:r>
              <a:rPr lang="en-US" sz="2000" kern="0" dirty="0">
                <a:solidFill>
                  <a:srgbClr val="000000"/>
                </a:solidFill>
              </a:rPr>
              <a:t> switch</a:t>
            </a:r>
          </a:p>
          <a:p>
            <a:pPr lvl="0"/>
            <a:endParaRPr lang="en-US" sz="2400" kern="0" dirty="0">
              <a:solidFill>
                <a:srgbClr val="000000"/>
              </a:solidFill>
            </a:endParaRPr>
          </a:p>
        </p:txBody>
      </p:sp>
    </p:spTree>
    <p:extLst>
      <p:ext uri="{BB962C8B-B14F-4D97-AF65-F5344CB8AC3E}">
        <p14:creationId xmlns:p14="http://schemas.microsoft.com/office/powerpoint/2010/main" val="389572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e1f0a04-cea9-43c3-b40f-a12e0d757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 workflow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review an example workflow script</a:t>
            </a:r>
          </a:p>
        </p:txBody>
      </p:sp>
    </p:spTree>
    <p:extLst>
      <p:ext uri="{BB962C8B-B14F-4D97-AF65-F5344CB8AC3E}">
        <p14:creationId xmlns:p14="http://schemas.microsoft.com/office/powerpoint/2010/main" val="99037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1fa63ebf-ccbd-454b-887e-0a0fb0499a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Creating and running a Windows PowerShell workflow</a:t>
            </a:r>
            <a:endParaRPr lang="en-US" dirty="0"/>
          </a:p>
        </p:txBody>
      </p:sp>
      <p:sp>
        <p:nvSpPr>
          <p:cNvPr id="3" name="Text Placeholder 2"/>
          <p:cNvSpPr>
            <a:spLocks noGrp="1"/>
          </p:cNvSpPr>
          <p:nvPr>
            <p:ph type="body" idx="1"/>
          </p:nvPr>
        </p:nvSpPr>
        <p:spPr/>
        <p:txBody>
          <a:bodyPr/>
          <a:lstStyle/>
          <a:p>
            <a:r>
              <a:rPr lang="en-CA" dirty="0"/>
              <a:t>Exercise 1: Creating and running a Windows PowerShell workflow</a:t>
            </a:r>
            <a:endParaRPr lang="en-US" dirty="0"/>
          </a:p>
        </p:txBody>
      </p:sp>
      <p:sp>
        <p:nvSpPr>
          <p:cNvPr id="4" name="TextBox 3"/>
          <p:cNvSpPr txBox="1"/>
          <p:nvPr/>
        </p:nvSpPr>
        <p:spPr>
          <a:xfrm>
            <a:off x="458788" y="2323580"/>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127353"/>
            <a:ext cx="7951344" cy="2246769"/>
          </a:xfrm>
          <a:prstGeom prst="rect">
            <a:avLst/>
          </a:prstGeom>
          <a:noFill/>
        </p:spPr>
        <p:txBody>
          <a:bodyPr vert="horz" wrap="none" rtlCol="0">
            <a:spAutoFit/>
          </a:bodyPr>
          <a:lstStyle/>
          <a:p>
            <a:r>
              <a:rPr lang="fr-FR" sz="2800" b="0" i="0" u="none" strike="noStrike" baseline="0" dirty="0">
                <a:latin typeface="Segoe UI" panose="020B0502040204020203" pitchFamily="34" charset="0"/>
              </a:rPr>
              <a:t>Virtual machines: 	</a:t>
            </a:r>
            <a:r>
              <a:rPr lang="fr-FR" sz="2800" b="1" i="0" u="none" strike="noStrike" baseline="0" dirty="0">
                <a:latin typeface="Segoe UI" panose="020B0502040204020203" pitchFamily="34" charset="0"/>
              </a:rPr>
              <a:t>10962C-LON-DC1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10962C-LON-CL1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10962C-LON-SVR1</a:t>
            </a:r>
            <a:endParaRPr lang="fr-FR"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a:t>
            </a:r>
            <a:r>
              <a:rPr lang="en-US" sz="2800" b="1" i="0" u="none" strike="noStrike" baseline="0" dirty="0">
                <a:latin typeface="Segoe UI" panose="020B0502040204020203" pitchFamily="34" charset="0"/>
              </a:rPr>
              <a:t> 		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a:t>
            </a:r>
            <a:r>
              <a:rPr lang="en-US" sz="2800" b="1" i="0" u="none" strike="noStrike" baseline="0" dirty="0">
                <a:latin typeface="Segoe UI" panose="020B0502040204020203" pitchFamily="34" charset="0"/>
              </a:rPr>
              <a:t> 			Pa55w.rd</a:t>
            </a:r>
            <a:endParaRPr lang="en-US"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30 minutes</a:t>
            </a:r>
          </a:p>
        </p:txBody>
      </p:sp>
    </p:spTree>
    <p:extLst>
      <p:ext uri="{BB962C8B-B14F-4D97-AF65-F5344CB8AC3E}">
        <p14:creationId xmlns:p14="http://schemas.microsoft.com/office/powerpoint/2010/main" val="232074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Lab Scenario9385701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258618" y="940507"/>
            <a:ext cx="8626763" cy="5375831"/>
          </a:xfrm>
          <a:prstGeom prst="rect">
            <a:avLst/>
          </a:prstGeom>
          <a:noFill/>
        </p:spPr>
        <p:txBody>
          <a:bodyPr vert="horz" wrap="square" rtlCol="0">
            <a:spAutoFit/>
          </a:bodyPr>
          <a:lstStyle/>
          <a:p>
            <a:pPr>
              <a:spcBef>
                <a:spcPts val="600"/>
              </a:spcBef>
              <a:spcAft>
                <a:spcPts val="800"/>
              </a:spcAft>
            </a:pPr>
            <a:r>
              <a:rPr lang="en-US" sz="2000" dirty="0">
                <a:effectLst/>
                <a:latin typeface="Segoe UI" panose="020B0502040204020203" pitchFamily="34" charset="0"/>
                <a:ea typeface="Calibri" panose="020F0502020204030204" pitchFamily="34" charset="0"/>
                <a:cs typeface="Times New Roman" panose="02020603050405020304" pitchFamily="18" charset="0"/>
              </a:rPr>
              <a:t>In this lab, you will use a Windows PowerShell workflow to reboot remote servers and collect their last boot uptime data. There are two separate lists of servers that you need to reboot: the first list contains domain member servers, and the second list contains domain controllers. The intention is to ensure that reboots of servers on the first list do not overlap with reboots of servers on the second list. By following this approach, you minimize the possibility of the authentication issues that are likely to occur if reboots of domain controllers and domain member servers happen at </a:t>
            </a:r>
            <a:r>
              <a:rPr lang="en-CA" sz="2000" dirty="0">
                <a:latin typeface="Segoe UI" panose="020B0502040204020203" pitchFamily="34" charset="0"/>
                <a:ea typeface="Calibri" panose="020F0502020204030204" pitchFamily="34" charset="0"/>
                <a:cs typeface="Times New Roman" panose="02020603050405020304" pitchFamily="18" charset="0"/>
              </a:rPr>
              <a:t>the same time. </a:t>
            </a:r>
          </a:p>
          <a:p>
            <a:pPr>
              <a:spcBef>
                <a:spcPts val="600"/>
              </a:spcBef>
              <a:spcAft>
                <a:spcPts val="800"/>
              </a:spcAft>
            </a:pPr>
            <a:r>
              <a:rPr lang="en-CA" sz="2000" dirty="0">
                <a:latin typeface="Segoe UI" panose="020B0502040204020203" pitchFamily="34" charset="0"/>
                <a:ea typeface="Calibri" panose="020F0502020204030204" pitchFamily="34" charset="0"/>
                <a:cs typeface="Times New Roman" panose="02020603050405020304" pitchFamily="18" charset="0"/>
              </a:rPr>
              <a:t>Due to the size of the lab environment, each list contains only a single server. However, you can use the same approach when working in multiple server environments. This allows you to take advantage of the support for the parallel execution functionality in Windows PowerShell workflows. </a:t>
            </a:r>
          </a:p>
          <a:p>
            <a:pPr>
              <a:spcBef>
                <a:spcPts val="600"/>
              </a:spcBef>
              <a:spcAft>
                <a:spcPts val="800"/>
              </a:spcAft>
            </a:pPr>
            <a:r>
              <a:rPr lang="en-CA" sz="2000" dirty="0">
                <a:latin typeface="Segoe UI" panose="020B0502040204020203" pitchFamily="34" charset="0"/>
                <a:ea typeface="Calibri" panose="020F0502020204030204" pitchFamily="34" charset="0"/>
                <a:cs typeface="Times New Roman" panose="02020603050405020304" pitchFamily="18" charset="0"/>
              </a:rPr>
              <a:t>You also want to test execution of the workflow as a background job. In particular, you want to make sure that you still will be able to identify the last boot uptime data output that the workflow generated during job execution.</a:t>
            </a:r>
            <a:endParaRPr lang="en-US" sz="20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79074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1644</Words>
  <Application>Microsoft Office PowerPoint</Application>
  <PresentationFormat>On-screen Show (4:3)</PresentationFormat>
  <Paragraphs>156</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12</vt:i4>
      </vt:variant>
      <vt:variant>
        <vt:lpstr>Slide Titles</vt:lpstr>
      </vt:variant>
      <vt:variant>
        <vt:i4>12</vt:i4>
      </vt:variant>
    </vt:vector>
  </HeadingPairs>
  <TitlesOfParts>
    <vt:vector size="34" baseType="lpstr">
      <vt:lpstr>Segoe UI</vt:lpstr>
      <vt:lpstr>Calibri</vt:lpstr>
      <vt:lpstr>Mangal</vt:lpstr>
      <vt:lpstr>MS Mincho</vt:lpstr>
      <vt:lpstr>Verdana</vt:lpstr>
      <vt:lpstr>굴림</vt:lpstr>
      <vt:lpstr>Times New Roman</vt:lpstr>
      <vt:lpstr>Symbol</vt:lpstr>
      <vt:lpstr>Wingdings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11_NG_MOC_Core_ModuleNew2</vt:lpstr>
      <vt:lpstr>12_NG_MOC_Core_ModuleNew2</vt:lpstr>
      <vt:lpstr>Module 8</vt:lpstr>
      <vt:lpstr>Module Overview</vt:lpstr>
      <vt:lpstr>Lesson 1: Understanding Windows PowerShell workflow</vt:lpstr>
      <vt:lpstr>Understanding Windows PowerShell workflow</vt:lpstr>
      <vt:lpstr>Workflow architecture and concepts</vt:lpstr>
      <vt:lpstr>Workflow differences</vt:lpstr>
      <vt:lpstr>Demonstration: A workflow example</vt:lpstr>
      <vt:lpstr>Lab: Creating and running a Windows PowerShell workflow</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Anuradha Sridhar</dc:creator>
  <cp:lastModifiedBy>Susie Carr</cp:lastModifiedBy>
  <cp:revision>4</cp:revision>
  <dcterms:created xsi:type="dcterms:W3CDTF">2017-07-27T16:20:22Z</dcterms:created>
  <dcterms:modified xsi:type="dcterms:W3CDTF">2017-08-01T21:39:24Z</dcterms:modified>
</cp:coreProperties>
</file>