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305" r:id="rId5"/>
    <p:sldId id="290" r:id="rId6"/>
    <p:sldId id="306" r:id="rId7"/>
    <p:sldId id="288" r:id="rId8"/>
    <p:sldId id="287" r:id="rId9"/>
    <p:sldId id="291" r:id="rId10"/>
    <p:sldId id="293" r:id="rId11"/>
    <p:sldId id="294" r:id="rId12"/>
    <p:sldId id="297" r:id="rId13"/>
    <p:sldId id="298" r:id="rId14"/>
    <p:sldId id="296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van Rees" initials="EvR" lastIdx="1" clrIdx="0">
    <p:extLst>
      <p:ext uri="{19B8F6BF-5375-455C-9EA6-DF929625EA0E}">
        <p15:presenceInfo xmlns:p15="http://schemas.microsoft.com/office/powerpoint/2012/main" userId="b082b6e96a7286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ericvanrees@gmail.com" TargetMode="External"/><Relationship Id="rId2" Type="http://schemas.openxmlformats.org/officeDocument/2006/relationships/hyperlink" Target="https://www.packtpub.com/application-development/mastering-geospatial-analysis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ric@ericvanree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@ericvanrees.com" TargetMode="External"/><Relationship Id="rId2" Type="http://schemas.openxmlformats.org/officeDocument/2006/relationships/hyperlink" Target="http://www.ericvanrees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32B698E-4DB4-49B4-AB57-833F9090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7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CE7B-1B9C-45A9-8821-5E476C8B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Goal: count wildfires per state</a:t>
            </a:r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5BBEDC7-9B38-4B62-BB89-16192A06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5" y="2187712"/>
            <a:ext cx="7339328" cy="378901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9A9BA00-C6F5-4EF0-A5B7-F9A21AF0DE2A}"/>
              </a:ext>
            </a:extLst>
          </p:cNvPr>
          <p:cNvSpPr txBox="1"/>
          <p:nvPr/>
        </p:nvSpPr>
        <p:spPr>
          <a:xfrm>
            <a:off x="8044070" y="2743200"/>
            <a:ext cx="290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Map #1:US state polygons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70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367E743-6BE4-4114-ACFC-00D29992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2" y="1528683"/>
            <a:ext cx="7125959" cy="3800633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051B7F3-4A65-4CC8-8ACD-97931F38EC4A}"/>
              </a:ext>
            </a:extLst>
          </p:cNvPr>
          <p:cNvSpPr txBox="1"/>
          <p:nvPr/>
        </p:nvSpPr>
        <p:spPr>
          <a:xfrm>
            <a:off x="7964556" y="1934818"/>
            <a:ext cx="3551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Map #2, point data of all wildfires 1984-2015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5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4584A-8035-45EC-B87C-D5228769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As our geodataframe is a pandas object, we can count and rank the counts:</a:t>
            </a:r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67F4AD8-87BA-40B6-890C-C6D50B4F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98" y="2285929"/>
            <a:ext cx="7642647" cy="39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4EC1E-970B-4163-AF88-1246391F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Finally, this map ranks all state based the total count per state field: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7843CF-F2B9-4CE2-9875-221394BE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94" y="1998868"/>
            <a:ext cx="9189558" cy="43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A91B-1AE5-4F5A-9C8A-905ACF8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</a:t>
            </a:r>
            <a:r>
              <a:rPr lang="ru-RU" dirty="0"/>
              <a:t>a</a:t>
            </a:r>
            <a:r>
              <a:rPr lang="en-US" dirty="0"/>
              <a:t>t</a:t>
            </a:r>
            <a:r>
              <a:rPr lang="ru-RU" dirty="0"/>
              <a:t>i</a:t>
            </a:r>
            <a:r>
              <a:rPr lang="en-US" dirty="0"/>
              <a:t>a</a:t>
            </a:r>
            <a:r>
              <a:rPr lang="ru-RU" dirty="0"/>
              <a:t>l </a:t>
            </a:r>
            <a:r>
              <a:rPr lang="en-US" dirty="0"/>
              <a:t>j</a:t>
            </a:r>
            <a:r>
              <a:rPr lang="ru-RU" dirty="0"/>
              <a:t>o</a:t>
            </a:r>
            <a:r>
              <a:rPr lang="en-US" dirty="0"/>
              <a:t>i</a:t>
            </a:r>
            <a:r>
              <a:rPr lang="ru-RU" dirty="0"/>
              <a:t>n </a:t>
            </a:r>
            <a:r>
              <a:rPr lang="en-US" dirty="0"/>
              <a:t>o</a:t>
            </a:r>
            <a:r>
              <a:rPr lang="ru-RU" dirty="0"/>
              <a:t>f points and polygons</a:t>
            </a:r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4FF96A4-8758-45F4-974F-9708B7B8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90" y="1935921"/>
            <a:ext cx="5227943" cy="46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7431206-B187-44DC-801B-6D5AF045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3" y="1158325"/>
            <a:ext cx="11029653" cy="42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955D276-5D57-4978-ADF8-747816EE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" y="820168"/>
            <a:ext cx="11139637" cy="52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D5E768E3-C5F8-4235-A2C5-9CC9EEADB462}"/>
              </a:ext>
            </a:extLst>
          </p:cNvPr>
          <p:cNvSpPr txBox="1"/>
          <p:nvPr/>
        </p:nvSpPr>
        <p:spPr>
          <a:xfrm>
            <a:off x="2001078" y="1881809"/>
            <a:ext cx="8309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/>
              <a:t>Thank You!</a:t>
            </a:r>
            <a:endParaRPr lang="ru-RU" sz="6600" b="1" dirty="0"/>
          </a:p>
          <a:p>
            <a:pPr algn="ctr"/>
            <a:r>
              <a:rPr lang="es-ES" sz="2400" b="1" dirty="0">
                <a:hlinkClick r:id="rId2"/>
              </a:rPr>
              <a:t>https://www.packtpub.com/application-development/mastering-geospatial-analysis-python</a:t>
            </a:r>
            <a:r>
              <a:rPr lang="ru-RU" sz="2400" b="1" dirty="0"/>
              <a:t> </a:t>
            </a:r>
            <a:endParaRPr lang="es-ES" sz="6600" b="1" dirty="0"/>
          </a:p>
          <a:p>
            <a:pPr algn="ctr"/>
            <a:r>
              <a:rPr lang="es-ES" sz="6600" b="1" dirty="0"/>
              <a:t>Any questions?</a:t>
            </a:r>
            <a:endParaRPr lang="ru-RU" sz="6600" b="1" dirty="0"/>
          </a:p>
          <a:p>
            <a:pPr algn="ctr"/>
            <a:r>
              <a:rPr lang="ru-RU" sz="2400" b="1" dirty="0" err="1">
                <a:hlinkClick r:id="rId3"/>
              </a:rPr>
              <a:t>ericv</a:t>
            </a:r>
            <a:r>
              <a:rPr lang="en-US" sz="2400" b="1" dirty="0">
                <a:hlinkClick r:id="rId3"/>
              </a:rPr>
              <a:t>a</a:t>
            </a:r>
            <a:r>
              <a:rPr lang="ru-RU" sz="2400" b="1" dirty="0">
                <a:hlinkClick r:id="rId3"/>
              </a:rPr>
              <a:t>n</a:t>
            </a:r>
            <a:r>
              <a:rPr lang="en-US" sz="2400" b="1" dirty="0">
                <a:hlinkClick r:id="rId3"/>
              </a:rPr>
              <a:t>r</a:t>
            </a:r>
            <a:r>
              <a:rPr lang="ru-RU" sz="2400" b="1" dirty="0">
                <a:hlinkClick r:id="rId3"/>
              </a:rPr>
              <a:t>e</a:t>
            </a:r>
            <a:r>
              <a:rPr lang="en-US" sz="2400" b="1" dirty="0">
                <a:hlinkClick r:id="rId3"/>
              </a:rPr>
              <a:t>e</a:t>
            </a:r>
            <a:r>
              <a:rPr lang="ru-RU" sz="2400" b="1" dirty="0">
                <a:hlinkClick r:id="rId3"/>
              </a:rPr>
              <a:t>s@</a:t>
            </a:r>
            <a:r>
              <a:rPr lang="en-US" sz="2400" b="1" dirty="0">
                <a:hlinkClick r:id="rId3"/>
              </a:rPr>
              <a:t>g</a:t>
            </a:r>
            <a:r>
              <a:rPr lang="ru-RU" sz="2400" b="1" dirty="0">
                <a:hlinkClick r:id="rId3"/>
              </a:rPr>
              <a:t>m</a:t>
            </a:r>
            <a:r>
              <a:rPr lang="en-US" sz="2400" b="1" dirty="0">
                <a:hlinkClick r:id="rId3"/>
              </a:rPr>
              <a:t>a</a:t>
            </a:r>
            <a:r>
              <a:rPr lang="ru-RU" sz="2400" b="1" dirty="0">
                <a:hlinkClick r:id="rId3"/>
              </a:rPr>
              <a:t>i</a:t>
            </a:r>
            <a:r>
              <a:rPr lang="en-US" sz="2400" b="1" dirty="0">
                <a:hlinkClick r:id="rId3"/>
              </a:rPr>
              <a:t>l</a:t>
            </a:r>
            <a:r>
              <a:rPr lang="ru-RU" sz="2400" b="1" dirty="0">
                <a:hlinkClick r:id="rId3"/>
              </a:rPr>
              <a:t>.</a:t>
            </a:r>
            <a:r>
              <a:rPr lang="en-US" sz="2400" b="1" dirty="0">
                <a:hlinkClick r:id="rId3"/>
              </a:rPr>
              <a:t>c</a:t>
            </a:r>
            <a:r>
              <a:rPr lang="ru-RU" sz="2400" b="1" dirty="0">
                <a:hlinkClick r:id="rId3"/>
              </a:rPr>
              <a:t>o</a:t>
            </a:r>
            <a:r>
              <a:rPr lang="en-US" sz="2400" b="1" dirty="0">
                <a:hlinkClick r:id="rId3"/>
              </a:rPr>
              <a:t>m</a:t>
            </a:r>
            <a:endParaRPr lang="ru-RU" sz="2400" b="1" dirty="0"/>
          </a:p>
          <a:p>
            <a:pPr algn="ctr"/>
            <a:r>
              <a:rPr lang="ru-RU" sz="2400" b="1" dirty="0" err="1">
                <a:hlinkClick r:id="rId4"/>
              </a:rPr>
              <a:t>eric</a:t>
            </a:r>
            <a:r>
              <a:rPr lang="ru-RU" sz="2400" b="1" dirty="0">
                <a:hlinkClick r:id="rId4"/>
              </a:rPr>
              <a:t>@</a:t>
            </a:r>
            <a:r>
              <a:rPr lang="en-US" sz="2400" b="1" dirty="0">
                <a:hlinkClick r:id="rId4"/>
              </a:rPr>
              <a:t>e</a:t>
            </a:r>
            <a:r>
              <a:rPr lang="ru-RU" sz="2400" b="1" dirty="0">
                <a:hlinkClick r:id="rId4"/>
              </a:rPr>
              <a:t>r</a:t>
            </a:r>
            <a:r>
              <a:rPr lang="en-US" sz="2400" b="1" dirty="0">
                <a:hlinkClick r:id="rId4"/>
              </a:rPr>
              <a:t>i</a:t>
            </a:r>
            <a:r>
              <a:rPr lang="ru-RU" sz="2400" b="1" dirty="0">
                <a:hlinkClick r:id="rId4"/>
              </a:rPr>
              <a:t>c</a:t>
            </a:r>
            <a:r>
              <a:rPr lang="en-US" sz="2400" b="1" dirty="0">
                <a:hlinkClick r:id="rId4"/>
              </a:rPr>
              <a:t>v</a:t>
            </a:r>
            <a:r>
              <a:rPr lang="ru-RU" sz="2400" b="1" dirty="0">
                <a:hlinkClick r:id="rId4"/>
              </a:rPr>
              <a:t>anrees.com</a:t>
            </a:r>
            <a:r>
              <a:rPr lang="ru-RU" sz="2400" b="1" dirty="0"/>
              <a:t> </a:t>
            </a:r>
          </a:p>
          <a:p>
            <a:pPr algn="ctr"/>
            <a:r>
              <a:rPr lang="en-US" sz="2400" b="1" dirty="0"/>
              <a:t>T</a:t>
            </a:r>
            <a:r>
              <a:rPr lang="ru-RU" sz="2400" b="1" dirty="0"/>
              <a:t>witter: @geospatialprof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30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361FA-17BD-47AF-9775-A532AE42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About Me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BF429EE-BF0F-47B3-AE45-B658B0A2B17E}"/>
              </a:ext>
            </a:extLst>
          </p:cNvPr>
          <p:cNvSpPr txBox="1"/>
          <p:nvPr/>
        </p:nvSpPr>
        <p:spPr>
          <a:xfrm>
            <a:off x="924444" y="2296138"/>
            <a:ext cx="10364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4000" dirty="0"/>
              <a:t>Born Dutch, studied Human Geography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4000" dirty="0"/>
              <a:t>Self-taught P</a:t>
            </a:r>
            <a:r>
              <a:rPr lang="en-US" sz="4000" dirty="0"/>
              <a:t>ython developer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4000" dirty="0"/>
              <a:t>R</a:t>
            </a:r>
            <a:r>
              <a:rPr lang="en-US" sz="4000" dirty="0"/>
              <a:t>emote freelance technical writer</a:t>
            </a:r>
            <a:endParaRPr lang="ru-RU" sz="4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4000" dirty="0"/>
              <a:t>Con</a:t>
            </a:r>
            <a:r>
              <a:rPr lang="en-US" sz="4000" dirty="0"/>
              <a:t>t</a:t>
            </a:r>
            <a:r>
              <a:rPr lang="ru-RU" sz="4000" dirty="0"/>
              <a:t>a</a:t>
            </a:r>
            <a:r>
              <a:rPr lang="en-US" sz="4000" dirty="0"/>
              <a:t>c</a:t>
            </a:r>
            <a:r>
              <a:rPr lang="ru-RU" sz="4000" dirty="0"/>
              <a:t>t: </a:t>
            </a:r>
          </a:p>
          <a:p>
            <a:pPr lvl="0"/>
            <a:r>
              <a:rPr lang="ru-RU" sz="4000" dirty="0"/>
              <a:t>	</a:t>
            </a:r>
            <a:r>
              <a:rPr lang="en-US" sz="4000" dirty="0">
                <a:hlinkClick r:id="rId2"/>
              </a:rPr>
              <a:t>w</a:t>
            </a:r>
            <a:r>
              <a:rPr lang="ru-RU" sz="4000" dirty="0">
                <a:hlinkClick r:id="rId2"/>
              </a:rPr>
              <a:t>w</a:t>
            </a:r>
            <a:r>
              <a:rPr lang="en-US" sz="4000" dirty="0">
                <a:hlinkClick r:id="rId2"/>
              </a:rPr>
              <a:t>w</a:t>
            </a:r>
            <a:r>
              <a:rPr lang="ru-RU" sz="4000" dirty="0">
                <a:hlinkClick r:id="rId2"/>
              </a:rPr>
              <a:t>.</a:t>
            </a:r>
            <a:r>
              <a:rPr lang="en-US" sz="4000" dirty="0">
                <a:hlinkClick r:id="rId2"/>
              </a:rPr>
              <a:t>e</a:t>
            </a:r>
            <a:r>
              <a:rPr lang="ru-RU" sz="4000" dirty="0">
                <a:hlinkClick r:id="rId2"/>
              </a:rPr>
              <a:t>r</a:t>
            </a:r>
            <a:r>
              <a:rPr lang="en-US" sz="4000" dirty="0">
                <a:hlinkClick r:id="rId2"/>
              </a:rPr>
              <a:t>i</a:t>
            </a:r>
            <a:r>
              <a:rPr lang="ru-RU" sz="4000" dirty="0">
                <a:hlinkClick r:id="rId2"/>
              </a:rPr>
              <a:t>c</a:t>
            </a:r>
            <a:r>
              <a:rPr lang="en-US" sz="4000" dirty="0">
                <a:hlinkClick r:id="rId2"/>
              </a:rPr>
              <a:t>v</a:t>
            </a:r>
            <a:r>
              <a:rPr lang="ru-RU" sz="4000" dirty="0">
                <a:hlinkClick r:id="rId2"/>
              </a:rPr>
              <a:t>a</a:t>
            </a:r>
            <a:r>
              <a:rPr lang="en-US" sz="4000" dirty="0">
                <a:hlinkClick r:id="rId2"/>
              </a:rPr>
              <a:t>n</a:t>
            </a:r>
            <a:r>
              <a:rPr lang="ru-RU" sz="4000" dirty="0">
                <a:hlinkClick r:id="rId2"/>
              </a:rPr>
              <a:t>rees.com</a:t>
            </a:r>
            <a:r>
              <a:rPr lang="ru-RU" sz="4000" dirty="0"/>
              <a:t> </a:t>
            </a:r>
            <a:r>
              <a:rPr lang="en-US" sz="4000" dirty="0"/>
              <a:t> </a:t>
            </a:r>
            <a:endParaRPr lang="ru-RU" sz="4000" dirty="0"/>
          </a:p>
          <a:p>
            <a:pPr lvl="0"/>
            <a:r>
              <a:rPr lang="ru-RU" sz="4000" dirty="0"/>
              <a:t>	</a:t>
            </a:r>
            <a:r>
              <a:rPr lang="ru-RU" sz="4000" dirty="0">
                <a:hlinkClick r:id="rId3"/>
              </a:rPr>
              <a:t>e</a:t>
            </a:r>
            <a:r>
              <a:rPr lang="en-US" sz="4000" dirty="0">
                <a:hlinkClick r:id="rId3"/>
              </a:rPr>
              <a:t>r</a:t>
            </a:r>
            <a:r>
              <a:rPr lang="ru-RU" sz="4000" dirty="0">
                <a:hlinkClick r:id="rId3"/>
              </a:rPr>
              <a:t>i</a:t>
            </a:r>
            <a:r>
              <a:rPr lang="en-US" sz="4000" dirty="0">
                <a:hlinkClick r:id="rId3"/>
              </a:rPr>
              <a:t>c</a:t>
            </a:r>
            <a:r>
              <a:rPr lang="ru-RU" sz="4000" dirty="0">
                <a:hlinkClick r:id="rId3"/>
              </a:rPr>
              <a:t>@</a:t>
            </a:r>
            <a:r>
              <a:rPr lang="en-US" sz="4000" dirty="0">
                <a:hlinkClick r:id="rId3"/>
              </a:rPr>
              <a:t>e</a:t>
            </a:r>
            <a:r>
              <a:rPr lang="ru-RU" sz="4000" dirty="0">
                <a:hlinkClick r:id="rId3"/>
              </a:rPr>
              <a:t>r</a:t>
            </a:r>
            <a:r>
              <a:rPr lang="en-US" sz="4000" dirty="0">
                <a:hlinkClick r:id="rId3"/>
              </a:rPr>
              <a:t>i</a:t>
            </a:r>
            <a:r>
              <a:rPr lang="ru-RU" sz="4000" dirty="0">
                <a:hlinkClick r:id="rId3"/>
              </a:rPr>
              <a:t>c</a:t>
            </a:r>
            <a:r>
              <a:rPr lang="en-US" sz="4000" dirty="0">
                <a:hlinkClick r:id="rId3"/>
              </a:rPr>
              <a:t>v</a:t>
            </a:r>
            <a:r>
              <a:rPr lang="ru-RU" sz="4000" dirty="0">
                <a:hlinkClick r:id="rId3"/>
              </a:rPr>
              <a:t>a</a:t>
            </a:r>
            <a:r>
              <a:rPr lang="en-US" sz="4000" dirty="0">
                <a:hlinkClick r:id="rId3"/>
              </a:rPr>
              <a:t>n</a:t>
            </a:r>
            <a:r>
              <a:rPr lang="ru-RU" sz="4000" dirty="0">
                <a:hlinkClick r:id="rId3"/>
              </a:rPr>
              <a:t>r</a:t>
            </a:r>
            <a:r>
              <a:rPr lang="en-US" sz="4000" dirty="0">
                <a:hlinkClick r:id="rId3"/>
              </a:rPr>
              <a:t>e</a:t>
            </a:r>
            <a:r>
              <a:rPr lang="ru-RU" sz="4000" dirty="0">
                <a:hlinkClick r:id="rId3"/>
              </a:rPr>
              <a:t>e</a:t>
            </a:r>
            <a:r>
              <a:rPr lang="en-US" sz="4000" dirty="0">
                <a:hlinkClick r:id="rId3"/>
              </a:rPr>
              <a:t>s</a:t>
            </a:r>
            <a:r>
              <a:rPr lang="ru-RU" sz="4000" dirty="0">
                <a:hlinkClick r:id="rId3"/>
              </a:rPr>
              <a:t>.</a:t>
            </a:r>
            <a:r>
              <a:rPr lang="en-US" sz="4000" dirty="0">
                <a:hlinkClick r:id="rId3"/>
              </a:rPr>
              <a:t>c</a:t>
            </a:r>
            <a:r>
              <a:rPr lang="ru-RU" sz="4000" dirty="0">
                <a:hlinkClick r:id="rId3"/>
              </a:rPr>
              <a:t>o</a:t>
            </a:r>
            <a:r>
              <a:rPr lang="en-US" sz="4000" dirty="0">
                <a:hlinkClick r:id="rId3"/>
              </a:rPr>
              <a:t>m</a:t>
            </a:r>
            <a:r>
              <a:rPr lang="ru-RU" sz="40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0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9D4E2AA-95E9-4197-B6BA-2EA25E93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15" y="390961"/>
            <a:ext cx="4921623" cy="607607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CDCD361-1242-446B-B612-F86B6B65F1B0}"/>
              </a:ext>
            </a:extLst>
          </p:cNvPr>
          <p:cNvSpPr txBox="1"/>
          <p:nvPr/>
        </p:nvSpPr>
        <p:spPr>
          <a:xfrm>
            <a:off x="6691745" y="651164"/>
            <a:ext cx="47659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New book: Released in May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Paper + 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Comes with  examples code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400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Learning by doing: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Software Tutorials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Best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7334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DA194-4147-4631-BB3A-D714CC2D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3" y="198783"/>
            <a:ext cx="10353761" cy="1326321"/>
          </a:xfrm>
        </p:spPr>
        <p:txBody>
          <a:bodyPr/>
          <a:lstStyle/>
          <a:p>
            <a:r>
              <a:rPr lang="en-US" dirty="0"/>
              <a:t>Wh</a:t>
            </a:r>
            <a:r>
              <a:rPr lang="ru-RU" dirty="0"/>
              <a:t>a</a:t>
            </a:r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i</a:t>
            </a:r>
            <a:r>
              <a:rPr lang="ru-RU" dirty="0"/>
              <a:t>s </a:t>
            </a:r>
            <a:r>
              <a:rPr lang="en-US" dirty="0"/>
              <a:t>p</a:t>
            </a:r>
            <a:r>
              <a:rPr lang="ru-RU" dirty="0"/>
              <a:t>y</a:t>
            </a:r>
            <a:r>
              <a:rPr lang="en-US" dirty="0"/>
              <a:t>t</a:t>
            </a:r>
            <a:r>
              <a:rPr lang="ru-RU" dirty="0"/>
              <a:t>h</a:t>
            </a:r>
            <a:r>
              <a:rPr lang="en-US" dirty="0"/>
              <a:t>o</a:t>
            </a:r>
            <a:r>
              <a:rPr lang="ru-RU" dirty="0"/>
              <a:t>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39162-EA1B-4A69-863F-F392B4120A8A}"/>
              </a:ext>
            </a:extLst>
          </p:cNvPr>
          <p:cNvSpPr txBox="1"/>
          <p:nvPr/>
        </p:nvSpPr>
        <p:spPr>
          <a:xfrm>
            <a:off x="1610139" y="1488571"/>
            <a:ext cx="89717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Python is a high-level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Has human-readable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Is very popular among beginning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Has a huge ecosystem of freely available code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Has an active and helpful community (newsgroups, local /national/int. 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Can be used for scripting purposes, as well as building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Many free, open source spatial Python libraries available for automating and executing spatial analysis (raster + vector)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These integrate very well with other Python libraries: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… for example Machine Learning, Data Science…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B7105-FD24-4798-96EA-0230E667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Why did we write this book?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AFD0C75-CB55-431D-A972-4D89BA870B5E}"/>
              </a:ext>
            </a:extLst>
          </p:cNvPr>
          <p:cNvSpPr txBox="1"/>
          <p:nvPr/>
        </p:nvSpPr>
        <p:spPr>
          <a:xfrm>
            <a:off x="1285461" y="2133600"/>
            <a:ext cx="96475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/>
              <a:t>No book available yet that covers Python 3 spatial libraries, only Python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/>
              <a:t>Nothing available on data visualization with Jupyter Notebooks (or JupyterLab)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/>
              <a:t>Nothing available on new cool Python libraries from Esri, Carto and Mapbox</a:t>
            </a:r>
            <a:endParaRPr lang="ru-RU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N</a:t>
            </a:r>
            <a:r>
              <a:rPr lang="ru-RU" sz="3200" b="1" dirty="0"/>
              <a:t>o high-level overview available for spatial li</a:t>
            </a:r>
            <a:r>
              <a:rPr lang="en-US" sz="3200" b="1" dirty="0"/>
              <a:t>b</a:t>
            </a:r>
            <a:r>
              <a:rPr lang="ru-RU" sz="3200" b="1" dirty="0"/>
              <a:t>r</a:t>
            </a:r>
            <a:r>
              <a:rPr lang="en-US" sz="3200" b="1" dirty="0"/>
              <a:t>a</a:t>
            </a:r>
            <a:r>
              <a:rPr lang="ru-RU" sz="3200" b="1" dirty="0"/>
              <a:t>r</a:t>
            </a:r>
            <a:r>
              <a:rPr lang="en-US" sz="3200" b="1" dirty="0"/>
              <a:t>i</a:t>
            </a:r>
            <a:r>
              <a:rPr lang="ru-RU" sz="3200" b="1" dirty="0"/>
              <a:t>e</a:t>
            </a:r>
            <a:r>
              <a:rPr lang="en-US" sz="3200" b="1" dirty="0"/>
              <a:t>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9361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38AF2B-F985-46C6-B8A7-66EF9977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98" y="0"/>
            <a:ext cx="811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AE20E-C3C3-4F66-815B-07C1063D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Looking for a place to start?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FFBDFBB-607E-4EA9-9CC0-DD5E0C3B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96" y="2408580"/>
            <a:ext cx="2468885" cy="304800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BAC1399-3E1F-4E53-AB24-9CD83971C1AC}"/>
              </a:ext>
            </a:extLst>
          </p:cNvPr>
          <p:cNvSpPr txBox="1"/>
          <p:nvPr/>
        </p:nvSpPr>
        <p:spPr>
          <a:xfrm>
            <a:off x="3422269" y="2408580"/>
            <a:ext cx="78452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Learn Essential Spatial Python libraries:</a:t>
            </a:r>
          </a:p>
          <a:p>
            <a:pPr lvl="0"/>
            <a:endParaRPr lang="en-US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GDAL/OGR/Geoss/Shapely: read/write/data conversion/geographical operations/reprojections</a:t>
            </a:r>
          </a:p>
          <a:p>
            <a:pPr lvl="0"/>
            <a:endParaRPr lang="en-US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More “pythonic libraries” that do the same thing: Fiona, Shapely, Rasterio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1A1AA-6352-46DD-BC86-8952F34E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3826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Python is the “glue” that Ties everything together: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52397A-312B-4E42-9A44-B85524F3D193}"/>
              </a:ext>
            </a:extLst>
          </p:cNvPr>
          <p:cNvSpPr txBox="1"/>
          <p:nvPr/>
        </p:nvSpPr>
        <p:spPr>
          <a:xfrm>
            <a:off x="919119" y="2264830"/>
            <a:ext cx="10708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Desktop: 		GIS + Python + Spatial Database (PostGIS)</a:t>
            </a:r>
          </a:p>
          <a:p>
            <a:r>
              <a:rPr lang="en-US" sz="2800" b="1" dirty="0"/>
              <a:t>					OR: Python only ( w/ optional spatial 									database) </a:t>
            </a:r>
          </a:p>
          <a:p>
            <a:endParaRPr lang="en-US" sz="2800" b="1" dirty="0"/>
          </a:p>
          <a:p>
            <a:r>
              <a:rPr lang="en-US" sz="2800" b="1" dirty="0"/>
              <a:t>Web:				Server-based GIS, Python (Flask, 											GeoDjango)  + 	Local Database/Files</a:t>
            </a:r>
          </a:p>
          <a:p>
            <a:endParaRPr lang="en-US" sz="2800" b="1" dirty="0"/>
          </a:p>
          <a:p>
            <a:r>
              <a:rPr lang="en-US" sz="2800" b="1" dirty="0"/>
              <a:t>Cloud:			Cloud-based GIS Platform, w/Python and 								Desktop Client / OR: cloud 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15238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15342-66A9-4B41-9D9B-B3A5AEFC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Code example: Geopandas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16293EE-94BB-4B8B-A9B4-49EE54A4C0C5}"/>
              </a:ext>
            </a:extLst>
          </p:cNvPr>
          <p:cNvSpPr txBox="1"/>
          <p:nvPr/>
        </p:nvSpPr>
        <p:spPr>
          <a:xfrm>
            <a:off x="1060174" y="1935920"/>
            <a:ext cx="9952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/>
              <a:t>Pandas cannot read spatial data, but GeoPandas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/>
              <a:t>Adds 2 subclasses to pandas data objects: GeoSeries and GeoDataframes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/>
              <a:t>Read and visualize shapefile attribute tables easily – no more for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/>
              <a:t>Perform spatial analysis and plot the results on an map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3862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735</TotalTime>
  <Words>440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Презентация PowerPoint</vt:lpstr>
      <vt:lpstr>About Me</vt:lpstr>
      <vt:lpstr>Презентация PowerPoint</vt:lpstr>
      <vt:lpstr>What is python?</vt:lpstr>
      <vt:lpstr>Why did we write this book?</vt:lpstr>
      <vt:lpstr>Презентация PowerPoint</vt:lpstr>
      <vt:lpstr>Looking for a place to start?</vt:lpstr>
      <vt:lpstr>Python is the “glue” that Ties everything together:</vt:lpstr>
      <vt:lpstr>Code example: Geopandas</vt:lpstr>
      <vt:lpstr>Goal: count wildfires per state</vt:lpstr>
      <vt:lpstr>Презентация PowerPoint</vt:lpstr>
      <vt:lpstr>As our geodataframe is a pandas object, we can count and rank the counts:</vt:lpstr>
      <vt:lpstr>Finally, this map ranks all state based the total count per state field:</vt:lpstr>
      <vt:lpstr>Spatial join of points and polygons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Eric van Rees</dc:creator>
  <cp:lastModifiedBy>photomod</cp:lastModifiedBy>
  <cp:revision>87</cp:revision>
  <dcterms:created xsi:type="dcterms:W3CDTF">2018-09-18T16:35:05Z</dcterms:created>
  <dcterms:modified xsi:type="dcterms:W3CDTF">2018-09-25T07:34:39Z</dcterms:modified>
</cp:coreProperties>
</file>