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2" r:id="rId7"/>
    <p:sldId id="263" r:id="rId8"/>
    <p:sldId id="264" r:id="rId9"/>
    <p:sldId id="260" r:id="rId10"/>
    <p:sldId id="261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&#23398;&#29983;&#36873;&#35838;&#31995;&#32479;&#25968;&#25454;&#24211;&#35774;&#35745;.xls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726565"/>
          </a:xfrm>
        </p:spPr>
        <p:txBody>
          <a:bodyPr/>
          <a:lstStyle/>
          <a:p>
            <a:r>
              <a:rPr lang="zh-CN" altLang="en-US"/>
              <a:t>学生选课管理信息系统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161665"/>
            <a:ext cx="9144000" cy="209613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charset="0"/>
              <a:buChar char=""/>
            </a:pPr>
            <a:r>
              <a:rPr lang="zh-CN" altLang="en-US"/>
              <a:t>毕业设计</a:t>
            </a:r>
          </a:p>
          <a:p>
            <a:pPr marL="342900" indent="-342900" algn="l">
              <a:buFont typeface="Wingdings" panose="05000000000000000000" charset="0"/>
              <a:buChar char=""/>
            </a:pPr>
            <a:r>
              <a:rPr lang="zh-CN" altLang="en-US"/>
              <a:t>王启帆</a:t>
            </a:r>
          </a:p>
          <a:p>
            <a:pPr marL="342900" indent="-342900" algn="l">
              <a:buFont typeface="Wingdings" panose="05000000000000000000" charset="0"/>
              <a:buChar char=""/>
            </a:pPr>
            <a:r>
              <a:rPr lang="zh-CN" altLang="en-US"/>
              <a:t>光电信息与计算机工程学院</a:t>
            </a:r>
          </a:p>
          <a:p>
            <a:pPr marL="342900" indent="-342900" algn="l">
              <a:buFont typeface="Wingdings" panose="05000000000000000000" charset="0"/>
              <a:buChar char=""/>
            </a:pPr>
            <a:r>
              <a:rPr lang="zh-CN" altLang="en-US"/>
              <a:t>计算机科学与技术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占位</a:t>
            </a:r>
          </a:p>
          <a:p>
            <a:r>
              <a:rPr lang="zh-CN" altLang="en-US" dirty="0"/>
              <a:t>占位：</a:t>
            </a:r>
            <a:r>
              <a:rPr lang="zh-CN" altLang="en-US" dirty="0">
                <a:hlinkClick r:id="rId2" action="ppaction://hlinkfile"/>
              </a:rPr>
              <a:t>学生选课系统数据库设计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教师首页（</a:t>
            </a:r>
            <a:r>
              <a:rPr lang="en-US" altLang="zh-CN" dirty="0"/>
              <a:t>TeacherMainPage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查看本周所有课程</a:t>
            </a:r>
            <a:endParaRPr lang="en-US" altLang="zh-CN" dirty="0"/>
          </a:p>
          <a:p>
            <a:r>
              <a:rPr lang="zh-CN" altLang="en-US" dirty="0"/>
              <a:t>查看本学期所有课程</a:t>
            </a:r>
            <a:endParaRPr lang="en-US" altLang="zh-CN" dirty="0"/>
          </a:p>
          <a:p>
            <a:r>
              <a:rPr lang="zh-CN" altLang="en-US" dirty="0"/>
              <a:t>查看所有课程及学生相关信息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48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学生首页（</a:t>
            </a:r>
            <a:r>
              <a:rPr lang="en-US" altLang="zh-CN" dirty="0"/>
              <a:t>StudentMainPage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我的课表（显示当前工作日的课表，以</a:t>
            </a:r>
            <a:r>
              <a:rPr lang="en-US" altLang="zh-CN" dirty="0"/>
              <a:t>List</a:t>
            </a:r>
            <a:r>
              <a:rPr lang="zh-CN" altLang="en-US" dirty="0"/>
              <a:t>形式，周末的时候显示下周一的课表，也可以显示全部课表）</a:t>
            </a:r>
            <a:endParaRPr lang="en-US" altLang="zh-CN" dirty="0"/>
          </a:p>
          <a:p>
            <a:r>
              <a:rPr lang="zh-CN" altLang="en-US" dirty="0"/>
              <a:t>我的课程（显示所有课程）</a:t>
            </a:r>
            <a:endParaRPr lang="en-US" altLang="zh-CN" dirty="0"/>
          </a:p>
          <a:p>
            <a:r>
              <a:rPr lang="zh-CN" altLang="en-US" dirty="0"/>
              <a:t>与我有关的老师（）</a:t>
            </a:r>
            <a:endParaRPr lang="en-US" altLang="zh-CN" dirty="0"/>
          </a:p>
          <a:p>
            <a:r>
              <a:rPr lang="zh-CN" altLang="en-US" dirty="0"/>
              <a:t>与我有关的同学（）</a:t>
            </a:r>
            <a:endParaRPr lang="en-US" altLang="zh-CN" dirty="0"/>
          </a:p>
          <a:p>
            <a:r>
              <a:rPr lang="zh-CN" altLang="en-US" dirty="0"/>
              <a:t>展示所有课程时</a:t>
            </a:r>
            <a:r>
              <a:rPr lang="zh-CN" altLang="en-US"/>
              <a:t>，将学</a:t>
            </a:r>
            <a:r>
              <a:rPr lang="zh-CN" altLang="en-US" dirty="0"/>
              <a:t>生已经选的课程标记出来防止重复提交选课。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052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120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登录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注册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01090"/>
            <a:ext cx="10515600" cy="4351338"/>
          </a:xfrm>
        </p:spPr>
        <p:txBody>
          <a:bodyPr/>
          <a:lstStyle/>
          <a:p>
            <a:pPr marL="342900" indent="-342900" algn="l">
              <a:buFont typeface="Wingdings" panose="05000000000000000000" charset="0"/>
              <a:buChar char=""/>
            </a:pPr>
            <a:r>
              <a:rPr lang="zh-CN" altLang="en-US" sz="2000">
                <a:sym typeface="+mn-ea"/>
              </a:rPr>
              <a:t>作为注册用户，或者预备注册用户，他们拥有选课的权限；</a:t>
            </a:r>
          </a:p>
          <a:p>
            <a:pPr marL="342900" indent="-342900" algn="l">
              <a:buFont typeface="Wingdings" panose="05000000000000000000" charset="0"/>
              <a:buChar char=""/>
            </a:pPr>
            <a:r>
              <a:rPr lang="zh-CN" altLang="en-US" sz="2000">
                <a:sym typeface="+mn-ea"/>
              </a:rPr>
              <a:t>作为游客，只能浏览所有课程、查看相关信息，而不能进行选课；</a:t>
            </a:r>
          </a:p>
          <a:p>
            <a:pPr marL="342900" indent="-342900" algn="l">
              <a:buFont typeface="Wingdings" panose="05000000000000000000" charset="0"/>
              <a:buChar char=""/>
            </a:pPr>
            <a:r>
              <a:rPr lang="zh-CN" altLang="en-US" sz="2000">
                <a:sym typeface="+mn-ea"/>
              </a:rPr>
              <a:t>用户相关的数据库表：</a:t>
            </a:r>
          </a:p>
          <a:p>
            <a:pPr marL="457200" lvl="1" indent="0" algn="l">
              <a:buFont typeface="Wingdings" panose="05000000000000000000" charset="0"/>
              <a:buNone/>
            </a:pPr>
            <a:r>
              <a:rPr lang="zh-CN" altLang="en-US" sz="1800">
                <a:solidFill>
                  <a:srgbClr val="00B050"/>
                </a:solidFill>
                <a:sym typeface="+mn-ea"/>
              </a:rPr>
              <a:t>登录验证表（</a:t>
            </a:r>
            <a:r>
              <a:rPr lang="en-US" altLang="zh-CN" sz="1800">
                <a:solidFill>
                  <a:srgbClr val="00B050"/>
                </a:solidFill>
                <a:sym typeface="+mn-ea"/>
              </a:rPr>
              <a:t>login_examine</a:t>
            </a:r>
            <a:r>
              <a:rPr lang="zh-CN" altLang="en-US" sz="1800">
                <a:solidFill>
                  <a:srgbClr val="00B050"/>
                </a:solidFill>
                <a:sym typeface="+mn-ea"/>
              </a:rPr>
              <a:t>）</a:t>
            </a:r>
          </a:p>
          <a:p>
            <a:pPr marL="457200" lvl="1" indent="0" algn="l">
              <a:buFont typeface="Wingdings" panose="05000000000000000000" charset="0"/>
              <a:buNone/>
            </a:pPr>
            <a:r>
              <a:rPr lang="zh-CN" altLang="en-US" sz="1200" b="1">
                <a:sym typeface="+mn-ea"/>
              </a:rPr>
              <a:t>唯一编号（</a:t>
            </a:r>
            <a:r>
              <a:rPr lang="en-US" altLang="zh-CN" sz="1200" b="1">
                <a:sym typeface="+mn-ea"/>
              </a:rPr>
              <a:t>uniqueClientID</a:t>
            </a:r>
            <a:r>
              <a:rPr lang="zh-CN" altLang="en-US" sz="1200" b="1">
                <a:sym typeface="+mn-ea"/>
              </a:rPr>
              <a:t>）、用户名（</a:t>
            </a:r>
            <a:r>
              <a:rPr lang="en-US" altLang="zh-CN" sz="1200" b="1">
                <a:sym typeface="+mn-ea"/>
              </a:rPr>
              <a:t>username</a:t>
            </a:r>
            <a:r>
              <a:rPr lang="zh-CN" altLang="en-US" sz="1200" b="1">
                <a:sym typeface="+mn-ea"/>
              </a:rPr>
              <a:t>）、密码（</a:t>
            </a:r>
            <a:r>
              <a:rPr lang="en-US" altLang="zh-CN" sz="1200" b="1">
                <a:sym typeface="+mn-ea"/>
              </a:rPr>
              <a:t>password</a:t>
            </a:r>
            <a:r>
              <a:rPr lang="zh-CN" altLang="en-US" sz="1200" b="1">
                <a:sym typeface="+mn-ea"/>
              </a:rPr>
              <a:t>）、注册日期（</a:t>
            </a:r>
            <a:r>
              <a:rPr lang="en-US" altLang="zh-CN" sz="1200" b="1">
                <a:sym typeface="+mn-ea"/>
              </a:rPr>
              <a:t>registryDate</a:t>
            </a:r>
            <a:r>
              <a:rPr lang="zh-CN" altLang="en-US" sz="1200" b="1">
                <a:sym typeface="+mn-ea"/>
              </a:rPr>
              <a:t>）、注册类型（</a:t>
            </a:r>
            <a:r>
              <a:rPr lang="en-US" altLang="zh-CN" sz="1200" b="1">
                <a:sym typeface="+mn-ea"/>
              </a:rPr>
              <a:t>registryType: student/teacher</a:t>
            </a:r>
            <a:r>
              <a:rPr lang="zh-CN" altLang="en-US" sz="1200" b="1">
                <a:sym typeface="+mn-ea"/>
              </a:rPr>
              <a:t>）</a:t>
            </a:r>
          </a:p>
          <a:p>
            <a:pPr marL="457200" lvl="1" indent="0" algn="l">
              <a:buFont typeface="Wingdings" panose="05000000000000000000" charset="0"/>
              <a:buNone/>
            </a:pPr>
            <a:r>
              <a:rPr lang="zh-CN" altLang="en-US" sz="1800">
                <a:solidFill>
                  <a:srgbClr val="00B050"/>
                </a:solidFill>
                <a:sym typeface="+mn-ea"/>
              </a:rPr>
              <a:t>学生信息表（</a:t>
            </a:r>
            <a:r>
              <a:rPr lang="en-US" altLang="zh-CN" sz="1800">
                <a:solidFill>
                  <a:srgbClr val="00B050"/>
                </a:solidFill>
                <a:sym typeface="+mn-ea"/>
              </a:rPr>
              <a:t>student_information</a:t>
            </a:r>
            <a:r>
              <a:rPr lang="zh-CN" altLang="en-US" sz="1800">
                <a:solidFill>
                  <a:srgbClr val="00B050"/>
                </a:solidFill>
                <a:sym typeface="+mn-ea"/>
              </a:rPr>
              <a:t>）</a:t>
            </a:r>
          </a:p>
          <a:p>
            <a:pPr marL="457200" lvl="1" indent="0" algn="l">
              <a:buFont typeface="Wingdings" panose="05000000000000000000" charset="0"/>
              <a:buNone/>
            </a:pPr>
            <a:r>
              <a:rPr lang="zh-CN" altLang="en-US" sz="1200" b="1">
                <a:sym typeface="+mn-ea"/>
              </a:rPr>
              <a:t>唯一编号（</a:t>
            </a:r>
            <a:r>
              <a:rPr lang="en-US" altLang="zh-CN" sz="1200" b="1">
                <a:sym typeface="+mn-ea"/>
              </a:rPr>
              <a:t>uniqueClientID</a:t>
            </a:r>
            <a:r>
              <a:rPr lang="zh-CN" altLang="en-US" sz="1200" b="1">
                <a:sym typeface="+mn-ea"/>
              </a:rPr>
              <a:t>）、姓名（</a:t>
            </a:r>
            <a:r>
              <a:rPr lang="en-US" altLang="zh-CN" sz="1200" b="1">
                <a:sym typeface="+mn-ea"/>
              </a:rPr>
              <a:t>name</a:t>
            </a:r>
            <a:r>
              <a:rPr lang="zh-CN" altLang="en-US" sz="1200" b="1">
                <a:sym typeface="+mn-ea"/>
              </a:rPr>
              <a:t>）、性别（</a:t>
            </a:r>
            <a:r>
              <a:rPr lang="en-US" altLang="zh-CN" sz="1200" b="1">
                <a:sym typeface="+mn-ea"/>
              </a:rPr>
              <a:t>gender</a:t>
            </a:r>
            <a:r>
              <a:rPr lang="zh-CN" altLang="en-US" sz="1200" b="1">
                <a:sym typeface="+mn-ea"/>
              </a:rPr>
              <a:t>）、年龄（</a:t>
            </a:r>
            <a:r>
              <a:rPr lang="en-US" altLang="zh-CN" sz="1200" b="1">
                <a:sym typeface="+mn-ea"/>
              </a:rPr>
              <a:t>age</a:t>
            </a:r>
            <a:r>
              <a:rPr lang="zh-CN" altLang="en-US" sz="1200" b="1">
                <a:sym typeface="+mn-ea"/>
              </a:rPr>
              <a:t>）、邮箱（</a:t>
            </a:r>
            <a:r>
              <a:rPr lang="en-US" altLang="zh-CN" sz="1200" b="1">
                <a:sym typeface="+mn-ea"/>
              </a:rPr>
              <a:t>email</a:t>
            </a:r>
            <a:r>
              <a:rPr lang="zh-CN" altLang="en-US" sz="1200" b="1">
                <a:sym typeface="+mn-ea"/>
              </a:rPr>
              <a:t>）、微信（</a:t>
            </a:r>
            <a:r>
              <a:rPr lang="en-US" altLang="zh-CN" sz="1200" b="1">
                <a:sym typeface="+mn-ea"/>
              </a:rPr>
              <a:t>wechat</a:t>
            </a:r>
            <a:r>
              <a:rPr lang="zh-CN" altLang="en-US" sz="1200" b="1">
                <a:sym typeface="+mn-ea"/>
              </a:rPr>
              <a:t>）、</a:t>
            </a:r>
            <a:r>
              <a:rPr lang="en-US" altLang="zh-CN" sz="1200" b="1">
                <a:sym typeface="+mn-ea"/>
              </a:rPr>
              <a:t>QQ</a:t>
            </a:r>
            <a:r>
              <a:rPr lang="zh-CN" altLang="en-US" sz="1200" b="1">
                <a:sym typeface="+mn-ea"/>
              </a:rPr>
              <a:t>号（</a:t>
            </a:r>
            <a:r>
              <a:rPr lang="en-US" altLang="zh-CN" sz="1200" b="1">
                <a:sym typeface="+mn-ea"/>
              </a:rPr>
              <a:t>qqNumber</a:t>
            </a:r>
            <a:r>
              <a:rPr lang="zh-CN" altLang="en-US" sz="1200" b="1">
                <a:sym typeface="+mn-ea"/>
              </a:rPr>
              <a:t>）、手机号（</a:t>
            </a:r>
            <a:r>
              <a:rPr lang="en-US" altLang="zh-CN" sz="1200" b="1">
                <a:sym typeface="+mn-ea"/>
              </a:rPr>
              <a:t>phone</a:t>
            </a:r>
            <a:r>
              <a:rPr lang="zh-CN" altLang="en-US" sz="1200" b="1">
                <a:sym typeface="+mn-ea"/>
              </a:rPr>
              <a:t>）、学校（</a:t>
            </a:r>
            <a:r>
              <a:rPr lang="en-US" altLang="zh-CN" sz="1200" b="1">
                <a:sym typeface="+mn-ea"/>
              </a:rPr>
              <a:t>university</a:t>
            </a:r>
            <a:r>
              <a:rPr lang="zh-CN" altLang="en-US" sz="1200" b="1">
                <a:sym typeface="+mn-ea"/>
              </a:rPr>
              <a:t>）、学院（</a:t>
            </a:r>
            <a:r>
              <a:rPr lang="en-US" altLang="zh-CN" sz="1200" b="1">
                <a:sym typeface="+mn-ea"/>
              </a:rPr>
              <a:t>college</a:t>
            </a:r>
            <a:r>
              <a:rPr lang="zh-CN" altLang="en-US" sz="1200" b="1">
                <a:sym typeface="+mn-ea"/>
              </a:rPr>
              <a:t>）</a:t>
            </a:r>
            <a:r>
              <a:rPr lang="zh-CN" altLang="en-US" sz="1200" b="1">
                <a:solidFill>
                  <a:schemeClr val="tx1"/>
                </a:solidFill>
                <a:sym typeface="+mn-ea"/>
              </a:rPr>
              <a:t>、专业（</a:t>
            </a:r>
            <a:r>
              <a:rPr lang="en-US" altLang="zh-CN" sz="1200" b="1">
                <a:solidFill>
                  <a:schemeClr val="tx1"/>
                </a:solidFill>
                <a:sym typeface="+mn-ea"/>
              </a:rPr>
              <a:t>major</a:t>
            </a:r>
            <a:r>
              <a:rPr lang="zh-CN" altLang="en-US" sz="1200" b="1">
                <a:solidFill>
                  <a:schemeClr val="tx1"/>
                </a:solidFill>
                <a:sym typeface="+mn-ea"/>
              </a:rPr>
              <a:t>）、年级（</a:t>
            </a:r>
            <a:r>
              <a:rPr lang="en-US" altLang="zh-CN" sz="1200" b="1">
                <a:solidFill>
                  <a:schemeClr val="tx1"/>
                </a:solidFill>
                <a:sym typeface="+mn-ea"/>
              </a:rPr>
              <a:t>grade</a:t>
            </a:r>
            <a:r>
              <a:rPr lang="zh-CN" altLang="en-US" sz="1200" b="1">
                <a:solidFill>
                  <a:schemeClr val="tx1"/>
                </a:solidFill>
                <a:sym typeface="+mn-ea"/>
              </a:rPr>
              <a:t>）、学生学号（</a:t>
            </a:r>
            <a:r>
              <a:rPr lang="en-US" altLang="zh-CN" sz="1200" b="1">
                <a:solidFill>
                  <a:schemeClr val="tx1"/>
                </a:solidFill>
                <a:sym typeface="+mn-ea"/>
              </a:rPr>
              <a:t>cardNo</a:t>
            </a:r>
            <a:r>
              <a:rPr lang="zh-CN" altLang="en-US" sz="1200" b="1">
                <a:solidFill>
                  <a:schemeClr val="tx1"/>
                </a:solidFill>
                <a:sym typeface="+mn-ea"/>
              </a:rPr>
              <a:t>）、学号密码（</a:t>
            </a:r>
            <a:r>
              <a:rPr lang="en-US" altLang="zh-CN" sz="1200" b="1">
                <a:solidFill>
                  <a:schemeClr val="tx1"/>
                </a:solidFill>
                <a:sym typeface="+mn-ea"/>
              </a:rPr>
              <a:t>cardPass</a:t>
            </a:r>
            <a:r>
              <a:rPr lang="zh-CN" altLang="en-US" sz="1200" b="1">
                <a:solidFill>
                  <a:schemeClr val="tx1"/>
                </a:solidFill>
                <a:sym typeface="+mn-ea"/>
              </a:rPr>
              <a:t>）</a:t>
            </a:r>
          </a:p>
          <a:p>
            <a:pPr marL="457200" lvl="1" indent="0" algn="l">
              <a:buNone/>
            </a:pPr>
            <a:r>
              <a:rPr lang="zh-CN" altLang="en-US" sz="1800">
                <a:solidFill>
                  <a:srgbClr val="00B050"/>
                </a:solidFill>
                <a:sym typeface="+mn-ea"/>
              </a:rPr>
              <a:t>教师信息表（</a:t>
            </a:r>
            <a:r>
              <a:rPr lang="en-US" altLang="zh-CN" sz="1800">
                <a:solidFill>
                  <a:srgbClr val="00B050"/>
                </a:solidFill>
                <a:sym typeface="+mn-ea"/>
              </a:rPr>
              <a:t>teacher_information</a:t>
            </a:r>
            <a:r>
              <a:rPr lang="zh-CN" altLang="en-US" sz="1800">
                <a:solidFill>
                  <a:srgbClr val="00B050"/>
                </a:solidFill>
                <a:sym typeface="+mn-ea"/>
              </a:rPr>
              <a:t>）</a:t>
            </a:r>
          </a:p>
          <a:p>
            <a:pPr marL="457200" lvl="1" indent="0" algn="l">
              <a:buFont typeface="Wingdings" panose="05000000000000000000" charset="0"/>
              <a:buNone/>
            </a:pPr>
            <a:r>
              <a:rPr lang="zh-CN" altLang="en-US" sz="1200" b="1">
                <a:sym typeface="+mn-ea"/>
              </a:rPr>
              <a:t>唯一编号（</a:t>
            </a:r>
            <a:r>
              <a:rPr lang="en-US" altLang="zh-CN" sz="1200" b="1">
                <a:sym typeface="+mn-ea"/>
              </a:rPr>
              <a:t>uniqueClientID</a:t>
            </a:r>
            <a:r>
              <a:rPr lang="zh-CN" altLang="en-US" sz="1200" b="1">
                <a:sym typeface="+mn-ea"/>
              </a:rPr>
              <a:t>）、姓名（</a:t>
            </a:r>
            <a:r>
              <a:rPr lang="en-US" altLang="zh-CN" sz="1200" b="1">
                <a:sym typeface="+mn-ea"/>
              </a:rPr>
              <a:t>name</a:t>
            </a:r>
            <a:r>
              <a:rPr lang="zh-CN" altLang="en-US" sz="1200" b="1">
                <a:sym typeface="+mn-ea"/>
              </a:rPr>
              <a:t>）、性别（</a:t>
            </a:r>
            <a:r>
              <a:rPr lang="en-US" altLang="zh-CN" sz="1200" b="1">
                <a:sym typeface="+mn-ea"/>
              </a:rPr>
              <a:t>gender</a:t>
            </a:r>
            <a:r>
              <a:rPr lang="zh-CN" altLang="en-US" sz="1200" b="1">
                <a:sym typeface="+mn-ea"/>
              </a:rPr>
              <a:t>）、年龄（</a:t>
            </a:r>
            <a:r>
              <a:rPr lang="en-US" altLang="zh-CN" sz="1200" b="1">
                <a:sym typeface="+mn-ea"/>
              </a:rPr>
              <a:t>age</a:t>
            </a:r>
            <a:r>
              <a:rPr lang="zh-CN" altLang="en-US" sz="1200" b="1">
                <a:sym typeface="+mn-ea"/>
              </a:rPr>
              <a:t>）、邮箱（</a:t>
            </a:r>
            <a:r>
              <a:rPr lang="en-US" altLang="zh-CN" sz="1200" b="1">
                <a:sym typeface="+mn-ea"/>
              </a:rPr>
              <a:t>email</a:t>
            </a:r>
            <a:r>
              <a:rPr lang="zh-CN" altLang="en-US" sz="1200" b="1">
                <a:sym typeface="+mn-ea"/>
              </a:rPr>
              <a:t>）、微信（</a:t>
            </a:r>
            <a:r>
              <a:rPr lang="en-US" altLang="zh-CN" sz="1200" b="1">
                <a:sym typeface="+mn-ea"/>
              </a:rPr>
              <a:t>wechat</a:t>
            </a:r>
            <a:r>
              <a:rPr lang="zh-CN" altLang="en-US" sz="1200" b="1">
                <a:sym typeface="+mn-ea"/>
              </a:rPr>
              <a:t>）、</a:t>
            </a:r>
            <a:r>
              <a:rPr lang="en-US" altLang="zh-CN" sz="1200" b="1">
                <a:sym typeface="+mn-ea"/>
              </a:rPr>
              <a:t>QQ</a:t>
            </a:r>
            <a:r>
              <a:rPr lang="zh-CN" altLang="en-US" sz="1200" b="1">
                <a:sym typeface="+mn-ea"/>
              </a:rPr>
              <a:t>号（</a:t>
            </a:r>
            <a:r>
              <a:rPr lang="en-US" altLang="zh-CN" sz="1200" b="1">
                <a:sym typeface="+mn-ea"/>
              </a:rPr>
              <a:t>qqNumber</a:t>
            </a:r>
            <a:r>
              <a:rPr lang="zh-CN" altLang="en-US" sz="1200" b="1">
                <a:sym typeface="+mn-ea"/>
              </a:rPr>
              <a:t>）、手机号（</a:t>
            </a:r>
            <a:r>
              <a:rPr lang="en-US" altLang="zh-CN" sz="1200" b="1">
                <a:sym typeface="+mn-ea"/>
              </a:rPr>
              <a:t>phone</a:t>
            </a:r>
            <a:r>
              <a:rPr lang="zh-CN" altLang="en-US" sz="1200" b="1">
                <a:sym typeface="+mn-ea"/>
              </a:rPr>
              <a:t>）、学校（</a:t>
            </a:r>
            <a:r>
              <a:rPr lang="en-US" altLang="zh-CN" sz="1200" b="1">
                <a:sym typeface="+mn-ea"/>
              </a:rPr>
              <a:t>university</a:t>
            </a:r>
            <a:r>
              <a:rPr lang="zh-CN" altLang="en-US" sz="1200" b="1">
                <a:sym typeface="+mn-ea"/>
              </a:rPr>
              <a:t>）、学院（</a:t>
            </a:r>
            <a:r>
              <a:rPr lang="en-US" altLang="zh-CN" sz="1200" b="1">
                <a:sym typeface="+mn-ea"/>
              </a:rPr>
              <a:t>college</a:t>
            </a:r>
            <a:r>
              <a:rPr lang="zh-CN" altLang="en-US" sz="1200" b="1">
                <a:sym typeface="+mn-ea"/>
              </a:rPr>
              <a:t>）、专业（</a:t>
            </a:r>
            <a:r>
              <a:rPr lang="en-US" altLang="zh-CN" sz="1200" b="1">
                <a:sym typeface="+mn-ea"/>
              </a:rPr>
              <a:t>major</a:t>
            </a:r>
            <a:r>
              <a:rPr lang="zh-CN" altLang="en-US" sz="1200" b="1">
                <a:sym typeface="+mn-ea"/>
              </a:rPr>
              <a:t>）、所授课程（</a:t>
            </a:r>
            <a:r>
              <a:rPr lang="en-US" altLang="zh-CN" sz="1200" b="1">
                <a:sym typeface="+mn-ea"/>
              </a:rPr>
              <a:t>courses</a:t>
            </a:r>
            <a:r>
              <a:rPr lang="zh-CN" altLang="en-US" sz="1200" b="1">
                <a:sym typeface="+mn-ea"/>
              </a:rPr>
              <a:t>）、教工号（</a:t>
            </a:r>
            <a:r>
              <a:rPr lang="en-US" altLang="zh-CN" sz="1200" b="1">
                <a:sym typeface="+mn-ea"/>
              </a:rPr>
              <a:t>workNo</a:t>
            </a:r>
            <a:r>
              <a:rPr lang="zh-CN" altLang="en-US" sz="1200" b="1">
                <a:sym typeface="+mn-ea"/>
              </a:rPr>
              <a:t>）、教工密码（</a:t>
            </a:r>
            <a:r>
              <a:rPr lang="en-US" altLang="zh-CN" sz="1200" b="1">
                <a:sym typeface="+mn-ea"/>
              </a:rPr>
              <a:t>workPass</a:t>
            </a:r>
            <a:r>
              <a:rPr lang="zh-CN" altLang="en-US" sz="1200" b="1">
                <a:sym typeface="+mn-ea"/>
              </a:rPr>
              <a:t>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</p:spPr>
        <p:txBody>
          <a:bodyPr/>
          <a:lstStyle/>
          <a:p>
            <a:r>
              <a:rPr lang="zh-CN" altLang="en-US"/>
              <a:t>浏览所有课程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/>
          <a:lstStyle/>
          <a:p>
            <a:r>
              <a:rPr lang="zh-CN" altLang="en-US" dirty="0"/>
              <a:t>列表展示所有课程（提供搜索）</a:t>
            </a:r>
          </a:p>
          <a:p>
            <a:r>
              <a:rPr lang="zh-CN" altLang="en-US" dirty="0"/>
              <a:t>与课程有关的数据库表：</a:t>
            </a:r>
          </a:p>
          <a:p>
            <a:pPr marL="457200" lvl="1" indent="0">
              <a:buNone/>
            </a:pPr>
            <a:r>
              <a:rPr lang="zh-CN" altLang="en-US" sz="1800" dirty="0">
                <a:solidFill>
                  <a:srgbClr val="00B050"/>
                </a:solidFill>
              </a:rPr>
              <a:t>课程信息表（</a:t>
            </a:r>
            <a:r>
              <a:rPr lang="en-US" altLang="zh-CN" sz="1800" dirty="0" err="1">
                <a:solidFill>
                  <a:srgbClr val="00B050"/>
                </a:solidFill>
              </a:rPr>
              <a:t>course_information</a:t>
            </a:r>
            <a:r>
              <a:rPr lang="zh-CN" altLang="en-US" sz="1800" dirty="0">
                <a:solidFill>
                  <a:srgbClr val="00B050"/>
                </a:solidFill>
              </a:rPr>
              <a:t>）</a:t>
            </a:r>
          </a:p>
          <a:p>
            <a:pPr marL="457200" lvl="1" indent="0">
              <a:buNone/>
            </a:pPr>
            <a:r>
              <a:rPr lang="zh-CN" altLang="en-US" sz="1200" b="1" dirty="0"/>
              <a:t>课程代号（</a:t>
            </a:r>
            <a:r>
              <a:rPr lang="en-US" altLang="zh-CN" sz="1200" b="1" dirty="0" err="1"/>
              <a:t>courseID</a:t>
            </a:r>
            <a:r>
              <a:rPr lang="zh-CN" altLang="en-US" sz="1200" b="1" dirty="0"/>
              <a:t>）、课程名称（</a:t>
            </a:r>
            <a:r>
              <a:rPr lang="en-US" altLang="zh-CN" sz="1200" b="1" dirty="0" err="1"/>
              <a:t>courseName</a:t>
            </a:r>
            <a:r>
              <a:rPr lang="zh-CN" altLang="en-US" sz="1200" b="1" dirty="0"/>
              <a:t>）、代课老师（</a:t>
            </a:r>
            <a:r>
              <a:rPr lang="en-US" altLang="zh-CN" sz="1200" b="1" dirty="0" err="1"/>
              <a:t>courseTeacher</a:t>
            </a:r>
            <a:r>
              <a:rPr lang="zh-CN" altLang="en-US" sz="1200" b="1" dirty="0"/>
              <a:t>）、开始日期（</a:t>
            </a:r>
            <a:r>
              <a:rPr lang="en-US" altLang="zh-CN" sz="1200" b="1" dirty="0" err="1"/>
              <a:t>startDate</a:t>
            </a:r>
            <a:r>
              <a:rPr lang="zh-CN" altLang="en-US" sz="1200" b="1" dirty="0"/>
              <a:t>）、结束日期（</a:t>
            </a:r>
            <a:r>
              <a:rPr lang="en-US" altLang="zh-CN" sz="1200" b="1" dirty="0" err="1"/>
              <a:t>endDate</a:t>
            </a:r>
            <a:r>
              <a:rPr lang="zh-CN" altLang="en-US" sz="1200" b="1" dirty="0"/>
              <a:t>）、上课地点（</a:t>
            </a:r>
            <a:r>
              <a:rPr lang="en-US" altLang="zh-CN" sz="1200" b="1" dirty="0"/>
              <a:t>venue</a:t>
            </a:r>
            <a:r>
              <a:rPr lang="zh-CN" altLang="en-US" sz="1200" b="1" dirty="0"/>
              <a:t>）、上课时间（</a:t>
            </a:r>
            <a:r>
              <a:rPr lang="en-US" altLang="zh-CN" sz="1200" b="1" dirty="0"/>
              <a:t>period</a:t>
            </a:r>
            <a:r>
              <a:rPr lang="zh-CN" altLang="en-US" sz="1200" b="1" dirty="0"/>
              <a:t>）、</a:t>
            </a:r>
            <a:r>
              <a:rPr lang="zh-CN" altLang="en-US" sz="1200" b="1" dirty="0">
                <a:solidFill>
                  <a:srgbClr val="FFFF00"/>
                </a:solidFill>
              </a:rPr>
              <a:t>考试时间（</a:t>
            </a:r>
            <a:r>
              <a:rPr lang="en-US" altLang="zh-CN" sz="1200" b="1" dirty="0" err="1">
                <a:solidFill>
                  <a:srgbClr val="FFFF00"/>
                </a:solidFill>
              </a:rPr>
              <a:t>examDate</a:t>
            </a:r>
            <a:r>
              <a:rPr lang="zh-CN" altLang="en-US" sz="1200" b="1" dirty="0">
                <a:solidFill>
                  <a:srgbClr val="FFFF00"/>
                </a:solidFill>
              </a:rPr>
              <a:t>）、考试时长（</a:t>
            </a:r>
            <a:r>
              <a:rPr lang="en-US" altLang="zh-CN" sz="1200" b="1" dirty="0" err="1">
                <a:solidFill>
                  <a:srgbClr val="FFFF00"/>
                </a:solidFill>
              </a:rPr>
              <a:t>examDuration</a:t>
            </a:r>
            <a:r>
              <a:rPr lang="zh-CN" altLang="en-US" sz="1200" b="1" dirty="0">
                <a:solidFill>
                  <a:srgbClr val="FFFF00"/>
                </a:solidFill>
              </a:rPr>
              <a:t>）、考试地点（</a:t>
            </a:r>
            <a:r>
              <a:rPr lang="en-US" altLang="zh-CN" sz="1200" b="1" dirty="0" err="1">
                <a:solidFill>
                  <a:srgbClr val="FFFF00"/>
                </a:solidFill>
              </a:rPr>
              <a:t>examVenue</a:t>
            </a:r>
            <a:r>
              <a:rPr lang="zh-CN" altLang="en-US" sz="1200" b="1" dirty="0">
                <a:solidFill>
                  <a:srgbClr val="FFFF00"/>
                </a:solidFill>
              </a:rPr>
              <a:t>）</a:t>
            </a:r>
            <a:r>
              <a:rPr lang="zh-CN" altLang="en-US" sz="1200" b="1" dirty="0"/>
              <a:t>、考试信息代号（</a:t>
            </a:r>
            <a:r>
              <a:rPr lang="en-US" altLang="zh-CN" sz="1200" b="1" dirty="0" err="1"/>
              <a:t>examID</a:t>
            </a:r>
            <a:r>
              <a:rPr lang="zh-CN" altLang="en-US" sz="1200" b="1" dirty="0"/>
              <a:t>）、课程介绍（</a:t>
            </a:r>
            <a:r>
              <a:rPr lang="en-US" altLang="zh-CN" sz="1200" b="1" dirty="0" err="1"/>
              <a:t>courseInfo</a:t>
            </a:r>
            <a:r>
              <a:rPr lang="zh-CN" altLang="en-US" sz="1200" b="1" dirty="0"/>
              <a:t>）、历史选课人数（</a:t>
            </a:r>
            <a:r>
              <a:rPr lang="en-US" altLang="zh-CN" sz="1200" b="1" dirty="0"/>
              <a:t>chosen</a:t>
            </a:r>
            <a:r>
              <a:rPr lang="zh-CN" altLang="en-US" sz="1200" b="1" dirty="0"/>
              <a:t>）、被收藏次数（</a:t>
            </a:r>
            <a:r>
              <a:rPr lang="en-US" altLang="zh-CN" sz="1200" b="1" dirty="0"/>
              <a:t>collected</a:t>
            </a:r>
            <a:r>
              <a:rPr lang="zh-CN" altLang="en-US" sz="1200" b="1" dirty="0"/>
              <a:t>）、发布日期（</a:t>
            </a:r>
            <a:r>
              <a:rPr lang="en-US" altLang="zh-CN" sz="1200" b="1" dirty="0" err="1"/>
              <a:t>publishDate</a:t>
            </a:r>
            <a:r>
              <a:rPr lang="zh-CN" altLang="en-US" sz="1200" b="1" dirty="0"/>
              <a:t>）、详细课程介绍（detail</a:t>
            </a:r>
            <a:r>
              <a:rPr lang="en-US" altLang="zh-CN" sz="1200" b="1" dirty="0"/>
              <a:t>Info</a:t>
            </a:r>
            <a:r>
              <a:rPr lang="zh-CN" altLang="en-US" sz="1200" b="1" dirty="0"/>
              <a:t>）、二级学科名称（</a:t>
            </a:r>
            <a:r>
              <a:rPr lang="en-US" altLang="zh-CN" sz="1200" b="1" dirty="0" err="1"/>
              <a:t>subTag</a:t>
            </a:r>
            <a:r>
              <a:rPr lang="zh-CN" altLang="en-US" sz="1200" b="1" dirty="0"/>
              <a:t>）</a:t>
            </a:r>
          </a:p>
          <a:p>
            <a:pPr marL="457200" lvl="1" indent="0">
              <a:buNone/>
            </a:pP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考试信息表（</a:t>
            </a:r>
            <a:r>
              <a:rPr lang="en-US" altLang="zh-CN" sz="1800" dirty="0" err="1">
                <a:solidFill>
                  <a:srgbClr val="00B050"/>
                </a:solidFill>
                <a:sym typeface="+mn-ea"/>
              </a:rPr>
              <a:t>exam_information</a:t>
            </a: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）</a:t>
            </a:r>
          </a:p>
          <a:p>
            <a:pPr marL="457200" lvl="1" indent="0">
              <a:buNone/>
            </a:pPr>
            <a:r>
              <a:rPr lang="zh-CN" altLang="en-US" sz="1200" b="1" dirty="0">
                <a:sym typeface="+mn-ea"/>
              </a:rPr>
              <a:t>考试代号（</a:t>
            </a:r>
            <a:r>
              <a:rPr lang="en-US" altLang="zh-CN" sz="1200" b="1" dirty="0" err="1">
                <a:sym typeface="+mn-ea"/>
              </a:rPr>
              <a:t>examID</a:t>
            </a:r>
            <a:r>
              <a:rPr lang="zh-CN" altLang="en-US" sz="1200" b="1" dirty="0">
                <a:sym typeface="+mn-ea"/>
              </a:rPr>
              <a:t>）、课程代号（</a:t>
            </a:r>
            <a:r>
              <a:rPr lang="en-US" altLang="zh-CN" sz="1200" b="1" dirty="0" err="1">
                <a:sym typeface="+mn-ea"/>
              </a:rPr>
              <a:t>courseID</a:t>
            </a:r>
            <a:r>
              <a:rPr lang="zh-CN" altLang="en-US" sz="1200" b="1" dirty="0">
                <a:sym typeface="+mn-ea"/>
              </a:rPr>
              <a:t>）、考试时间（examDate）、考试时长（examDuration）、考试地点（examVenue）、考试类型（</a:t>
            </a:r>
            <a:r>
              <a:rPr lang="en-US" altLang="zh-CN" sz="1200" b="1" dirty="0" err="1">
                <a:sym typeface="+mn-ea"/>
              </a:rPr>
              <a:t>examType</a:t>
            </a:r>
            <a:r>
              <a:rPr lang="zh-CN" altLang="en-US" sz="1200" b="1" dirty="0">
                <a:sym typeface="+mn-ea"/>
              </a:rPr>
              <a:t>）</a:t>
            </a:r>
          </a:p>
          <a:p>
            <a:pPr marL="457200" lvl="1" indent="0" algn="l">
              <a:buNone/>
            </a:pP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教室信息表（</a:t>
            </a:r>
            <a:r>
              <a:rPr lang="en-US" altLang="zh-CN" sz="1800" dirty="0" err="1">
                <a:solidFill>
                  <a:srgbClr val="00B050"/>
                </a:solidFill>
                <a:sym typeface="+mn-ea"/>
              </a:rPr>
              <a:t>room_information</a:t>
            </a: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）</a:t>
            </a:r>
          </a:p>
          <a:p>
            <a:pPr marL="457200" lvl="1" indent="0" algn="l">
              <a:buNone/>
            </a:pPr>
            <a:r>
              <a:rPr lang="zh-CN" altLang="en-US" sz="1200" b="1" dirty="0">
                <a:sym typeface="+mn-ea"/>
              </a:rPr>
              <a:t>版本一：教室代号（</a:t>
            </a:r>
            <a:r>
              <a:rPr lang="en-US" altLang="zh-CN" sz="1200" b="1" dirty="0" err="1">
                <a:sym typeface="+mn-ea"/>
              </a:rPr>
              <a:t>roomID</a:t>
            </a:r>
            <a:r>
              <a:rPr lang="zh-CN" altLang="en-US" sz="1200" b="1" dirty="0">
                <a:sym typeface="+mn-ea"/>
              </a:rPr>
              <a:t>）、教室名称（</a:t>
            </a:r>
            <a:r>
              <a:rPr lang="en-US" altLang="zh-CN" sz="1200" b="1" dirty="0" err="1">
                <a:sym typeface="+mn-ea"/>
              </a:rPr>
              <a:t>roomName</a:t>
            </a:r>
            <a:r>
              <a:rPr lang="zh-CN" altLang="en-US" sz="1200" b="1" dirty="0">
                <a:sym typeface="+mn-ea"/>
              </a:rPr>
              <a:t>）、教室别称（</a:t>
            </a:r>
            <a:r>
              <a:rPr lang="en-US" altLang="zh-CN" sz="1200" b="1" dirty="0" err="1">
                <a:sym typeface="+mn-ea"/>
              </a:rPr>
              <a:t>roomTag</a:t>
            </a:r>
            <a:r>
              <a:rPr lang="zh-CN" altLang="en-US" sz="1200" b="1" dirty="0">
                <a:sym typeface="+mn-ea"/>
              </a:rPr>
              <a:t>）、所属建筑（</a:t>
            </a:r>
            <a:r>
              <a:rPr lang="en-US" altLang="zh-CN" sz="1200" b="1" dirty="0" err="1">
                <a:sym typeface="+mn-ea"/>
              </a:rPr>
              <a:t>roomBuilding</a:t>
            </a:r>
            <a:r>
              <a:rPr lang="zh-CN" altLang="en-US" sz="1200" b="1" dirty="0">
                <a:sym typeface="+mn-ea"/>
              </a:rPr>
              <a:t>）、可容人数（</a:t>
            </a:r>
            <a:r>
              <a:rPr lang="en-US" altLang="zh-CN" sz="1200" b="1" dirty="0" err="1">
                <a:sym typeface="+mn-ea"/>
              </a:rPr>
              <a:t>roomCapacity</a:t>
            </a:r>
            <a:r>
              <a:rPr lang="zh-CN" altLang="en-US" sz="1200" b="1" dirty="0">
                <a:sym typeface="+mn-ea"/>
              </a:rPr>
              <a:t>）</a:t>
            </a:r>
          </a:p>
          <a:p>
            <a:pPr marL="457200" lvl="1" indent="0" algn="l">
              <a:buNone/>
            </a:pPr>
            <a:r>
              <a:rPr lang="zh-CN" altLang="en-US" sz="1200" b="1" dirty="0">
                <a:sym typeface="+mn-ea"/>
              </a:rPr>
              <a:t>版本二：（或为</a:t>
            </a:r>
            <a:r>
              <a:rPr lang="zh-CN" altLang="en-US" sz="1200" b="1" dirty="0">
                <a:solidFill>
                  <a:srgbClr val="00B050"/>
                </a:solidFill>
                <a:sym typeface="+mn-ea"/>
              </a:rPr>
              <a:t>教室使用表 </a:t>
            </a:r>
            <a:r>
              <a:rPr lang="en-US" altLang="zh-CN" sz="1200" b="1" dirty="0" err="1">
                <a:solidFill>
                  <a:srgbClr val="00B050"/>
                </a:solidFill>
                <a:sym typeface="+mn-ea"/>
              </a:rPr>
              <a:t>roomuse_information</a:t>
            </a:r>
            <a:r>
              <a:rPr lang="zh-CN" altLang="en-US" sz="1200" b="1" dirty="0">
                <a:sym typeface="+mn-ea"/>
              </a:rPr>
              <a:t>）</a:t>
            </a:r>
            <a:r>
              <a:rPr lang="en-US" altLang="zh-CN" sz="1200" b="1" dirty="0">
                <a:sym typeface="+mn-ea"/>
              </a:rPr>
              <a:t>{</a:t>
            </a:r>
            <a:r>
              <a:rPr lang="zh-CN" altLang="en-US" sz="1200" b="1" dirty="0">
                <a:sym typeface="+mn-ea"/>
              </a:rPr>
              <a:t>版本一</a:t>
            </a:r>
            <a:r>
              <a:rPr lang="en-US" altLang="zh-CN" sz="1200" b="1" dirty="0">
                <a:sym typeface="+mn-ea"/>
              </a:rPr>
              <a:t>}</a:t>
            </a:r>
            <a:r>
              <a:rPr lang="zh-CN" altLang="en-US" sz="1200" b="1" dirty="0">
                <a:sym typeface="+mn-ea"/>
              </a:rPr>
              <a:t>（外键）、占用工作日（</a:t>
            </a:r>
            <a:r>
              <a:rPr lang="en-US" altLang="zh-CN" sz="1200" b="1" dirty="0">
                <a:sym typeface="+mn-ea"/>
              </a:rPr>
              <a:t>weekday</a:t>
            </a:r>
            <a:r>
              <a:rPr lang="zh-CN" altLang="en-US" sz="1200" b="1" dirty="0">
                <a:sym typeface="+mn-ea"/>
              </a:rPr>
              <a:t>）、占用时段（</a:t>
            </a:r>
            <a:r>
              <a:rPr lang="en-US" altLang="zh-CN" sz="1200" b="1" dirty="0">
                <a:sym typeface="+mn-ea"/>
              </a:rPr>
              <a:t>period</a:t>
            </a:r>
            <a:r>
              <a:rPr lang="zh-CN" altLang="en-US" sz="1200" b="1" dirty="0">
                <a:sym typeface="+mn-ea"/>
              </a:rPr>
              <a:t>）、占用人（</a:t>
            </a:r>
            <a:r>
              <a:rPr lang="en-US" altLang="zh-CN" sz="1200" b="1" dirty="0">
                <a:sym typeface="+mn-ea"/>
              </a:rPr>
              <a:t>occupier</a:t>
            </a:r>
            <a:r>
              <a:rPr lang="zh-CN" altLang="en-US" sz="1200" b="1" dirty="0">
                <a:sym typeface="+mn-ea"/>
              </a:rPr>
              <a:t>）、</a:t>
            </a:r>
            <a:r>
              <a:rPr lang="en-US" altLang="zh-CN" sz="1200" b="1" dirty="0">
                <a:sym typeface="+mn-ea"/>
              </a:rPr>
              <a:t>type</a:t>
            </a:r>
            <a:r>
              <a:rPr lang="zh-CN" altLang="en-US" sz="1200" b="1" dirty="0">
                <a:sym typeface="+mn-ea"/>
              </a:rPr>
              <a:t>（占用类型）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3970"/>
          </a:xfrm>
        </p:spPr>
        <p:txBody>
          <a:bodyPr/>
          <a:lstStyle/>
          <a:p>
            <a:r>
              <a:rPr lang="zh-CN" altLang="en-US"/>
              <a:t>接上页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/>
          <a:lstStyle/>
          <a:p>
            <a:r>
              <a:rPr lang="zh-CN" altLang="en-US" dirty="0"/>
              <a:t>与课程有关的数据库表：</a:t>
            </a:r>
          </a:p>
          <a:p>
            <a:pPr marL="457200" lvl="1" indent="0" algn="l">
              <a:buNone/>
            </a:pP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学生课程表（</a:t>
            </a:r>
            <a:r>
              <a:rPr lang="en-US" altLang="zh-CN" sz="1800" dirty="0" err="1">
                <a:solidFill>
                  <a:srgbClr val="00B050"/>
                </a:solidFill>
                <a:sym typeface="+mn-ea"/>
              </a:rPr>
              <a:t>student_courses</a:t>
            </a: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）</a:t>
            </a:r>
            <a:endParaRPr lang="zh-CN" altLang="en-US" sz="1800" dirty="0">
              <a:solidFill>
                <a:srgbClr val="00B050"/>
              </a:solidFill>
            </a:endParaRPr>
          </a:p>
          <a:p>
            <a:pPr marL="457200" lvl="1" indent="0" algn="l">
              <a:buNone/>
            </a:pPr>
            <a:r>
              <a:rPr lang="zh-CN" altLang="en-US" sz="1200" b="1" dirty="0">
                <a:sym typeface="+mn-ea"/>
              </a:rPr>
              <a:t>唯一编号（）、课程代号（）、代课教师（）、</a:t>
            </a:r>
          </a:p>
          <a:p>
            <a:pPr marL="457200" lvl="1" indent="0">
              <a:buNone/>
            </a:pPr>
            <a:r>
              <a:rPr lang="zh-CN" altLang="en-US" sz="1800" dirty="0">
                <a:solidFill>
                  <a:srgbClr val="00B050"/>
                </a:solidFill>
              </a:rPr>
              <a:t>教师课程表（</a:t>
            </a:r>
            <a:r>
              <a:rPr lang="en-US" altLang="zh-CN" sz="1800" dirty="0" err="1">
                <a:solidFill>
                  <a:srgbClr val="00B050"/>
                </a:solidFill>
              </a:rPr>
              <a:t>teacher_courses</a:t>
            </a:r>
            <a:r>
              <a:rPr lang="zh-CN" altLang="en-US" sz="1800" dirty="0">
                <a:solidFill>
                  <a:srgbClr val="00B050"/>
                </a:solidFill>
              </a:rPr>
              <a:t>）</a:t>
            </a:r>
          </a:p>
          <a:p>
            <a:pPr marL="457200" lvl="1" indent="0">
              <a:buNone/>
            </a:pPr>
            <a:r>
              <a:rPr lang="zh-CN" altLang="en-US" sz="1200" b="1" dirty="0">
                <a:sym typeface="+mn-ea"/>
              </a:rPr>
              <a:t>唯一编号（）、</a:t>
            </a:r>
            <a:r>
              <a:rPr lang="zh-CN" altLang="en-US" sz="1200" b="1" dirty="0"/>
              <a:t>课程代号（）</a:t>
            </a:r>
            <a:endParaRPr lang="zh-CN" altLang="en-US" sz="1200" b="1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7495"/>
            <a:ext cx="10515600" cy="1325563"/>
          </a:xfrm>
        </p:spPr>
        <p:txBody>
          <a:bodyPr/>
          <a:lstStyle/>
          <a:p>
            <a:r>
              <a:rPr lang="zh-CN" altLang="en-US" dirty="0"/>
              <a:t>学生（功能模块）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学生用户登录后，进入主页（</a:t>
            </a:r>
            <a:r>
              <a:rPr lang="en-US" altLang="zh-CN" dirty="0" err="1"/>
              <a:t>UserMainPage</a:t>
            </a:r>
            <a:r>
              <a:rPr lang="zh-CN" altLang="en-US" dirty="0"/>
              <a:t>），主页包含功能菜单：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浏览所有课程</a:t>
            </a:r>
            <a:r>
              <a:rPr lang="zh-CN" altLang="en-US" dirty="0"/>
              <a:t>（</a:t>
            </a:r>
            <a:r>
              <a:rPr lang="zh-CN" altLang="en-US" sz="2400" dirty="0"/>
              <a:t>从数据库获取所有课程数据，放入</a:t>
            </a:r>
            <a:r>
              <a:rPr lang="en-US" altLang="zh-CN" sz="2400" dirty="0"/>
              <a:t>table</a:t>
            </a:r>
            <a:r>
              <a:rPr lang="zh-CN" altLang="en-US" sz="2400" dirty="0"/>
              <a:t>中，同时支持排序和搜索，点击跳转到课程详情页</a:t>
            </a:r>
            <a:r>
              <a:rPr lang="zh-CN" altLang="en-US" dirty="0"/>
              <a:t>）、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个人中心</a:t>
            </a:r>
            <a:r>
              <a:rPr lang="zh-CN" altLang="en-US" dirty="0"/>
              <a:t>（</a:t>
            </a:r>
            <a:r>
              <a:rPr lang="zh-CN" altLang="en-US" sz="2400" dirty="0"/>
              <a:t>包括了个人信息页面、个人课表查看、收藏</a:t>
            </a:r>
            <a:r>
              <a:rPr lang="en-US" altLang="zh-CN" sz="2400" dirty="0"/>
              <a:t>/</a:t>
            </a:r>
            <a:r>
              <a:rPr lang="zh-CN" altLang="en-US" sz="2400" dirty="0"/>
              <a:t>已修读</a:t>
            </a:r>
            <a:r>
              <a:rPr lang="en-US" altLang="zh-CN" sz="2400" dirty="0"/>
              <a:t>/</a:t>
            </a:r>
            <a:r>
              <a:rPr lang="zh-CN" altLang="en-US" sz="2400" dirty="0"/>
              <a:t>正在修的课程、</a:t>
            </a:r>
            <a:r>
              <a:rPr lang="zh-CN" altLang="en-US" dirty="0"/>
              <a:t>）、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查看教师信息</a:t>
            </a:r>
            <a:r>
              <a:rPr lang="zh-CN" altLang="en-US" dirty="0"/>
              <a:t>（</a:t>
            </a:r>
            <a:r>
              <a:rPr lang="zh-CN" altLang="en-US" sz="2400" dirty="0"/>
              <a:t>教师列表，提供搜索查询</a:t>
            </a:r>
            <a:r>
              <a:rPr lang="zh-CN" altLang="en-US" dirty="0"/>
              <a:t>）、等等。</a:t>
            </a:r>
          </a:p>
          <a:p>
            <a:r>
              <a:rPr lang="zh-CN" altLang="en-US" dirty="0"/>
              <a:t>登陆之后显示每日一句，最近流行的书籍。</a:t>
            </a:r>
          </a:p>
          <a:p>
            <a:r>
              <a:rPr lang="zh-CN" altLang="en-US" dirty="0"/>
              <a:t>学生可以选课、收藏课程、删除课程，评论课程，查看教师信息、评论教师、修改个人信息。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7495"/>
            <a:ext cx="10515600" cy="1325563"/>
          </a:xfrm>
        </p:spPr>
        <p:txBody>
          <a:bodyPr/>
          <a:lstStyle/>
          <a:p>
            <a:r>
              <a:rPr lang="zh-CN" altLang="en-US"/>
              <a:t>教师（功能模块）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3375"/>
            <a:ext cx="10515600" cy="4573905"/>
          </a:xfrm>
        </p:spPr>
        <p:txBody>
          <a:bodyPr/>
          <a:lstStyle/>
          <a:p>
            <a:r>
              <a:rPr lang="zh-CN" altLang="en-US" dirty="0"/>
              <a:t>教师登录后，进入主页（</a:t>
            </a:r>
            <a:r>
              <a:rPr lang="en-US" altLang="zh-CN" dirty="0"/>
              <a:t>TeacherMainPage</a:t>
            </a:r>
            <a:r>
              <a:rPr lang="zh-CN" altLang="en-US" dirty="0"/>
              <a:t>），主页包含功能菜单：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我的开放课程</a:t>
            </a:r>
            <a:r>
              <a:rPr lang="zh-CN" altLang="en-US" dirty="0"/>
              <a:t>（</a:t>
            </a:r>
            <a:r>
              <a:rPr lang="zh-CN" altLang="en-US" sz="1800" dirty="0"/>
              <a:t>课程用列表展示，每门课程链至新页面，包括了该课程</a:t>
            </a:r>
            <a:r>
              <a:rPr lang="zh-CN" altLang="en-US" sz="1800" u="sng" dirty="0"/>
              <a:t>选课人数</a:t>
            </a:r>
            <a:r>
              <a:rPr lang="zh-CN" altLang="en-US" sz="1800" dirty="0"/>
              <a:t>、课程介绍，开始</a:t>
            </a:r>
            <a:r>
              <a:rPr lang="en-US" altLang="zh-CN" sz="1800" dirty="0"/>
              <a:t>/</a:t>
            </a:r>
            <a:r>
              <a:rPr lang="zh-CN" altLang="en-US" sz="1800" dirty="0"/>
              <a:t>结束日期、</a:t>
            </a:r>
            <a:r>
              <a:rPr lang="zh-CN" altLang="en-US" dirty="0"/>
              <a:t>）、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个人中心</a:t>
            </a:r>
            <a:r>
              <a:rPr lang="zh-CN" altLang="en-US" dirty="0"/>
              <a:t>（</a:t>
            </a:r>
            <a:r>
              <a:rPr lang="zh-CN" altLang="en-US" sz="2400" dirty="0"/>
              <a:t>包括了个人信息页面、个人课表查看、收藏</a:t>
            </a:r>
            <a:r>
              <a:rPr lang="en-US" altLang="zh-CN" sz="2400" dirty="0"/>
              <a:t>/</a:t>
            </a:r>
            <a:r>
              <a:rPr lang="zh-CN" altLang="en-US" sz="2400" dirty="0"/>
              <a:t>已修读</a:t>
            </a:r>
            <a:r>
              <a:rPr lang="en-US" altLang="zh-CN" sz="2400" dirty="0"/>
              <a:t>/</a:t>
            </a:r>
            <a:r>
              <a:rPr lang="zh-CN" altLang="en-US" sz="2400" dirty="0"/>
              <a:t>正在修的课程、</a:t>
            </a:r>
            <a:r>
              <a:rPr lang="zh-CN" altLang="en-US" dirty="0"/>
              <a:t>）、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查看教师信息</a:t>
            </a:r>
            <a:r>
              <a:rPr lang="zh-CN" altLang="en-US" dirty="0"/>
              <a:t>（</a:t>
            </a:r>
            <a:r>
              <a:rPr lang="zh-CN" altLang="en-US" sz="2400" dirty="0"/>
              <a:t>教师列表，提供搜索查询</a:t>
            </a:r>
            <a:r>
              <a:rPr lang="zh-CN" altLang="en-US" dirty="0"/>
              <a:t>）、等等。</a:t>
            </a:r>
          </a:p>
          <a:p>
            <a:r>
              <a:rPr lang="zh-CN" altLang="en-US" dirty="0"/>
              <a:t>每位教师每学期最多开放十门课程。</a:t>
            </a:r>
          </a:p>
          <a:p>
            <a:r>
              <a:rPr lang="zh-CN" altLang="en-US" dirty="0"/>
              <a:t>学生可以选课、收藏课程、删除课程，评论课程，查看教师信息、评论教师、修改个人信息。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7495"/>
            <a:ext cx="10515600" cy="1325563"/>
          </a:xfrm>
        </p:spPr>
        <p:txBody>
          <a:bodyPr/>
          <a:lstStyle/>
          <a:p>
            <a:r>
              <a:rPr lang="zh-CN" altLang="en-US"/>
              <a:t>评价（数据库模块）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学生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7495"/>
            <a:ext cx="10515600" cy="1325563"/>
          </a:xfrm>
        </p:spPr>
        <p:txBody>
          <a:bodyPr/>
          <a:lstStyle/>
          <a:p>
            <a:r>
              <a:rPr lang="zh-CN" altLang="en-US"/>
              <a:t>规则（数据库模块）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对于所有的课程，其类别对应于</a:t>
            </a:r>
            <a:r>
              <a:rPr lang="en-US" altLang="zh-CN" dirty="0" err="1"/>
              <a:t>courseID</a:t>
            </a:r>
            <a:r>
              <a:rPr lang="zh-CN" altLang="en-US" dirty="0"/>
              <a:t>中的前两个字符（</a:t>
            </a:r>
            <a:r>
              <a:rPr lang="zh-CN" altLang="en-US" sz="2400" dirty="0"/>
              <a:t>例如：我国的十三个学科门类：哲学</a:t>
            </a:r>
            <a:r>
              <a:rPr lang="en-US" altLang="zh-CN" sz="2400" dirty="0"/>
              <a:t>CA</a:t>
            </a:r>
            <a:r>
              <a:rPr lang="zh-CN" altLang="en-US" sz="2400" dirty="0"/>
              <a:t>、经济学</a:t>
            </a:r>
            <a:r>
              <a:rPr lang="en-US" altLang="zh-CN" sz="2400" dirty="0"/>
              <a:t>CB</a:t>
            </a:r>
            <a:r>
              <a:rPr lang="zh-CN" altLang="en-US" sz="2400" dirty="0"/>
              <a:t>、法学</a:t>
            </a:r>
            <a:r>
              <a:rPr lang="en-US" altLang="zh-CN" sz="2400" dirty="0"/>
              <a:t>CC</a:t>
            </a:r>
            <a:r>
              <a:rPr lang="zh-CN" altLang="en-US" sz="2400" dirty="0"/>
              <a:t>、教育学</a:t>
            </a:r>
            <a:r>
              <a:rPr lang="en-US" altLang="zh-CN" sz="2400" dirty="0"/>
              <a:t>CD</a:t>
            </a:r>
            <a:r>
              <a:rPr lang="zh-CN" altLang="en-US" sz="2400" dirty="0"/>
              <a:t>、文学</a:t>
            </a:r>
            <a:r>
              <a:rPr lang="en-US" altLang="zh-CN" sz="2400" dirty="0"/>
              <a:t>CE</a:t>
            </a:r>
            <a:r>
              <a:rPr lang="zh-CN" altLang="en-US" sz="2400" dirty="0"/>
              <a:t>、历史学</a:t>
            </a:r>
            <a:r>
              <a:rPr lang="en-US" altLang="zh-CN" sz="2400" dirty="0"/>
              <a:t>CF</a:t>
            </a:r>
            <a:r>
              <a:rPr lang="zh-CN" altLang="en-US" sz="2400" dirty="0"/>
              <a:t>、理学</a:t>
            </a:r>
            <a:r>
              <a:rPr lang="en-US" altLang="zh-CN" sz="2400" dirty="0"/>
              <a:t>CG</a:t>
            </a:r>
            <a:r>
              <a:rPr lang="zh-CN" altLang="en-US" sz="2400" dirty="0"/>
              <a:t>、工学</a:t>
            </a:r>
            <a:r>
              <a:rPr lang="en-US" altLang="zh-CN" sz="2400" dirty="0"/>
              <a:t>CH</a:t>
            </a:r>
            <a:r>
              <a:rPr lang="zh-CN" altLang="en-US" sz="2400" dirty="0"/>
              <a:t>、农学</a:t>
            </a:r>
            <a:r>
              <a:rPr lang="en-US" altLang="zh-CN" sz="2400" dirty="0"/>
              <a:t>CI</a:t>
            </a:r>
            <a:r>
              <a:rPr lang="zh-CN" altLang="en-US" sz="2400" dirty="0"/>
              <a:t>、医学</a:t>
            </a:r>
            <a:r>
              <a:rPr lang="en-US" altLang="zh-CN" sz="2400" dirty="0"/>
              <a:t>CJ</a:t>
            </a:r>
            <a:r>
              <a:rPr lang="zh-CN" altLang="en-US" sz="2400" dirty="0"/>
              <a:t>、军事学</a:t>
            </a:r>
            <a:r>
              <a:rPr lang="en-US" altLang="zh-CN" sz="2400" dirty="0"/>
              <a:t>K</a:t>
            </a:r>
            <a:r>
              <a:rPr lang="zh-CN" altLang="en-US" sz="2400" dirty="0"/>
              <a:t>、管理学</a:t>
            </a:r>
            <a:r>
              <a:rPr lang="en-US" altLang="zh-CN" sz="2400" dirty="0"/>
              <a:t>CL</a:t>
            </a:r>
            <a:r>
              <a:rPr lang="zh-CN" altLang="en-US" sz="2400" dirty="0"/>
              <a:t>、艺术学</a:t>
            </a:r>
            <a:r>
              <a:rPr lang="en-US" altLang="zh-CN" sz="2400" dirty="0"/>
              <a:t>CM</a:t>
            </a:r>
            <a:r>
              <a:rPr lang="zh-CN" altLang="en-US" sz="2400" dirty="0"/>
              <a:t>；字母代表</a:t>
            </a:r>
            <a:r>
              <a:rPr lang="en-US" altLang="zh-CN" sz="2400" dirty="0" err="1"/>
              <a:t>courseID</a:t>
            </a:r>
            <a:r>
              <a:rPr lang="zh-CN" altLang="en-US" sz="2400" dirty="0"/>
              <a:t>中的第一个字符，例如课程《数据库原理》</a:t>
            </a:r>
            <a:r>
              <a:rPr lang="en-US" altLang="zh-CN" sz="2400" dirty="0" err="1"/>
              <a:t>courseID</a:t>
            </a:r>
            <a:r>
              <a:rPr lang="zh-CN" altLang="en-US" sz="2400" dirty="0"/>
              <a:t>为：</a:t>
            </a:r>
            <a:r>
              <a:rPr lang="en-US" altLang="zh-CN" sz="2400" dirty="0"/>
              <a:t>CHXX000001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编号（</a:t>
            </a:r>
            <a:r>
              <a:rPr lang="en-US" altLang="zh-CN" dirty="0" err="1"/>
              <a:t>uniqueClientID</a:t>
            </a:r>
            <a:r>
              <a:rPr lang="zh-CN" altLang="en-US" dirty="0"/>
              <a:t>）的唯一性：该环境下假设总用户数量不超过</a:t>
            </a:r>
            <a:r>
              <a:rPr lang="en-US" altLang="zh-CN" dirty="0"/>
              <a:t>1</a:t>
            </a:r>
            <a:r>
              <a:rPr lang="zh-CN" altLang="en-US" dirty="0"/>
              <a:t>亿（则编号从</a:t>
            </a:r>
            <a:r>
              <a:rPr lang="en-US" altLang="zh-CN" dirty="0"/>
              <a:t>U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altLang="zh-CN" dirty="0"/>
              <a:t>00000000</a:t>
            </a:r>
            <a:r>
              <a:rPr lang="zh-CN" altLang="en-US" dirty="0"/>
              <a:t>到</a:t>
            </a:r>
            <a:r>
              <a:rPr lang="en-US" altLang="zh-CN" dirty="0"/>
              <a:t>U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altLang="zh-CN" dirty="0"/>
              <a:t>99999999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功能设计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用户注册之后即可登录。登陆之后可以查看课表，如果没有课表，可以进行选课，选课完成之后可以进行查看，课程结束之后可以评价。查看教师，查看课程。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1630</Words>
  <Application>Microsoft Office PowerPoint</Application>
  <PresentationFormat>Widescreen</PresentationFormat>
  <Paragraphs>58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Wingdings</vt:lpstr>
      <vt:lpstr>Office 主题</vt:lpstr>
      <vt:lpstr>学生选课管理信息系统</vt:lpstr>
      <vt:lpstr>登录/注册 </vt:lpstr>
      <vt:lpstr>浏览所有课程</vt:lpstr>
      <vt:lpstr>接上页</vt:lpstr>
      <vt:lpstr>学生（功能模块）</vt:lpstr>
      <vt:lpstr>教师（功能模块）</vt:lpstr>
      <vt:lpstr>评价（数据库模块）</vt:lpstr>
      <vt:lpstr>规则（数据库模块）</vt:lpstr>
      <vt:lpstr>功能设计</vt:lpstr>
      <vt:lpstr>PowerPoint Presentation</vt:lpstr>
      <vt:lpstr>教师首页（TeacherMainPage）</vt:lpstr>
      <vt:lpstr>学生首页（StudentMainPage）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学生选课管理信息系统</dc:title>
  <dc:creator>wangq</dc:creator>
  <cp:lastModifiedBy>Wong, Eric</cp:lastModifiedBy>
  <cp:revision>99</cp:revision>
  <dcterms:created xsi:type="dcterms:W3CDTF">2015-05-05T08:02:00Z</dcterms:created>
  <dcterms:modified xsi:type="dcterms:W3CDTF">2018-04-07T02:03:20Z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