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EB Garamond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BGaramond-bold.fntdata"/><Relationship Id="rId25" Type="http://schemas.openxmlformats.org/officeDocument/2006/relationships/font" Target="fonts/EBGaramond-regular.fntdata"/><Relationship Id="rId28" Type="http://schemas.openxmlformats.org/officeDocument/2006/relationships/font" Target="fonts/EBGaramond-boldItalic.fntdata"/><Relationship Id="rId27" Type="http://schemas.openxmlformats.org/officeDocument/2006/relationships/font" Target="fonts/EBGaramon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460c25261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460c25261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4d75b7716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4d75b7716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4d75b7716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4d75b7716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d75b7716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4d75b7716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4d75b7716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4d75b7716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4d75b7716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4d75b7716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4d75b7716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4d75b7716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4d75b771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4d75b771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d75b7716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d75b7716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4d75b7716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4d75b7716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60c25261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60c25261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460c25261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460c25261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460c25261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460c25261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460c25261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460c25261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460c25261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460c25261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460c25261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460c25261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60c25261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60c25261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60c25261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460c25261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2428" l="2225" r="1015" t="6604"/>
          <a:stretch/>
        </p:blipFill>
        <p:spPr>
          <a:xfrm>
            <a:off x="861024" y="817338"/>
            <a:ext cx="7421975" cy="43261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80500" y="200850"/>
            <a:ext cx="37299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pt-BR" sz="2200">
                <a:solidFill>
                  <a:srgbClr val="D9D9D9"/>
                </a:solidFill>
                <a:latin typeface="EB Garamond"/>
                <a:ea typeface="EB Garamond"/>
                <a:cs typeface="EB Garamond"/>
                <a:sym typeface="EB Garamond"/>
              </a:rPr>
              <a:t>Posicionamento e Teclas Básicas</a:t>
            </a:r>
            <a:endParaRPr sz="2200">
              <a:solidFill>
                <a:srgbClr val="D9D9D9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2391275"/>
            <a:ext cx="8520600" cy="21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"A digitação rápida e precisa é uma habilidade essencial no mundo digital. Treinar diariamente ajuda a ganhar fluidez e eficiência no teclado!"</a:t>
            </a:r>
            <a:endParaRPr sz="3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 rotWithShape="1">
          <a:blip r:embed="rId3">
            <a:alphaModFix/>
          </a:blip>
          <a:srcRect b="2428" l="2225" r="1015" t="6604"/>
          <a:stretch/>
        </p:blipFill>
        <p:spPr>
          <a:xfrm>
            <a:off x="5041524" y="0"/>
            <a:ext cx="4102475" cy="239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 txBox="1"/>
          <p:nvPr/>
        </p:nvSpPr>
        <p:spPr>
          <a:xfrm>
            <a:off x="180500" y="200850"/>
            <a:ext cx="37299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pt-BR" sz="2200">
                <a:solidFill>
                  <a:srgbClr val="D9D9D9"/>
                </a:solidFill>
                <a:latin typeface="EB Garamond"/>
                <a:ea typeface="EB Garamond"/>
                <a:cs typeface="EB Garamond"/>
                <a:sym typeface="EB Garamond"/>
              </a:rPr>
              <a:t>Parágrafo</a:t>
            </a:r>
            <a:endParaRPr sz="2700">
              <a:solidFill>
                <a:srgbClr val="D9D9D9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>
                <a:latin typeface="Verdana"/>
                <a:ea typeface="Verdana"/>
                <a:cs typeface="Verdana"/>
                <a:sym typeface="Verdana"/>
              </a:rPr>
              <a:t>Textos para</a:t>
            </a:r>
            <a:r>
              <a:rPr lang="pt-BR" sz="5000">
                <a:latin typeface="Verdana"/>
                <a:ea typeface="Verdana"/>
                <a:cs typeface="Verdana"/>
                <a:sym typeface="Verdana"/>
              </a:rPr>
              <a:t> digitação</a:t>
            </a:r>
            <a:endParaRPr sz="5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4" name="Google Shape;124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Informática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06800"/>
            <a:ext cx="8520600" cy="30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Hardware é a parte física do computador — tudo o que podemos ver e tocar: monitor, teclado, mouse, placa-mãe, HD, memória RAM, cabos e muito mais. Sem hardware, o computador simplesmente não funciona.</a:t>
            </a:r>
            <a:endParaRPr sz="3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Atenção: hardware ≠ software. O hardware é o "corpo"; o software, a "mente". Um depende do outro para funcionar corretamente.</a:t>
            </a:r>
            <a:endParaRPr sz="3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0" name="Google Shape;130;p24"/>
          <p:cNvPicPr preferRelativeResize="0"/>
          <p:nvPr/>
        </p:nvPicPr>
        <p:blipFill rotWithShape="1">
          <a:blip r:embed="rId3">
            <a:alphaModFix/>
          </a:blip>
          <a:srcRect b="2428" l="2225" r="1015" t="6604"/>
          <a:stretch/>
        </p:blipFill>
        <p:spPr>
          <a:xfrm>
            <a:off x="5639800" y="3100950"/>
            <a:ext cx="3504200" cy="204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06800"/>
            <a:ext cx="8520600" cy="30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Software é a parte lógica do computador - os programas, aplicativos e sistemas que controlam tudo o que acontece. Sem software, o hardware seria inútil, como um rádio sem sinal ou um carro sem motor.</a:t>
            </a:r>
            <a:endParaRPr sz="3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 sistema operacional (como o Windows) é um tipo de software. Outros exemplos: navegadores, editores de texto, planilhas eletrônicas, jogos, antivírus e até calculadoras digitais.</a:t>
            </a:r>
            <a:endParaRPr sz="3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6" name="Google Shape;136;p25"/>
          <p:cNvPicPr preferRelativeResize="0"/>
          <p:nvPr/>
        </p:nvPicPr>
        <p:blipFill rotWithShape="1">
          <a:blip r:embed="rId3">
            <a:alphaModFix/>
          </a:blip>
          <a:srcRect b="2428" l="2225" r="1015" t="6604"/>
          <a:stretch/>
        </p:blipFill>
        <p:spPr>
          <a:xfrm>
            <a:off x="5639800" y="3100950"/>
            <a:ext cx="3504200" cy="204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06800"/>
            <a:ext cx="8520600" cy="30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 sistema operacional (ou S.O.) é o software principal do computador. Ele faz a ponte entre o hardware e os programas, permitindo que tudo funcione de forma organizada, segura e eficiente.</a:t>
            </a:r>
            <a:endParaRPr sz="3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 S.O. controla processos, memória, segurança, dispositivos de entrada e saída, além de oferecer uma interface gráfica com janelas, ícones e menus interativos.</a:t>
            </a:r>
            <a:endParaRPr sz="3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2" name="Google Shape;142;p26"/>
          <p:cNvPicPr preferRelativeResize="0"/>
          <p:nvPr/>
        </p:nvPicPr>
        <p:blipFill rotWithShape="1">
          <a:blip r:embed="rId3">
            <a:alphaModFix/>
          </a:blip>
          <a:srcRect b="2428" l="2225" r="1015" t="6604"/>
          <a:stretch/>
        </p:blipFill>
        <p:spPr>
          <a:xfrm>
            <a:off x="5639800" y="3100950"/>
            <a:ext cx="3504200" cy="204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06800"/>
            <a:ext cx="8520600" cy="30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 macOS é o sistema operacional desenvolvido pela Apple para os computadores Mac. Ele oferece uma interface limpa, moderna e intuitiva, com foco em desempenho, estabilidade e integração com outros dispositivos da marca.</a:t>
            </a:r>
            <a:endParaRPr sz="3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 macOS, encontramos recursos como o Dock (barra de atalhos), Finder (explorador de arquivos), Launchpad (menu de aplicativos) e a Central de Controle, onde é possível ajustar brilho, volume, Wi-Fi e outras funções rapidamente.</a:t>
            </a:r>
            <a:endParaRPr sz="3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8" name="Google Shape;148;p27"/>
          <p:cNvPicPr preferRelativeResize="0"/>
          <p:nvPr/>
        </p:nvPicPr>
        <p:blipFill rotWithShape="1">
          <a:blip r:embed="rId3">
            <a:alphaModFix/>
          </a:blip>
          <a:srcRect b="2428" l="2225" r="1015" t="6604"/>
          <a:stretch/>
        </p:blipFill>
        <p:spPr>
          <a:xfrm>
            <a:off x="5639800" y="3100950"/>
            <a:ext cx="3504200" cy="204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06800"/>
            <a:ext cx="8520600" cy="30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 Linux é um sistema operacional aberto e livre, o que significa que qualquer pessoa pode modificar, distribuir e usar o código-fonte sem restrições. Criado por Linus Torvalds, o Linux é conhecido por sua segurança, estabilidade e flexibilidade, sendo muito utilizado em servidores e dispositivos móveis.</a:t>
            </a:r>
            <a:endParaRPr sz="3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54" name="Google Shape;154;p28"/>
          <p:cNvPicPr preferRelativeResize="0"/>
          <p:nvPr/>
        </p:nvPicPr>
        <p:blipFill rotWithShape="1">
          <a:blip r:embed="rId3">
            <a:alphaModFix/>
          </a:blip>
          <a:srcRect b="2428" l="2225" r="1015" t="6604"/>
          <a:stretch/>
        </p:blipFill>
        <p:spPr>
          <a:xfrm>
            <a:off x="5639800" y="3100950"/>
            <a:ext cx="3504200" cy="204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106800"/>
            <a:ext cx="8520600" cy="30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 Windows 10 é um sistema operacional criado pela Microsoft. Ele serve como ponte entre o usuário e o computador, permitindo que programas sejam executados e tarefas realizadas com facilidade.</a:t>
            </a:r>
            <a:endParaRPr sz="3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Ao ligar o computador, o Windows carrega automaticamente e exibe a Área de Trabalho. É lá que encontramos ícones, a barra de tarefas, o botão Iniciar, data, hora e outras funções úteis.</a:t>
            </a:r>
            <a:endParaRPr sz="3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60" name="Google Shape;160;p29"/>
          <p:cNvPicPr preferRelativeResize="0"/>
          <p:nvPr/>
        </p:nvPicPr>
        <p:blipFill rotWithShape="1">
          <a:blip r:embed="rId3">
            <a:alphaModFix/>
          </a:blip>
          <a:srcRect b="2428" l="2225" r="1015" t="6604"/>
          <a:stretch/>
        </p:blipFill>
        <p:spPr>
          <a:xfrm>
            <a:off x="5639800" y="3100950"/>
            <a:ext cx="3504200" cy="204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311700" y="106800"/>
            <a:ext cx="8520600" cy="30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 Menu Iniciar está localizado no canto inferior esquerdo da tela, marcado pelo ícone do Windows. Ao clicar nesse botão, o usuário tem acesso rápido a aplicativos, pastas, configurações e opções de desligar ou reiniciar o computador.</a:t>
            </a:r>
            <a:endParaRPr sz="3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 menu é dividido em blocos e listas: do lado esquerdo, temos os programas mais usados e, do lado direito, os blocos dinâmicos, que podem ser organizados e redimensionados. É possível fixar ou remover itens conforme a necessidade.</a:t>
            </a:r>
            <a:endParaRPr sz="3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66" name="Google Shape;166;p30"/>
          <p:cNvPicPr preferRelativeResize="0"/>
          <p:nvPr/>
        </p:nvPicPr>
        <p:blipFill rotWithShape="1">
          <a:blip r:embed="rId3">
            <a:alphaModFix/>
          </a:blip>
          <a:srcRect b="2428" l="2225" r="1015" t="6604"/>
          <a:stretch/>
        </p:blipFill>
        <p:spPr>
          <a:xfrm>
            <a:off x="5639800" y="3100950"/>
            <a:ext cx="3504200" cy="204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311700" y="106800"/>
            <a:ext cx="8520600" cy="30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 Explorador de Arquivos é a ferramenta do Windows usada para acessar, organizar e gerenciar pastas, documentos, imagens, vídeos, downloads e outros arquivos do computador.</a:t>
            </a:r>
            <a:endParaRPr sz="3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barra de endereços mostra o caminho da pasta atual. Também é possível usar o campo de busca para encontrar arquivos digitando parte do nome ou extensão (.docx, .pdf, .jpg etc.).</a:t>
            </a:r>
            <a:endParaRPr sz="3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72" name="Google Shape;172;p31"/>
          <p:cNvPicPr preferRelativeResize="0"/>
          <p:nvPr/>
        </p:nvPicPr>
        <p:blipFill rotWithShape="1">
          <a:blip r:embed="rId3">
            <a:alphaModFix/>
          </a:blip>
          <a:srcRect b="2428" l="2225" r="1015" t="6604"/>
          <a:stretch/>
        </p:blipFill>
        <p:spPr>
          <a:xfrm>
            <a:off x="5639800" y="3100950"/>
            <a:ext cx="3504200" cy="204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2286000"/>
            <a:ext cx="8520600" cy="22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s d f g h j k l</a:t>
            </a:r>
            <a:endParaRPr sz="3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2428" l="2225" r="1015" t="6604"/>
          <a:stretch/>
        </p:blipFill>
        <p:spPr>
          <a:xfrm>
            <a:off x="5041524" y="0"/>
            <a:ext cx="4102475" cy="23912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180500" y="200850"/>
            <a:ext cx="37299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pt-BR" sz="2200">
                <a:solidFill>
                  <a:srgbClr val="D9D9D9"/>
                </a:solidFill>
                <a:latin typeface="EB Garamond"/>
                <a:ea typeface="EB Garamond"/>
                <a:cs typeface="EB Garamond"/>
                <a:sym typeface="EB Garamond"/>
              </a:rPr>
              <a:t>Posicionamento e Teclas Básicas</a:t>
            </a:r>
            <a:endParaRPr sz="2200">
              <a:solidFill>
                <a:srgbClr val="D9D9D9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2286000"/>
            <a:ext cx="8520600" cy="22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 sol brilha no céu</a:t>
            </a:r>
            <a:endParaRPr sz="3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Ana ama o mar azul.</a:t>
            </a:r>
            <a:endParaRPr sz="3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2428" l="2225" r="1015" t="6604"/>
          <a:stretch/>
        </p:blipFill>
        <p:spPr>
          <a:xfrm>
            <a:off x="5041524" y="0"/>
            <a:ext cx="4102475" cy="23912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0500" y="200850"/>
            <a:ext cx="37299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pt-BR" sz="2200">
                <a:solidFill>
                  <a:srgbClr val="D9D9D9"/>
                </a:solidFill>
                <a:latin typeface="EB Garamond"/>
                <a:ea typeface="EB Garamond"/>
                <a:cs typeface="EB Garamond"/>
                <a:sym typeface="EB Garamond"/>
              </a:rPr>
              <a:t>Posicionamento e Teclas Básicas</a:t>
            </a:r>
            <a:endParaRPr sz="2200">
              <a:solidFill>
                <a:srgbClr val="D9D9D9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2391275"/>
            <a:ext cx="8520600" cy="21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É fácil tomar café às manhãs.</a:t>
            </a:r>
            <a:endParaRPr sz="3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 avô gosta de feijão com pão.</a:t>
            </a:r>
            <a:endParaRPr sz="3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baía e o açaí são do Brasil.</a:t>
            </a:r>
            <a:endParaRPr sz="3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2428" l="2225" r="1015" t="6604"/>
          <a:stretch/>
        </p:blipFill>
        <p:spPr>
          <a:xfrm>
            <a:off x="5041524" y="0"/>
            <a:ext cx="4102475" cy="23912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180500" y="200850"/>
            <a:ext cx="37299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pt-BR" sz="2200">
                <a:solidFill>
                  <a:srgbClr val="D9D9D9"/>
                </a:solidFill>
                <a:latin typeface="EB Garamond"/>
                <a:ea typeface="EB Garamond"/>
                <a:cs typeface="EB Garamond"/>
                <a:sym typeface="EB Garamond"/>
              </a:rPr>
              <a:t>Acentuação e Cedilha (´ ` ^ ~ ç)</a:t>
            </a:r>
            <a:endParaRPr sz="2200">
              <a:solidFill>
                <a:srgbClr val="D9D9D9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2391275"/>
            <a:ext cx="8520600" cy="21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maçã, açúcar, ônibus, </a:t>
            </a:r>
            <a:endParaRPr sz="3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incrível, café, violão.</a:t>
            </a:r>
            <a:endParaRPr sz="3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b="2428" l="2225" r="1015" t="6604"/>
          <a:stretch/>
        </p:blipFill>
        <p:spPr>
          <a:xfrm>
            <a:off x="5041524" y="0"/>
            <a:ext cx="4102475" cy="23912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180500" y="200850"/>
            <a:ext cx="37299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pt-BR" sz="2200">
                <a:solidFill>
                  <a:srgbClr val="D9D9D9"/>
                </a:solidFill>
                <a:latin typeface="EB Garamond"/>
                <a:ea typeface="EB Garamond"/>
                <a:cs typeface="EB Garamond"/>
                <a:sym typeface="EB Garamond"/>
              </a:rPr>
              <a:t>Acentuação e Cedilha (´ ` ^ ~ ç)</a:t>
            </a:r>
            <a:endParaRPr sz="2200">
              <a:solidFill>
                <a:srgbClr val="D9D9D9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2391275"/>
            <a:ext cx="8520600" cy="21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Onde está você? Estou esperando há 10 minutos!</a:t>
            </a:r>
            <a:endParaRPr sz="3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Atenção: amanhã haverá prova de Matemática.</a:t>
            </a:r>
            <a:endParaRPr sz="3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Olá, como vai? Tudo bem, obrigado!</a:t>
            </a:r>
            <a:endParaRPr sz="3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b="2428" l="2225" r="1015" t="6604"/>
          <a:stretch/>
        </p:blipFill>
        <p:spPr>
          <a:xfrm>
            <a:off x="5041524" y="0"/>
            <a:ext cx="4102475" cy="23912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180500" y="200850"/>
            <a:ext cx="37299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pt-BR" sz="2200">
                <a:solidFill>
                  <a:srgbClr val="D9D9D9"/>
                </a:solidFill>
                <a:latin typeface="EB Garamond"/>
                <a:ea typeface="EB Garamond"/>
                <a:cs typeface="EB Garamond"/>
                <a:sym typeface="EB Garamond"/>
              </a:rPr>
              <a:t>Pontuação e Caracteres Especiais (. , ; : ! ? - )</a:t>
            </a:r>
            <a:endParaRPr sz="27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2391275"/>
            <a:ext cx="8520600" cy="21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R$ 150,00 – 20% de desconto!</a:t>
            </a:r>
            <a:endParaRPr sz="3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Caminho do arquivo: C:\Usuários\Aluno\Downloads</a:t>
            </a:r>
            <a:endParaRPr sz="3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@ # $ % &amp; * ( ) _ + = { } [ ]</a:t>
            </a:r>
            <a:endParaRPr sz="3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 rotWithShape="1">
          <a:blip r:embed="rId3">
            <a:alphaModFix/>
          </a:blip>
          <a:srcRect b="2428" l="2225" r="1015" t="6604"/>
          <a:stretch/>
        </p:blipFill>
        <p:spPr>
          <a:xfrm>
            <a:off x="5041524" y="0"/>
            <a:ext cx="4102475" cy="23912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180500" y="200850"/>
            <a:ext cx="37299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D9D9D9"/>
                </a:solidFill>
                <a:latin typeface="EB Garamond"/>
                <a:ea typeface="EB Garamond"/>
                <a:cs typeface="EB Garamond"/>
                <a:sym typeface="EB Garamond"/>
              </a:rPr>
              <a:t>Caracteres Numéricos e Atalhos (1234567890 / AltGr / Shift)</a:t>
            </a:r>
            <a:endParaRPr sz="22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2391275"/>
            <a:ext cx="8520600" cy="21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"Digite rápido e sem erros!", disse o professor</a:t>
            </a:r>
            <a:endParaRPr sz="3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 rotWithShape="1">
          <a:blip r:embed="rId3">
            <a:alphaModFix/>
          </a:blip>
          <a:srcRect b="2428" l="2225" r="1015" t="6604"/>
          <a:stretch/>
        </p:blipFill>
        <p:spPr>
          <a:xfrm>
            <a:off x="5041524" y="0"/>
            <a:ext cx="4102475" cy="239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/>
        </p:nvSpPr>
        <p:spPr>
          <a:xfrm>
            <a:off x="180500" y="200850"/>
            <a:ext cx="37299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pt-BR" sz="2200">
                <a:solidFill>
                  <a:srgbClr val="D9D9D9"/>
                </a:solidFill>
                <a:latin typeface="EB Garamond"/>
                <a:ea typeface="EB Garamond"/>
                <a:cs typeface="EB Garamond"/>
                <a:sym typeface="EB Garamond"/>
              </a:rPr>
              <a:t>Caracteres Numéricos e Atalhos (1234567890 / AltGr / Shift)</a:t>
            </a:r>
            <a:endParaRPr sz="22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2391275"/>
            <a:ext cx="8520600" cy="21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prática leva à perfeição. Quanto mais você digitar, mais rápido ficará!</a:t>
            </a:r>
            <a:endParaRPr sz="3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 rotWithShape="1">
          <a:blip r:embed="rId3">
            <a:alphaModFix/>
          </a:blip>
          <a:srcRect b="2428" l="2225" r="1015" t="6604"/>
          <a:stretch/>
        </p:blipFill>
        <p:spPr>
          <a:xfrm>
            <a:off x="5041524" y="0"/>
            <a:ext cx="4102475" cy="239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/>
          <p:nvPr/>
        </p:nvSpPr>
        <p:spPr>
          <a:xfrm>
            <a:off x="180500" y="200850"/>
            <a:ext cx="37299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pt-BR" sz="2200">
                <a:solidFill>
                  <a:srgbClr val="D9D9D9"/>
                </a:solidFill>
                <a:latin typeface="EB Garamond"/>
                <a:ea typeface="EB Garamond"/>
                <a:cs typeface="EB Garamond"/>
                <a:sym typeface="EB Garamond"/>
              </a:rPr>
              <a:t>Frase</a:t>
            </a:r>
            <a:r>
              <a:rPr lang="pt-BR" sz="22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pt-BR" sz="2200">
                <a:solidFill>
                  <a:srgbClr val="D9D9D9"/>
                </a:solidFill>
                <a:latin typeface="EB Garamond"/>
                <a:ea typeface="EB Garamond"/>
                <a:cs typeface="EB Garamond"/>
                <a:sym typeface="EB Garamond"/>
              </a:rPr>
              <a:t>Longas</a:t>
            </a:r>
            <a:endParaRPr sz="27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