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0456934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8702613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950665" name="Google Shape;51;p:notes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66248" name="Google Shape;52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660896" name="Google Shape;92;g3460c252616_0_39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319547" name="Google Shape;93;g3460c252616_0_3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502583" name="Google Shape;92;g3460c252616_0_39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431680" name="Google Shape;93;g3460c252616_0_3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727601" name="Google Shape;106;g3460c252616_0_49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875990" name="Google Shape;107;g3460c252616_0_4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737913" name="Google Shape;113;g3460c252616_0_5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431752" name="Google Shape;114;g3460c252616_0_5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8610887" name="Google Shape;120;g34d75b77165_0_1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032385" name="Google Shape;121;g34d75b77165_0_1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267772" name="Google Shape;126;g34d75b77165_0_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464067" name="Google Shape;127;g34d75b77165_0_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36655" name="Google Shape;132;g34d75b77165_0_1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489685" name="Google Shape;133;g34d75b77165_0_1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8746232" name="Google Shape;138;g34d75b77165_0_3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474104" name="Google Shape;139;g34d75b77165_0_3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930799" name="Google Shape;144;g34d75b77165_0_3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363598" name="Google Shape;145;g34d75b77165_0_3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864867" name="Google Shape;150;g34d75b77165_0_4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98474" name="Google Shape;151;g34d75b77165_0_4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222221" name="Google Shape;57;g3460c252616_0_1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120412" name="Google Shape;58;g3460c252616_0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484418" name="Google Shape;156;g34d75b77165_0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152040" name="Google Shape;157;g34d75b77165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7407847" name="Google Shape;162;g34d75b77165_0_2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261225" name="Google Shape;163;g34d75b77165_0_2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546888" name="Google Shape;168;g34d75b77165_0_2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5264" name="Google Shape;169;g34d75b77165_0_2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7692360" name="Google Shape;57;g3460c252616_0_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573507" name="Google Shape;58;g3460c252616_0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019919" name="Google Shape;57;g3460c252616_0_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019890" name="Google Shape;58;g3460c252616_0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784594" name="Google Shape;57;g3460c252616_0_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627772" name="Google Shape;58;g3460c252616_0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7358641" name="Google Shape;71;g3460c252616_0_1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207808" name="Google Shape;72;g3460c252616_0_1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897039" name="Google Shape;78;g3460c252616_0_2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76477" name="Google Shape;79;g3460c252616_0_2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449182" name="Google Shape;85;g3460c252616_0_3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529613" name="Google Shape;86;g3460c252616_0_3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672175" name="Google Shape;99;g3460c252616_0_4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831792" name="Google Shape;100;g3460c252616_0_4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1024634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916264015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915724005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128591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00332968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47098404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212009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428247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002154301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2212595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00911162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246641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574612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8538015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978922637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075864816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879052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83115552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121663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506896653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662793887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29746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10166581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10298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1647108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973786707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17098731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15254771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01052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836757786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046439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8298466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5876750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39069767" name="Google Shape;54;p13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861024" y="817338"/>
            <a:ext cx="7421975" cy="43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9294302" name="Google Shape;55;p13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259974" name="Google Shape;95;p19"/>
          <p:cNvSpPr txBox="1"/>
          <p:nvPr>
            <p:ph type="body" idx="1"/>
          </p:nvPr>
        </p:nvSpPr>
        <p:spPr bwMode="auto">
          <a:xfrm>
            <a:off x="311700" y="2391274"/>
            <a:ext cx="8520600" cy="21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R$ 150,00 – 20% de desconto!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Caminho do arquivo: C:\Usuários\Aluno\Downloads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@ # $ % &amp; * ( ) _ + = { } [ ]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895728019" name="Google Shape;97;p19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Caracteres Numéricos e Atalhos (1234567890 / AltGr / Shift)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</a:endParaRPr>
          </a:p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</a:endParaRPr>
          </a:p>
        </p:txBody>
      </p:sp>
      <p:pic>
        <p:nvPicPr>
          <p:cNvPr id="11514371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57857" y="200849"/>
            <a:ext cx="3456085" cy="2296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8459146" name="Google Shape;95;p19"/>
          <p:cNvSpPr txBox="1"/>
          <p:nvPr>
            <p:ph type="body" idx="1"/>
          </p:nvPr>
        </p:nvSpPr>
        <p:spPr bwMode="auto">
          <a:xfrm>
            <a:off x="311699" y="2391274"/>
            <a:ext cx="8520599" cy="2177699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2¹ 2² 2³</a:t>
            </a:r>
            <a:endParaRPr lang="pt-BR"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£ ¢ ¬</a:t>
            </a: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 ¢ ¬ § ª</a:t>
            </a:r>
            <a:r>
              <a:rPr lang="pt-BR" sz="3000">
                <a:solidFill>
                  <a:schemeClr val="dk1"/>
                </a:solidFill>
                <a:latin typeface="TeX Gyre Adventor"/>
                <a:ea typeface="TeX Gyre Adventor"/>
                <a:cs typeface="TeX Gyre Adventor"/>
              </a:rPr>
              <a:t> </a:t>
            </a:r>
            <a:r>
              <a:rPr lang="pt-BR" sz="3000">
                <a:solidFill>
                  <a:schemeClr val="dk1"/>
                </a:solidFill>
                <a:latin typeface="TeX Gyre Adventor"/>
                <a:ea typeface="TeX Gyre Adventor"/>
                <a:cs typeface="TeX Gyre Adventor"/>
              </a:rPr>
              <a:t>º</a:t>
            </a:r>
            <a:r>
              <a:rPr lang="pt-BR" sz="3000">
                <a:solidFill>
                  <a:schemeClr val="dk1"/>
                </a:solidFill>
                <a:latin typeface="TeX Gyre Adventor"/>
                <a:ea typeface="TeX Gyre Adventor"/>
                <a:cs typeface="TeX Gyre Adventor"/>
              </a:rPr>
              <a:t> °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199"/>
              </a:spcBef>
              <a:spcAft>
                <a:spcPts val="1199"/>
              </a:spcAft>
              <a:buNone/>
              <a:defRPr/>
            </a:pP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26759804" name="Google Shape;97;p19"/>
          <p:cNvSpPr txBox="1"/>
          <p:nvPr/>
        </p:nvSpPr>
        <p:spPr bwMode="auto">
          <a:xfrm>
            <a:off x="180499" y="200849"/>
            <a:ext cx="3729899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399"/>
              </a:spcBef>
              <a:spcAft>
                <a:spcPts val="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Caracteres Numéricos e Atalhos (1234567890 / AltGr / Shift)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</a:endParaRPr>
          </a:p>
          <a:p>
            <a:pPr marL="0" lvl="0" indent="0" algn="l" rtl="0">
              <a:lnSpc>
                <a:spcPct val="114999"/>
              </a:lnSpc>
              <a:spcBef>
                <a:spcPts val="1399"/>
              </a:spcBef>
              <a:spcAft>
                <a:spcPts val="399"/>
              </a:spcAft>
              <a:buNone/>
              <a:defRPr/>
            </a:pP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</a:endParaRPr>
          </a:p>
        </p:txBody>
      </p:sp>
      <p:pic>
        <p:nvPicPr>
          <p:cNvPr id="5314073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85713" y="291192"/>
            <a:ext cx="3646585" cy="2483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895131" name="Google Shape;109;p21"/>
          <p:cNvSpPr txBox="1"/>
          <p:nvPr>
            <p:ph type="body" idx="1"/>
          </p:nvPr>
        </p:nvSpPr>
        <p:spPr bwMode="auto">
          <a:xfrm>
            <a:off x="311700" y="2391274"/>
            <a:ext cx="8520600" cy="21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A prática leva à perfeição. Quanto mais você digitar, mais rápido ficará! 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2035236308" name="Google Shape;110;p21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4" y="0"/>
            <a:ext cx="4102475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7385580" name="Google Shape;111;p21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Frase</a:t>
            </a:r>
            <a:r>
              <a:rPr lang="pt-BR" sz="2200">
                <a:solidFill>
                  <a:schemeClr val="dk1"/>
                </a:solidFill>
                <a:latin typeface="EB Garamond"/>
                <a:ea typeface="EB Garamond"/>
                <a:cs typeface="EB Garamond"/>
              </a:rPr>
              <a:t> </a:t>
            </a: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Longas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22735" name="Google Shape;116;p22"/>
          <p:cNvSpPr txBox="1"/>
          <p:nvPr>
            <p:ph type="body" idx="1"/>
          </p:nvPr>
        </p:nvSpPr>
        <p:spPr bwMode="auto">
          <a:xfrm>
            <a:off x="311700" y="2391274"/>
            <a:ext cx="8520600" cy="21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"A digitação rápida e precisa é uma habilidade essencial no mundo digital. Treinar diariamente ajuda a ganhar fluidez e eficiência no teclado!"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118819439" name="Google Shape;117;p22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4" y="0"/>
            <a:ext cx="4102475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898658414" name="Google Shape;118;p22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Parágrafo</a:t>
            </a:r>
            <a:endParaRPr sz="2700">
              <a:solidFill>
                <a:srgbClr val="D9D9D9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567331" name="Google Shape;123;p23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5000">
                <a:latin typeface="Verdana"/>
                <a:ea typeface="Verdana"/>
                <a:cs typeface="Verdana"/>
              </a:rPr>
              <a:t>Textos para</a:t>
            </a:r>
            <a:r>
              <a:rPr lang="pt-BR" sz="5000">
                <a:latin typeface="Verdana"/>
                <a:ea typeface="Verdana"/>
                <a:cs typeface="Verdana"/>
              </a:rPr>
              <a:t> digitação</a:t>
            </a:r>
            <a:endParaRPr sz="5000">
              <a:latin typeface="Verdana"/>
              <a:ea typeface="Verdana"/>
              <a:cs typeface="Verdana"/>
            </a:endParaRPr>
          </a:p>
        </p:txBody>
      </p:sp>
      <p:sp>
        <p:nvSpPr>
          <p:cNvPr id="1877819241" name="Google Shape;124;p23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Informática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415211" name="Google Shape;129;p24"/>
          <p:cNvSpPr txBox="1"/>
          <p:nvPr>
            <p:ph type="body" idx="1"/>
          </p:nvPr>
        </p:nvSpPr>
        <p:spPr bwMode="auto">
          <a:xfrm>
            <a:off x="311700" y="106800"/>
            <a:ext cx="85206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Hardware é a parte física do computador — tudo o que podemos ver e tocar: monitor, teclado, mouse, placa-mãe, HD, memória RAM, cabos e muito mais. Sem hardware, o computador simplesmente não funciona.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Atenção: hardware ≠ software. O hardware é o "corpo"; o software, a "mente". Um depende do outro para funcionar corretamente.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774676679" name="Google Shape;130;p24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639799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6665414" name="Google Shape;135;p25"/>
          <p:cNvSpPr txBox="1"/>
          <p:nvPr>
            <p:ph type="body" idx="1"/>
          </p:nvPr>
        </p:nvSpPr>
        <p:spPr bwMode="auto">
          <a:xfrm>
            <a:off x="311700" y="106800"/>
            <a:ext cx="85206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Software é a parte lógica do computador - os programas, aplicativos e sistemas que controlam tudo o que acontece. Sem software, o hardware seria inútil, como um rádio sem sinal ou um carro sem motor.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sistema operacional (como o Windows) é um tipo de software. Outros exemplos: navegadores, editores de texto, planilhas eletrônicas, jogos, antivírus e até calculadoras digitais.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644205097" name="Google Shape;136;p25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639799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8488309" name="Google Shape;141;p26"/>
          <p:cNvSpPr txBox="1"/>
          <p:nvPr>
            <p:ph type="body" idx="1"/>
          </p:nvPr>
        </p:nvSpPr>
        <p:spPr bwMode="auto">
          <a:xfrm>
            <a:off x="311700" y="106800"/>
            <a:ext cx="85206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sistema operacional (ou S.O.) é o software principal do computador. Ele faz a ponte entre o hardware e os programas, permitindo que tudo funcione de forma organizada, segura e eficiente.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S.O. controla processos, memória, segurança, dispositivos de entrada e saída, além de oferecer uma interface gráfica com janelas, ícones e menus interativos.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782735432" name="Google Shape;142;p26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639799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806595" name="Google Shape;147;p27"/>
          <p:cNvSpPr txBox="1"/>
          <p:nvPr>
            <p:ph type="body" idx="1"/>
          </p:nvPr>
        </p:nvSpPr>
        <p:spPr bwMode="auto">
          <a:xfrm>
            <a:off x="311700" y="106800"/>
            <a:ext cx="85206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macOS é o sistema operacional desenvolvido pela Apple para os computadores Mac. Ele oferece uma interface limpa, moderna e intuitiva, com foco em desempenho, estabilidade e integração com outros dispositivos da marca.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No macOS, encontramos recursos como o Dock (barra de atalhos), Finder (explorador de arquivos), Launchpad (menu de aplicativos) e a Central de Controle, onde é possível ajustar brilho, volume, Wi-Fi e outras funções rapidamente.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683494644" name="Google Shape;148;p27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639799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754231" name="Google Shape;153;p28"/>
          <p:cNvSpPr txBox="1"/>
          <p:nvPr>
            <p:ph type="body" idx="1"/>
          </p:nvPr>
        </p:nvSpPr>
        <p:spPr bwMode="auto">
          <a:xfrm>
            <a:off x="311700" y="106800"/>
            <a:ext cx="85206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Linux é um sistema operacional aberto e livre, o que significa que qualquer pessoa pode modificar, distribuir e usar o código-fonte sem restrições. Criado por Linus Torvalds, o Linux é conhecido por sua segurança, estabilidade e flexibilidade, sendo muito utilizado em servidores e dispositivos móveis.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327739868" name="Google Shape;154;p28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639799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739968" name="Google Shape;60;p14"/>
          <p:cNvSpPr txBox="1"/>
          <p:nvPr>
            <p:ph type="body" idx="1"/>
          </p:nvPr>
        </p:nvSpPr>
        <p:spPr bwMode="auto">
          <a:xfrm>
            <a:off x="311700" y="2286000"/>
            <a:ext cx="8520600" cy="22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q w e r t y u i o p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937400858" name="Google Shape;61;p14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4" y="0"/>
            <a:ext cx="4102475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1540498" name="Google Shape;62;p14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032585" name="Google Shape;159;p29"/>
          <p:cNvSpPr txBox="1"/>
          <p:nvPr>
            <p:ph type="body" idx="1"/>
          </p:nvPr>
        </p:nvSpPr>
        <p:spPr bwMode="auto">
          <a:xfrm>
            <a:off x="311700" y="106800"/>
            <a:ext cx="85206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Windows 10 é um sistema operacional criado pela Microsoft. Ele serve como ponte entre o usuário e o computador, permitindo que programas sejam executados e tarefas realizadas com facilidade.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Ao ligar o computador, o Windows carrega automaticamente e exibe a Área de Trabalho. É lá que encontramos ícones, a barra de tarefas, o botão Iniciar, data, hora e outras funções úteis.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947150761" name="Google Shape;160;p29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639799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942433" name="Google Shape;165;p30"/>
          <p:cNvSpPr txBox="1"/>
          <p:nvPr>
            <p:ph type="body" idx="1"/>
          </p:nvPr>
        </p:nvSpPr>
        <p:spPr bwMode="auto">
          <a:xfrm>
            <a:off x="311700" y="106800"/>
            <a:ext cx="85206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Menu Iniciar está localizado no canto inferior esquerdo da tela, marcado pelo ícone do Windows. Ao clicar nesse botão, o usuário tem acesso rápido a aplicativos, pastas, configurações e opções de desligar ou reiniciar o computador.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menu é dividido em blocos e listas: do lado esquerdo, temos os programas mais usados e, do lado direito, os blocos dinâmicos, que podem ser organizados e redimensionados. É possível fixar ou remover itens conforme a necessidade.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599933270" name="Google Shape;166;p30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639799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347378" name="Google Shape;171;p31"/>
          <p:cNvSpPr txBox="1"/>
          <p:nvPr>
            <p:ph type="body" idx="1"/>
          </p:nvPr>
        </p:nvSpPr>
        <p:spPr bwMode="auto">
          <a:xfrm>
            <a:off x="311700" y="106800"/>
            <a:ext cx="85206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Explorador de Arquivos é a ferramenta do Windows usada para acessar, organizar e gerenciar pastas, documentos, imagens, vídeos, downloads e outros arquivos do computador.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A barra de endereços mostra o caminho da pasta atual. Também é possível usar o campo de busca para encontrar arquivos digitando parte do nome ou extensão (.docx, .pdf, .jpg etc.).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941254393" name="Google Shape;172;p31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639799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184070" name="Google Shape;60;p14"/>
          <p:cNvSpPr txBox="1"/>
          <p:nvPr>
            <p:ph type="body" idx="1"/>
          </p:nvPr>
        </p:nvSpPr>
        <p:spPr bwMode="auto">
          <a:xfrm>
            <a:off x="311699" y="2286000"/>
            <a:ext cx="8520599" cy="2282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a s d f g h j k l ç</a:t>
            </a:r>
            <a:endParaRPr lang="pt-BR"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085104989" name="Google Shape;61;p14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3" y="0"/>
            <a:ext cx="4102474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2250773" name="Google Shape;62;p14"/>
          <p:cNvSpPr txBox="1"/>
          <p:nvPr/>
        </p:nvSpPr>
        <p:spPr bwMode="auto">
          <a:xfrm>
            <a:off x="180499" y="200849"/>
            <a:ext cx="3729899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399"/>
              </a:spcBef>
              <a:spcAft>
                <a:spcPts val="399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82639" name="Google Shape;60;p14"/>
          <p:cNvSpPr txBox="1"/>
          <p:nvPr>
            <p:ph type="body" idx="1"/>
          </p:nvPr>
        </p:nvSpPr>
        <p:spPr bwMode="auto">
          <a:xfrm>
            <a:off x="311699" y="2286000"/>
            <a:ext cx="8520599" cy="2282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z x c v b n m</a:t>
            </a:r>
            <a:endParaRPr lang="pt-BR"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763714576" name="Google Shape;61;p14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3" y="0"/>
            <a:ext cx="4102474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950038270" name="Google Shape;62;p14"/>
          <p:cNvSpPr txBox="1"/>
          <p:nvPr/>
        </p:nvSpPr>
        <p:spPr bwMode="auto">
          <a:xfrm>
            <a:off x="180499" y="200849"/>
            <a:ext cx="3729899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399"/>
              </a:spcBef>
              <a:spcAft>
                <a:spcPts val="399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410228" name="Google Shape;60;p14"/>
          <p:cNvSpPr txBox="1"/>
          <p:nvPr>
            <p:ph type="body" idx="1"/>
          </p:nvPr>
        </p:nvSpPr>
        <p:spPr bwMode="auto">
          <a:xfrm>
            <a:off x="311699" y="2286000"/>
            <a:ext cx="8520599" cy="2282999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céu </a:t>
            </a:r>
            <a:r>
              <a:rPr lang="pt-BR" sz="3600" b="0" i="0" u="none" strike="noStrike" cap="none" spc="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às 17h;</a:t>
            </a:r>
            <a:endParaRPr lang="pt-BR" sz="36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 Eu, mamãe  e você;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2082096015" name="Google Shape;61;p14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3" y="0"/>
            <a:ext cx="4102474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2880473" name="Google Shape;62;p14"/>
          <p:cNvSpPr txBox="1"/>
          <p:nvPr/>
        </p:nvSpPr>
        <p:spPr bwMode="auto">
          <a:xfrm>
            <a:off x="180499" y="200849"/>
            <a:ext cx="3729899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399"/>
              </a:spcBef>
              <a:spcAft>
                <a:spcPts val="399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602378" name="Google Shape;74;p16"/>
          <p:cNvSpPr txBox="1"/>
          <p:nvPr>
            <p:ph type="body" idx="1"/>
          </p:nvPr>
        </p:nvSpPr>
        <p:spPr bwMode="auto">
          <a:xfrm>
            <a:off x="311700" y="2391274"/>
            <a:ext cx="8520600" cy="2177700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 fontScale="70000" lnSpcReduction="6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É fácil tomar café às manhãs.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 avô gosta de feijão com pão.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A baía e o açaí são do Brasil.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559848407" name="Google Shape;75;p16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4" y="0"/>
            <a:ext cx="4102475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0578652" name="Google Shape;76;p16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Acentuação e Cedilha (´ ` ^ ~ ç)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706800" name="Google Shape;81;p17"/>
          <p:cNvSpPr txBox="1"/>
          <p:nvPr>
            <p:ph type="body" idx="1"/>
          </p:nvPr>
        </p:nvSpPr>
        <p:spPr bwMode="auto">
          <a:xfrm>
            <a:off x="311700" y="2391274"/>
            <a:ext cx="8520600" cy="21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maçã, açúcar, ônibus, 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incrível, café, violão.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714931537" name="Google Shape;82;p17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4" y="0"/>
            <a:ext cx="4102475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7684925" name="Google Shape;83;p17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Acentuação e Cedilha (´ ` ^ ~ ç)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708949" name="Google Shape;88;p18"/>
          <p:cNvSpPr txBox="1"/>
          <p:nvPr>
            <p:ph type="body" idx="1"/>
          </p:nvPr>
        </p:nvSpPr>
        <p:spPr bwMode="auto">
          <a:xfrm>
            <a:off x="311700" y="2391274"/>
            <a:ext cx="8520600" cy="21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Onde está você? Estou esperando há 10 minutos!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Atenção: amanhã haverá prova de Matemática.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Olá, como vai? Tudo bem, obrigado!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339701796" name="Google Shape;89;p18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4" y="0"/>
            <a:ext cx="4102475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6839732" name="Google Shape;90;p18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Pontuação e Caracteres Especiais (. , ; : ! ? - )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018599" name="Google Shape;102;p20"/>
          <p:cNvSpPr txBox="1"/>
          <p:nvPr>
            <p:ph type="body" idx="1"/>
          </p:nvPr>
        </p:nvSpPr>
        <p:spPr bwMode="auto">
          <a:xfrm>
            <a:off x="311700" y="2391274"/>
            <a:ext cx="8520600" cy="21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"Digite rápido e sem erros!", disse o professor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3000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2124988587" name="Google Shape;103;p20"/>
          <p:cNvPicPr/>
          <p:nvPr/>
        </p:nvPicPr>
        <p:blipFill>
          <a:blip r:embed="rId3">
            <a:alphaModFix/>
          </a:blip>
          <a:srcRect l="2225" t="6604" r="1015" b="2427"/>
          <a:stretch/>
        </p:blipFill>
        <p:spPr bwMode="auto">
          <a:xfrm>
            <a:off x="5041524" y="0"/>
            <a:ext cx="4102475" cy="2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988545030" name="Google Shape;104;p20"/>
          <p:cNvSpPr txBox="1"/>
          <p:nvPr/>
        </p:nvSpPr>
        <p:spPr bwMode="auto"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</a:rPr>
              <a:t>Caracteres Numéricos e Atalhos (1234567890 / AltGr / Shift)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