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11.jpeg" ContentType="image/jpe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18EF111-FA43-49BB-9567-CF8055BFB6B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002F702-3CF4-4998-A1A4-84B8D0DCA50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366800" y="2760480"/>
            <a:ext cx="760716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366800" y="2760480"/>
            <a:ext cx="760716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3200" cy="32950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E5F06E3-3A54-4D3D-84EC-E3916482FDD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34E05E-6DF1-4FC0-A8A7-9BEF57CA08C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4" name="Logo" descr=""/>
          <p:cNvPicPr/>
          <p:nvPr/>
        </p:nvPicPr>
        <p:blipFill>
          <a:blip r:embed="rId3"/>
          <a:stretch/>
        </p:blipFill>
        <p:spPr>
          <a:xfrm>
            <a:off x="4366800" y="516600"/>
            <a:ext cx="3310560" cy="664560"/>
          </a:xfrm>
          <a:prstGeom prst="rect">
            <a:avLst/>
          </a:prstGeom>
          <a:ln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366800" y="2760480"/>
            <a:ext cx="7607160" cy="13251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ФИНАЛ КОНКУРСА ПРОЕКТОВ </a:t>
            </a:r>
            <a:br/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IOT АКАДЕМИИ SAMSUNG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4095720" y="443880"/>
            <a:ext cx="35640" cy="430776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4015800" y="443880"/>
            <a:ext cx="35640" cy="179964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7"/>
          <p:cNvSpPr/>
          <p:nvPr/>
        </p:nvSpPr>
        <p:spPr>
          <a:xfrm>
            <a:off x="3933720" y="4743720"/>
            <a:ext cx="360000" cy="360000"/>
          </a:xfrm>
          <a:prstGeom prst="ellipse">
            <a:avLst/>
          </a:prstGeom>
          <a:noFill/>
          <a:ln w="2556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3200" cy="3295080"/>
          </a:xfrm>
          <a:prstGeom prst="rect">
            <a:avLst/>
          </a:prstGeom>
          <a:ln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D06418B-6A05-4814-8389-0F8EA5D7E30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A8E4122-DEFD-4B0A-BDC8-F10E39B6528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0" name="Logo" descr=""/>
          <p:cNvPicPr/>
          <p:nvPr/>
        </p:nvPicPr>
        <p:blipFill>
          <a:blip r:embed="rId3"/>
          <a:stretch/>
        </p:blipFill>
        <p:spPr>
          <a:xfrm>
            <a:off x="9628920" y="253080"/>
            <a:ext cx="2230920" cy="447840"/>
          </a:xfrm>
          <a:prstGeom prst="rect">
            <a:avLst/>
          </a:prstGeom>
          <a:ln>
            <a:noFill/>
          </a:ln>
        </p:spPr>
      </p:pic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9040" cy="399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2800" spc="-1" strike="noStrike">
                <a:solidFill>
                  <a:srgbClr val="263996"/>
                </a:solidFill>
                <a:latin typeface="Calibri"/>
              </a:rPr>
              <a:t>Заголовок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CustomShape 5"/>
          <p:cNvSpPr/>
          <p:nvPr/>
        </p:nvSpPr>
        <p:spPr>
          <a:xfrm rot="5400000">
            <a:off x="9142560" y="-1901880"/>
            <a:ext cx="35640" cy="539964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6"/>
          <p:cNvSpPr/>
          <p:nvPr/>
        </p:nvSpPr>
        <p:spPr>
          <a:xfrm rot="5400000">
            <a:off x="1190880" y="437760"/>
            <a:ext cx="35640" cy="71964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0" y="2050560"/>
            <a:ext cx="12191760" cy="480708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568520" y="694440"/>
            <a:ext cx="207000" cy="207000"/>
          </a:xfrm>
          <a:prstGeom prst="ellipse">
            <a:avLst/>
          </a:prstGeom>
          <a:noFill/>
          <a:ln w="2556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6252480" y="694440"/>
            <a:ext cx="207000" cy="207000"/>
          </a:xfrm>
          <a:prstGeom prst="ellipse">
            <a:avLst/>
          </a:prstGeom>
          <a:noFill/>
          <a:ln w="2556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647640" y="694440"/>
            <a:ext cx="207000" cy="207000"/>
          </a:xfrm>
          <a:prstGeom prst="ellipse">
            <a:avLst/>
          </a:prstGeom>
          <a:noFill/>
          <a:ln w="2556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1"/>
          <p:cNvSpPr/>
          <p:nvPr/>
        </p:nvSpPr>
        <p:spPr>
          <a:xfrm>
            <a:off x="6959520" y="6400800"/>
            <a:ext cx="511020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</a:pPr>
            <a:r>
              <a:rPr b="1" lang="en-US" sz="1400" spc="-1" strike="noStrike">
                <a:solidFill>
                  <a:srgbClr val="808080"/>
                </a:solidFill>
                <a:latin typeface="Calibri"/>
              </a:rPr>
              <a:t>ИТОГОВЫЙ  КОНКУРС ПРОЕКТОВ В РТУ МИРЭА - 2019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349880" y="1905120"/>
            <a:ext cx="760716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4000" spc="-1" strike="noStrike">
                <a:solidFill>
                  <a:srgbClr val="333f4f"/>
                </a:solidFill>
                <a:latin typeface="Calibri"/>
              </a:rPr>
              <a:t>Система мониторинга перемещения охраны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366800" y="3522240"/>
            <a:ext cx="76071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3600" spc="-1" strike="noStrike">
                <a:solidFill>
                  <a:srgbClr val="333f4f"/>
                </a:solidFill>
                <a:latin typeface="Calibri"/>
              </a:rPr>
              <a:t>Шанин Роман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14440" y="-211680"/>
            <a:ext cx="3227400" cy="26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263996"/>
                </a:solidFill>
                <a:latin typeface="Calibri"/>
              </a:rPr>
              <a:t>ИТОГОВЫЙ  КОНКУРС ПРОЕКТОВ В РТУ МИРЭА - 2019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5" name="Рисунок 5" descr=""/>
          <p:cNvPicPr/>
          <p:nvPr/>
        </p:nvPicPr>
        <p:blipFill>
          <a:blip r:embed="rId1"/>
          <a:stretch/>
        </p:blipFill>
        <p:spPr>
          <a:xfrm>
            <a:off x="10089000" y="263880"/>
            <a:ext cx="1484280" cy="164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45760" y="267120"/>
            <a:ext cx="87890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Локализация: Помехи в данных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5783400" y="1645920"/>
            <a:ext cx="6103800" cy="347472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91440" y="1280160"/>
            <a:ext cx="6135120" cy="384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48640" y="274320"/>
            <a:ext cx="841248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ru-RU" sz="2800" spc="-1" strike="noStrike">
                <a:solidFill>
                  <a:srgbClr val="263996"/>
                </a:solidFill>
                <a:latin typeface="Calibri"/>
              </a:rPr>
              <a:t>Локализация: Способы улучшения прогнозирования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91440" y="1737360"/>
            <a:ext cx="6156720" cy="356616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6217920" y="1737360"/>
            <a:ext cx="5942520" cy="356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48640" y="285840"/>
            <a:ext cx="8347680" cy="44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ru-RU" sz="2800" spc="-1" strike="noStrike">
                <a:solidFill>
                  <a:srgbClr val="263996"/>
                </a:solidFill>
                <a:latin typeface="Calibri"/>
                <a:ea typeface="Noto Sans CJK SC Regular"/>
              </a:rPr>
              <a:t>Локализация: </a:t>
            </a:r>
            <a:r>
              <a:rPr b="1" lang="ru-RU" sz="2800" spc="-1" strike="noStrike">
                <a:solidFill>
                  <a:srgbClr val="263996"/>
                </a:solidFill>
                <a:latin typeface="Calibri"/>
              </a:rPr>
              <a:t>Оценка моделей и тестирование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6492240" y="943200"/>
            <a:ext cx="5029200" cy="4817520"/>
          </a:xfrm>
          <a:prstGeom prst="rect">
            <a:avLst/>
          </a:prstGeom>
          <a:ln>
            <a:noFill/>
          </a:ln>
        </p:spPr>
      </p:pic>
      <p:sp>
        <p:nvSpPr>
          <p:cNvPr id="149" name="TextShape 2"/>
          <p:cNvSpPr txBox="1"/>
          <p:nvPr/>
        </p:nvSpPr>
        <p:spPr>
          <a:xfrm>
            <a:off x="6492240" y="5850360"/>
            <a:ext cx="5235840" cy="55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Тестирование системы позиционирования в рамках одной комнаты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548640" y="2468880"/>
            <a:ext cx="5299200" cy="3383280"/>
          </a:xfrm>
          <a:prstGeom prst="rect">
            <a:avLst/>
          </a:prstGeom>
          <a:ln>
            <a:noFill/>
          </a:ln>
        </p:spPr>
      </p:pic>
      <p:sp>
        <p:nvSpPr>
          <p:cNvPr id="151" name="TextShape 3"/>
          <p:cNvSpPr txBox="1"/>
          <p:nvPr/>
        </p:nvSpPr>
        <p:spPr>
          <a:xfrm>
            <a:off x="731520" y="1007280"/>
            <a:ext cx="52084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Параметры:</a:t>
            </a:r>
            <a:endParaRPr b="0" lang="en-US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- Модель: Нелинейных наименьших квадратов;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0" lang="ru-RU" sz="1800" spc="-1" strike="noStrike">
                <a:latin typeface="Arial"/>
              </a:rPr>
              <a:t>Окно</a:t>
            </a:r>
            <a:r>
              <a:rPr b="0" lang="en-US" sz="1800" spc="-1" strike="noStrike">
                <a:latin typeface="Arial"/>
              </a:rPr>
              <a:t> усреднения: 5;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</a:t>
            </a:r>
            <a:r>
              <a:rPr b="0" lang="ru-RU" sz="1800" spc="-1" strike="noStrike">
                <a:latin typeface="Arial"/>
              </a:rPr>
              <a:t>Кол-во</a:t>
            </a:r>
            <a:r>
              <a:rPr b="0" lang="en-US" sz="1800" spc="-1" strike="noStrike">
                <a:latin typeface="Arial"/>
              </a:rPr>
              <a:t> датчиков: 4;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349880" y="1905120"/>
            <a:ext cx="7607160" cy="13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4000" spc="-1" strike="noStrike">
                <a:solidFill>
                  <a:srgbClr val="333f4f"/>
                </a:solidFill>
                <a:latin typeface="Calibri"/>
              </a:rPr>
              <a:t>Система мониторинга перемещения охраны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366800" y="3522240"/>
            <a:ext cx="760716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3600" spc="-1" strike="noStrike">
                <a:solidFill>
                  <a:srgbClr val="333f4f"/>
                </a:solidFill>
                <a:latin typeface="Calibri"/>
              </a:rPr>
              <a:t>Шанин Роман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514440" y="-211680"/>
            <a:ext cx="3227400" cy="26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263996"/>
                </a:solidFill>
                <a:latin typeface="Calibri"/>
              </a:rPr>
              <a:t>ИТОГОВЫЙ  КОНКУРС ПРОЕКТОВ В РТУ МИРЭА - 2019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5" name="Рисунок 5" descr=""/>
          <p:cNvPicPr/>
          <p:nvPr/>
        </p:nvPicPr>
        <p:blipFill>
          <a:blip r:embed="rId1"/>
          <a:stretch/>
        </p:blipFill>
        <p:spPr>
          <a:xfrm>
            <a:off x="10089000" y="263880"/>
            <a:ext cx="1484280" cy="164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45760" y="285840"/>
            <a:ext cx="87890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А</a:t>
            </a: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к</a:t>
            </a: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т</a:t>
            </a: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у</a:t>
            </a: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а</a:t>
            </a: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л</a:t>
            </a: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ь</a:t>
            </a: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н</a:t>
            </a: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о</a:t>
            </a: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с</a:t>
            </a: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т</a:t>
            </a: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ь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31520" y="9144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TextShape 3"/>
          <p:cNvSpPr txBox="1"/>
          <p:nvPr/>
        </p:nvSpPr>
        <p:spPr>
          <a:xfrm>
            <a:off x="5760720" y="182880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CustomShape 4"/>
          <p:cNvSpPr/>
          <p:nvPr/>
        </p:nvSpPr>
        <p:spPr>
          <a:xfrm>
            <a:off x="882720" y="1280160"/>
            <a:ext cx="5700960" cy="283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Several factors contribute to the high level of equipment theft: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value of heavy equipment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poor equipment and site security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opportunities to sell stolen equipment in the used-equipment market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low risk of detection and arrest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lenient penalties for thieves if prosecuted and convicted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896040" y="4552920"/>
            <a:ext cx="7916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2016 Annual Theft Report 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http://www.ner.net/wp-content/uploads/2017/10/Annual-Theft-Report-2016.pdf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1" name="Объект 5" descr=""/>
          <p:cNvPicPr/>
          <p:nvPr/>
        </p:nvPicPr>
        <p:blipFill>
          <a:blip r:embed="rId1"/>
          <a:stretch/>
        </p:blipFill>
        <p:spPr>
          <a:xfrm>
            <a:off x="6055920" y="1468800"/>
            <a:ext cx="6014160" cy="255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45760" y="299160"/>
            <a:ext cx="87890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Постановка задачи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22960" y="1318320"/>
            <a:ext cx="10515240" cy="224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Разработать систему, которая позволяет:</a:t>
            </a:r>
            <a:endParaRPr b="0" lang="en-US" sz="2800" spc="-1" strike="noStrike"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реальном времени отслеживать перемещение сотрудников охраны;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Отслеживать прохождение контрольных точек и генерировать уведомления об отклонении от маршрута;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45760" y="240480"/>
            <a:ext cx="87890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Концепт системы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Объект 5" descr=""/>
          <p:cNvPicPr/>
          <p:nvPr/>
        </p:nvPicPr>
        <p:blipFill>
          <a:blip r:embed="rId1"/>
          <a:stretch/>
        </p:blipFill>
        <p:spPr>
          <a:xfrm>
            <a:off x="822960" y="1150560"/>
            <a:ext cx="6705360" cy="406152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1786320" y="5121720"/>
            <a:ext cx="4431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Общая структура и потоки данных системы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863840" y="5121720"/>
            <a:ext cx="310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Протокол передачи данных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468200" y="1737360"/>
            <a:ext cx="472392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header : locate_security,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 :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userID : userID,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time : time,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signals :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wifi :{st1:rssi1,...},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bluetooth :{st1:rssi1,...}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45760" y="240480"/>
            <a:ext cx="87890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Реализация: Сервер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Объект 5" descr=""/>
          <p:cNvPicPr/>
          <p:nvPr/>
        </p:nvPicPr>
        <p:blipFill>
          <a:blip r:embed="rId1"/>
          <a:stretch/>
        </p:blipFill>
        <p:spPr>
          <a:xfrm>
            <a:off x="914400" y="1138320"/>
            <a:ext cx="6810120" cy="36190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3389760" y="4573080"/>
            <a:ext cx="1859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Клиенты сервера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778240" y="4573080"/>
            <a:ext cx="178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Модули сервера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7724520" y="1138320"/>
            <a:ext cx="3748680" cy="355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45760" y="240480"/>
            <a:ext cx="87890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Реализация: Передатчик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Объект 3" descr=""/>
          <p:cNvPicPr/>
          <p:nvPr/>
        </p:nvPicPr>
        <p:blipFill>
          <a:blip r:embed="rId1"/>
          <a:stretch/>
        </p:blipFill>
        <p:spPr>
          <a:xfrm>
            <a:off x="1828800" y="1554480"/>
            <a:ext cx="4270320" cy="317484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2734200" y="4729680"/>
            <a:ext cx="245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Готовый WiFi/BT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датчик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Рисунок 5" descr=""/>
          <p:cNvPicPr/>
          <p:nvPr/>
        </p:nvPicPr>
        <p:blipFill>
          <a:blip r:embed="rId2"/>
          <a:stretch/>
        </p:blipFill>
        <p:spPr>
          <a:xfrm>
            <a:off x="8046720" y="1005840"/>
            <a:ext cx="2909160" cy="521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45760" y="240480"/>
            <a:ext cx="87890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Реализация: Диспетчер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Объект 3" descr=""/>
          <p:cNvPicPr/>
          <p:nvPr/>
        </p:nvPicPr>
        <p:blipFill>
          <a:blip r:embed="rId1"/>
          <a:stretch/>
        </p:blipFill>
        <p:spPr>
          <a:xfrm>
            <a:off x="731880" y="1920240"/>
            <a:ext cx="10515240" cy="256248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4635000" y="4483080"/>
            <a:ext cx="2709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х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м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а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б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о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и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с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п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т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ч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е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45760" y="240480"/>
            <a:ext cx="87890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Реализация: Веб-интерфейс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560320" y="594360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CustomShape 3"/>
          <p:cNvSpPr/>
          <p:nvPr/>
        </p:nvSpPr>
        <p:spPr>
          <a:xfrm>
            <a:off x="1371600" y="5030280"/>
            <a:ext cx="290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Общий вид веб-интерфейса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035040" y="1097280"/>
            <a:ext cx="5831640" cy="3383280"/>
          </a:xfrm>
          <a:prstGeom prst="rect">
            <a:avLst/>
          </a:prstGeom>
          <a:ln>
            <a:noFill/>
          </a:ln>
        </p:spPr>
      </p:pic>
      <p:sp>
        <p:nvSpPr>
          <p:cNvPr id="135" name="TextShape 4"/>
          <p:cNvSpPr txBox="1"/>
          <p:nvPr/>
        </p:nvSpPr>
        <p:spPr>
          <a:xfrm>
            <a:off x="7406640" y="4617360"/>
            <a:ext cx="3200400" cy="32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Окно редактирования данных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274320" y="1097280"/>
            <a:ext cx="5657040" cy="393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45760" y="252720"/>
            <a:ext cx="87890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ru-RU" sz="4000" spc="-1" strike="noStrike">
                <a:solidFill>
                  <a:srgbClr val="263996"/>
                </a:solidFill>
                <a:latin typeface="Calibri"/>
              </a:rPr>
              <a:t>Локализация: Трилатерация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74320" y="914400"/>
            <a:ext cx="4846320" cy="487296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5303520" y="1645920"/>
            <a:ext cx="6581520" cy="3749040"/>
          </a:xfrm>
          <a:prstGeom prst="rect">
            <a:avLst/>
          </a:prstGeom>
          <a:ln>
            <a:noFill/>
          </a:ln>
        </p:spPr>
      </p:pic>
      <p:sp>
        <p:nvSpPr>
          <p:cNvPr id="140" name="TextShape 2"/>
          <p:cNvSpPr txBox="1"/>
          <p:nvPr/>
        </p:nvSpPr>
        <p:spPr>
          <a:xfrm>
            <a:off x="1828800" y="5577840"/>
            <a:ext cx="2286000" cy="32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Задача трилатерации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Application>LibreOffice/6.1.5.2$Linux_X86_64 LibreOffice_project/10$Build-2</Application>
  <Words>16</Words>
  <Paragraphs>5</Paragraphs>
  <Company>VistaVideo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2018-05-28T23:03:13Z</dcterms:created>
  <dc:creator>Roman Lesovoy</dc:creator>
  <dc:description/>
  <dc:language>en-US</dc:language>
  <cp:lastModifiedBy/>
  <dcterms:modified xsi:type="dcterms:W3CDTF">2019-06-13T13:30:19Z</dcterms:modified>
  <cp:revision>20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VistaVideo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