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jpeg" ContentType="image/jpe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D777C86-07D6-46E9-AD3E-E3B895069EF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6D374AD-9288-4DA4-A0A7-9BE5CEDF21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2480" cy="3294360"/>
          </a:xfrm>
          <a:prstGeom prst="rect">
            <a:avLst/>
          </a:prstGeom>
          <a:ln>
            <a:noFill/>
          </a:ln>
        </p:spPr>
      </p:pic>
      <p:pic>
        <p:nvPicPr>
          <p:cNvPr id="1" name="Logo" descr=""/>
          <p:cNvPicPr/>
          <p:nvPr/>
        </p:nvPicPr>
        <p:blipFill>
          <a:blip r:embed="rId3"/>
          <a:stretch/>
        </p:blipFill>
        <p:spPr>
          <a:xfrm>
            <a:off x="4366800" y="516600"/>
            <a:ext cx="3309840" cy="6638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095720" y="443880"/>
            <a:ext cx="34920" cy="430704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4015800" y="443880"/>
            <a:ext cx="34920" cy="179892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3933720" y="4743720"/>
            <a:ext cx="359280" cy="3592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Houses" descr=""/>
          <p:cNvPicPr/>
          <p:nvPr/>
        </p:nvPicPr>
        <p:blipFill>
          <a:blip r:embed="rId2"/>
          <a:srcRect l="0" t="0" r="0" b="16442"/>
          <a:stretch/>
        </p:blipFill>
        <p:spPr>
          <a:xfrm>
            <a:off x="15480" y="3562560"/>
            <a:ext cx="12012480" cy="3294360"/>
          </a:xfrm>
          <a:prstGeom prst="rect">
            <a:avLst/>
          </a:prstGeom>
          <a:ln>
            <a:noFill/>
          </a:ln>
        </p:spPr>
      </p:pic>
      <p:pic>
        <p:nvPicPr>
          <p:cNvPr id="44" name="Logo" descr=""/>
          <p:cNvPicPr/>
          <p:nvPr/>
        </p:nvPicPr>
        <p:blipFill>
          <a:blip r:embed="rId3"/>
          <a:stretch/>
        </p:blipFill>
        <p:spPr>
          <a:xfrm>
            <a:off x="9628920" y="253080"/>
            <a:ext cx="2230200" cy="4471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 rot="5400000">
            <a:off x="9143280" y="-1901880"/>
            <a:ext cx="34920" cy="5398920"/>
          </a:xfrm>
          <a:prstGeom prst="rect">
            <a:avLst/>
          </a:prstGeom>
          <a:gradFill rotWithShape="0">
            <a:gsLst>
              <a:gs pos="0">
                <a:srgbClr val="263996"/>
              </a:gs>
              <a:gs pos="100000">
                <a:srgbClr val="008bd3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 rot="5400000">
            <a:off x="1191600" y="437040"/>
            <a:ext cx="34920" cy="71892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0" y="2050560"/>
            <a:ext cx="12191040" cy="480636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568520" y="694440"/>
            <a:ext cx="206280" cy="2062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6252480" y="694440"/>
            <a:ext cx="206280" cy="2062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647640" y="694440"/>
            <a:ext cx="206280" cy="206280"/>
          </a:xfrm>
          <a:prstGeom prst="ellipse">
            <a:avLst/>
          </a:prstGeom>
          <a:noFill/>
          <a:ln>
            <a:solidFill>
              <a:srgbClr val="0086c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6959520" y="6400800"/>
            <a:ext cx="5109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80000"/>
              </a:lnSpc>
            </a:pPr>
            <a:r>
              <a:rPr b="1" lang="en-US" sz="1400" spc="-1" strike="noStrike">
                <a:solidFill>
                  <a:srgbClr val="808080"/>
                </a:solidFill>
                <a:latin typeface="Calibri"/>
                <a:ea typeface="DejaVu Sans"/>
              </a:rPr>
              <a:t>ИТОГОВЫЙ  КОНКУРС ПРОЕКТОВ В РТУ МИРЭА - 2019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349880" y="1905120"/>
            <a:ext cx="7606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333f4f"/>
                </a:solidFill>
                <a:latin typeface="Calibri"/>
                <a:ea typeface="DejaVu Sans"/>
              </a:rPr>
              <a:t>Система мониторинга перемещения охраны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366800" y="3522240"/>
            <a:ext cx="7606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3600" spc="-1" strike="noStrike">
                <a:solidFill>
                  <a:srgbClr val="333f4f"/>
                </a:solidFill>
                <a:latin typeface="Calibri"/>
                <a:ea typeface="DejaVu Sans"/>
              </a:rPr>
              <a:t>Шанин Роман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514440" y="-211680"/>
            <a:ext cx="3226680" cy="26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ИТОГОВЫЙ  КОНКУРС ПРОЕКТОВ В РТУ МИРЭА - 2019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9" name="Рисунок 5" descr=""/>
          <p:cNvPicPr/>
          <p:nvPr/>
        </p:nvPicPr>
        <p:blipFill>
          <a:blip r:embed="rId1"/>
          <a:stretch/>
        </p:blipFill>
        <p:spPr>
          <a:xfrm>
            <a:off x="10089000" y="263880"/>
            <a:ext cx="1483560" cy="164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45760" y="267120"/>
            <a:ext cx="8788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  <a:ea typeface="DejaVu Sans"/>
              </a:rPr>
              <a:t>Локализация: Помехи в данных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783400" y="1645920"/>
            <a:ext cx="6103080" cy="34740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91440" y="1280160"/>
            <a:ext cx="6134400" cy="383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48640" y="274320"/>
            <a:ext cx="84117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63996"/>
                </a:solidFill>
                <a:latin typeface="Calibri"/>
                <a:ea typeface="DejaVu Sans"/>
              </a:rPr>
              <a:t>Локализация: Способы улучшения прогнозирования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91440" y="1737360"/>
            <a:ext cx="6156000" cy="35654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217920" y="1737360"/>
            <a:ext cx="5941800" cy="356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48640" y="285840"/>
            <a:ext cx="83469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63996"/>
                </a:solidFill>
                <a:latin typeface="Calibri"/>
                <a:ea typeface="Noto Sans CJK SC Regular"/>
              </a:rPr>
              <a:t>Локализация: Оценка моделей и тестирование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492240" y="943200"/>
            <a:ext cx="5028480" cy="481680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6492240" y="5850360"/>
            <a:ext cx="5235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Тестирование системы позиционирования в рамках одной комнаты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48640" y="2468880"/>
            <a:ext cx="5298480" cy="3382560"/>
          </a:xfrm>
          <a:prstGeom prst="rect">
            <a:avLst/>
          </a:prstGeom>
          <a:ln>
            <a:noFill/>
          </a:ln>
        </p:spPr>
      </p:pic>
      <p:sp>
        <p:nvSpPr>
          <p:cNvPr id="145" name="CustomShape 3"/>
          <p:cNvSpPr/>
          <p:nvPr/>
        </p:nvSpPr>
        <p:spPr>
          <a:xfrm>
            <a:off x="731520" y="1007280"/>
            <a:ext cx="52077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Параметры: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Модель: Нелинейных наименьших квадратов;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Окно усреднения: 5;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Кол-во датчиков: 4;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40080" y="1188720"/>
            <a:ext cx="1803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555480" y="133200"/>
            <a:ext cx="8953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</a:rPr>
              <a:t>Цена и энергопотребление датчиков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48" name="Table 3"/>
          <p:cNvGraphicFramePr/>
          <p:nvPr/>
        </p:nvGraphicFramePr>
        <p:xfrm>
          <a:off x="767520" y="1414080"/>
          <a:ext cx="4444200" cy="2356200"/>
        </p:xfrm>
        <a:graphic>
          <a:graphicData uri="http://schemas.openxmlformats.org/drawingml/2006/table">
            <a:tbl>
              <a:tblPr/>
              <a:tblGrid>
                <a:gridCol w="2221920"/>
                <a:gridCol w="2222640"/>
              </a:tblGrid>
              <a:tr h="785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hc-05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50 мА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86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esp8266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70 мА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85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Итого: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120 мА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" name="CustomShape 4"/>
          <p:cNvSpPr/>
          <p:nvPr/>
        </p:nvSpPr>
        <p:spPr>
          <a:xfrm>
            <a:off x="1055520" y="3841920"/>
            <a:ext cx="3960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Расчетное энергопотребление датчика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50" name="Table 5"/>
          <p:cNvGraphicFramePr/>
          <p:nvPr/>
        </p:nvGraphicFramePr>
        <p:xfrm>
          <a:off x="6697800" y="1396080"/>
          <a:ext cx="4444200" cy="2356200"/>
        </p:xfrm>
        <a:graphic>
          <a:graphicData uri="http://schemas.openxmlformats.org/drawingml/2006/table">
            <a:tbl>
              <a:tblPr/>
              <a:tblGrid>
                <a:gridCol w="2221920"/>
                <a:gridCol w="2222640"/>
              </a:tblGrid>
              <a:tr h="785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hc-05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200 руб.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86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esp8266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175 руб.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851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Итого: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375 руб.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1" name="CustomShape 6"/>
          <p:cNvSpPr/>
          <p:nvPr/>
        </p:nvSpPr>
        <p:spPr>
          <a:xfrm>
            <a:off x="7462080" y="3841920"/>
            <a:ext cx="3012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Расчетная стоимость датчика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349880" y="1905120"/>
            <a:ext cx="7606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333f4f"/>
                </a:solidFill>
                <a:latin typeface="Calibri"/>
                <a:ea typeface="DejaVu Sans"/>
              </a:rPr>
              <a:t>Система мониторинга перемещения охраны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366800" y="3522240"/>
            <a:ext cx="76064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3600" spc="-1" strike="noStrike">
                <a:solidFill>
                  <a:srgbClr val="333f4f"/>
                </a:solidFill>
                <a:latin typeface="Calibri"/>
                <a:ea typeface="DejaVu Sans"/>
              </a:rPr>
              <a:t>Шанин Роман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514440" y="-211680"/>
            <a:ext cx="3226680" cy="26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263996"/>
                </a:solidFill>
                <a:latin typeface="Calibri"/>
                <a:ea typeface="DejaVu Sans"/>
              </a:rPr>
              <a:t>ИТОГОВЫЙ  КОНКУРС ПРОЕКТОВ В РТУ МИРЭА - 2019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5" name="Рисунок 5" descr=""/>
          <p:cNvPicPr/>
          <p:nvPr/>
        </p:nvPicPr>
        <p:blipFill>
          <a:blip r:embed="rId1"/>
          <a:stretch/>
        </p:blipFill>
        <p:spPr>
          <a:xfrm>
            <a:off x="10089000" y="263880"/>
            <a:ext cx="1483560" cy="164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45760" y="285840"/>
            <a:ext cx="8788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  <a:ea typeface="DejaVu Sans"/>
              </a:rPr>
              <a:t>Актуальность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31520" y="914400"/>
            <a:ext cx="18000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5760720" y="18288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882720" y="1280160"/>
            <a:ext cx="5700240" cy="2833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Several factors contribute to the high level of equipment theft: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heavy equipment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poor equipment and site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opportunities to sell stolen equipment in the used-equipment market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low risk of detection and arrest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lenient penalties for thieves if prosecuted and convicted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896040" y="4552920"/>
            <a:ext cx="7916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2016 Annual Theft Report 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http://www.ner.net/wp-content/uploads/2017/10/Annual-Theft-Report-2016.pdf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5" name="Объект 5" descr=""/>
          <p:cNvPicPr/>
          <p:nvPr/>
        </p:nvPicPr>
        <p:blipFill>
          <a:blip r:embed="rId1"/>
          <a:stretch/>
        </p:blipFill>
        <p:spPr>
          <a:xfrm>
            <a:off x="6055920" y="1468800"/>
            <a:ext cx="6013440" cy="255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45760" y="299160"/>
            <a:ext cx="8788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  <a:ea typeface="DejaVu Sans"/>
              </a:rPr>
              <a:t>Постановка задачи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22960" y="1318320"/>
            <a:ext cx="10514520" cy="22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Разработать систему, которая позволяет: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В реальном времени отслеживать перемещение сотрудников охраны;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Отслеживать прохождение контрольных точек и генерировать уведомления об отклонении от маршрута;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5760" y="240480"/>
            <a:ext cx="8788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  <a:ea typeface="DejaVu Sans"/>
              </a:rPr>
              <a:t>Концепт системы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09" name="Объект 5" descr=""/>
          <p:cNvPicPr/>
          <p:nvPr/>
        </p:nvPicPr>
        <p:blipFill>
          <a:blip r:embed="rId1"/>
          <a:stretch/>
        </p:blipFill>
        <p:spPr>
          <a:xfrm>
            <a:off x="822960" y="1150560"/>
            <a:ext cx="6704640" cy="40608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1786320" y="5121720"/>
            <a:ext cx="4430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Общая структура и потоки данных системы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863840" y="5121720"/>
            <a:ext cx="3105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Протокол передачи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7468200" y="1737360"/>
            <a:ext cx="472320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header : locate_security,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: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userID : userID,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time : time,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signals :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wifi :{st1:rssi1,...},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bluetooth :{st1:rssi1,...}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5760" y="240480"/>
            <a:ext cx="8788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  <a:ea typeface="DejaVu Sans"/>
              </a:rPr>
              <a:t>Реализация: Сервер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4" name="Объект 5" descr=""/>
          <p:cNvPicPr/>
          <p:nvPr/>
        </p:nvPicPr>
        <p:blipFill>
          <a:blip r:embed="rId1"/>
          <a:stretch/>
        </p:blipFill>
        <p:spPr>
          <a:xfrm>
            <a:off x="914400" y="1138320"/>
            <a:ext cx="6809400" cy="361836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3389760" y="4573080"/>
            <a:ext cx="1858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Клиенты сервера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8778240" y="4573080"/>
            <a:ext cx="1788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Модули сервера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7724520" y="1138320"/>
            <a:ext cx="3747960" cy="355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5760" y="240480"/>
            <a:ext cx="8788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  <a:ea typeface="DejaVu Sans"/>
              </a:rPr>
              <a:t>Реализация: Передатчик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19" name="Объект 3" descr=""/>
          <p:cNvPicPr/>
          <p:nvPr/>
        </p:nvPicPr>
        <p:blipFill>
          <a:blip r:embed="rId1"/>
          <a:stretch/>
        </p:blipFill>
        <p:spPr>
          <a:xfrm>
            <a:off x="1828800" y="1554480"/>
            <a:ext cx="4269600" cy="31741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2734200" y="4729680"/>
            <a:ext cx="2458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Готовый WiFi/BT датчик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Рисунок 5" descr=""/>
          <p:cNvPicPr/>
          <p:nvPr/>
        </p:nvPicPr>
        <p:blipFill>
          <a:blip r:embed="rId2"/>
          <a:stretch/>
        </p:blipFill>
        <p:spPr>
          <a:xfrm>
            <a:off x="8046720" y="1005840"/>
            <a:ext cx="2908440" cy="521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5760" y="240480"/>
            <a:ext cx="8788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  <a:ea typeface="DejaVu Sans"/>
              </a:rPr>
              <a:t>Реализация: Диспетчер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23" name="Объект 3" descr=""/>
          <p:cNvPicPr/>
          <p:nvPr/>
        </p:nvPicPr>
        <p:blipFill>
          <a:blip r:embed="rId1"/>
          <a:stretch/>
        </p:blipFill>
        <p:spPr>
          <a:xfrm>
            <a:off x="731880" y="1920240"/>
            <a:ext cx="10514520" cy="256176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4635000" y="4483080"/>
            <a:ext cx="2708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Схема работы диспетчера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45760" y="240480"/>
            <a:ext cx="8788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  <a:ea typeface="DejaVu Sans"/>
              </a:rPr>
              <a:t>Реализация: Веб-интерфейс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560320" y="59436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1371600" y="5030280"/>
            <a:ext cx="2904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Общий вид веб-интерфейса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035040" y="1097280"/>
            <a:ext cx="5830920" cy="33825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7406640" y="4617360"/>
            <a:ext cx="3199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Окно редактирования данных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74320" y="1097280"/>
            <a:ext cx="5656320" cy="393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45760" y="252720"/>
            <a:ext cx="878832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</a:pPr>
            <a:r>
              <a:rPr b="1" lang="en-US" sz="4000" spc="-1" strike="noStrike">
                <a:solidFill>
                  <a:srgbClr val="263996"/>
                </a:solidFill>
                <a:latin typeface="Calibri"/>
                <a:ea typeface="DejaVu Sans"/>
              </a:rPr>
              <a:t>Локализация: Трилатерация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74320" y="914400"/>
            <a:ext cx="4845600" cy="487224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5303520" y="1645920"/>
            <a:ext cx="6580800" cy="374832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1828800" y="5577840"/>
            <a:ext cx="2285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Задача трилатерации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Application>LibreOffice/6.1.5.2$Linux_X86_64 LibreOffice_project/10$Build-2</Application>
  <Words>16</Words>
  <Paragraphs>5</Paragraphs>
  <Company>VistaVideo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2018-05-28T23:03:13Z</dcterms:created>
  <dc:creator>Roman Lesovoy</dc:creator>
  <dc:description/>
  <dc:language>en-US</dc:language>
  <cp:lastModifiedBy/>
  <dcterms:modified xsi:type="dcterms:W3CDTF">2019-06-13T17:19:30Z</dcterms:modified>
  <cp:revision>23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VistaVideo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