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8BE-7C93-4D76-B51A-914A28AE89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7DE-EF08-4856-8107-E8055EF6E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23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8BE-7C93-4D76-B51A-914A28AE89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7DE-EF08-4856-8107-E8055EF6E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4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8BE-7C93-4D76-B51A-914A28AE89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7DE-EF08-4856-8107-E8055EF6E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8BE-7C93-4D76-B51A-914A28AE89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7DE-EF08-4856-8107-E8055EF6E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88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8BE-7C93-4D76-B51A-914A28AE89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7DE-EF08-4856-8107-E8055EF6E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35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8BE-7C93-4D76-B51A-914A28AE89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7DE-EF08-4856-8107-E8055EF6E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65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8BE-7C93-4D76-B51A-914A28AE89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7DE-EF08-4856-8107-E8055EF6E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08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8BE-7C93-4D76-B51A-914A28AE89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7DE-EF08-4856-8107-E8055EF6E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3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8BE-7C93-4D76-B51A-914A28AE89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7DE-EF08-4856-8107-E8055EF6E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22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8BE-7C93-4D76-B51A-914A28AE89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7DE-EF08-4856-8107-E8055EF6E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1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8BE-7C93-4D76-B51A-914A28AE89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7DE-EF08-4856-8107-E8055EF6E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44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9A8BE-7C93-4D76-B51A-914A28AE89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67DE-EF08-4856-8107-E8055EF6E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01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22986" y="184547"/>
            <a:ext cx="6653348" cy="706436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Smart</a:t>
            </a:r>
            <a:r>
              <a:rPr lang="pt-BR" dirty="0" smtClean="0"/>
              <a:t> City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18366" y="1435560"/>
            <a:ext cx="5595383" cy="5434350"/>
          </a:xfrm>
        </p:spPr>
        <p:txBody>
          <a:bodyPr>
            <a:normAutofit/>
          </a:bodyPr>
          <a:lstStyle/>
          <a:p>
            <a:r>
              <a:rPr lang="pt-BR" dirty="0"/>
              <a:t> </a:t>
            </a:r>
            <a:r>
              <a:rPr lang="pt-BR" sz="3600" dirty="0" smtClean="0"/>
              <a:t>Uma </a:t>
            </a:r>
            <a:r>
              <a:rPr lang="pt-BR" sz="3600" dirty="0" err="1" smtClean="0"/>
              <a:t>Smart</a:t>
            </a:r>
            <a:r>
              <a:rPr lang="pt-BR" sz="3600" dirty="0" smtClean="0"/>
              <a:t> City </a:t>
            </a:r>
            <a:r>
              <a:rPr lang="pt-BR" sz="3600" dirty="0"/>
              <a:t>é um município que </a:t>
            </a:r>
            <a:r>
              <a:rPr lang="pt-BR" sz="3600" dirty="0" smtClean="0"/>
              <a:t>usa TIC (</a:t>
            </a:r>
            <a:r>
              <a:rPr lang="pt-BR" sz="3600" dirty="0"/>
              <a:t>T</a:t>
            </a:r>
            <a:r>
              <a:rPr lang="pt-BR" sz="3600" dirty="0" smtClean="0"/>
              <a:t>ecnologias da Informação Comunicação) </a:t>
            </a:r>
            <a:r>
              <a:rPr lang="pt-BR" sz="3600" dirty="0"/>
              <a:t>para aumentar a eficiência operacional, compartilhar informações com o público e melhorar a qualidade dos serviços governamentais e o bem-estar dos cidadãos.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924"/>
            <a:ext cx="6518366" cy="55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0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94129"/>
            <a:ext cx="9144000" cy="90095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Governança Corporativa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83188" y="1358154"/>
            <a:ext cx="5244354" cy="4450976"/>
          </a:xfrm>
        </p:spPr>
        <p:txBody>
          <a:bodyPr>
            <a:noAutofit/>
          </a:bodyPr>
          <a:lstStyle/>
          <a:p>
            <a:r>
              <a:rPr lang="pt-BR" sz="3600" dirty="0"/>
              <a:t> A Governança </a:t>
            </a:r>
            <a:r>
              <a:rPr lang="pt-BR" sz="3600" dirty="0" smtClean="0"/>
              <a:t>Corporativa, funciona </a:t>
            </a:r>
            <a:r>
              <a:rPr lang="pt-BR" sz="3600" dirty="0"/>
              <a:t>estabelecendo várias </a:t>
            </a:r>
            <a:r>
              <a:rPr lang="pt-BR" sz="3600" dirty="0" smtClean="0"/>
              <a:t>“regras” </a:t>
            </a:r>
            <a:r>
              <a:rPr lang="pt-BR" sz="3600" dirty="0"/>
              <a:t>que somadas dão sentido à rotina do negócio, gerando mais agilidade, transparência e autonomia às atividades da empresa, independente de que tamanho ela seja.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34" y="1795183"/>
            <a:ext cx="6115050" cy="295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7788" y="0"/>
            <a:ext cx="9144000" cy="935037"/>
          </a:xfrm>
        </p:spPr>
        <p:txBody>
          <a:bodyPr>
            <a:normAutofit/>
          </a:bodyPr>
          <a:lstStyle/>
          <a:p>
            <a:r>
              <a:rPr lang="pt-BR" sz="5400" dirty="0" smtClean="0"/>
              <a:t>Arquitetura Corporativa</a:t>
            </a:r>
            <a:endParaRPr lang="pt-BR" sz="5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04365"/>
            <a:ext cx="7236822" cy="529785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90965" y="22591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7419704" y="935037"/>
            <a:ext cx="4297680" cy="5922963"/>
          </a:xfrm>
        </p:spPr>
        <p:txBody>
          <a:bodyPr>
            <a:noAutofit/>
          </a:bodyPr>
          <a:lstStyle/>
          <a:p>
            <a:r>
              <a:rPr lang="pt-BR" sz="3600" dirty="0" smtClean="0"/>
              <a:t>Arquitetura Corporativa (AC) pode </a:t>
            </a:r>
            <a:r>
              <a:rPr lang="pt-BR" sz="3600" dirty="0"/>
              <a:t>servir como um "centro de conhecimento" neste gerenciamento de transformação. O uso de modelos de arquitetura corporativa fornece uma base ideal para esse papel conectivo.</a:t>
            </a:r>
          </a:p>
        </p:txBody>
      </p:sp>
    </p:spTree>
    <p:extLst>
      <p:ext uri="{BB962C8B-B14F-4D97-AF65-F5344CB8AC3E}">
        <p14:creationId xmlns:p14="http://schemas.microsoft.com/office/powerpoint/2010/main" val="31093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8240" y="168774"/>
            <a:ext cx="9144000" cy="654186"/>
          </a:xfrm>
        </p:spPr>
        <p:txBody>
          <a:bodyPr>
            <a:noAutofit/>
          </a:bodyPr>
          <a:lstStyle/>
          <a:p>
            <a:r>
              <a:rPr lang="pt-BR" sz="5400" dirty="0" smtClean="0"/>
              <a:t>Framework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28708" y="1412270"/>
            <a:ext cx="4376058" cy="5264332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Segundo a definição do próprio TOGAF, um </a:t>
            </a:r>
            <a:r>
              <a:rPr lang="pt-BR" sz="2800" i="1" dirty="0"/>
              <a:t>framework</a:t>
            </a:r>
            <a:r>
              <a:rPr lang="pt-BR" sz="2800" dirty="0"/>
              <a:t> é “uma estrutura para conteúdo e processo que pode ser usada como uma ferramenta para estruturar o pensamento e garantir consistência e completude.” Ou seja, um </a:t>
            </a:r>
            <a:r>
              <a:rPr lang="pt-BR" sz="2800" i="1" dirty="0"/>
              <a:t>framework</a:t>
            </a:r>
            <a:r>
              <a:rPr lang="pt-BR" sz="2800" dirty="0"/>
              <a:t> serve para “botar ordem na casa” (conteúdo) e “ensinar o caminho das pedras” (processo).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1280160"/>
            <a:ext cx="7001690" cy="53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102802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5725" y="1825490"/>
            <a:ext cx="10650584" cy="157085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 </a:t>
            </a:r>
            <a:r>
              <a:rPr lang="en-US" b="1" dirty="0" smtClean="0"/>
              <a:t>Polish </a:t>
            </a:r>
            <a:r>
              <a:rPr lang="en-US" b="1" dirty="0"/>
              <a:t>investors invited to smart city projects in </a:t>
            </a:r>
            <a:r>
              <a:rPr lang="en-US" b="1" dirty="0" smtClean="0"/>
              <a:t>Tehran. </a:t>
            </a:r>
            <a:r>
              <a:rPr lang="pt-BR" dirty="0" err="1"/>
              <a:t>Tehran</a:t>
            </a:r>
            <a:r>
              <a:rPr lang="pt-BR" dirty="0"/>
              <a:t> </a:t>
            </a:r>
            <a:r>
              <a:rPr lang="pt-BR" dirty="0" smtClean="0"/>
              <a:t>Times, </a:t>
            </a:r>
            <a:r>
              <a:rPr lang="pt-BR" dirty="0" err="1" smtClean="0"/>
              <a:t>February</a:t>
            </a:r>
            <a:r>
              <a:rPr lang="pt-BR" dirty="0" smtClean="0"/>
              <a:t> </a:t>
            </a:r>
            <a:r>
              <a:rPr lang="pt-BR" dirty="0"/>
              <a:t>21, </a:t>
            </a:r>
            <a:r>
              <a:rPr lang="pt-BR" dirty="0" smtClean="0"/>
              <a:t>2018. Disponível em: http://www.tehrantimes.com/news/421460/Polish-investors-invited-to-smart-city-projects-in-Tehran . Acesso em 22 fev. 2018</a:t>
            </a:r>
            <a:endParaRPr lang="en-US" b="1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pt-BR" sz="28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00742" y="3736613"/>
            <a:ext cx="10650584" cy="1570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PAULA, G. B. </a:t>
            </a:r>
            <a:r>
              <a:rPr lang="pt-BR" b="1" dirty="0" smtClean="0"/>
              <a:t>Governança </a:t>
            </a:r>
            <a:r>
              <a:rPr lang="pt-BR" b="1" dirty="0"/>
              <a:t>Corporativa: tudo que você precisa saber sobre o “fair play” do mundo dos negócios</a:t>
            </a:r>
            <a:r>
              <a:rPr lang="pt-BR" b="1" dirty="0" smtClean="0"/>
              <a:t>! </a:t>
            </a:r>
            <a:r>
              <a:rPr lang="pt-BR" dirty="0" err="1" smtClean="0"/>
              <a:t>Treasy</a:t>
            </a:r>
            <a:r>
              <a:rPr lang="pt-BR" dirty="0" smtClean="0"/>
              <a:t> Planejamento e Controladoria, Julho 03, 2016. Disponível em: &lt;https://www.treasy.com.br/blog/governanca-corporativa&gt;. Acesso em 22 fev. 2018</a:t>
            </a:r>
            <a:endParaRPr lang="pt-BR" b="1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76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102802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5725" y="1825490"/>
            <a:ext cx="10650584" cy="1570853"/>
          </a:xfrm>
        </p:spPr>
        <p:txBody>
          <a:bodyPr>
            <a:noAutofit/>
          </a:bodyPr>
          <a:lstStyle/>
          <a:p>
            <a:r>
              <a:rPr lang="pt-BR" dirty="0" smtClean="0"/>
              <a:t>LANKHORSTL, M. DIJK, S. V. </a:t>
            </a:r>
            <a:r>
              <a:rPr lang="pt-BR" b="1" dirty="0"/>
              <a:t>Enterprise </a:t>
            </a:r>
            <a:r>
              <a:rPr lang="pt-BR" b="1" dirty="0" err="1" smtClean="0"/>
              <a:t>Architecture</a:t>
            </a:r>
            <a:r>
              <a:rPr lang="pt-BR" b="1" dirty="0" smtClean="0"/>
              <a:t>. </a:t>
            </a:r>
            <a:r>
              <a:rPr lang="pt-BR" dirty="0" err="1" smtClean="0"/>
              <a:t>BiZZdesign</a:t>
            </a:r>
            <a:r>
              <a:rPr lang="pt-BR" dirty="0" smtClean="0"/>
              <a:t>, </a:t>
            </a:r>
            <a:r>
              <a:rPr lang="pt-BR" dirty="0" err="1"/>
              <a:t>Oct</a:t>
            </a:r>
            <a:r>
              <a:rPr lang="pt-BR" dirty="0"/>
              <a:t> 10, </a:t>
            </a:r>
            <a:r>
              <a:rPr lang="pt-BR" dirty="0" smtClean="0"/>
              <a:t>2014. Disponível em: &lt;http://blog.bizzdesign.com/driving-business-outcomes-with-enterprise-architecture-as-a-knowledge-hub&gt;. Acesso em 22 fev. 2018</a:t>
            </a:r>
            <a:endParaRPr lang="pt-BR" dirty="0"/>
          </a:p>
          <a:p>
            <a:endParaRPr lang="pt-BR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pt-BR" sz="28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00742" y="3736613"/>
            <a:ext cx="10650584" cy="1570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892628" y="3571559"/>
            <a:ext cx="10650584" cy="1570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 </a:t>
            </a:r>
            <a:r>
              <a:rPr lang="en-US" b="1" dirty="0" smtClean="0"/>
              <a:t>Frameworks de </a:t>
            </a:r>
            <a:r>
              <a:rPr lang="en-US" b="1" dirty="0" err="1" smtClean="0"/>
              <a:t>Arquitetura</a:t>
            </a:r>
            <a:r>
              <a:rPr lang="en-US" b="1" dirty="0"/>
              <a:t> </a:t>
            </a:r>
            <a:r>
              <a:rPr lang="en-US" b="1" dirty="0" smtClean="0"/>
              <a:t>– Parte 1: </a:t>
            </a:r>
            <a:r>
              <a:rPr lang="en-US" b="1" dirty="0" err="1" smtClean="0"/>
              <a:t>Zachman</a:t>
            </a:r>
            <a:r>
              <a:rPr lang="en-US" b="1" dirty="0" smtClean="0"/>
              <a:t>. </a:t>
            </a:r>
            <a:r>
              <a:rPr lang="en-US" dirty="0" smtClean="0"/>
              <a:t>Gnosis It Knowledge Solutions.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 &lt;http://arquiteturacorporativa.com.br/blog/frameworks-de-arquitetura-%E2%80%93-parte-1-zachman/&gt;.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22 </a:t>
            </a:r>
            <a:r>
              <a:rPr lang="en-US" dirty="0" err="1" smtClean="0"/>
              <a:t>fev</a:t>
            </a:r>
            <a:r>
              <a:rPr lang="en-US" dirty="0" smtClean="0"/>
              <a:t>. 2018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726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Smart City</vt:lpstr>
      <vt:lpstr>Governança Corporativa</vt:lpstr>
      <vt:lpstr>Arquitetura Corporativa</vt:lpstr>
      <vt:lpstr>Framework</vt:lpstr>
      <vt:lpstr>Referências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</dc:title>
  <dc:creator>Rodrigo Furlan Canno</dc:creator>
  <cp:lastModifiedBy>Rodrigo Furlan Canno</cp:lastModifiedBy>
  <cp:revision>10</cp:revision>
  <dcterms:created xsi:type="dcterms:W3CDTF">2018-02-22T18:34:24Z</dcterms:created>
  <dcterms:modified xsi:type="dcterms:W3CDTF">2018-02-22T20:00:02Z</dcterms:modified>
</cp:coreProperties>
</file>